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56" r:id="rId5"/>
    <p:sldId id="257" r:id="rId6"/>
    <p:sldId id="261" r:id="rId7"/>
    <p:sldId id="258" r:id="rId8"/>
    <p:sldId id="268" r:id="rId9"/>
    <p:sldId id="269" r:id="rId10"/>
    <p:sldId id="262" r:id="rId11"/>
    <p:sldId id="270" r:id="rId12"/>
    <p:sldId id="271" r:id="rId13"/>
    <p:sldId id="265" r:id="rId14"/>
    <p:sldId id="267" r:id="rId15"/>
    <p:sldId id="266" r:id="rId16"/>
    <p:sldId id="263" r:id="rId17"/>
    <p:sldId id="26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712" autoAdjust="0"/>
  </p:normalViewPr>
  <p:slideViewPr>
    <p:cSldViewPr snapToGrid="0">
      <p:cViewPr varScale="1">
        <p:scale>
          <a:sx n="80" d="100"/>
          <a:sy n="80" d="100"/>
        </p:scale>
        <p:origin x="82" y="101"/>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3/28/2023</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3/28/2023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p:txBody>
          <a:bodyPr>
            <a:normAutofit fontScale="62500" lnSpcReduction="20000"/>
          </a:bodyPr>
          <a:lstStyle/>
          <a:p>
            <a:r>
              <a:rPr lang="en-US" dirty="0" smtClean="0"/>
              <a:t>YOUTH LEADERSHIP PROGRAMME</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lstStyle/>
          <a:p>
            <a:r>
              <a:rPr lang="en-US" dirty="0" smtClean="0"/>
              <a:t>No Poverty </a:t>
            </a:r>
            <a:br>
              <a:rPr lang="en-US" dirty="0" smtClean="0"/>
            </a:br>
            <a:r>
              <a:rPr lang="en-US" dirty="0" smtClean="0"/>
              <a:t>SDG-1</a:t>
            </a:r>
            <a:endParaRPr lang="ru-RU"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smtClean="0"/>
              <a:t>“Stop </a:t>
            </a:r>
            <a:r>
              <a:rPr lang="en-US" dirty="0"/>
              <a:t>r</a:t>
            </a:r>
            <a:r>
              <a:rPr lang="en-US" dirty="0" smtClean="0"/>
              <a:t>obbing the poor of their rights.”</a:t>
            </a:r>
            <a:endParaRPr lang="ru-RU" dirty="0"/>
          </a:p>
        </p:txBody>
      </p:sp>
      <p:pic>
        <p:nvPicPr>
          <p:cNvPr id="5" name="Picture Placeholder 4"/>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6037" r="6037"/>
          <a:stretch>
            <a:fillRect/>
          </a:stretch>
        </p:blipFill>
        <p:spPr>
          <a:xfrm>
            <a:off x="19140" y="1143657"/>
            <a:ext cx="6230657" cy="5314602"/>
          </a:xfr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10</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chor="t">
            <a:normAutofit/>
          </a:bodyPr>
          <a:lstStyle/>
          <a:p>
            <a:r>
              <a:rPr lang="en-US" sz="3600" dirty="0" smtClean="0"/>
              <a:t>Interview with the ancillary staff</a:t>
            </a:r>
            <a:endParaRPr lang="en-US" sz="3600" dirty="0"/>
          </a:p>
        </p:txBody>
      </p:sp>
      <p:sp>
        <p:nvSpPr>
          <p:cNvPr id="7" name="Text Placeholder 6">
            <a:extLst>
              <a:ext uri="{FF2B5EF4-FFF2-40B4-BE49-F238E27FC236}">
                <a16:creationId xmlns:a16="http://schemas.microsoft.com/office/drawing/2014/main" id="{AE495B20-FF2C-4679-89D6-BE7A90DA9F73}"/>
              </a:ext>
            </a:extLst>
          </p:cNvPr>
          <p:cNvSpPr>
            <a:spLocks noGrp="1"/>
          </p:cNvSpPr>
          <p:nvPr>
            <p:ph type="body" sz="quarter" idx="13"/>
          </p:nvPr>
        </p:nvSpPr>
        <p:spPr>
          <a:xfrm>
            <a:off x="1444441" y="2373245"/>
            <a:ext cx="9303119" cy="3789429"/>
          </a:xfrm>
        </p:spPr>
        <p:txBody>
          <a:bodyPr>
            <a:normAutofit fontScale="25000" lnSpcReduction="20000"/>
          </a:bodyPr>
          <a:lstStyle/>
          <a:p>
            <a:r>
              <a:rPr lang="en-US" u="sng" dirty="0" smtClean="0">
                <a:solidFill>
                  <a:schemeClr val="accent2"/>
                </a:solidFill>
              </a:rPr>
              <a:t>We asked the following questions and came up with our proposed solutions.</a:t>
            </a:r>
          </a:p>
          <a:p>
            <a:pPr algn="l"/>
            <a:r>
              <a:rPr lang="en-US" dirty="0"/>
              <a:t> </a:t>
            </a:r>
            <a:r>
              <a:rPr lang="en-US" dirty="0" smtClean="0"/>
              <a:t>Your</a:t>
            </a:r>
            <a:r>
              <a:rPr lang="en-US" dirty="0"/>
              <a:t> current living </a:t>
            </a:r>
            <a:r>
              <a:rPr lang="en-US" dirty="0" smtClean="0"/>
              <a:t>situation? </a:t>
            </a:r>
            <a:r>
              <a:rPr lang="en-US" dirty="0" smtClean="0"/>
              <a:t>She is happy but wants to grow financially.</a:t>
            </a:r>
            <a:endParaRPr lang="en-US" dirty="0" smtClean="0"/>
          </a:p>
          <a:p>
            <a:pPr algn="l"/>
            <a:r>
              <a:rPr lang="en-US" dirty="0"/>
              <a:t> </a:t>
            </a:r>
            <a:r>
              <a:rPr lang="en-US" dirty="0" smtClean="0"/>
              <a:t>Do you feel</a:t>
            </a:r>
            <a:r>
              <a:rPr lang="en-US" dirty="0"/>
              <a:t> the need of extra </a:t>
            </a:r>
            <a:r>
              <a:rPr lang="en-US" dirty="0" smtClean="0"/>
              <a:t>income</a:t>
            </a:r>
            <a:r>
              <a:rPr lang="en-US" dirty="0" smtClean="0"/>
              <a:t>? Yes, always better to have more.</a:t>
            </a:r>
            <a:endParaRPr lang="en-US" dirty="0" smtClean="0"/>
          </a:p>
          <a:p>
            <a:pPr algn="l"/>
            <a:r>
              <a:rPr lang="en-US" dirty="0" smtClean="0"/>
              <a:t>Are</a:t>
            </a:r>
            <a:r>
              <a:rPr lang="en-US" dirty="0"/>
              <a:t> </a:t>
            </a:r>
            <a:r>
              <a:rPr lang="en-US" dirty="0" smtClean="0"/>
              <a:t>you</a:t>
            </a:r>
            <a:r>
              <a:rPr lang="en-US" dirty="0"/>
              <a:t> able to provide for </a:t>
            </a:r>
            <a:r>
              <a:rPr lang="en-US" dirty="0" smtClean="0"/>
              <a:t>your</a:t>
            </a:r>
            <a:r>
              <a:rPr lang="en-US" dirty="0"/>
              <a:t> </a:t>
            </a:r>
            <a:r>
              <a:rPr lang="en-US" dirty="0" smtClean="0"/>
              <a:t>family</a:t>
            </a:r>
            <a:r>
              <a:rPr lang="en-US" dirty="0" smtClean="0"/>
              <a:t>? My daughter is working now to make ends meet.</a:t>
            </a:r>
            <a:endParaRPr lang="en-US" dirty="0" smtClean="0"/>
          </a:p>
          <a:p>
            <a:pPr algn="l"/>
            <a:r>
              <a:rPr lang="en-US" dirty="0"/>
              <a:t>How educated are you</a:t>
            </a:r>
            <a:r>
              <a:rPr lang="en-US" dirty="0" smtClean="0"/>
              <a:t>? 8</a:t>
            </a:r>
            <a:r>
              <a:rPr lang="en-US" baseline="30000" dirty="0" smtClean="0"/>
              <a:t>th</a:t>
            </a:r>
            <a:r>
              <a:rPr lang="en-US" dirty="0" smtClean="0"/>
              <a:t> grade.</a:t>
            </a:r>
            <a:endParaRPr lang="en-US" dirty="0" smtClean="0"/>
          </a:p>
          <a:p>
            <a:r>
              <a:rPr lang="en-US" b="1" u="sng" dirty="0" smtClean="0">
                <a:solidFill>
                  <a:srgbClr val="FF0000"/>
                </a:solidFill>
              </a:rPr>
              <a:t>Diagnosis: They fall under poverty.</a:t>
            </a:r>
          </a:p>
          <a:p>
            <a:pPr algn="l"/>
            <a:r>
              <a:rPr lang="en-US" dirty="0" smtClean="0"/>
              <a:t>What</a:t>
            </a:r>
            <a:r>
              <a:rPr lang="en-US" dirty="0"/>
              <a:t> kind of support will </a:t>
            </a:r>
            <a:r>
              <a:rPr lang="en-US" dirty="0" smtClean="0"/>
              <a:t>you need</a:t>
            </a:r>
            <a:r>
              <a:rPr lang="en-US" dirty="0"/>
              <a:t> to </a:t>
            </a:r>
            <a:r>
              <a:rPr lang="en-US" dirty="0" smtClean="0"/>
              <a:t>pursue</a:t>
            </a:r>
            <a:r>
              <a:rPr lang="en-US" dirty="0"/>
              <a:t> </a:t>
            </a:r>
            <a:r>
              <a:rPr lang="en-US" dirty="0" smtClean="0"/>
              <a:t>your</a:t>
            </a:r>
            <a:r>
              <a:rPr lang="en-US" dirty="0"/>
              <a:t> dream </a:t>
            </a:r>
            <a:r>
              <a:rPr lang="en-US" dirty="0" smtClean="0"/>
              <a:t>profession</a:t>
            </a:r>
            <a:r>
              <a:rPr lang="en-US" dirty="0" smtClean="0"/>
              <a:t>? Financial and I will need advice also.</a:t>
            </a:r>
            <a:endParaRPr lang="en-US" dirty="0" smtClean="0"/>
          </a:p>
          <a:p>
            <a:pPr algn="l"/>
            <a:r>
              <a:rPr lang="en-US" dirty="0"/>
              <a:t> What support do </a:t>
            </a:r>
            <a:r>
              <a:rPr lang="en-US" dirty="0" smtClean="0"/>
              <a:t>you</a:t>
            </a:r>
            <a:r>
              <a:rPr lang="en-US" dirty="0"/>
              <a:t> need from the </a:t>
            </a:r>
            <a:r>
              <a:rPr lang="en-US" dirty="0" smtClean="0"/>
              <a:t>government</a:t>
            </a:r>
            <a:r>
              <a:rPr lang="en-US" dirty="0" smtClean="0"/>
              <a:t>? Making skills based education affordable or free.</a:t>
            </a:r>
            <a:endParaRPr lang="en-US" dirty="0" smtClean="0"/>
          </a:p>
          <a:p>
            <a:pPr algn="l"/>
            <a:r>
              <a:rPr lang="en-US" dirty="0"/>
              <a:t>  What skills </a:t>
            </a:r>
            <a:r>
              <a:rPr lang="en-US" dirty="0" smtClean="0"/>
              <a:t>do you need to acquire</a:t>
            </a:r>
            <a:r>
              <a:rPr lang="en-US" dirty="0" smtClean="0"/>
              <a:t>? Beautician skills.</a:t>
            </a:r>
            <a:endParaRPr lang="en-US" dirty="0" smtClean="0"/>
          </a:p>
          <a:p>
            <a:r>
              <a:rPr lang="en-US" b="1" u="sng" dirty="0" smtClean="0">
                <a:solidFill>
                  <a:srgbClr val="FF0000"/>
                </a:solidFill>
              </a:rPr>
              <a:t>Findings: She has an interest in pursuing a career of a beautician.</a:t>
            </a:r>
          </a:p>
          <a:p>
            <a:r>
              <a:rPr lang="en-US" b="1" u="sng" dirty="0" smtClean="0">
                <a:solidFill>
                  <a:srgbClr val="FF0000"/>
                </a:solidFill>
              </a:rPr>
              <a:t>She will be earning more than she is currently earning?</a:t>
            </a:r>
          </a:p>
          <a:p>
            <a:r>
              <a:rPr lang="en-US" b="1" u="sng" dirty="0" smtClean="0">
                <a:solidFill>
                  <a:srgbClr val="FF0000"/>
                </a:solidFill>
              </a:rPr>
              <a:t>Support needed: Charity to pay for the beautician diploma</a:t>
            </a:r>
            <a:r>
              <a:rPr lang="en-US" dirty="0" smtClean="0"/>
              <a:t>.</a:t>
            </a:r>
            <a:endParaRPr lang="en-US" sz="1900" u="sng" dirty="0">
              <a:solidFill>
                <a:schemeClr val="accent2"/>
              </a:solidFill>
            </a:endParaRPr>
          </a:p>
        </p:txBody>
      </p:sp>
    </p:spTree>
    <p:extLst>
      <p:ext uri="{BB962C8B-B14F-4D97-AF65-F5344CB8AC3E}">
        <p14:creationId xmlns:p14="http://schemas.microsoft.com/office/powerpoint/2010/main" val="5958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dirty="0" smtClean="0"/>
              <a:t>Research and problem solving skills.</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p:cNvSpPr>
            <a:spLocks noGrp="1"/>
          </p:cNvSpPr>
          <p:nvPr>
            <p:ph type="title"/>
          </p:nvPr>
        </p:nvSpPr>
        <p:spPr>
          <a:xfrm rot="21180000">
            <a:off x="139608" y="-75696"/>
            <a:ext cx="4391191" cy="1744652"/>
          </a:xfrm>
        </p:spPr>
        <p:txBody>
          <a:bodyPr>
            <a:normAutofit/>
          </a:bodyPr>
          <a:lstStyle/>
          <a:p>
            <a:r>
              <a:rPr lang="en-US" sz="3200" dirty="0" smtClean="0"/>
              <a:t>Suggested Institute. Cost incurred.</a:t>
            </a:r>
            <a:endParaRPr lang="en-US" sz="3200" dirty="0"/>
          </a:p>
        </p:txBody>
      </p:sp>
      <p:sp>
        <p:nvSpPr>
          <p:cNvPr id="5" name="Text Placeholder 4"/>
          <p:cNvSpPr>
            <a:spLocks noGrp="1"/>
          </p:cNvSpPr>
          <p:nvPr>
            <p:ph type="body" sz="quarter" idx="13"/>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204" y="2510710"/>
            <a:ext cx="7521592" cy="1836579"/>
          </a:xfrm>
          <a:prstGeom prst="rect">
            <a:avLst/>
          </a:prstGeom>
        </p:spPr>
      </p:pic>
    </p:spTree>
    <p:extLst>
      <p:ext uri="{BB962C8B-B14F-4D97-AF65-F5344CB8AC3E}">
        <p14:creationId xmlns:p14="http://schemas.microsoft.com/office/powerpoint/2010/main" val="242341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Regards</a:t>
            </a:r>
          </a:p>
          <a:p>
            <a:r>
              <a:rPr lang="en-US" noProof="0" dirty="0" smtClean="0"/>
              <a:t>Students of 3B</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Title 3"/>
          <p:cNvSpPr>
            <a:spLocks noGrp="1"/>
          </p:cNvSpPr>
          <p:nvPr>
            <p:ph type="title"/>
          </p:nvPr>
        </p:nvSpPr>
        <p:spPr/>
        <p:txBody>
          <a:bodyPr/>
          <a:lstStyle/>
          <a:p>
            <a:r>
              <a:rPr lang="en-US" dirty="0" smtClean="0"/>
              <a:t>Letter to the Prime Minister.</a:t>
            </a:r>
            <a:endParaRPr lang="en-US" dirty="0"/>
          </a:p>
        </p:txBody>
      </p:sp>
      <p:sp>
        <p:nvSpPr>
          <p:cNvPr id="5" name="Text Placeholder 4"/>
          <p:cNvSpPr>
            <a:spLocks noGrp="1"/>
          </p:cNvSpPr>
          <p:nvPr>
            <p:ph type="body" sz="quarter" idx="13"/>
          </p:nvPr>
        </p:nvSpPr>
        <p:spPr/>
        <p:txBody>
          <a:bodyPr>
            <a:normAutofit fontScale="40000" lnSpcReduction="20000"/>
          </a:bodyPr>
          <a:lstStyle/>
          <a:p>
            <a:r>
              <a:rPr lang="en-US" sz="4800" dirty="0" smtClean="0"/>
              <a:t>We are very fortunate to be living in a state like Qatar where charity is given immense importance based on Islamic laws and principals. However we would also want to request and propose to the government of Qatar and Pakistan to collaborate and design an institute that provides skill based education to the less fortunate. Make education affordable for the less fortunate immigrants.</a:t>
            </a:r>
          </a:p>
          <a:p>
            <a:r>
              <a:rPr lang="en-US" sz="4800" dirty="0" smtClean="0"/>
              <a:t>We want to see a world with no poverty. Where everyone has equal rights and equal responsibilities. We aim to accomplish SDG 1.  </a:t>
            </a:r>
            <a:endParaRPr lang="en-US" sz="4800" dirty="0"/>
          </a:p>
        </p:txBody>
      </p:sp>
    </p:spTree>
    <p:extLst>
      <p:ext uri="{BB962C8B-B14F-4D97-AF65-F5344CB8AC3E}">
        <p14:creationId xmlns:p14="http://schemas.microsoft.com/office/powerpoint/2010/main" val="206939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Untitled video - Made with Clipchamp (6)">
            <a:hlinkClick r:id="" action="ppaction://media"/>
          </p:cNvPr>
          <p:cNvPicPr>
            <a:picLocks noGrp="1" noChangeAspect="1"/>
          </p:cNvPicPr>
          <p:nvPr>
            <p:ph type="media" sz="quarter" idx="13"/>
            <a:videoFile r:link="rId2"/>
            <p:extLst>
              <p:ext uri="{DAA4B4D4-6D71-4841-9C94-3DE7FCFB9230}">
                <p14:media xmlns:p14="http://schemas.microsoft.com/office/powerpoint/2010/main" r:embed="rId1"/>
              </p:ext>
            </p:extLst>
          </p:nvPr>
        </p:nvPicPr>
        <p:blipFill>
          <a:blip r:embed="rId4"/>
          <a:stretch>
            <a:fillRect/>
          </a:stretch>
        </p:blipFill>
        <p:spPr>
          <a:xfrm>
            <a:off x="2500313" y="1084263"/>
            <a:ext cx="7191375" cy="4051300"/>
          </a:xfrm>
        </p:spPr>
      </p:pic>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4111752" y="5382175"/>
            <a:ext cx="3968496" cy="1199600"/>
          </a:xfrm>
        </p:spPr>
        <p:txBody>
          <a:bodyPr>
            <a:normAutofit/>
          </a:bodyPr>
          <a:lstStyle/>
          <a:p>
            <a:r>
              <a:rPr lang="en-US" dirty="0" smtClean="0"/>
              <a:t>We had a lot of fun and learning throughout our YLP journey. We hope you enjoy it too</a:t>
            </a:r>
            <a:endParaRPr lang="en-US" dirty="0"/>
          </a:p>
        </p:txBody>
      </p:sp>
      <p:sp>
        <p:nvSpPr>
          <p:cNvPr id="3" name="Footer Placeholder 2">
            <a:extLst>
              <a:ext uri="{FF2B5EF4-FFF2-40B4-BE49-F238E27FC236}">
                <a16:creationId xmlns:a16="http://schemas.microsoft.com/office/drawing/2014/main" id="{E6ED2A0C-51B7-4C46-8FCB-2E66B0949EA3}"/>
              </a:ext>
            </a:extLst>
          </p:cNvPr>
          <p:cNvSpPr>
            <a:spLocks noGrp="1"/>
          </p:cNvSpPr>
          <p:nvPr>
            <p:ph type="ftr" sz="quarter" idx="11"/>
          </p:nvPr>
        </p:nvSpPr>
        <p:spPr/>
        <p:txBody>
          <a:bodyPr/>
          <a:lstStyle/>
          <a:p>
            <a:r>
              <a:rPr lang="en-US" dirty="0" smtClean="0"/>
              <a:t>Leadership and presentation skills.</a:t>
            </a:r>
            <a:endParaRPr lang="en-US" dirty="0"/>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13</a:t>
            </a:fld>
            <a:endParaRPr lang="en-US" dirty="0"/>
          </a:p>
        </p:txBody>
      </p:sp>
    </p:spTree>
    <p:extLst>
      <p:ext uri="{BB962C8B-B14F-4D97-AF65-F5344CB8AC3E}">
        <p14:creationId xmlns:p14="http://schemas.microsoft.com/office/powerpoint/2010/main" val="4138966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smtClean="0"/>
              <a:t>For Watching!</a:t>
            </a:r>
            <a:endParaRPr lang="ru-RU"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840" r="6840"/>
          <a:stretch>
            <a:fillRect/>
          </a:stretch>
        </p:blipFill>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9F9A-7914-429C-8B48-A81473A57190}"/>
              </a:ext>
            </a:extLst>
          </p:cNvPr>
          <p:cNvSpPr>
            <a:spLocks noGrp="1"/>
          </p:cNvSpPr>
          <p:nvPr>
            <p:ph type="title"/>
          </p:nvPr>
        </p:nvSpPr>
        <p:spPr/>
        <p:txBody>
          <a:bodyPr/>
          <a:lstStyle/>
          <a:p>
            <a:r>
              <a:rPr lang="en-US" dirty="0" smtClean="0"/>
              <a:t>Research Stage</a:t>
            </a:r>
            <a:endParaRPr lang="en-US" dirty="0"/>
          </a:p>
        </p:txBody>
      </p:sp>
      <p:sp>
        <p:nvSpPr>
          <p:cNvPr id="8" name="Footer Placeholder 7">
            <a:extLst>
              <a:ext uri="{FF2B5EF4-FFF2-40B4-BE49-F238E27FC236}">
                <a16:creationId xmlns:a16="http://schemas.microsoft.com/office/drawing/2014/main" id="{0616C4DF-BD76-4DFD-9788-A65985F05CA6}"/>
              </a:ext>
            </a:extLst>
          </p:cNvPr>
          <p:cNvSpPr>
            <a:spLocks noGrp="1"/>
          </p:cNvSpPr>
          <p:nvPr>
            <p:ph type="ftr" sz="quarter" idx="11"/>
          </p:nvPr>
        </p:nvSpPr>
        <p:spPr/>
        <p:txBody>
          <a:bodyPr/>
          <a:lstStyle/>
          <a:p>
            <a:r>
              <a:rPr lang="en-US" dirty="0" smtClean="0"/>
              <a:t>Collaborating and Communicating</a:t>
            </a:r>
            <a:endParaRPr lang="en-US" dirty="0"/>
          </a:p>
        </p:txBody>
      </p:sp>
      <p:sp>
        <p:nvSpPr>
          <p:cNvPr id="9" name="Slide Number Placeholder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a:lstStyle/>
          <a:p>
            <a:fld id="{98C0CDE5-970C-4CC4-BF43-0DA127E73E82}" type="slidenum">
              <a:rPr lang="en-US" smtClean="0"/>
              <a:pPr/>
              <a:t>2</a:t>
            </a:fld>
            <a:endParaRPr lang="en-US" dirty="0"/>
          </a:p>
        </p:txBody>
      </p:sp>
      <p:pic>
        <p:nvPicPr>
          <p:cNvPr id="12" name="Picture Placeholder 1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148" b="9148"/>
          <a:stretch>
            <a:fillRect/>
          </a:stretch>
        </p:blipFill>
        <p:spPr>
          <a:xfrm>
            <a:off x="3323765" y="793217"/>
            <a:ext cx="8877760" cy="6064783"/>
          </a:xfrm>
        </p:spPr>
      </p:pic>
    </p:spTree>
    <p:extLst>
      <p:ext uri="{BB962C8B-B14F-4D97-AF65-F5344CB8AC3E}">
        <p14:creationId xmlns:p14="http://schemas.microsoft.com/office/powerpoint/2010/main" val="243994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p:txBody>
          <a:bodyPr>
            <a:normAutofit fontScale="90000"/>
          </a:bodyPr>
          <a:lstStyle/>
          <a:p>
            <a:r>
              <a:rPr lang="en-US" dirty="0" smtClean="0"/>
              <a:t>What is Poverty?</a:t>
            </a:r>
            <a:endParaRPr lang="en-US" dirty="0"/>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748030" y="3314576"/>
            <a:ext cx="3328024" cy="1700784"/>
          </a:xfrm>
        </p:spPr>
        <p:txBody>
          <a:bodyPr tIns="180000" bIns="108000">
            <a:normAutofit/>
          </a:bodyPr>
          <a:lstStyle/>
          <a:p>
            <a:r>
              <a:rPr lang="en-US" dirty="0" smtClean="0"/>
              <a:t>We began our research stage my watching videos on SDG 1 and reading articles on our topic.</a:t>
            </a:r>
            <a:endParaRPr lang="en-US" dirty="0"/>
          </a:p>
        </p:txBody>
      </p:sp>
      <p:sp>
        <p:nvSpPr>
          <p:cNvPr id="2" name="Footer Placeholder 1">
            <a:extLst>
              <a:ext uri="{FF2B5EF4-FFF2-40B4-BE49-F238E27FC236}">
                <a16:creationId xmlns:a16="http://schemas.microsoft.com/office/drawing/2014/main" id="{9E4DFBAD-6226-4D42-9E5F-E317F2B65C9E}"/>
              </a:ext>
            </a:extLst>
          </p:cNvPr>
          <p:cNvSpPr>
            <a:spLocks noGrp="1"/>
          </p:cNvSpPr>
          <p:nvPr>
            <p:ph type="ftr" sz="quarter" idx="11"/>
          </p:nvPr>
        </p:nvSpPr>
        <p:spPr/>
        <p:txBody>
          <a:bodyPr/>
          <a:lstStyle/>
          <a:p>
            <a:r>
              <a:rPr lang="en-US" dirty="0" smtClean="0"/>
              <a:t>We filled KWL charts and wrote reflections.</a:t>
            </a:r>
            <a:endParaRPr lang="en-US" dirty="0"/>
          </a:p>
        </p:txBody>
      </p:sp>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3</a:t>
            </a:fld>
            <a:endParaRPr lang="en-US" dirty="0"/>
          </a:p>
        </p:txBody>
      </p:sp>
      <p:graphicFrame>
        <p:nvGraphicFramePr>
          <p:cNvPr id="8" name="Table Placeholder 7"/>
          <p:cNvGraphicFramePr>
            <a:graphicFrameLocks noGrp="1"/>
          </p:cNvGraphicFramePr>
          <p:nvPr>
            <p:ph type="tbl" sz="quarter" idx="13"/>
            <p:extLst>
              <p:ext uri="{D42A27DB-BD31-4B8C-83A1-F6EECF244321}">
                <p14:modId xmlns:p14="http://schemas.microsoft.com/office/powerpoint/2010/main" val="2594996180"/>
              </p:ext>
            </p:extLst>
          </p:nvPr>
        </p:nvGraphicFramePr>
        <p:xfrm>
          <a:off x="5159375" y="1347788"/>
          <a:ext cx="6121400" cy="2372201"/>
        </p:xfrm>
        <a:graphic>
          <a:graphicData uri="http://schemas.openxmlformats.org/drawingml/2006/table">
            <a:tbl>
              <a:tblPr firstRow="1" bandRow="1">
                <a:tableStyleId>{793D81CF-94F2-401A-BA57-92F5A7B2D0C5}</a:tableStyleId>
              </a:tblPr>
              <a:tblGrid>
                <a:gridCol w="3060700">
                  <a:extLst>
                    <a:ext uri="{9D8B030D-6E8A-4147-A177-3AD203B41FA5}">
                      <a16:colId xmlns:a16="http://schemas.microsoft.com/office/drawing/2014/main" val="1946371004"/>
                    </a:ext>
                  </a:extLst>
                </a:gridCol>
                <a:gridCol w="3060700">
                  <a:extLst>
                    <a:ext uri="{9D8B030D-6E8A-4147-A177-3AD203B41FA5}">
                      <a16:colId xmlns:a16="http://schemas.microsoft.com/office/drawing/2014/main" val="741305097"/>
                    </a:ext>
                  </a:extLst>
                </a:gridCol>
              </a:tblGrid>
              <a:tr h="1183481">
                <a:tc>
                  <a:txBody>
                    <a:bodyPr/>
                    <a:lstStyle/>
                    <a:p>
                      <a:r>
                        <a:rPr lang="en-US" dirty="0" smtClean="0"/>
                        <a:t>Objective: </a:t>
                      </a:r>
                      <a:endParaRPr lang="en-US" dirty="0"/>
                    </a:p>
                  </a:txBody>
                  <a:tcPr/>
                </a:tc>
                <a:tc>
                  <a:txBody>
                    <a:bodyPr/>
                    <a:lstStyle/>
                    <a:p>
                      <a:r>
                        <a:rPr lang="en-US" dirty="0" smtClean="0"/>
                        <a:t>To ignite the hearts and minds of young learners</a:t>
                      </a:r>
                      <a:r>
                        <a:rPr lang="en-US" baseline="0" dirty="0" smtClean="0"/>
                        <a:t> by empowering them to make the world a better place.</a:t>
                      </a:r>
                      <a:endParaRPr lang="en-US" dirty="0"/>
                    </a:p>
                  </a:txBody>
                  <a:tcPr/>
                </a:tc>
                <a:extLst>
                  <a:ext uri="{0D108BD9-81ED-4DB2-BD59-A6C34878D82A}">
                    <a16:rowId xmlns:a16="http://schemas.microsoft.com/office/drawing/2014/main" val="3828184721"/>
                  </a:ext>
                </a:extLst>
              </a:tr>
              <a:tr h="1183481">
                <a:tc>
                  <a:txBody>
                    <a:bodyPr/>
                    <a:lstStyle/>
                    <a:p>
                      <a:r>
                        <a:rPr lang="en-US" dirty="0" smtClean="0"/>
                        <a:t>Targeted</a:t>
                      </a:r>
                      <a:r>
                        <a:rPr lang="en-US" baseline="0" dirty="0" smtClean="0"/>
                        <a:t> skills:</a:t>
                      </a:r>
                      <a:endParaRPr lang="en-US" dirty="0"/>
                    </a:p>
                  </a:txBody>
                  <a:tcPr/>
                </a:tc>
                <a:tc>
                  <a:txBody>
                    <a:bodyPr/>
                    <a:lstStyle/>
                    <a:p>
                      <a:r>
                        <a:rPr lang="en-US" dirty="0" smtClean="0"/>
                        <a:t>Research skills,</a:t>
                      </a:r>
                      <a:r>
                        <a:rPr lang="en-US" baseline="0" dirty="0" smtClean="0"/>
                        <a:t> Critical thinking skills.</a:t>
                      </a:r>
                      <a:endParaRPr lang="en-US" dirty="0"/>
                    </a:p>
                  </a:txBody>
                  <a:tcPr/>
                </a:tc>
                <a:extLst>
                  <a:ext uri="{0D108BD9-81ED-4DB2-BD59-A6C34878D82A}">
                    <a16:rowId xmlns:a16="http://schemas.microsoft.com/office/drawing/2014/main" val="3724986241"/>
                  </a:ext>
                </a:extLst>
              </a:tr>
            </a:tbl>
          </a:graphicData>
        </a:graphic>
      </p:graphicFrame>
    </p:spTree>
    <p:extLst>
      <p:ext uri="{BB962C8B-B14F-4D97-AF65-F5344CB8AC3E}">
        <p14:creationId xmlns:p14="http://schemas.microsoft.com/office/powerpoint/2010/main" val="2211844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p:txBody>
          <a:bodyPr/>
          <a:lstStyle/>
          <a:p>
            <a:r>
              <a:rPr lang="en-US" dirty="0" smtClean="0"/>
              <a:t>Big Questions!</a:t>
            </a:r>
            <a:endParaRPr lang="en-US" dirty="0"/>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p:txBody>
          <a:bodyPr>
            <a:normAutofit fontScale="92500" lnSpcReduction="20000"/>
          </a:bodyPr>
          <a:lstStyle/>
          <a:p>
            <a:r>
              <a:rPr lang="en-US" dirty="0" smtClean="0"/>
              <a:t>Once a vision was created, the big questions were shared and groups were formed.</a:t>
            </a:r>
            <a:endParaRPr lang="en-US" dirty="0"/>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a:xfrm>
            <a:off x="808990" y="3505200"/>
            <a:ext cx="3913188" cy="2136910"/>
          </a:xfrm>
        </p:spPr>
        <p:txBody>
          <a:bodyPr/>
          <a:lstStyle/>
          <a:p>
            <a:pPr fontAlgn="base"/>
            <a:r>
              <a:rPr lang="en-US" b="1" dirty="0"/>
              <a:t>Is zero poverty possible? </a:t>
            </a:r>
            <a:r>
              <a:rPr lang="en-US" dirty="0"/>
              <a:t> </a:t>
            </a:r>
          </a:p>
          <a:p>
            <a:pPr fontAlgn="base"/>
            <a:r>
              <a:rPr lang="en-US" b="1" dirty="0"/>
              <a:t>What will the world </a:t>
            </a:r>
            <a:r>
              <a:rPr lang="en-US" b="1" dirty="0" smtClean="0"/>
              <a:t>with no </a:t>
            </a:r>
            <a:r>
              <a:rPr lang="en-US" b="1" dirty="0"/>
              <a:t>poverty look like? </a:t>
            </a:r>
            <a:r>
              <a:rPr lang="en-US" dirty="0"/>
              <a:t> </a:t>
            </a:r>
          </a:p>
          <a:p>
            <a:pPr fontAlgn="base"/>
            <a:r>
              <a:rPr lang="en-US" b="1" dirty="0"/>
              <a:t>How can we achieve </a:t>
            </a:r>
            <a:r>
              <a:rPr lang="en-US" b="1" dirty="0" smtClean="0"/>
              <a:t>no </a:t>
            </a:r>
            <a:r>
              <a:rPr lang="en-US" b="1" dirty="0"/>
              <a:t>poverty? </a:t>
            </a:r>
            <a:r>
              <a:rPr lang="en-US" dirty="0"/>
              <a:t> </a:t>
            </a:r>
          </a:p>
          <a:p>
            <a:pPr fontAlgn="base"/>
            <a:r>
              <a:rPr lang="en-US" b="1" dirty="0"/>
              <a:t>Why is there so much poverty in the world?</a:t>
            </a:r>
            <a:r>
              <a:rPr lang="en-US" dirty="0"/>
              <a:t> </a:t>
            </a:r>
          </a:p>
          <a:p>
            <a:endParaRPr lang="en-US" dirty="0"/>
          </a:p>
        </p:txBody>
      </p:sp>
      <p:sp>
        <p:nvSpPr>
          <p:cNvPr id="3" name="Footer Placeholder 2">
            <a:extLst>
              <a:ext uri="{FF2B5EF4-FFF2-40B4-BE49-F238E27FC236}">
                <a16:creationId xmlns:a16="http://schemas.microsoft.com/office/drawing/2014/main" id="{576FC602-D83F-41B2-AE0B-E9BF4B9D7335}"/>
              </a:ext>
            </a:extLst>
          </p:cNvPr>
          <p:cNvSpPr>
            <a:spLocks noGrp="1"/>
          </p:cNvSpPr>
          <p:nvPr>
            <p:ph type="ftr" sz="quarter" idx="11"/>
          </p:nvPr>
        </p:nvSpPr>
        <p:spPr/>
        <p:txBody>
          <a:bodyPr/>
          <a:lstStyle/>
          <a:p>
            <a:r>
              <a:rPr lang="en-US" dirty="0" smtClean="0"/>
              <a:t>Investigation and problem solving stage</a:t>
            </a:r>
            <a:endParaRPr lang="en-US"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4</a:t>
            </a:fld>
            <a:endParaRPr lang="en-US" dirty="0"/>
          </a:p>
        </p:txBody>
      </p:sp>
      <p:pic>
        <p:nvPicPr>
          <p:cNvPr id="12" name="Picture Placeholder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6349" r="16349"/>
          <a:stretch>
            <a:fillRect/>
          </a:stretch>
        </p:blipFill>
        <p:spPr/>
      </p:pic>
    </p:spTree>
    <p:extLst>
      <p:ext uri="{BB962C8B-B14F-4D97-AF65-F5344CB8AC3E}">
        <p14:creationId xmlns:p14="http://schemas.microsoft.com/office/powerpoint/2010/main" val="367141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Causes:</a:t>
            </a:r>
            <a:endParaRPr lang="en-US" dirty="0"/>
          </a:p>
        </p:txBody>
      </p:sp>
      <p:sp>
        <p:nvSpPr>
          <p:cNvPr id="3" name="Footer Placeholder 2"/>
          <p:cNvSpPr>
            <a:spLocks noGrp="1"/>
          </p:cNvSpPr>
          <p:nvPr>
            <p:ph type="ftr" sz="quarter" idx="11"/>
          </p:nvPr>
        </p:nvSpPr>
        <p:spPr/>
        <p:txBody>
          <a:bodyPr/>
          <a:lstStyle/>
          <a:p>
            <a:r>
              <a:rPr lang="en-US" dirty="0" smtClean="0"/>
              <a:t>Research skills</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5</a:t>
            </a:fld>
            <a:endParaRPr lang="en-US" noProof="0" dirty="0"/>
          </a:p>
        </p:txBody>
      </p:sp>
      <p:sp>
        <p:nvSpPr>
          <p:cNvPr id="5" name="Title 4"/>
          <p:cNvSpPr>
            <a:spLocks noGrp="1"/>
          </p:cNvSpPr>
          <p:nvPr>
            <p:ph type="title"/>
          </p:nvPr>
        </p:nvSpPr>
        <p:spPr/>
        <p:txBody>
          <a:bodyPr>
            <a:noAutofit/>
          </a:bodyPr>
          <a:lstStyle/>
          <a:p>
            <a:r>
              <a:rPr lang="en-US" sz="2800" dirty="0" smtClean="0"/>
              <a:t>Main causes.</a:t>
            </a:r>
            <a:endParaRPr lang="en-US" sz="2800" dirty="0"/>
          </a:p>
        </p:txBody>
      </p:sp>
      <p:sp>
        <p:nvSpPr>
          <p:cNvPr id="6" name="Text Placeholder 5"/>
          <p:cNvSpPr>
            <a:spLocks noGrp="1"/>
          </p:cNvSpPr>
          <p:nvPr>
            <p:ph type="body" sz="quarter" idx="13"/>
          </p:nvPr>
        </p:nvSpPr>
        <p:spPr/>
        <p:txBody>
          <a:bodyPr/>
          <a:lstStyle/>
          <a:p>
            <a:r>
              <a:rPr lang="en-US" dirty="0" smtClean="0"/>
              <a:t>Natural Disasters</a:t>
            </a:r>
          </a:p>
          <a:p>
            <a:r>
              <a:rPr lang="en-US" dirty="0" smtClean="0"/>
              <a:t>War</a:t>
            </a:r>
          </a:p>
          <a:p>
            <a:r>
              <a:rPr lang="en-US" dirty="0" smtClean="0"/>
              <a:t>Colonial Past</a:t>
            </a:r>
          </a:p>
          <a:p>
            <a:r>
              <a:rPr lang="en-US" dirty="0" smtClean="0"/>
              <a:t>Population explosion</a:t>
            </a:r>
          </a:p>
          <a:p>
            <a:r>
              <a:rPr lang="en-US" dirty="0" smtClean="0"/>
              <a:t>Corruption</a:t>
            </a:r>
          </a:p>
          <a:p>
            <a:r>
              <a:rPr lang="en-US" dirty="0" smtClean="0"/>
              <a:t>Inequality of wealth and recourses</a:t>
            </a:r>
          </a:p>
          <a:p>
            <a:r>
              <a:rPr lang="en-US" dirty="0" smtClean="0"/>
              <a:t>Lack of education and health facilities</a:t>
            </a:r>
            <a:endParaRPr lang="en-US"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838" b="5838"/>
          <a:stretch>
            <a:fillRect/>
          </a:stretch>
        </p:blipFill>
        <p:spPr/>
      </p:pic>
    </p:spTree>
    <p:extLst>
      <p:ext uri="{BB962C8B-B14F-4D97-AF65-F5344CB8AC3E}">
        <p14:creationId xmlns:p14="http://schemas.microsoft.com/office/powerpoint/2010/main" val="391045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Solutions:</a:t>
            </a:r>
            <a:endParaRPr lang="en-US" dirty="0"/>
          </a:p>
        </p:txBody>
      </p:sp>
      <p:sp>
        <p:nvSpPr>
          <p:cNvPr id="3" name="Footer Placeholder 2"/>
          <p:cNvSpPr>
            <a:spLocks noGrp="1"/>
          </p:cNvSpPr>
          <p:nvPr>
            <p:ph type="ftr" sz="quarter" idx="11"/>
          </p:nvPr>
        </p:nvSpPr>
        <p:spPr/>
        <p:txBody>
          <a:bodyPr/>
          <a:lstStyle/>
          <a:p>
            <a:r>
              <a:rPr lang="en-US" dirty="0" smtClean="0"/>
              <a:t>Problem solving</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5" name="Title 4"/>
          <p:cNvSpPr>
            <a:spLocks noGrp="1"/>
          </p:cNvSpPr>
          <p:nvPr>
            <p:ph type="title"/>
          </p:nvPr>
        </p:nvSpPr>
        <p:spPr/>
        <p:txBody>
          <a:bodyPr>
            <a:normAutofit/>
          </a:bodyPr>
          <a:lstStyle/>
          <a:p>
            <a:r>
              <a:rPr lang="en-US" sz="3200" dirty="0" smtClean="0"/>
              <a:t>Proposed Solutions</a:t>
            </a:r>
            <a:endParaRPr lang="en-US" sz="3200" dirty="0"/>
          </a:p>
        </p:txBody>
      </p:sp>
      <p:sp>
        <p:nvSpPr>
          <p:cNvPr id="6" name="Text Placeholder 5"/>
          <p:cNvSpPr>
            <a:spLocks noGrp="1"/>
          </p:cNvSpPr>
          <p:nvPr>
            <p:ph type="body" sz="quarter" idx="13"/>
          </p:nvPr>
        </p:nvSpPr>
        <p:spPr/>
        <p:txBody>
          <a:bodyPr/>
          <a:lstStyle/>
          <a:p>
            <a:r>
              <a:rPr lang="en-US" dirty="0" smtClean="0"/>
              <a:t>Small Scale industries</a:t>
            </a:r>
          </a:p>
          <a:p>
            <a:r>
              <a:rPr lang="en-US" dirty="0" smtClean="0"/>
              <a:t>Charity</a:t>
            </a:r>
          </a:p>
          <a:p>
            <a:r>
              <a:rPr lang="en-US" dirty="0" smtClean="0"/>
              <a:t>Fair distribution of recourses</a:t>
            </a:r>
          </a:p>
          <a:p>
            <a:r>
              <a:rPr lang="en-US" dirty="0" smtClean="0"/>
              <a:t>Free education and health facilities</a:t>
            </a:r>
          </a:p>
          <a:p>
            <a:r>
              <a:rPr lang="en-US" dirty="0" smtClean="0"/>
              <a:t>Remedies to over population</a:t>
            </a:r>
          </a:p>
          <a:p>
            <a:endParaRPr lang="en-US" dirty="0"/>
          </a:p>
        </p:txBody>
      </p:sp>
      <p:pic>
        <p:nvPicPr>
          <p:cNvPr id="8" name="Picture Placeholder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157" r="18157"/>
          <a:stretch>
            <a:fillRect/>
          </a:stretch>
        </p:blipFill>
        <p:spPr/>
      </p:pic>
    </p:spTree>
    <p:extLst>
      <p:ext uri="{BB962C8B-B14F-4D97-AF65-F5344CB8AC3E}">
        <p14:creationId xmlns:p14="http://schemas.microsoft.com/office/powerpoint/2010/main" val="191526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a:xfrm rot="-360000">
            <a:off x="-127840" y="919124"/>
            <a:ext cx="3890555" cy="1091949"/>
          </a:xfrm>
        </p:spPr>
        <p:txBody>
          <a:bodyPr>
            <a:normAutofit fontScale="90000"/>
          </a:bodyPr>
          <a:lstStyle/>
          <a:p>
            <a:r>
              <a:rPr lang="en-US" dirty="0" smtClean="0"/>
              <a:t>Parents Surveys</a:t>
            </a:r>
            <a:endParaRPr lang="en-US"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p:txBody>
          <a:bodyPr/>
          <a:lstStyle/>
          <a:p>
            <a:r>
              <a:rPr lang="en-US" dirty="0" smtClean="0"/>
              <a:t>We invited our parents on board and had their contribution in the form of surveys and helping us in targeted research at home.</a:t>
            </a:r>
            <a:endParaRPr lang="en-US" dirty="0"/>
          </a:p>
        </p:txBody>
      </p:sp>
      <p:sp>
        <p:nvSpPr>
          <p:cNvPr id="2" name="Footer Placeholder 1">
            <a:extLst>
              <a:ext uri="{FF2B5EF4-FFF2-40B4-BE49-F238E27FC236}">
                <a16:creationId xmlns:a16="http://schemas.microsoft.com/office/drawing/2014/main" id="{A39B2A57-9893-4BCD-AA1A-122310BC6253}"/>
              </a:ext>
            </a:extLst>
          </p:cNvPr>
          <p:cNvSpPr>
            <a:spLocks noGrp="1"/>
          </p:cNvSpPr>
          <p:nvPr>
            <p:ph type="ftr" sz="quarter" idx="11"/>
          </p:nvPr>
        </p:nvSpPr>
        <p:spPr/>
        <p:txBody>
          <a:bodyPr/>
          <a:lstStyle/>
          <a:p>
            <a:r>
              <a:rPr lang="en-US" dirty="0" smtClean="0"/>
              <a:t>Community engagement </a:t>
            </a:r>
            <a:r>
              <a:rPr lang="en-US" dirty="0" err="1" smtClean="0"/>
              <a:t>horizoning</a:t>
            </a:r>
            <a:r>
              <a:rPr lang="en-US" dirty="0" smtClean="0"/>
              <a:t> our global perspectives.</a:t>
            </a:r>
            <a:endParaRPr lang="en-US" dirty="0"/>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7</a:t>
            </a:fld>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7619" b="17619"/>
          <a:stretch>
            <a:fillRect/>
          </a:stretch>
        </p:blipFill>
        <p:spPr/>
      </p:pic>
    </p:spTree>
    <p:extLst>
      <p:ext uri="{BB962C8B-B14F-4D97-AF65-F5344CB8AC3E}">
        <p14:creationId xmlns:p14="http://schemas.microsoft.com/office/powerpoint/2010/main" val="253257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dirty="0" smtClean="0"/>
              <a:t>Analytical skills.</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ext Placeholder 3"/>
          <p:cNvSpPr>
            <a:spLocks noGrp="1"/>
          </p:cNvSpPr>
          <p:nvPr>
            <p:ph type="body" sz="half" idx="2"/>
          </p:nvPr>
        </p:nvSpPr>
        <p:spPr/>
        <p:txBody>
          <a:bodyPr/>
          <a:lstStyle/>
          <a:p>
            <a:r>
              <a:rPr lang="en-US" dirty="0" smtClean="0"/>
              <a:t>We researched on China as a case study for our </a:t>
            </a:r>
            <a:r>
              <a:rPr lang="en-US" dirty="0" err="1" smtClean="0"/>
              <a:t>programme</a:t>
            </a:r>
            <a:r>
              <a:rPr lang="en-US" dirty="0" smtClean="0"/>
              <a:t>. </a:t>
            </a:r>
            <a:endParaRPr lang="en-US" dirty="0"/>
          </a:p>
        </p:txBody>
      </p:sp>
      <p:sp>
        <p:nvSpPr>
          <p:cNvPr id="6" name="Title 5"/>
          <p:cNvSpPr>
            <a:spLocks noGrp="1"/>
          </p:cNvSpPr>
          <p:nvPr>
            <p:ph type="title"/>
          </p:nvPr>
        </p:nvSpPr>
        <p:spPr/>
        <p:txBody>
          <a:bodyPr>
            <a:normAutofit fontScale="90000"/>
          </a:bodyPr>
          <a:lstStyle/>
          <a:p>
            <a:r>
              <a:rPr lang="en-US" dirty="0" smtClean="0"/>
              <a:t>China Case Study.</a:t>
            </a:r>
            <a:endParaRPr lang="en-US"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5373" b="5373"/>
          <a:stretch>
            <a:fillRect/>
          </a:stretch>
        </p:blipFill>
        <p:spPr/>
      </p:pic>
    </p:spTree>
    <p:extLst>
      <p:ext uri="{BB962C8B-B14F-4D97-AF65-F5344CB8AC3E}">
        <p14:creationId xmlns:p14="http://schemas.microsoft.com/office/powerpoint/2010/main" val="258581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C</a:t>
            </a:r>
            <a:r>
              <a:rPr lang="en-US" noProof="0" dirty="0" err="1" smtClean="0"/>
              <a:t>reativity</a:t>
            </a:r>
            <a:r>
              <a:rPr lang="en-US" noProof="0" dirty="0" smtClean="0"/>
              <a:t> and presentation</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ext Placeholder 3"/>
          <p:cNvSpPr>
            <a:spLocks noGrp="1"/>
          </p:cNvSpPr>
          <p:nvPr>
            <p:ph type="body" sz="half" idx="2"/>
          </p:nvPr>
        </p:nvSpPr>
        <p:spPr/>
        <p:txBody>
          <a:bodyPr/>
          <a:lstStyle/>
          <a:p>
            <a:r>
              <a:rPr lang="en-US" dirty="0" smtClean="0"/>
              <a:t>We made projects </a:t>
            </a:r>
            <a:r>
              <a:rPr lang="en-US" dirty="0" smtClean="0"/>
              <a:t>depicting </a:t>
            </a:r>
            <a:r>
              <a:rPr lang="en-US" dirty="0" smtClean="0"/>
              <a:t>causes and </a:t>
            </a:r>
            <a:r>
              <a:rPr lang="en-US" dirty="0" smtClean="0"/>
              <a:t>solutions </a:t>
            </a:r>
            <a:r>
              <a:rPr lang="en-US" dirty="0" smtClean="0"/>
              <a:t>to poverty. Making the </a:t>
            </a:r>
            <a:r>
              <a:rPr lang="en-US" dirty="0" err="1"/>
              <a:t>B</a:t>
            </a:r>
            <a:r>
              <a:rPr lang="en-US" dirty="0" err="1" smtClean="0"/>
              <a:t>urj</a:t>
            </a:r>
            <a:r>
              <a:rPr lang="en-US" dirty="0" smtClean="0"/>
              <a:t> </a:t>
            </a:r>
            <a:r>
              <a:rPr lang="en-US" dirty="0" err="1" smtClean="0"/>
              <a:t>khalifa</a:t>
            </a:r>
            <a:r>
              <a:rPr lang="en-US" dirty="0" smtClean="0"/>
              <a:t> was very exciting. </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7985" r="7985"/>
          <a:stretch>
            <a:fillRect/>
          </a:stretch>
        </p:blipFill>
        <p:spPr/>
      </p:pic>
      <p:sp>
        <p:nvSpPr>
          <p:cNvPr id="6" name="Title 5"/>
          <p:cNvSpPr>
            <a:spLocks noGrp="1"/>
          </p:cNvSpPr>
          <p:nvPr>
            <p:ph type="title"/>
          </p:nvPr>
        </p:nvSpPr>
        <p:spPr/>
        <p:txBody>
          <a:bodyPr>
            <a:normAutofit fontScale="90000"/>
          </a:bodyPr>
          <a:lstStyle/>
          <a:p>
            <a:r>
              <a:rPr lang="en-US" dirty="0" smtClean="0"/>
              <a:t>Project Making</a:t>
            </a:r>
            <a:endParaRPr lang="en-US" dirty="0"/>
          </a:p>
        </p:txBody>
      </p:sp>
    </p:spTree>
    <p:extLst>
      <p:ext uri="{BB962C8B-B14F-4D97-AF65-F5344CB8AC3E}">
        <p14:creationId xmlns:p14="http://schemas.microsoft.com/office/powerpoint/2010/main" val="3031269211"/>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408</Words>
  <Application>Microsoft Office PowerPoint</Application>
  <PresentationFormat>Widescreen</PresentationFormat>
  <Paragraphs>82</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Comic Sans MS</vt:lpstr>
      <vt:lpstr>Franklin Gothic Book</vt:lpstr>
      <vt:lpstr>Office Theme</vt:lpstr>
      <vt:lpstr>No Poverty  SDG-1</vt:lpstr>
      <vt:lpstr>Research Stage</vt:lpstr>
      <vt:lpstr>What is Poverty?</vt:lpstr>
      <vt:lpstr>Big Questions!</vt:lpstr>
      <vt:lpstr>Main causes.</vt:lpstr>
      <vt:lpstr>Proposed Solutions</vt:lpstr>
      <vt:lpstr>Parents Surveys</vt:lpstr>
      <vt:lpstr>China Case Study.</vt:lpstr>
      <vt:lpstr>Project Making</vt:lpstr>
      <vt:lpstr>Interview with the ancillary staff</vt:lpstr>
      <vt:lpstr>Suggested Institute. Cost incurred.</vt:lpstr>
      <vt:lpstr>Letter to the Prime Minister.</vt:lpstr>
      <vt:lpstr>We had a lot of fun and learning throughout our YLP journey. We hope you enjoy it too</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2023-03-26T19:22:16Z</dcterms:created>
  <dcterms:modified xsi:type="dcterms:W3CDTF">2023-03-28T17:42:27Z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