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5621000" cy="8801100"/>
  <p:notesSz cx="6858000" cy="9144000"/>
  <p:embeddedFontLst>
    <p:embeddedFont>
      <p:font typeface="Alice" panose="020B0604020202020204" charset="0"/>
      <p:regular r:id="rId55"/>
    </p:embeddedFont>
    <p:embeddedFont>
      <p:font typeface="Alice Bold" panose="020B0604020202020204" charset="0"/>
      <p:regular r:id="rId56"/>
    </p:embeddedFont>
    <p:embeddedFont>
      <p:font typeface="Arapey" panose="020B0604020202020204" charset="0"/>
      <p:regular r:id="rId57"/>
    </p:embeddedFont>
    <p:embeddedFont>
      <p:font typeface="Arapey Bold" panose="020B0604020202020204" charset="0"/>
      <p:regular r:id="rId58"/>
    </p:embeddedFont>
    <p:embeddedFont>
      <p:font typeface="Calibri" panose="020F0502020204030204" pitchFamily="34" charset="0"/>
      <p:regular r:id="rId59"/>
      <p:bold r:id="rId60"/>
      <p:italic r:id="rId61"/>
      <p:boldItalic r:id="rId62"/>
    </p:embeddedFont>
    <p:embeddedFont>
      <p:font typeface="Chewy"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9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03.04.2023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---&gt; Conservation of Wildlife is necessary to recognize the importance of nature and other wildlife species.</a:t>
            </a:r>
          </a:p>
          <a:p>
            <a:r>
              <a:rPr lang="en-US"/>
              <a:t>----&gt; Protected areas, National Parks, Sanctuaries , Conservation Reserves and Community reserves have been created in the countries covering important habitats to provide better protection to wildlife, including threatened species and their habitat.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Protocols taken by the underdeveloped countries to protect animals</a:t>
            </a:r>
          </a:p>
          <a:p>
            <a:r>
              <a:rPr lang="en-US"/>
              <a:t>----&gt;  This National Biosecurity Strategy and Action Plan (NBSAP) for these countries has been prepared by the National Environmental Protection Agency with technical advisory inputs from relevant government agencies, non-governmental organization, international development organizations and user groups at both national and provincial levels. ------&gt; NBSAP's purpose is:</a:t>
            </a:r>
          </a:p>
          <a:p>
            <a:r>
              <a:rPr lang="en-US"/>
              <a:t>1. To provide the government of these countries with a policy document that can help them with the development of the country's biosecurity. </a:t>
            </a:r>
          </a:p>
          <a:p>
            <a:r>
              <a:rPr lang="en-US"/>
              <a:t>2. And secondly, and to communicate bio-security conservations priorities in underdeveloped countries.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jpeg"/><Relationship Id="rId5" Type="http://schemas.openxmlformats.org/officeDocument/2006/relationships/image" Target="../media/image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jpeg"/><Relationship Id="rId5" Type="http://schemas.openxmlformats.org/officeDocument/2006/relationships/image" Target="../media/image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5.jpeg"/><Relationship Id="rId5" Type="http://schemas.openxmlformats.org/officeDocument/2006/relationships/image" Target="../media/image2.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6.jpe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460" y="0"/>
            <a:ext cx="15655460" cy="8781770"/>
          </a:xfrm>
          <a:prstGeom prst="rect">
            <a:avLst/>
          </a:prstGeom>
        </p:spPr>
      </p:pic>
      <p:pic>
        <p:nvPicPr>
          <p:cNvPr id="3" name="Picture 3"/>
          <p:cNvPicPr>
            <a:picLocks noChangeAspect="1"/>
          </p:cNvPicPr>
          <p:nvPr/>
        </p:nvPicPr>
        <p:blipFill>
          <a:blip r:embed="rId3"/>
          <a:srcRect/>
          <a:stretch>
            <a:fillRect/>
          </a:stretch>
        </p:blipFill>
        <p:spPr>
          <a:xfrm>
            <a:off x="10138704" y="0"/>
            <a:ext cx="5739220" cy="2885003"/>
          </a:xfrm>
          <a:prstGeom prst="rect">
            <a:avLst/>
          </a:prstGeom>
        </p:spPr>
      </p:pic>
      <p:grpSp>
        <p:nvGrpSpPr>
          <p:cNvPr id="4" name="Group 4"/>
          <p:cNvGrpSpPr/>
          <p:nvPr/>
        </p:nvGrpSpPr>
        <p:grpSpPr>
          <a:xfrm>
            <a:off x="3638852" y="2516205"/>
            <a:ext cx="11330477" cy="3768691"/>
            <a:chOff x="0" y="0"/>
            <a:chExt cx="15107303" cy="5024921"/>
          </a:xfrm>
        </p:grpSpPr>
        <p:sp>
          <p:nvSpPr>
            <p:cNvPr id="5" name="TextBox 5"/>
            <p:cNvSpPr txBox="1"/>
            <p:nvPr/>
          </p:nvSpPr>
          <p:spPr>
            <a:xfrm>
              <a:off x="0" y="257175"/>
              <a:ext cx="15107303" cy="2732765"/>
            </a:xfrm>
            <a:prstGeom prst="rect">
              <a:avLst/>
            </a:prstGeom>
          </p:spPr>
          <p:txBody>
            <a:bodyPr lIns="0" tIns="0" rIns="0" bIns="0" rtlCol="0" anchor="t">
              <a:spAutoFit/>
            </a:bodyPr>
            <a:lstStyle/>
            <a:p>
              <a:pPr algn="ctr">
                <a:lnSpc>
                  <a:spcPts val="14625"/>
                </a:lnSpc>
              </a:pPr>
              <a:r>
                <a:rPr lang="en-US" sz="14773">
                  <a:solidFill>
                    <a:srgbClr val="35332F"/>
                  </a:solidFill>
                  <a:latin typeface="Chewy"/>
                </a:rPr>
                <a:t>Recurity</a:t>
              </a:r>
            </a:p>
          </p:txBody>
        </p:sp>
        <p:sp>
          <p:nvSpPr>
            <p:cNvPr id="6" name="TextBox 6"/>
            <p:cNvSpPr txBox="1"/>
            <p:nvPr/>
          </p:nvSpPr>
          <p:spPr>
            <a:xfrm>
              <a:off x="0" y="3377766"/>
              <a:ext cx="15107303" cy="1647154"/>
            </a:xfrm>
            <a:prstGeom prst="rect">
              <a:avLst/>
            </a:prstGeom>
          </p:spPr>
          <p:txBody>
            <a:bodyPr lIns="0" tIns="0" rIns="0" bIns="0" rtlCol="0" anchor="t">
              <a:spAutoFit/>
            </a:bodyPr>
            <a:lstStyle/>
            <a:p>
              <a:pPr algn="ctr">
                <a:lnSpc>
                  <a:spcPts val="4993"/>
                </a:lnSpc>
              </a:pPr>
              <a:r>
                <a:rPr lang="en-US" sz="3783" spc="688">
                  <a:solidFill>
                    <a:srgbClr val="8F5924"/>
                  </a:solidFill>
                  <a:latin typeface="Alice Bold"/>
                </a:rPr>
                <a:t>REQUIRES CURE AND</a:t>
              </a:r>
            </a:p>
            <a:p>
              <a:pPr algn="ctr">
                <a:lnSpc>
                  <a:spcPts val="4993"/>
                </a:lnSpc>
              </a:pPr>
              <a:r>
                <a:rPr lang="en-US" sz="3783" spc="688">
                  <a:solidFill>
                    <a:srgbClr val="8F5924"/>
                  </a:solidFill>
                  <a:latin typeface="Alice Bold"/>
                </a:rPr>
                <a:t> SECURITY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671689" y="-280720"/>
            <a:ext cx="4618547" cy="2321660"/>
          </a:xfrm>
          <a:prstGeom prst="rect">
            <a:avLst/>
          </a:prstGeom>
        </p:spPr>
      </p:pic>
      <p:pic>
        <p:nvPicPr>
          <p:cNvPr id="4" name="Picture 4"/>
          <p:cNvPicPr>
            <a:picLocks noChangeAspect="1"/>
          </p:cNvPicPr>
          <p:nvPr/>
        </p:nvPicPr>
        <p:blipFill>
          <a:blip r:embed="rId4"/>
          <a:srcRect l="21721" t="47159" r="27202" b="13356"/>
          <a:stretch>
            <a:fillRect/>
          </a:stretch>
        </p:blipFill>
        <p:spPr>
          <a:xfrm>
            <a:off x="8765991" y="1721782"/>
            <a:ext cx="6855009" cy="3974448"/>
          </a:xfrm>
          <a:prstGeom prst="rect">
            <a:avLst/>
          </a:prstGeom>
        </p:spPr>
      </p:pic>
      <p:pic>
        <p:nvPicPr>
          <p:cNvPr id="5" name="Picture 5"/>
          <p:cNvPicPr>
            <a:picLocks noChangeAspect="1"/>
          </p:cNvPicPr>
          <p:nvPr/>
        </p:nvPicPr>
        <p:blipFill>
          <a:blip r:embed="rId5"/>
          <a:srcRect t="37122" r="16081" b="1082"/>
          <a:stretch>
            <a:fillRect/>
          </a:stretch>
        </p:blipFill>
        <p:spPr>
          <a:xfrm>
            <a:off x="1043080" y="4515937"/>
            <a:ext cx="7552491" cy="4171096"/>
          </a:xfrm>
          <a:prstGeom prst="rect">
            <a:avLst/>
          </a:prstGeom>
        </p:spPr>
      </p:pic>
      <p:pic>
        <p:nvPicPr>
          <p:cNvPr id="6" name="Picture 6"/>
          <p:cNvPicPr>
            <a:picLocks noChangeAspect="1"/>
          </p:cNvPicPr>
          <p:nvPr/>
        </p:nvPicPr>
        <p:blipFill>
          <a:blip r:embed="rId6"/>
          <a:srcRect l="32454" t="39550" r="15909" b="6501"/>
          <a:stretch>
            <a:fillRect/>
          </a:stretch>
        </p:blipFill>
        <p:spPr>
          <a:xfrm>
            <a:off x="1645203" y="454221"/>
            <a:ext cx="5036272" cy="394632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5859"/>
            <a:ext cx="15621000" cy="8729382"/>
          </a:xfrm>
          <a:prstGeom prst="rect">
            <a:avLst/>
          </a:prstGeom>
        </p:spPr>
      </p:pic>
      <p:sp>
        <p:nvSpPr>
          <p:cNvPr id="3" name="TextBox 3"/>
          <p:cNvSpPr txBox="1"/>
          <p:nvPr/>
        </p:nvSpPr>
        <p:spPr>
          <a:xfrm>
            <a:off x="463226" y="1864188"/>
            <a:ext cx="9864510" cy="4377400"/>
          </a:xfrm>
          <a:prstGeom prst="rect">
            <a:avLst/>
          </a:prstGeom>
        </p:spPr>
        <p:txBody>
          <a:bodyPr lIns="0" tIns="0" rIns="0" bIns="0" rtlCol="0" anchor="t">
            <a:spAutoFit/>
          </a:bodyPr>
          <a:lstStyle/>
          <a:p>
            <a:pPr algn="ctr">
              <a:lnSpc>
                <a:spcPts val="4950"/>
              </a:lnSpc>
              <a:spcBef>
                <a:spcPct val="0"/>
              </a:spcBef>
            </a:pPr>
            <a:r>
              <a:rPr lang="en-US" sz="3536">
                <a:solidFill>
                  <a:srgbClr val="35332F"/>
                </a:solidFill>
                <a:latin typeface="Alice"/>
              </a:rPr>
              <a:t>Therefore, we chose bio-security as our subject because we want to </a:t>
            </a:r>
            <a:r>
              <a:rPr lang="en-US" sz="3536">
                <a:solidFill>
                  <a:srgbClr val="35332F"/>
                </a:solidFill>
                <a:latin typeface="Alice Bold"/>
              </a:rPr>
              <a:t>stop diseases</a:t>
            </a:r>
            <a:r>
              <a:rPr lang="en-US" sz="3536">
                <a:solidFill>
                  <a:srgbClr val="35332F"/>
                </a:solidFill>
                <a:latin typeface="Alice"/>
              </a:rPr>
              <a:t> from spreading plants. Because illnesses like the Ebola and corona viruses pose a threat to the environment. We hoped to raise awareness of the issue through this YLP project so that fatal diseases can be avoided in the future.</a:t>
            </a:r>
          </a:p>
        </p:txBody>
      </p:sp>
      <p:pic>
        <p:nvPicPr>
          <p:cNvPr id="4" name="Picture 4"/>
          <p:cNvPicPr>
            <a:picLocks noChangeAspect="1"/>
          </p:cNvPicPr>
          <p:nvPr/>
        </p:nvPicPr>
        <p:blipFill>
          <a:blip r:embed="rId3"/>
          <a:srcRect/>
          <a:stretch>
            <a:fillRect/>
          </a:stretch>
        </p:blipFill>
        <p:spPr>
          <a:xfrm>
            <a:off x="11414341" y="-280720"/>
            <a:ext cx="4618547" cy="23216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sp>
        <p:nvSpPr>
          <p:cNvPr id="3" name="TextBox 3"/>
          <p:cNvSpPr txBox="1"/>
          <p:nvPr/>
        </p:nvSpPr>
        <p:spPr>
          <a:xfrm>
            <a:off x="6388626" y="737235"/>
            <a:ext cx="8352264" cy="2353944"/>
          </a:xfrm>
          <a:prstGeom prst="rect">
            <a:avLst/>
          </a:prstGeom>
        </p:spPr>
        <p:txBody>
          <a:bodyPr lIns="0" tIns="0" rIns="0" bIns="0" rtlCol="0" anchor="t">
            <a:spAutoFit/>
          </a:bodyPr>
          <a:lstStyle/>
          <a:p>
            <a:pPr algn="ctr">
              <a:lnSpc>
                <a:spcPts val="9380"/>
              </a:lnSpc>
            </a:pPr>
            <a:r>
              <a:rPr lang="en-US" sz="6700">
                <a:solidFill>
                  <a:srgbClr val="35332F"/>
                </a:solidFill>
                <a:latin typeface="Chewy"/>
              </a:rPr>
              <a:t>Plans and Implementation </a:t>
            </a:r>
          </a:p>
        </p:txBody>
      </p:sp>
      <p:sp>
        <p:nvSpPr>
          <p:cNvPr id="4" name="TextBox 4"/>
          <p:cNvSpPr txBox="1"/>
          <p:nvPr/>
        </p:nvSpPr>
        <p:spPr>
          <a:xfrm>
            <a:off x="5386461" y="3579620"/>
            <a:ext cx="9867632" cy="4341370"/>
          </a:xfrm>
          <a:prstGeom prst="rect">
            <a:avLst/>
          </a:prstGeom>
        </p:spPr>
        <p:txBody>
          <a:bodyPr lIns="0" tIns="0" rIns="0" bIns="0" rtlCol="0" anchor="t">
            <a:spAutoFit/>
          </a:bodyPr>
          <a:lstStyle/>
          <a:p>
            <a:pPr algn="ctr">
              <a:lnSpc>
                <a:spcPts val="4311"/>
              </a:lnSpc>
              <a:spcBef>
                <a:spcPct val="0"/>
              </a:spcBef>
            </a:pPr>
            <a:r>
              <a:rPr lang="en-US" sz="3079">
                <a:solidFill>
                  <a:srgbClr val="35332F"/>
                </a:solidFill>
                <a:latin typeface="Alice"/>
              </a:rPr>
              <a:t>Our project will be focusing on </a:t>
            </a:r>
            <a:r>
              <a:rPr lang="en-US" sz="3079">
                <a:solidFill>
                  <a:srgbClr val="35332F"/>
                </a:solidFill>
                <a:latin typeface="Alice Bold"/>
              </a:rPr>
              <a:t>three aspects mainly</a:t>
            </a:r>
            <a:r>
              <a:rPr lang="en-US" sz="3079">
                <a:solidFill>
                  <a:srgbClr val="35332F"/>
                </a:solidFill>
                <a:latin typeface="Alice"/>
              </a:rPr>
              <a:t>:</a:t>
            </a:r>
          </a:p>
          <a:p>
            <a:pPr algn="ctr">
              <a:lnSpc>
                <a:spcPts val="4311"/>
              </a:lnSpc>
              <a:spcBef>
                <a:spcPct val="0"/>
              </a:spcBef>
            </a:pPr>
            <a:endParaRPr lang="en-US" sz="3079">
              <a:solidFill>
                <a:srgbClr val="35332F"/>
              </a:solidFill>
              <a:latin typeface="Alice"/>
            </a:endParaRPr>
          </a:p>
          <a:p>
            <a:pPr algn="ctr">
              <a:lnSpc>
                <a:spcPts val="4311"/>
              </a:lnSpc>
              <a:spcBef>
                <a:spcPct val="0"/>
              </a:spcBef>
            </a:pPr>
            <a:r>
              <a:rPr lang="en-US" sz="3079">
                <a:solidFill>
                  <a:srgbClr val="35332F"/>
                </a:solidFill>
                <a:latin typeface="Alice"/>
              </a:rPr>
              <a:t>    1.  </a:t>
            </a:r>
            <a:r>
              <a:rPr lang="en-US" sz="3079">
                <a:solidFill>
                  <a:srgbClr val="35332F"/>
                </a:solidFill>
                <a:latin typeface="Alice Bold"/>
              </a:rPr>
              <a:t>Awareness about Bio-security</a:t>
            </a:r>
            <a:r>
              <a:rPr lang="en-US" sz="3079">
                <a:solidFill>
                  <a:srgbClr val="35332F"/>
                </a:solidFill>
                <a:latin typeface="Alice"/>
              </a:rPr>
              <a:t>- Our class intended to run awareness </a:t>
            </a:r>
            <a:r>
              <a:rPr lang="en-US" sz="3079">
                <a:solidFill>
                  <a:srgbClr val="35332F"/>
                </a:solidFill>
                <a:latin typeface="Alice Bold"/>
              </a:rPr>
              <a:t>campaigns</a:t>
            </a:r>
            <a:r>
              <a:rPr lang="en-US" sz="3079">
                <a:solidFill>
                  <a:srgbClr val="35332F"/>
                </a:solidFill>
                <a:latin typeface="Alice"/>
              </a:rPr>
              <a:t> to inform students about biosecurity in the wake of the survey results.</a:t>
            </a:r>
          </a:p>
          <a:p>
            <a:pPr algn="ctr">
              <a:lnSpc>
                <a:spcPts val="4311"/>
              </a:lnSpc>
              <a:spcBef>
                <a:spcPct val="0"/>
              </a:spcBef>
            </a:pPr>
            <a:r>
              <a:rPr lang="en-US" sz="3079">
                <a:solidFill>
                  <a:srgbClr val="35332F"/>
                </a:solidFill>
                <a:latin typeface="Alice"/>
              </a:rPr>
              <a:t>The campaigns were successful, and now many students in our school are aware of bio-security and are aware of how to care of themselves  to avoid diseases. diseases.</a:t>
            </a:r>
          </a:p>
        </p:txBody>
      </p:sp>
      <p:pic>
        <p:nvPicPr>
          <p:cNvPr id="5" name="Picture 5"/>
          <p:cNvPicPr>
            <a:picLocks noChangeAspect="1"/>
          </p:cNvPicPr>
          <p:nvPr/>
        </p:nvPicPr>
        <p:blipFill>
          <a:blip r:embed="rId3"/>
          <a:srcRect/>
          <a:stretch>
            <a:fillRect/>
          </a:stretch>
        </p:blipFill>
        <p:spPr>
          <a:xfrm>
            <a:off x="11671689" y="-280720"/>
            <a:ext cx="4618547" cy="23216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l="1749" t="29453" r="6088" b="20342"/>
          <a:stretch>
            <a:fillRect/>
          </a:stretch>
        </p:blipFill>
        <p:spPr>
          <a:xfrm>
            <a:off x="617634" y="617385"/>
            <a:ext cx="9263271" cy="3783165"/>
          </a:xfrm>
          <a:prstGeom prst="rect">
            <a:avLst/>
          </a:prstGeom>
        </p:spPr>
      </p:pic>
      <p:pic>
        <p:nvPicPr>
          <p:cNvPr id="4" name="Picture 4"/>
          <p:cNvPicPr>
            <a:picLocks noChangeAspect="1"/>
          </p:cNvPicPr>
          <p:nvPr/>
        </p:nvPicPr>
        <p:blipFill>
          <a:blip r:embed="rId4"/>
          <a:srcRect l="10769" t="49541" r="900" b="6691"/>
          <a:stretch>
            <a:fillRect/>
          </a:stretch>
        </p:blipFill>
        <p:spPr>
          <a:xfrm>
            <a:off x="180143" y="4571871"/>
            <a:ext cx="10554033" cy="3920600"/>
          </a:xfrm>
          <a:prstGeom prst="rect">
            <a:avLst/>
          </a:prstGeom>
        </p:spPr>
      </p:pic>
      <p:pic>
        <p:nvPicPr>
          <p:cNvPr id="5" name="Picture 5"/>
          <p:cNvPicPr>
            <a:picLocks noChangeAspect="1"/>
          </p:cNvPicPr>
          <p:nvPr/>
        </p:nvPicPr>
        <p:blipFill>
          <a:blip r:embed="rId5"/>
          <a:srcRect l="9486" t="41354" r="10005"/>
          <a:stretch>
            <a:fillRect/>
          </a:stretch>
        </p:blipFill>
        <p:spPr>
          <a:xfrm>
            <a:off x="10862850" y="4244815"/>
            <a:ext cx="4426379" cy="4299125"/>
          </a:xfrm>
          <a:prstGeom prst="rect">
            <a:avLst/>
          </a:prstGeom>
        </p:spPr>
      </p:pic>
      <p:pic>
        <p:nvPicPr>
          <p:cNvPr id="6" name="Picture 6"/>
          <p:cNvPicPr>
            <a:picLocks noChangeAspect="1"/>
          </p:cNvPicPr>
          <p:nvPr/>
        </p:nvPicPr>
        <p:blipFill>
          <a:blip r:embed="rId6"/>
          <a:srcRect l="19058" t="49013" r="26469" b="4749"/>
          <a:stretch>
            <a:fillRect/>
          </a:stretch>
        </p:blipFill>
        <p:spPr>
          <a:xfrm>
            <a:off x="10139496" y="617385"/>
            <a:ext cx="5149733" cy="32771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6370280" y="365415"/>
            <a:ext cx="9013641" cy="5551654"/>
          </a:xfrm>
          <a:prstGeom prst="rect">
            <a:avLst/>
          </a:prstGeom>
        </p:spPr>
      </p:pic>
      <p:pic>
        <p:nvPicPr>
          <p:cNvPr id="4" name="Picture 4"/>
          <p:cNvPicPr>
            <a:picLocks noChangeAspect="1"/>
          </p:cNvPicPr>
          <p:nvPr/>
        </p:nvPicPr>
        <p:blipFill>
          <a:blip r:embed="rId4"/>
          <a:srcRect l="277" r="1485"/>
          <a:stretch>
            <a:fillRect/>
          </a:stretch>
        </p:blipFill>
        <p:spPr>
          <a:xfrm>
            <a:off x="154409" y="3648128"/>
            <a:ext cx="8370357" cy="51529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6083867" y="2118930"/>
            <a:ext cx="8862901" cy="45632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b="50000"/>
          <a:stretch>
            <a:fillRect/>
          </a:stretch>
        </p:blipFill>
        <p:spPr>
          <a:xfrm>
            <a:off x="558932" y="247122"/>
            <a:ext cx="10716390" cy="6103307"/>
          </a:xfrm>
          <a:prstGeom prst="rect">
            <a:avLst/>
          </a:prstGeom>
        </p:spPr>
      </p:pic>
      <p:pic>
        <p:nvPicPr>
          <p:cNvPr id="4" name="Picture 4"/>
          <p:cNvPicPr>
            <a:picLocks noChangeAspect="1"/>
          </p:cNvPicPr>
          <p:nvPr/>
        </p:nvPicPr>
        <p:blipFill>
          <a:blip r:embed="rId3"/>
          <a:srcRect t="49957" r="14967" b="33616"/>
          <a:stretch>
            <a:fillRect/>
          </a:stretch>
        </p:blipFill>
        <p:spPr>
          <a:xfrm>
            <a:off x="558932" y="6196021"/>
            <a:ext cx="10716390" cy="2357957"/>
          </a:xfrm>
          <a:prstGeom prst="rect">
            <a:avLst/>
          </a:prstGeom>
        </p:spPr>
      </p:pic>
      <p:sp>
        <p:nvSpPr>
          <p:cNvPr id="5" name="TextBox 5"/>
          <p:cNvSpPr txBox="1"/>
          <p:nvPr/>
        </p:nvSpPr>
        <p:spPr>
          <a:xfrm>
            <a:off x="11648841" y="1956111"/>
            <a:ext cx="3625299" cy="4394319"/>
          </a:xfrm>
          <a:prstGeom prst="rect">
            <a:avLst/>
          </a:prstGeom>
        </p:spPr>
        <p:txBody>
          <a:bodyPr lIns="0" tIns="0" rIns="0" bIns="0" rtlCol="0" anchor="t">
            <a:spAutoFit/>
          </a:bodyPr>
          <a:lstStyle/>
          <a:p>
            <a:pPr algn="ctr">
              <a:lnSpc>
                <a:spcPts val="8743"/>
              </a:lnSpc>
            </a:pPr>
            <a:r>
              <a:rPr lang="en-US" sz="6245">
                <a:solidFill>
                  <a:srgbClr val="3F322B"/>
                </a:solidFill>
                <a:latin typeface="Chewy"/>
              </a:rPr>
              <a:t>A few responses of our survey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t="8834" b="793"/>
          <a:stretch>
            <a:fillRect/>
          </a:stretch>
        </p:blipFill>
        <p:spPr>
          <a:xfrm>
            <a:off x="5060920" y="-101149"/>
            <a:ext cx="10131416" cy="90033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96593" y="252172"/>
            <a:ext cx="11709239" cy="3561560"/>
          </a:xfrm>
          <a:prstGeom prst="rect">
            <a:avLst/>
          </a:prstGeom>
        </p:spPr>
      </p:pic>
      <p:pic>
        <p:nvPicPr>
          <p:cNvPr id="4" name="Picture 4"/>
          <p:cNvPicPr>
            <a:picLocks noChangeAspect="1"/>
          </p:cNvPicPr>
          <p:nvPr/>
        </p:nvPicPr>
        <p:blipFill>
          <a:blip r:embed="rId4"/>
          <a:srcRect t="6874" b="7733"/>
          <a:stretch>
            <a:fillRect/>
          </a:stretch>
        </p:blipFill>
        <p:spPr>
          <a:xfrm>
            <a:off x="4061936" y="3556431"/>
            <a:ext cx="11559064" cy="539907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t="4368" b="4368"/>
          <a:stretch>
            <a:fillRect/>
          </a:stretch>
        </p:blipFill>
        <p:spPr>
          <a:xfrm>
            <a:off x="5937413" y="0"/>
            <a:ext cx="9426239" cy="86423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8" r="1258"/>
          <a:stretch>
            <a:fillRect/>
          </a:stretch>
        </p:blipFill>
        <p:spPr>
          <a:xfrm>
            <a:off x="0" y="0"/>
            <a:ext cx="15621000" cy="88011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20979" y="3763741"/>
            <a:ext cx="2379042" cy="221032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0571" y="3577038"/>
            <a:ext cx="3030771" cy="258373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91342" y="4400550"/>
            <a:ext cx="2087347" cy="94286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826720" y="3108684"/>
            <a:ext cx="2477110" cy="3520440"/>
          </a:xfrm>
          <a:prstGeom prst="rect">
            <a:avLst/>
          </a:prstGeom>
        </p:spPr>
      </p:pic>
      <p:sp>
        <p:nvSpPr>
          <p:cNvPr id="7" name="TextBox 7"/>
          <p:cNvSpPr txBox="1"/>
          <p:nvPr/>
        </p:nvSpPr>
        <p:spPr>
          <a:xfrm>
            <a:off x="2396188" y="563050"/>
            <a:ext cx="10669087" cy="2132168"/>
          </a:xfrm>
          <a:prstGeom prst="rect">
            <a:avLst/>
          </a:prstGeom>
        </p:spPr>
        <p:txBody>
          <a:bodyPr lIns="0" tIns="0" rIns="0" bIns="0" rtlCol="0" anchor="t">
            <a:spAutoFit/>
          </a:bodyPr>
          <a:lstStyle/>
          <a:p>
            <a:pPr algn="ctr">
              <a:lnSpc>
                <a:spcPts val="8507"/>
              </a:lnSpc>
            </a:pPr>
            <a:r>
              <a:rPr lang="en-US" sz="6076">
                <a:solidFill>
                  <a:srgbClr val="FFFFFF"/>
                </a:solidFill>
                <a:latin typeface="Chewy"/>
              </a:rPr>
              <a:t>How did Covid-19 start?</a:t>
            </a:r>
          </a:p>
          <a:p>
            <a:pPr algn="ctr">
              <a:lnSpc>
                <a:spcPts val="8507"/>
              </a:lnSpc>
            </a:pPr>
            <a:r>
              <a:rPr lang="en-US" sz="6076">
                <a:solidFill>
                  <a:srgbClr val="FFFFFF"/>
                </a:solidFill>
                <a:latin typeface="Chewy"/>
              </a:rPr>
              <a:t>And how it effected humans?</a:t>
            </a:r>
          </a:p>
        </p:txBody>
      </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67899" y="3929116"/>
            <a:ext cx="2087347" cy="942869"/>
          </a:xfrm>
          <a:prstGeom prst="rect">
            <a:avLst/>
          </a:prstGeom>
        </p:spPr>
      </p:pic>
      <p:sp>
        <p:nvSpPr>
          <p:cNvPr id="9" name="TextBox 9"/>
          <p:cNvSpPr txBox="1"/>
          <p:nvPr/>
        </p:nvSpPr>
        <p:spPr>
          <a:xfrm>
            <a:off x="1595555" y="6771999"/>
            <a:ext cx="11271825" cy="132270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Bold"/>
              </a:rPr>
              <a:t>This is called a Zoonotic spillover, in which a virus is transmitted from animals to humans</a:t>
            </a:r>
          </a:p>
        </p:txBody>
      </p:sp>
      <p:sp>
        <p:nvSpPr>
          <p:cNvPr id="10" name="TextBox 10"/>
          <p:cNvSpPr txBox="1"/>
          <p:nvPr/>
        </p:nvSpPr>
        <p:spPr>
          <a:xfrm>
            <a:off x="880110" y="2857143"/>
            <a:ext cx="3507432"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a:rPr>
              <a:t>Horse-shoe bats</a:t>
            </a:r>
          </a:p>
        </p:txBody>
      </p:sp>
      <p:sp>
        <p:nvSpPr>
          <p:cNvPr id="11" name="TextBox 11"/>
          <p:cNvSpPr txBox="1"/>
          <p:nvPr/>
        </p:nvSpPr>
        <p:spPr>
          <a:xfrm>
            <a:off x="6620979" y="3022959"/>
            <a:ext cx="2337792"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a:rPr>
              <a:t>Pangolins  </a:t>
            </a:r>
          </a:p>
        </p:txBody>
      </p:sp>
      <p:sp>
        <p:nvSpPr>
          <p:cNvPr id="12" name="TextBox 12"/>
          <p:cNvSpPr txBox="1"/>
          <p:nvPr/>
        </p:nvSpPr>
        <p:spPr>
          <a:xfrm>
            <a:off x="12037989" y="2609493"/>
            <a:ext cx="2054572"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a:rPr>
              <a:t>Humans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grpSp>
        <p:nvGrpSpPr>
          <p:cNvPr id="3" name="Group 3"/>
          <p:cNvGrpSpPr/>
          <p:nvPr/>
        </p:nvGrpSpPr>
        <p:grpSpPr>
          <a:xfrm>
            <a:off x="3814698" y="643369"/>
            <a:ext cx="11574689" cy="6309597"/>
            <a:chOff x="0" y="0"/>
            <a:chExt cx="15432918" cy="8412796"/>
          </a:xfrm>
        </p:grpSpPr>
        <p:pic>
          <p:nvPicPr>
            <p:cNvPr id="4" name="Picture 4"/>
            <p:cNvPicPr>
              <a:picLocks noChangeAspect="1"/>
            </p:cNvPicPr>
            <p:nvPr/>
          </p:nvPicPr>
          <p:blipFill>
            <a:blip r:embed="rId3"/>
            <a:srcRect t="1969" b="62022"/>
            <a:stretch>
              <a:fillRect/>
            </a:stretch>
          </p:blipFill>
          <p:spPr>
            <a:xfrm>
              <a:off x="0" y="0"/>
              <a:ext cx="15432918" cy="3718617"/>
            </a:xfrm>
            <a:prstGeom prst="rect">
              <a:avLst/>
            </a:prstGeom>
          </p:spPr>
        </p:pic>
        <p:pic>
          <p:nvPicPr>
            <p:cNvPr id="5" name="Picture 5"/>
            <p:cNvPicPr>
              <a:picLocks noChangeAspect="1"/>
            </p:cNvPicPr>
            <p:nvPr/>
          </p:nvPicPr>
          <p:blipFill>
            <a:blip r:embed="rId4"/>
            <a:srcRect/>
            <a:stretch>
              <a:fillRect/>
            </a:stretch>
          </p:blipFill>
          <p:spPr>
            <a:xfrm>
              <a:off x="0" y="3718617"/>
              <a:ext cx="15432918" cy="4694179"/>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709355" y="2568976"/>
            <a:ext cx="14202290" cy="4436745"/>
          </a:xfrm>
          <a:prstGeom prst="rect">
            <a:avLst/>
          </a:prstGeom>
        </p:spPr>
        <p:txBody>
          <a:bodyPr lIns="0" tIns="0" rIns="0" bIns="0" rtlCol="0" anchor="t">
            <a:spAutoFit/>
          </a:bodyPr>
          <a:lstStyle/>
          <a:p>
            <a:pPr algn="ctr">
              <a:lnSpc>
                <a:spcPts val="5879"/>
              </a:lnSpc>
              <a:spcBef>
                <a:spcPct val="0"/>
              </a:spcBef>
            </a:pPr>
            <a:r>
              <a:rPr lang="en-US" sz="4199">
                <a:solidFill>
                  <a:srgbClr val="35332F"/>
                </a:solidFill>
                <a:latin typeface="Alice"/>
              </a:rPr>
              <a:t> 2. </a:t>
            </a:r>
            <a:r>
              <a:rPr lang="en-US" sz="4199">
                <a:solidFill>
                  <a:srgbClr val="35332F"/>
                </a:solidFill>
                <a:latin typeface="Alice Bold"/>
              </a:rPr>
              <a:t>How has Qatar protected the endangered species through bio-security</a:t>
            </a:r>
            <a:r>
              <a:rPr lang="en-US" sz="4199">
                <a:solidFill>
                  <a:srgbClr val="35332F"/>
                </a:solidFill>
                <a:latin typeface="Alice"/>
              </a:rPr>
              <a:t>- Interviews were conducted with vets, doctors, and care takers of the animals as to how to prevent diseases from approaching the animals and humans. </a:t>
            </a:r>
          </a:p>
          <a:p>
            <a:pPr algn="ctr">
              <a:lnSpc>
                <a:spcPts val="5879"/>
              </a:lnSpc>
              <a:spcBef>
                <a:spcPct val="0"/>
              </a:spcBef>
            </a:pPr>
            <a:r>
              <a:rPr lang="en-US" sz="4199">
                <a:solidFill>
                  <a:srgbClr val="35332F"/>
                </a:solidFill>
                <a:latin typeface="Alice"/>
              </a:rPr>
              <a:t>   </a:t>
            </a:r>
          </a:p>
        </p:txBody>
      </p:sp>
      <p:pic>
        <p:nvPicPr>
          <p:cNvPr id="3" name="Picture 3"/>
          <p:cNvPicPr>
            <a:picLocks noChangeAspect="1"/>
          </p:cNvPicPr>
          <p:nvPr/>
        </p:nvPicPr>
        <p:blipFill>
          <a:blip r:embed="rId2"/>
          <a:srcRect/>
          <a:stretch>
            <a:fillRect/>
          </a:stretch>
        </p:blipFill>
        <p:spPr>
          <a:xfrm>
            <a:off x="11362872" y="-280720"/>
            <a:ext cx="4618547" cy="23216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880110" y="794385"/>
            <a:ext cx="14202290" cy="738505"/>
          </a:xfrm>
          <a:prstGeom prst="rect">
            <a:avLst/>
          </a:prstGeom>
        </p:spPr>
        <p:txBody>
          <a:bodyPr lIns="0" tIns="0" rIns="0" bIns="0" rtlCol="0" anchor="t">
            <a:spAutoFit/>
          </a:bodyPr>
          <a:lstStyle/>
          <a:p>
            <a:pPr algn="ctr">
              <a:lnSpc>
                <a:spcPts val="6019"/>
              </a:lnSpc>
              <a:spcBef>
                <a:spcPct val="0"/>
              </a:spcBef>
            </a:pPr>
            <a:r>
              <a:rPr lang="en-US" sz="4299">
                <a:solidFill>
                  <a:srgbClr val="35332F"/>
                </a:solidFill>
                <a:latin typeface="Chewy"/>
              </a:rPr>
              <a:t>Qatar has made numerous biosecurity-related efforts</a:t>
            </a:r>
          </a:p>
        </p:txBody>
      </p:sp>
      <p:sp>
        <p:nvSpPr>
          <p:cNvPr id="3" name="TextBox 3"/>
          <p:cNvSpPr txBox="1"/>
          <p:nvPr/>
        </p:nvSpPr>
        <p:spPr>
          <a:xfrm>
            <a:off x="574555" y="2099310"/>
            <a:ext cx="14813400" cy="6701790"/>
          </a:xfrm>
          <a:prstGeom prst="rect">
            <a:avLst/>
          </a:prstGeom>
        </p:spPr>
        <p:txBody>
          <a:bodyPr lIns="0" tIns="0" rIns="0" bIns="0" rtlCol="0" anchor="t">
            <a:spAutoFit/>
          </a:bodyPr>
          <a:lstStyle/>
          <a:p>
            <a:pPr algn="just">
              <a:lnSpc>
                <a:spcPts val="3359"/>
              </a:lnSpc>
              <a:spcBef>
                <a:spcPct val="0"/>
              </a:spcBef>
            </a:pPr>
            <a:r>
              <a:rPr lang="en-US" sz="2399">
                <a:solidFill>
                  <a:srgbClr val="35332F"/>
                </a:solidFill>
                <a:latin typeface="Alice"/>
              </a:rPr>
              <a:t>1. Qatar marked the </a:t>
            </a:r>
            <a:r>
              <a:rPr lang="en-US" sz="2399">
                <a:solidFill>
                  <a:srgbClr val="35332F"/>
                </a:solidFill>
                <a:latin typeface="Alice Bold"/>
              </a:rPr>
              <a:t>International Day for Biological Diversity</a:t>
            </a:r>
            <a:r>
              <a:rPr lang="en-US" sz="2399">
                <a:solidFill>
                  <a:srgbClr val="35332F"/>
                </a:solidFill>
                <a:latin typeface="Alice"/>
              </a:rPr>
              <a:t> which falls on May 22 each year and is celebrated under the slogan "Protecting Life on Earth</a:t>
            </a:r>
          </a:p>
          <a:p>
            <a:pPr algn="just">
              <a:lnSpc>
                <a:spcPts val="3359"/>
              </a:lnSpc>
              <a:spcBef>
                <a:spcPct val="0"/>
              </a:spcBef>
            </a:pPr>
            <a:endParaRPr lang="en-US" sz="2399">
              <a:solidFill>
                <a:srgbClr val="35332F"/>
              </a:solidFill>
              <a:latin typeface="Alice"/>
            </a:endParaRPr>
          </a:p>
          <a:p>
            <a:pPr algn="just">
              <a:lnSpc>
                <a:spcPts val="3359"/>
              </a:lnSpc>
              <a:spcBef>
                <a:spcPct val="0"/>
              </a:spcBef>
            </a:pPr>
            <a:r>
              <a:rPr lang="en-US" sz="2399">
                <a:solidFill>
                  <a:srgbClr val="35332F"/>
                </a:solidFill>
                <a:latin typeface="Alice"/>
              </a:rPr>
              <a:t>2. Qatar plays along with the countries of the world by working together to preserve biodiversity through the ratification of international and regional conventions.</a:t>
            </a:r>
          </a:p>
          <a:p>
            <a:pPr algn="just">
              <a:lnSpc>
                <a:spcPts val="3359"/>
              </a:lnSpc>
              <a:spcBef>
                <a:spcPct val="0"/>
              </a:spcBef>
            </a:pPr>
            <a:endParaRPr lang="en-US" sz="2399">
              <a:solidFill>
                <a:srgbClr val="35332F"/>
              </a:solidFill>
              <a:latin typeface="Alice"/>
            </a:endParaRPr>
          </a:p>
          <a:p>
            <a:pPr algn="just">
              <a:lnSpc>
                <a:spcPts val="3359"/>
              </a:lnSpc>
              <a:spcBef>
                <a:spcPct val="0"/>
              </a:spcBef>
            </a:pPr>
            <a:r>
              <a:rPr lang="en-US" sz="2399">
                <a:solidFill>
                  <a:srgbClr val="35332F"/>
                </a:solidFill>
                <a:latin typeface="Alice"/>
              </a:rPr>
              <a:t>The most important of these are:</a:t>
            </a:r>
          </a:p>
          <a:p>
            <a:pPr algn="just">
              <a:lnSpc>
                <a:spcPts val="3359"/>
              </a:lnSpc>
              <a:spcBef>
                <a:spcPct val="0"/>
              </a:spcBef>
            </a:pPr>
            <a:endParaRPr lang="en-US" sz="2399">
              <a:solidFill>
                <a:srgbClr val="35332F"/>
              </a:solidFill>
              <a:latin typeface="Alice"/>
            </a:endParaRPr>
          </a:p>
          <a:p>
            <a:pPr marL="518158" lvl="1" indent="-259079" algn="just">
              <a:lnSpc>
                <a:spcPts val="3359"/>
              </a:lnSpc>
              <a:buFont typeface="Arial"/>
              <a:buChar char="•"/>
            </a:pPr>
            <a:r>
              <a:rPr lang="en-US" sz="2399">
                <a:solidFill>
                  <a:srgbClr val="35332F"/>
                </a:solidFill>
                <a:latin typeface="Alice"/>
              </a:rPr>
              <a:t>The </a:t>
            </a:r>
            <a:r>
              <a:rPr lang="en-US" sz="2399">
                <a:solidFill>
                  <a:srgbClr val="35332F"/>
                </a:solidFill>
                <a:latin typeface="Alice Bold"/>
              </a:rPr>
              <a:t>International Biodiversity Convention</a:t>
            </a:r>
            <a:r>
              <a:rPr lang="en-US" sz="2399">
                <a:solidFill>
                  <a:srgbClr val="35332F"/>
                </a:solidFill>
                <a:latin typeface="Alice"/>
              </a:rPr>
              <a:t> since 1996</a:t>
            </a:r>
          </a:p>
          <a:p>
            <a:pPr marL="518158" lvl="1" indent="-259079" algn="just">
              <a:lnSpc>
                <a:spcPts val="3359"/>
              </a:lnSpc>
              <a:buFont typeface="Arial"/>
              <a:buChar char="•"/>
            </a:pPr>
            <a:r>
              <a:rPr lang="en-US" sz="2399">
                <a:solidFill>
                  <a:srgbClr val="35332F"/>
                </a:solidFill>
                <a:latin typeface="Alice"/>
              </a:rPr>
              <a:t>The </a:t>
            </a:r>
            <a:r>
              <a:rPr lang="en-US" sz="2399">
                <a:solidFill>
                  <a:srgbClr val="35332F"/>
                </a:solidFill>
                <a:latin typeface="Alice Bold"/>
              </a:rPr>
              <a:t>Convention on Combating Desertification</a:t>
            </a:r>
            <a:r>
              <a:rPr lang="en-US" sz="2399">
                <a:solidFill>
                  <a:srgbClr val="35332F"/>
                </a:solidFill>
                <a:latin typeface="Alice"/>
              </a:rPr>
              <a:t> in 1999</a:t>
            </a:r>
          </a:p>
          <a:p>
            <a:pPr marL="518158" lvl="1" indent="-259079" algn="just">
              <a:lnSpc>
                <a:spcPts val="3359"/>
              </a:lnSpc>
              <a:buFont typeface="Arial"/>
              <a:buChar char="•"/>
            </a:pPr>
            <a:r>
              <a:rPr lang="en-US" sz="2399">
                <a:solidFill>
                  <a:srgbClr val="35332F"/>
                </a:solidFill>
                <a:latin typeface="Alice"/>
              </a:rPr>
              <a:t>The </a:t>
            </a:r>
            <a:r>
              <a:rPr lang="en-US" sz="2399">
                <a:solidFill>
                  <a:srgbClr val="35332F"/>
                </a:solidFill>
                <a:latin typeface="Alice Bold"/>
              </a:rPr>
              <a:t>International Convention on the Regulation of Traffic in Endangered Species of Wild Fauna</a:t>
            </a:r>
            <a:r>
              <a:rPr lang="en-US" sz="2399">
                <a:solidFill>
                  <a:srgbClr val="35332F"/>
                </a:solidFill>
                <a:latin typeface="Alice"/>
              </a:rPr>
              <a:t> (CITES) in 2001</a:t>
            </a:r>
          </a:p>
          <a:p>
            <a:pPr marL="518158" lvl="1" indent="-259079" algn="just">
              <a:lnSpc>
                <a:spcPts val="3359"/>
              </a:lnSpc>
              <a:buFont typeface="Arial"/>
              <a:buChar char="•"/>
            </a:pPr>
            <a:r>
              <a:rPr lang="en-US" sz="2399">
                <a:solidFill>
                  <a:srgbClr val="35332F"/>
                </a:solidFill>
                <a:latin typeface="Alice"/>
              </a:rPr>
              <a:t>The </a:t>
            </a:r>
            <a:r>
              <a:rPr lang="en-US" sz="2399">
                <a:solidFill>
                  <a:srgbClr val="35332F"/>
                </a:solidFill>
                <a:latin typeface="Alice Bold"/>
              </a:rPr>
              <a:t>Regional Convention on the Protection of Wildlife of the Gulf Co-operation Council States</a:t>
            </a:r>
            <a:r>
              <a:rPr lang="en-US" sz="2399">
                <a:solidFill>
                  <a:srgbClr val="35332F"/>
                </a:solidFill>
                <a:latin typeface="Alice"/>
              </a:rPr>
              <a:t> in 2004</a:t>
            </a:r>
          </a:p>
          <a:p>
            <a:pPr marL="518158" lvl="1" indent="-259079" algn="just">
              <a:lnSpc>
                <a:spcPts val="3359"/>
              </a:lnSpc>
              <a:buFont typeface="Arial"/>
              <a:buChar char="•"/>
            </a:pPr>
            <a:r>
              <a:rPr lang="en-US" sz="2399">
                <a:solidFill>
                  <a:srgbClr val="35332F"/>
                </a:solidFill>
                <a:latin typeface="Alice"/>
              </a:rPr>
              <a:t>The </a:t>
            </a:r>
            <a:r>
              <a:rPr lang="en-US" sz="2399">
                <a:solidFill>
                  <a:srgbClr val="35332F"/>
                </a:solidFill>
                <a:latin typeface="Alice Bold"/>
              </a:rPr>
              <a:t>Cartagena Protocol on Biosafety</a:t>
            </a:r>
            <a:r>
              <a:rPr lang="en-US" sz="2399">
                <a:solidFill>
                  <a:srgbClr val="35332F"/>
                </a:solidFill>
                <a:latin typeface="Alice"/>
              </a:rPr>
              <a:t> in 2007.</a:t>
            </a:r>
          </a:p>
          <a:p>
            <a:pPr algn="just">
              <a:lnSpc>
                <a:spcPts val="3359"/>
              </a:lnSpc>
              <a:spcBef>
                <a:spcPct val="0"/>
              </a:spcBef>
            </a:pPr>
            <a:endParaRPr lang="en-US" sz="2399">
              <a:solidFill>
                <a:srgbClr val="35332F"/>
              </a:solidFill>
              <a:latin typeface="Alice"/>
            </a:endParaRPr>
          </a:p>
          <a:p>
            <a:pPr algn="just">
              <a:lnSpc>
                <a:spcPts val="3359"/>
              </a:lnSpc>
              <a:spcBef>
                <a:spcPct val="0"/>
              </a:spcBef>
            </a:pPr>
            <a:endParaRPr lang="en-US" sz="2399">
              <a:solidFill>
                <a:srgbClr val="35332F"/>
              </a:solidFill>
              <a:latin typeface="Alic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926584" y="1395442"/>
            <a:ext cx="13767833" cy="5546790"/>
          </a:xfrm>
          <a:prstGeom prst="rect">
            <a:avLst/>
          </a:prstGeom>
        </p:spPr>
        <p:txBody>
          <a:bodyPr lIns="0" tIns="0" rIns="0" bIns="0" rtlCol="0" anchor="t">
            <a:spAutoFit/>
          </a:bodyPr>
          <a:lstStyle/>
          <a:p>
            <a:pPr>
              <a:lnSpc>
                <a:spcPts val="4021"/>
              </a:lnSpc>
              <a:spcBef>
                <a:spcPct val="0"/>
              </a:spcBef>
            </a:pPr>
            <a:r>
              <a:rPr lang="en-US" sz="2872">
                <a:solidFill>
                  <a:srgbClr val="35332F"/>
                </a:solidFill>
                <a:latin typeface="Alice"/>
              </a:rPr>
              <a:t>3. The Ministry also carries out several pilot projects </a:t>
            </a:r>
            <a:r>
              <a:rPr lang="en-US" sz="2872">
                <a:solidFill>
                  <a:srgbClr val="35332F"/>
                </a:solidFill>
                <a:latin typeface="Alice Bold"/>
              </a:rPr>
              <a:t>aimed at protecting the marine</a:t>
            </a:r>
            <a:r>
              <a:rPr lang="en-US" sz="2872">
                <a:solidFill>
                  <a:srgbClr val="35332F"/>
                </a:solidFill>
                <a:latin typeface="Alice"/>
              </a:rPr>
              <a:t> </a:t>
            </a:r>
            <a:r>
              <a:rPr lang="en-US" sz="2872">
                <a:solidFill>
                  <a:srgbClr val="35332F"/>
                </a:solidFill>
                <a:latin typeface="Alice Bold"/>
              </a:rPr>
              <a:t>environment</a:t>
            </a:r>
            <a:r>
              <a:rPr lang="en-US" sz="2872">
                <a:solidFill>
                  <a:srgbClr val="35332F"/>
                </a:solidFill>
                <a:latin typeface="Alice"/>
              </a:rPr>
              <a:t> and </a:t>
            </a:r>
            <a:r>
              <a:rPr lang="en-US" sz="2872">
                <a:solidFill>
                  <a:srgbClr val="35332F"/>
                </a:solidFill>
                <a:latin typeface="Alice Bold"/>
              </a:rPr>
              <a:t>enriching biodiversity</a:t>
            </a:r>
            <a:r>
              <a:rPr lang="en-US" sz="2872">
                <a:solidFill>
                  <a:srgbClr val="35332F"/>
                </a:solidFill>
                <a:latin typeface="Alice"/>
              </a:rPr>
              <a:t>, such as the whale shark protection project, turtle nesting, the crocodile protection, and coral reef culture projects in several locations.</a:t>
            </a:r>
          </a:p>
          <a:p>
            <a:pPr>
              <a:lnSpc>
                <a:spcPts val="4021"/>
              </a:lnSpc>
              <a:spcBef>
                <a:spcPct val="0"/>
              </a:spcBef>
            </a:pPr>
            <a:endParaRPr lang="en-US" sz="2872">
              <a:solidFill>
                <a:srgbClr val="35332F"/>
              </a:solidFill>
              <a:latin typeface="Alice"/>
            </a:endParaRPr>
          </a:p>
          <a:p>
            <a:pPr>
              <a:lnSpc>
                <a:spcPts val="4021"/>
              </a:lnSpc>
              <a:spcBef>
                <a:spcPct val="0"/>
              </a:spcBef>
            </a:pPr>
            <a:r>
              <a:rPr lang="en-US" sz="2872">
                <a:solidFill>
                  <a:srgbClr val="35332F"/>
                </a:solidFill>
                <a:latin typeface="Alice"/>
              </a:rPr>
              <a:t>4. </a:t>
            </a:r>
            <a:r>
              <a:rPr lang="en-US" sz="2872">
                <a:solidFill>
                  <a:srgbClr val="35332F"/>
                </a:solidFill>
                <a:latin typeface="Alice Bold"/>
              </a:rPr>
              <a:t>Qatar</a:t>
            </a:r>
            <a:r>
              <a:rPr lang="en-US" sz="2872">
                <a:solidFill>
                  <a:srgbClr val="35332F"/>
                </a:solidFill>
                <a:latin typeface="Alice"/>
              </a:rPr>
              <a:t> is </a:t>
            </a:r>
            <a:r>
              <a:rPr lang="en-US" sz="2872">
                <a:solidFill>
                  <a:srgbClr val="35332F"/>
                </a:solidFill>
                <a:latin typeface="Alice Bold"/>
              </a:rPr>
              <a:t>one of the five Arab states parties</a:t>
            </a:r>
            <a:r>
              <a:rPr lang="en-US" sz="2872">
                <a:solidFill>
                  <a:srgbClr val="35332F"/>
                </a:solidFill>
                <a:latin typeface="Alice"/>
              </a:rPr>
              <a:t> to the </a:t>
            </a:r>
            <a:r>
              <a:rPr lang="en-US" sz="2872">
                <a:solidFill>
                  <a:srgbClr val="35332F"/>
                </a:solidFill>
                <a:latin typeface="Alice Bold"/>
              </a:rPr>
              <a:t>Convention on the Suppression of International Traffic in Endangered Species of Wild Fauna and Flora</a:t>
            </a:r>
            <a:r>
              <a:rPr lang="en-US" sz="2872">
                <a:solidFill>
                  <a:srgbClr val="35332F"/>
                </a:solidFill>
                <a:latin typeface="Alice"/>
              </a:rPr>
              <a:t> (CITES) and among the best countries that were committed to the convention.</a:t>
            </a:r>
          </a:p>
          <a:p>
            <a:pPr>
              <a:lnSpc>
                <a:spcPts val="4021"/>
              </a:lnSpc>
              <a:spcBef>
                <a:spcPct val="0"/>
              </a:spcBef>
            </a:pPr>
            <a:endParaRPr lang="en-US" sz="2872">
              <a:solidFill>
                <a:srgbClr val="35332F"/>
              </a:solidFill>
              <a:latin typeface="Alice"/>
            </a:endParaRPr>
          </a:p>
          <a:p>
            <a:pPr>
              <a:lnSpc>
                <a:spcPts val="4021"/>
              </a:lnSpc>
              <a:spcBef>
                <a:spcPct val="0"/>
              </a:spcBef>
            </a:pPr>
            <a:r>
              <a:rPr lang="en-US" sz="2872">
                <a:solidFill>
                  <a:srgbClr val="35332F"/>
                </a:solidFill>
                <a:latin typeface="Alice"/>
              </a:rPr>
              <a:t>5. In order to protect biodiversity, the Ministry of Municipality and the Environment has </a:t>
            </a:r>
            <a:r>
              <a:rPr lang="en-US" sz="2872">
                <a:solidFill>
                  <a:srgbClr val="35332F"/>
                </a:solidFill>
                <a:latin typeface="Alice Bold"/>
              </a:rPr>
              <a:t>adopted laws to protect wildlife and natural habitats</a:t>
            </a:r>
            <a:r>
              <a:rPr lang="en-US" sz="2872">
                <a:solidFill>
                  <a:srgbClr val="35332F"/>
                </a:solidFill>
                <a:latin typeface="Alice"/>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5"/>
          <a:srcRect/>
          <a:stretch>
            <a:fillRect/>
          </a:stretch>
        </p:blipFill>
        <p:spPr>
          <a:xfrm>
            <a:off x="11671689" y="-280720"/>
            <a:ext cx="4618547" cy="2321660"/>
          </a:xfrm>
          <a:prstGeom prst="rect">
            <a:avLst/>
          </a:prstGeom>
        </p:spPr>
      </p:pic>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551940" y="1198245"/>
            <a:ext cx="12517120" cy="7040880"/>
          </a:xfrm>
          <a:prstGeom prst="rect">
            <a:avLst/>
          </a:prstGeom>
        </p:spPr>
      </p:pic>
      <p:sp>
        <p:nvSpPr>
          <p:cNvPr id="5" name="TextBox 5"/>
          <p:cNvSpPr txBox="1"/>
          <p:nvPr/>
        </p:nvSpPr>
        <p:spPr>
          <a:xfrm>
            <a:off x="880110" y="476250"/>
            <a:ext cx="14202290" cy="721995"/>
          </a:xfrm>
          <a:prstGeom prst="rect">
            <a:avLst/>
          </a:prstGeom>
        </p:spPr>
        <p:txBody>
          <a:bodyPr lIns="0" tIns="0" rIns="0" bIns="0" rtlCol="0" anchor="t">
            <a:spAutoFit/>
          </a:bodyPr>
          <a:lstStyle/>
          <a:p>
            <a:pPr algn="ctr">
              <a:lnSpc>
                <a:spcPts val="5879"/>
              </a:lnSpc>
              <a:spcBef>
                <a:spcPct val="0"/>
              </a:spcBef>
            </a:pPr>
            <a:r>
              <a:rPr lang="en-US" sz="4199">
                <a:solidFill>
                  <a:srgbClr val="35332F"/>
                </a:solidFill>
                <a:latin typeface="Chewy"/>
              </a:rPr>
              <a:t>Interview with the vet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5"/>
          <a:srcRect/>
          <a:stretch>
            <a:fillRect/>
          </a:stretch>
        </p:blipFill>
        <p:spPr>
          <a:xfrm>
            <a:off x="11671689" y="-280720"/>
            <a:ext cx="4618547" cy="2321660"/>
          </a:xfrm>
          <a:prstGeom prst="rect">
            <a:avLst/>
          </a:prstGeom>
        </p:spPr>
      </p:pic>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551940" y="880110"/>
            <a:ext cx="12517120" cy="7040880"/>
          </a:xfrm>
          <a:prstGeom prst="rect">
            <a:avLst/>
          </a:prstGeom>
        </p:spPr>
      </p:pic>
      <p:sp>
        <p:nvSpPr>
          <p:cNvPr id="5" name="TextBox 5"/>
          <p:cNvSpPr txBox="1"/>
          <p:nvPr/>
        </p:nvSpPr>
        <p:spPr>
          <a:xfrm>
            <a:off x="709355" y="158115"/>
            <a:ext cx="14202290" cy="721995"/>
          </a:xfrm>
          <a:prstGeom prst="rect">
            <a:avLst/>
          </a:prstGeom>
        </p:spPr>
        <p:txBody>
          <a:bodyPr lIns="0" tIns="0" rIns="0" bIns="0" rtlCol="0" anchor="t">
            <a:spAutoFit/>
          </a:bodyPr>
          <a:lstStyle/>
          <a:p>
            <a:pPr algn="ctr">
              <a:lnSpc>
                <a:spcPts val="5879"/>
              </a:lnSpc>
              <a:spcBef>
                <a:spcPct val="0"/>
              </a:spcBef>
            </a:pPr>
            <a:r>
              <a:rPr lang="en-US" sz="4199">
                <a:solidFill>
                  <a:srgbClr val="35332F"/>
                </a:solidFill>
                <a:latin typeface="Chewy"/>
              </a:rPr>
              <a:t>Interview with the zoologist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5"/>
          <a:srcRect/>
          <a:stretch>
            <a:fillRect/>
          </a:stretch>
        </p:blipFill>
        <p:spPr>
          <a:xfrm>
            <a:off x="11671689" y="-280720"/>
            <a:ext cx="4618547" cy="2321660"/>
          </a:xfrm>
          <a:prstGeom prst="rect">
            <a:avLst/>
          </a:prstGeom>
        </p:spPr>
      </p:pic>
      <p:pic>
        <p:nvPicPr>
          <p:cNvPr id="4" name="Picture 4">
            <a:hlinkClick r:id="" action="ppaction://media"/>
          </p:cNvPr>
          <p:cNvPicPr>
            <a:picLocks noChangeAspect="1"/>
          </p:cNvPicPr>
          <p:nvPr>
            <a:videoFile r:link="rId1"/>
            <p:extLst>
              <p:ext uri="{DAA4B4D4-6D71-4841-9C94-3DE7FCFB9230}">
                <p14:media xmlns:p14="http://schemas.microsoft.com/office/powerpoint/2010/main" r:embed="rId2">
                  <p14:trim st="1180"/>
                </p14:media>
              </p:ext>
            </p:extLst>
          </p:nvPr>
        </p:nvPicPr>
        <p:blipFill>
          <a:blip r:embed="rId6"/>
          <a:srcRect/>
          <a:stretch>
            <a:fillRect/>
          </a:stretch>
        </p:blipFill>
        <p:spPr>
          <a:xfrm>
            <a:off x="1114449" y="1198245"/>
            <a:ext cx="12517120" cy="7040880"/>
          </a:xfrm>
          <a:prstGeom prst="rect">
            <a:avLst/>
          </a:prstGeom>
        </p:spPr>
      </p:pic>
      <p:sp>
        <p:nvSpPr>
          <p:cNvPr id="5" name="TextBox 5"/>
          <p:cNvSpPr txBox="1"/>
          <p:nvPr/>
        </p:nvSpPr>
        <p:spPr>
          <a:xfrm>
            <a:off x="709355" y="476250"/>
            <a:ext cx="14202290" cy="721995"/>
          </a:xfrm>
          <a:prstGeom prst="rect">
            <a:avLst/>
          </a:prstGeom>
        </p:spPr>
        <p:txBody>
          <a:bodyPr lIns="0" tIns="0" rIns="0" bIns="0" rtlCol="0" anchor="t">
            <a:spAutoFit/>
          </a:bodyPr>
          <a:lstStyle/>
          <a:p>
            <a:pPr algn="ctr">
              <a:lnSpc>
                <a:spcPts val="5879"/>
              </a:lnSpc>
              <a:spcBef>
                <a:spcPct val="0"/>
              </a:spcBef>
            </a:pPr>
            <a:r>
              <a:rPr lang="en-US" sz="4199">
                <a:solidFill>
                  <a:srgbClr val="35332F"/>
                </a:solidFill>
                <a:latin typeface="Chewy"/>
              </a:rPr>
              <a:t>Interview with the botanist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671689" y="-280720"/>
            <a:ext cx="4618547" cy="2321660"/>
          </a:xfrm>
          <a:prstGeom prst="rect">
            <a:avLst/>
          </a:prstGeom>
        </p:spPr>
      </p:pic>
      <p:pic>
        <p:nvPicPr>
          <p:cNvPr id="4" name="Picture 4"/>
          <p:cNvPicPr>
            <a:picLocks noChangeAspect="1"/>
          </p:cNvPicPr>
          <p:nvPr/>
        </p:nvPicPr>
        <p:blipFill>
          <a:blip r:embed="rId4"/>
          <a:srcRect l="4817" t="16805" r="2223" b="10873"/>
          <a:stretch>
            <a:fillRect/>
          </a:stretch>
        </p:blipFill>
        <p:spPr>
          <a:xfrm>
            <a:off x="336146" y="355061"/>
            <a:ext cx="6935917" cy="4045489"/>
          </a:xfrm>
          <a:prstGeom prst="rect">
            <a:avLst/>
          </a:prstGeom>
        </p:spPr>
      </p:pic>
      <p:pic>
        <p:nvPicPr>
          <p:cNvPr id="5" name="Picture 5"/>
          <p:cNvPicPr>
            <a:picLocks noChangeAspect="1"/>
          </p:cNvPicPr>
          <p:nvPr/>
        </p:nvPicPr>
        <p:blipFill>
          <a:blip r:embed="rId5"/>
          <a:srcRect t="29656"/>
          <a:stretch>
            <a:fillRect/>
          </a:stretch>
        </p:blipFill>
        <p:spPr>
          <a:xfrm>
            <a:off x="336146" y="4623846"/>
            <a:ext cx="6944839" cy="3662559"/>
          </a:xfrm>
          <a:prstGeom prst="rect">
            <a:avLst/>
          </a:prstGeom>
        </p:spPr>
      </p:pic>
      <p:sp>
        <p:nvSpPr>
          <p:cNvPr id="6" name="TextBox 6"/>
          <p:cNvSpPr txBox="1"/>
          <p:nvPr/>
        </p:nvSpPr>
        <p:spPr>
          <a:xfrm>
            <a:off x="4157813" y="1265605"/>
            <a:ext cx="14202290" cy="1464945"/>
          </a:xfrm>
          <a:prstGeom prst="rect">
            <a:avLst/>
          </a:prstGeom>
        </p:spPr>
        <p:txBody>
          <a:bodyPr lIns="0" tIns="0" rIns="0" bIns="0" rtlCol="0" anchor="t">
            <a:spAutoFit/>
          </a:bodyPr>
          <a:lstStyle/>
          <a:p>
            <a:pPr algn="ctr">
              <a:lnSpc>
                <a:spcPts val="5879"/>
              </a:lnSpc>
            </a:pPr>
            <a:r>
              <a:rPr lang="en-US" sz="4199">
                <a:solidFill>
                  <a:srgbClr val="35332F"/>
                </a:solidFill>
                <a:latin typeface="Chewy"/>
              </a:rPr>
              <a:t>Activity for grade 7: </a:t>
            </a:r>
          </a:p>
          <a:p>
            <a:pPr algn="ctr">
              <a:lnSpc>
                <a:spcPts val="5879"/>
              </a:lnSpc>
              <a:spcBef>
                <a:spcPct val="0"/>
              </a:spcBef>
            </a:pPr>
            <a:r>
              <a:rPr lang="en-US" sz="4199">
                <a:solidFill>
                  <a:srgbClr val="35332F"/>
                </a:solidFill>
                <a:latin typeface="Chewy"/>
              </a:rPr>
              <a:t>OUTBREAK TAG</a:t>
            </a:r>
          </a:p>
        </p:txBody>
      </p:sp>
      <p:sp>
        <p:nvSpPr>
          <p:cNvPr id="7" name="TextBox 7"/>
          <p:cNvSpPr txBox="1"/>
          <p:nvPr/>
        </p:nvSpPr>
        <p:spPr>
          <a:xfrm>
            <a:off x="7607246" y="3129915"/>
            <a:ext cx="7742865" cy="4791075"/>
          </a:xfrm>
          <a:prstGeom prst="rect">
            <a:avLst/>
          </a:prstGeom>
        </p:spPr>
        <p:txBody>
          <a:bodyPr lIns="0" tIns="0" rIns="0" bIns="0" rtlCol="0" anchor="t">
            <a:spAutoFit/>
          </a:bodyPr>
          <a:lstStyle/>
          <a:p>
            <a:pPr algn="ctr">
              <a:lnSpc>
                <a:spcPts val="4200"/>
              </a:lnSpc>
            </a:pPr>
            <a:r>
              <a:rPr lang="en-US" sz="3000">
                <a:solidFill>
                  <a:srgbClr val="35332F"/>
                </a:solidFill>
                <a:latin typeface="Alice"/>
              </a:rPr>
              <a:t>They pretend to be the animals in a flock. </a:t>
            </a:r>
          </a:p>
          <a:p>
            <a:pPr algn="ctr">
              <a:lnSpc>
                <a:spcPts val="4200"/>
              </a:lnSpc>
            </a:pPr>
            <a:r>
              <a:rPr lang="en-US" sz="3000">
                <a:solidFill>
                  <a:srgbClr val="35332F"/>
                </a:solidFill>
                <a:latin typeface="Alice"/>
              </a:rPr>
              <a:t>One of them was designated as the infected animal.</a:t>
            </a:r>
          </a:p>
          <a:p>
            <a:pPr algn="ctr">
              <a:lnSpc>
                <a:spcPts val="4200"/>
              </a:lnSpc>
            </a:pPr>
            <a:r>
              <a:rPr lang="en-US" sz="3000">
                <a:solidFill>
                  <a:srgbClr val="35332F"/>
                </a:solidFill>
                <a:latin typeface="Alice"/>
              </a:rPr>
              <a:t>The rest of the class (healthy members of the fl ock) had to run around and avoid</a:t>
            </a:r>
          </a:p>
          <a:p>
            <a:pPr algn="ctr">
              <a:lnSpc>
                <a:spcPts val="4200"/>
              </a:lnSpc>
            </a:pPr>
            <a:r>
              <a:rPr lang="en-US" sz="3000">
                <a:solidFill>
                  <a:srgbClr val="35332F"/>
                </a:solidFill>
                <a:latin typeface="Alice"/>
              </a:rPr>
              <a:t>being tagged (infected) by the person who infected.</a:t>
            </a:r>
          </a:p>
          <a:p>
            <a:pPr algn="ctr">
              <a:lnSpc>
                <a:spcPts val="4200"/>
              </a:lnSpc>
              <a:spcBef>
                <a:spcPct val="0"/>
              </a:spcBef>
            </a:pPr>
            <a:r>
              <a:rPr lang="en-US" sz="3000">
                <a:solidFill>
                  <a:srgbClr val="35332F"/>
                </a:solidFill>
                <a:latin typeface="Alice"/>
              </a:rPr>
              <a:t>One of participant acted as a vet and gave vaccines to the infected participants.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4" r="15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671689" y="-298707"/>
            <a:ext cx="4618547" cy="2321660"/>
          </a:xfrm>
          <a:prstGeom prst="rect">
            <a:avLst/>
          </a:prstGeom>
        </p:spPr>
      </p:pic>
      <p:pic>
        <p:nvPicPr>
          <p:cNvPr id="4" name="Picture 4"/>
          <p:cNvPicPr>
            <a:picLocks noChangeAspect="1"/>
          </p:cNvPicPr>
          <p:nvPr/>
        </p:nvPicPr>
        <p:blipFill>
          <a:blip r:embed="rId4"/>
          <a:srcRect/>
          <a:stretch>
            <a:fillRect/>
          </a:stretch>
        </p:blipFill>
        <p:spPr>
          <a:xfrm>
            <a:off x="10696438" y="5940091"/>
            <a:ext cx="4638877" cy="2696348"/>
          </a:xfrm>
          <a:prstGeom prst="rect">
            <a:avLst/>
          </a:prstGeom>
        </p:spPr>
      </p:pic>
      <p:sp>
        <p:nvSpPr>
          <p:cNvPr id="5" name="TextBox 5"/>
          <p:cNvSpPr txBox="1"/>
          <p:nvPr/>
        </p:nvSpPr>
        <p:spPr>
          <a:xfrm>
            <a:off x="1085988" y="1152163"/>
            <a:ext cx="12711323" cy="7144592"/>
          </a:xfrm>
          <a:prstGeom prst="rect">
            <a:avLst/>
          </a:prstGeom>
        </p:spPr>
        <p:txBody>
          <a:bodyPr lIns="0" tIns="0" rIns="0" bIns="0" rtlCol="0" anchor="t">
            <a:spAutoFit/>
          </a:bodyPr>
          <a:lstStyle/>
          <a:p>
            <a:pPr algn="ctr">
              <a:lnSpc>
                <a:spcPts val="5638"/>
              </a:lnSpc>
            </a:pPr>
            <a:r>
              <a:rPr lang="en-US" sz="4027">
                <a:solidFill>
                  <a:srgbClr val="35332F"/>
                </a:solidFill>
                <a:latin typeface="Alice"/>
              </a:rPr>
              <a:t>This taught them that when there was a vet it took longer for all of the animals to become infected, or not all of the animals got infected. And that it is important to have a good animal health management plan in place and to be prepared in case</a:t>
            </a:r>
          </a:p>
          <a:p>
            <a:pPr algn="ctr">
              <a:lnSpc>
                <a:spcPts val="5638"/>
              </a:lnSpc>
            </a:pPr>
            <a:r>
              <a:rPr lang="en-US" sz="4027">
                <a:solidFill>
                  <a:srgbClr val="35332F"/>
                </a:solidFill>
                <a:latin typeface="Alice"/>
              </a:rPr>
              <a:t>of disease outbreak or illness in the flock; such a plan can reduce losses and keep the animals healthier.</a:t>
            </a:r>
          </a:p>
          <a:p>
            <a:pPr algn="ctr">
              <a:lnSpc>
                <a:spcPts val="5638"/>
              </a:lnSpc>
            </a:pPr>
            <a:r>
              <a:rPr lang="en-US" sz="4027">
                <a:solidFill>
                  <a:srgbClr val="35332F"/>
                </a:solidFill>
                <a:latin typeface="Alice"/>
              </a:rPr>
              <a:t>And this is one of the reason why it is important to have strong bio-security </a:t>
            </a:r>
          </a:p>
          <a:p>
            <a:pPr algn="ctr">
              <a:lnSpc>
                <a:spcPts val="5638"/>
              </a:lnSpc>
              <a:spcBef>
                <a:spcPct val="0"/>
              </a:spcBef>
            </a:pPr>
            <a:r>
              <a:rPr lang="en-US" sz="4027">
                <a:solidFill>
                  <a:srgbClr val="35332F"/>
                </a:solidFill>
                <a:latin typeface="Alice"/>
              </a:rPr>
              <a:t>protocols </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9120" y="6730783"/>
            <a:ext cx="2105831" cy="156597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8" r="1718" b="198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2345647" y="-203516"/>
            <a:ext cx="3610036" cy="1814700"/>
          </a:xfrm>
          <a:prstGeom prst="rect">
            <a:avLst/>
          </a:prstGeom>
        </p:spPr>
      </p:pic>
      <p:pic>
        <p:nvPicPr>
          <p:cNvPr id="4" name="Picture 4"/>
          <p:cNvPicPr>
            <a:picLocks noChangeAspect="1"/>
          </p:cNvPicPr>
          <p:nvPr/>
        </p:nvPicPr>
        <p:blipFill>
          <a:blip r:embed="rId4"/>
          <a:srcRect l="5149" r="21634"/>
          <a:stretch>
            <a:fillRect/>
          </a:stretch>
        </p:blipFill>
        <p:spPr>
          <a:xfrm>
            <a:off x="0" y="201326"/>
            <a:ext cx="3277703" cy="4199224"/>
          </a:xfrm>
          <a:prstGeom prst="rect">
            <a:avLst/>
          </a:prstGeom>
        </p:spPr>
      </p:pic>
      <p:pic>
        <p:nvPicPr>
          <p:cNvPr id="5" name="Picture 5"/>
          <p:cNvPicPr>
            <a:picLocks noChangeAspect="1"/>
          </p:cNvPicPr>
          <p:nvPr/>
        </p:nvPicPr>
        <p:blipFill>
          <a:blip r:embed="rId5"/>
          <a:srcRect l="28711" r="37244" b="6717"/>
          <a:stretch>
            <a:fillRect/>
          </a:stretch>
        </p:blipFill>
        <p:spPr>
          <a:xfrm>
            <a:off x="3277703" y="278193"/>
            <a:ext cx="3081209" cy="4122357"/>
          </a:xfrm>
          <a:prstGeom prst="rect">
            <a:avLst/>
          </a:prstGeom>
        </p:spPr>
      </p:pic>
      <p:pic>
        <p:nvPicPr>
          <p:cNvPr id="6" name="Picture 6"/>
          <p:cNvPicPr>
            <a:picLocks noChangeAspect="1"/>
          </p:cNvPicPr>
          <p:nvPr/>
        </p:nvPicPr>
        <p:blipFill>
          <a:blip r:embed="rId6"/>
          <a:srcRect/>
          <a:stretch>
            <a:fillRect/>
          </a:stretch>
        </p:blipFill>
        <p:spPr>
          <a:xfrm>
            <a:off x="0" y="4400550"/>
            <a:ext cx="6298969" cy="4168820"/>
          </a:xfrm>
          <a:prstGeom prst="rect">
            <a:avLst/>
          </a:prstGeom>
        </p:spPr>
      </p:pic>
      <p:sp>
        <p:nvSpPr>
          <p:cNvPr id="7" name="TextBox 7"/>
          <p:cNvSpPr txBox="1"/>
          <p:nvPr/>
        </p:nvSpPr>
        <p:spPr>
          <a:xfrm>
            <a:off x="3514444" y="531226"/>
            <a:ext cx="14202290" cy="1261110"/>
          </a:xfrm>
          <a:prstGeom prst="rect">
            <a:avLst/>
          </a:prstGeom>
        </p:spPr>
        <p:txBody>
          <a:bodyPr lIns="0" tIns="0" rIns="0" bIns="0" rtlCol="0" anchor="t">
            <a:spAutoFit/>
          </a:bodyPr>
          <a:lstStyle/>
          <a:p>
            <a:pPr algn="ctr">
              <a:lnSpc>
                <a:spcPts val="5040"/>
              </a:lnSpc>
            </a:pPr>
            <a:r>
              <a:rPr lang="en-US" sz="3600">
                <a:solidFill>
                  <a:srgbClr val="35332F"/>
                </a:solidFill>
                <a:latin typeface="Chewy"/>
              </a:rPr>
              <a:t>Activity for grade 8: </a:t>
            </a:r>
          </a:p>
          <a:p>
            <a:pPr algn="ctr">
              <a:lnSpc>
                <a:spcPts val="5040"/>
              </a:lnSpc>
              <a:spcBef>
                <a:spcPct val="0"/>
              </a:spcBef>
            </a:pPr>
            <a:endParaRPr lang="en-US" sz="3600">
              <a:solidFill>
                <a:srgbClr val="35332F"/>
              </a:solidFill>
              <a:latin typeface="Chewy"/>
            </a:endParaRPr>
          </a:p>
        </p:txBody>
      </p:sp>
      <p:sp>
        <p:nvSpPr>
          <p:cNvPr id="8" name="TextBox 8"/>
          <p:cNvSpPr txBox="1"/>
          <p:nvPr/>
        </p:nvSpPr>
        <p:spPr>
          <a:xfrm>
            <a:off x="6744157" y="1344026"/>
            <a:ext cx="7742865" cy="448310"/>
          </a:xfrm>
          <a:prstGeom prst="rect">
            <a:avLst/>
          </a:prstGeom>
        </p:spPr>
        <p:txBody>
          <a:bodyPr lIns="0" tIns="0" rIns="0" bIns="0" rtlCol="0" anchor="t">
            <a:spAutoFit/>
          </a:bodyPr>
          <a:lstStyle/>
          <a:p>
            <a:pPr algn="ctr">
              <a:lnSpc>
                <a:spcPts val="3640"/>
              </a:lnSpc>
              <a:spcBef>
                <a:spcPct val="0"/>
              </a:spcBef>
            </a:pPr>
            <a:r>
              <a:rPr lang="en-US" sz="2600">
                <a:solidFill>
                  <a:srgbClr val="35332F"/>
                </a:solidFill>
                <a:latin typeface="Alice Bold"/>
              </a:rPr>
              <a:t>INDIRECT CONTACT- Ping Pong Ball Relay Race</a:t>
            </a:r>
          </a:p>
        </p:txBody>
      </p:sp>
      <p:sp>
        <p:nvSpPr>
          <p:cNvPr id="9" name="TextBox 9"/>
          <p:cNvSpPr txBox="1"/>
          <p:nvPr/>
        </p:nvSpPr>
        <p:spPr>
          <a:xfrm>
            <a:off x="6521191" y="1908899"/>
            <a:ext cx="9099809" cy="5863590"/>
          </a:xfrm>
          <a:prstGeom prst="rect">
            <a:avLst/>
          </a:prstGeom>
        </p:spPr>
        <p:txBody>
          <a:bodyPr lIns="0" tIns="0" rIns="0" bIns="0" rtlCol="0" anchor="t">
            <a:spAutoFit/>
          </a:bodyPr>
          <a:lstStyle/>
          <a:p>
            <a:pPr algn="ctr">
              <a:lnSpc>
                <a:spcPts val="3359"/>
              </a:lnSpc>
            </a:pPr>
            <a:r>
              <a:rPr lang="en-US" sz="2400">
                <a:solidFill>
                  <a:srgbClr val="35332F"/>
                </a:solidFill>
                <a:latin typeface="Alice"/>
              </a:rPr>
              <a:t>Participants were divided into two teams and each were given a spoon.</a:t>
            </a:r>
          </a:p>
          <a:p>
            <a:pPr algn="ctr">
              <a:lnSpc>
                <a:spcPts val="3359"/>
              </a:lnSpc>
            </a:pPr>
            <a:r>
              <a:rPr lang="en-US" sz="2400">
                <a:solidFill>
                  <a:srgbClr val="35332F"/>
                </a:solidFill>
                <a:latin typeface="Alice"/>
              </a:rPr>
              <a:t>A ping-pong ball was placed on the first person from each team. </a:t>
            </a:r>
          </a:p>
          <a:p>
            <a:pPr algn="ctr">
              <a:lnSpc>
                <a:spcPts val="3359"/>
              </a:lnSpc>
            </a:pPr>
            <a:endParaRPr lang="en-US" sz="2400">
              <a:solidFill>
                <a:srgbClr val="35332F"/>
              </a:solidFill>
              <a:latin typeface="Alice"/>
            </a:endParaRPr>
          </a:p>
          <a:p>
            <a:pPr algn="ctr">
              <a:lnSpc>
                <a:spcPts val="3359"/>
              </a:lnSpc>
            </a:pPr>
            <a:r>
              <a:rPr lang="en-US" sz="2400">
                <a:solidFill>
                  <a:srgbClr val="35332F"/>
                </a:solidFill>
                <a:latin typeface="Alice"/>
              </a:rPr>
              <a:t>The ball represents a pathogen, while the spoon represents a surface. Each participant runs until they pass the ball to the next runner on their team. They must transfer the ball to the next runner’s spoon without directly touching the ball. This represents pathogens being carried on surfaces such as boots or equipment.</a:t>
            </a:r>
          </a:p>
          <a:p>
            <a:pPr algn="ctr">
              <a:lnSpc>
                <a:spcPts val="3359"/>
              </a:lnSpc>
            </a:pPr>
            <a:endParaRPr lang="en-US" sz="2400">
              <a:solidFill>
                <a:srgbClr val="35332F"/>
              </a:solidFill>
              <a:latin typeface="Alice"/>
            </a:endParaRPr>
          </a:p>
          <a:p>
            <a:pPr algn="ctr">
              <a:lnSpc>
                <a:spcPts val="3359"/>
              </a:lnSpc>
              <a:spcBef>
                <a:spcPct val="0"/>
              </a:spcBef>
            </a:pPr>
            <a:r>
              <a:rPr lang="en-US" sz="2400">
                <a:solidFill>
                  <a:srgbClr val="35332F"/>
                </a:solidFill>
                <a:latin typeface="Alice"/>
              </a:rPr>
              <a:t>If the ball falls off their spoon as they run, participants may pick it up to put it back on but this means that they are now infected — through indirect contact transmission — and because they are now “sick,” they must walk instead of run.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8" r="1258"/>
          <a:stretch>
            <a:fillRect/>
          </a:stretch>
        </p:blipFill>
        <p:spPr>
          <a:xfrm>
            <a:off x="0" y="0"/>
            <a:ext cx="15621000" cy="88011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62788" y="1394805"/>
            <a:ext cx="1713704" cy="4883614"/>
          </a:xfrm>
          <a:prstGeom prst="rect">
            <a:avLst/>
          </a:prstGeom>
        </p:spPr>
      </p:pic>
      <p:pic>
        <p:nvPicPr>
          <p:cNvPr id="4" name="Picture 4"/>
          <p:cNvPicPr>
            <a:picLocks noChangeAspect="1"/>
          </p:cNvPicPr>
          <p:nvPr/>
        </p:nvPicPr>
        <p:blipFill>
          <a:blip r:embed="rId5"/>
          <a:srcRect t="4946" b="4946"/>
          <a:stretch>
            <a:fillRect/>
          </a:stretch>
        </p:blipFill>
        <p:spPr>
          <a:xfrm>
            <a:off x="5555542" y="752756"/>
            <a:ext cx="2116583" cy="34676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75476" y="3830309"/>
            <a:ext cx="2861158" cy="3520440"/>
          </a:xfrm>
          <a:prstGeom prst="rect">
            <a:avLst/>
          </a:prstGeom>
        </p:spPr>
      </p:pic>
      <p:pic>
        <p:nvPicPr>
          <p:cNvPr id="6" name="Picture 6"/>
          <p:cNvPicPr>
            <a:picLocks noChangeAspect="1"/>
          </p:cNvPicPr>
          <p:nvPr/>
        </p:nvPicPr>
        <p:blipFill>
          <a:blip r:embed="rId8"/>
          <a:srcRect/>
          <a:stretch>
            <a:fillRect/>
          </a:stretch>
        </p:blipFill>
        <p:spPr>
          <a:xfrm>
            <a:off x="11520155" y="1164170"/>
            <a:ext cx="2963387" cy="2644823"/>
          </a:xfrm>
          <a:prstGeom prst="rect">
            <a:avLst/>
          </a:prstGeom>
        </p:spPr>
      </p:pic>
      <p:sp>
        <p:nvSpPr>
          <p:cNvPr id="7" name="TextBox 7"/>
          <p:cNvSpPr txBox="1"/>
          <p:nvPr/>
        </p:nvSpPr>
        <p:spPr>
          <a:xfrm>
            <a:off x="-3016272" y="6694795"/>
            <a:ext cx="11271825"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Bold"/>
              </a:rPr>
              <a:t>Severe Cough</a:t>
            </a:r>
          </a:p>
        </p:txBody>
      </p:sp>
      <p:sp>
        <p:nvSpPr>
          <p:cNvPr id="8" name="TextBox 8"/>
          <p:cNvSpPr txBox="1"/>
          <p:nvPr/>
        </p:nvSpPr>
        <p:spPr>
          <a:xfrm>
            <a:off x="636055" y="4608270"/>
            <a:ext cx="11271825"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Bold"/>
              </a:rPr>
              <a:t>Sneezing</a:t>
            </a:r>
          </a:p>
        </p:txBody>
      </p:sp>
      <p:sp>
        <p:nvSpPr>
          <p:cNvPr id="9" name="TextBox 9"/>
          <p:cNvSpPr txBox="1"/>
          <p:nvPr/>
        </p:nvSpPr>
        <p:spPr>
          <a:xfrm>
            <a:off x="3469065" y="7265035"/>
            <a:ext cx="11271825"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Bold"/>
              </a:rPr>
              <a:t>Shortness of breath</a:t>
            </a:r>
          </a:p>
        </p:txBody>
      </p:sp>
      <p:sp>
        <p:nvSpPr>
          <p:cNvPr id="10" name="TextBox 10"/>
          <p:cNvSpPr txBox="1"/>
          <p:nvPr/>
        </p:nvSpPr>
        <p:spPr>
          <a:xfrm>
            <a:off x="11761515" y="4134682"/>
            <a:ext cx="2480667" cy="655955"/>
          </a:xfrm>
          <a:prstGeom prst="rect">
            <a:avLst/>
          </a:prstGeom>
        </p:spPr>
        <p:txBody>
          <a:bodyPr lIns="0" tIns="0" rIns="0" bIns="0" rtlCol="0" anchor="t">
            <a:spAutoFit/>
          </a:bodyPr>
          <a:lstStyle/>
          <a:p>
            <a:pPr algn="ctr">
              <a:lnSpc>
                <a:spcPts val="5320"/>
              </a:lnSpc>
              <a:spcBef>
                <a:spcPct val="0"/>
              </a:spcBef>
            </a:pPr>
            <a:r>
              <a:rPr lang="en-US" sz="3800">
                <a:solidFill>
                  <a:srgbClr val="FFFFFF"/>
                </a:solidFill>
                <a:latin typeface="Alice Bold"/>
              </a:rPr>
              <a:t>Pneumonia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4" r="15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671689" y="-298707"/>
            <a:ext cx="4618547" cy="232166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31716" y="6487385"/>
            <a:ext cx="1818347" cy="1818347"/>
          </a:xfrm>
          <a:prstGeom prst="rect">
            <a:avLst/>
          </a:prstGeom>
        </p:spPr>
      </p:pic>
      <p:pic>
        <p:nvPicPr>
          <p:cNvPr id="5" name="Picture 5"/>
          <p:cNvPicPr>
            <a:picLocks noChangeAspect="1"/>
          </p:cNvPicPr>
          <p:nvPr/>
        </p:nvPicPr>
        <p:blipFill>
          <a:blip r:embed="rId6"/>
          <a:srcRect/>
          <a:stretch>
            <a:fillRect/>
          </a:stretch>
        </p:blipFill>
        <p:spPr>
          <a:xfrm>
            <a:off x="382270" y="479830"/>
            <a:ext cx="2145138" cy="2469223"/>
          </a:xfrm>
          <a:prstGeom prst="rect">
            <a:avLst/>
          </a:prstGeom>
        </p:spPr>
      </p:pic>
      <p:sp>
        <p:nvSpPr>
          <p:cNvPr id="6" name="TextBox 6"/>
          <p:cNvSpPr txBox="1"/>
          <p:nvPr/>
        </p:nvSpPr>
        <p:spPr>
          <a:xfrm>
            <a:off x="1454839" y="1085215"/>
            <a:ext cx="12711323" cy="7220517"/>
          </a:xfrm>
          <a:prstGeom prst="rect">
            <a:avLst/>
          </a:prstGeom>
        </p:spPr>
        <p:txBody>
          <a:bodyPr lIns="0" tIns="0" rIns="0" bIns="0" rtlCol="0" anchor="t">
            <a:spAutoFit/>
          </a:bodyPr>
          <a:lstStyle/>
          <a:p>
            <a:pPr marL="804803" lvl="1" indent="-402401" algn="ctr">
              <a:lnSpc>
                <a:spcPts val="5218"/>
              </a:lnSpc>
              <a:buFont typeface="Arial"/>
              <a:buChar char="•"/>
            </a:pPr>
            <a:r>
              <a:rPr lang="en-US" sz="3727">
                <a:solidFill>
                  <a:srgbClr val="35332F"/>
                </a:solidFill>
                <a:latin typeface="Alice"/>
              </a:rPr>
              <a:t>What we learned through this activity is that </a:t>
            </a:r>
          </a:p>
          <a:p>
            <a:pPr algn="ctr">
              <a:lnSpc>
                <a:spcPts val="5218"/>
              </a:lnSpc>
            </a:pPr>
            <a:r>
              <a:rPr lang="en-US" sz="3727">
                <a:solidFill>
                  <a:srgbClr val="35332F"/>
                </a:solidFill>
                <a:latin typeface="Alice"/>
              </a:rPr>
              <a:t>The disease transmission can also occur when animals seem healthy (represented by the participants</a:t>
            </a:r>
          </a:p>
          <a:p>
            <a:pPr algn="ctr">
              <a:lnSpc>
                <a:spcPts val="5218"/>
              </a:lnSpc>
            </a:pPr>
            <a:r>
              <a:rPr lang="en-US" sz="3727">
                <a:solidFill>
                  <a:srgbClr val="35332F"/>
                </a:solidFill>
                <a:latin typeface="Alice"/>
              </a:rPr>
              <a:t>who never dropped the ball and ran the entire way) as well as when they show symptoms</a:t>
            </a:r>
          </a:p>
          <a:p>
            <a:pPr algn="ctr">
              <a:lnSpc>
                <a:spcPts val="5218"/>
              </a:lnSpc>
            </a:pPr>
            <a:r>
              <a:rPr lang="en-US" sz="3727">
                <a:solidFill>
                  <a:srgbClr val="35332F"/>
                </a:solidFill>
                <a:latin typeface="Alice"/>
              </a:rPr>
              <a:t>(represented by the participants who dropped the ball and had to walk)</a:t>
            </a:r>
          </a:p>
          <a:p>
            <a:pPr marL="804803" lvl="1" indent="-402401" algn="ctr">
              <a:lnSpc>
                <a:spcPts val="5218"/>
              </a:lnSpc>
              <a:buFont typeface="Arial"/>
              <a:buChar char="•"/>
            </a:pPr>
            <a:r>
              <a:rPr lang="en-US" sz="3727">
                <a:solidFill>
                  <a:srgbClr val="35332F"/>
                </a:solidFill>
                <a:latin typeface="Alice"/>
              </a:rPr>
              <a:t> Participants never had to touch one another for the pathogen to be able to travel from the first</a:t>
            </a:r>
          </a:p>
          <a:p>
            <a:pPr algn="ctr">
              <a:lnSpc>
                <a:spcPts val="5218"/>
              </a:lnSpc>
            </a:pPr>
            <a:r>
              <a:rPr lang="en-US" sz="3727">
                <a:solidFill>
                  <a:srgbClr val="35332F"/>
                </a:solidFill>
                <a:latin typeface="Alice"/>
              </a:rPr>
              <a:t>participant to the last; they all came into contact with it indirectly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4" r="15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671689" y="-298707"/>
            <a:ext cx="4618547" cy="2321660"/>
          </a:xfrm>
          <a:prstGeom prst="rect">
            <a:avLst/>
          </a:prstGeom>
        </p:spPr>
      </p:pic>
      <p:pic>
        <p:nvPicPr>
          <p:cNvPr id="4" name="Picture 4"/>
          <p:cNvPicPr>
            <a:picLocks noChangeAspect="1"/>
          </p:cNvPicPr>
          <p:nvPr/>
        </p:nvPicPr>
        <p:blipFill>
          <a:blip r:embed="rId4"/>
          <a:srcRect/>
          <a:stretch>
            <a:fillRect/>
          </a:stretch>
        </p:blipFill>
        <p:spPr>
          <a:xfrm>
            <a:off x="3161025" y="92321"/>
            <a:ext cx="9298950" cy="8616459"/>
          </a:xfrm>
          <a:prstGeom prst="rect">
            <a:avLst/>
          </a:prstGeom>
        </p:spPr>
      </p:pic>
      <p:sp>
        <p:nvSpPr>
          <p:cNvPr id="5" name="TextBox 5"/>
          <p:cNvSpPr txBox="1"/>
          <p:nvPr/>
        </p:nvSpPr>
        <p:spPr>
          <a:xfrm>
            <a:off x="539377" y="766873"/>
            <a:ext cx="3959855" cy="1597660"/>
          </a:xfrm>
          <a:prstGeom prst="rect">
            <a:avLst/>
          </a:prstGeom>
        </p:spPr>
        <p:txBody>
          <a:bodyPr lIns="0" tIns="0" rIns="0" bIns="0" rtlCol="0" anchor="t">
            <a:spAutoFit/>
          </a:bodyPr>
          <a:lstStyle/>
          <a:p>
            <a:pPr algn="ctr">
              <a:lnSpc>
                <a:spcPts val="6439"/>
              </a:lnSpc>
            </a:pPr>
            <a:r>
              <a:rPr lang="en-US" sz="4599">
                <a:solidFill>
                  <a:srgbClr val="35332F"/>
                </a:solidFill>
                <a:latin typeface="Chewy"/>
              </a:rPr>
              <a:t>Social Media</a:t>
            </a:r>
          </a:p>
          <a:p>
            <a:pPr algn="ctr">
              <a:lnSpc>
                <a:spcPts val="6439"/>
              </a:lnSpc>
              <a:spcBef>
                <a:spcPct val="0"/>
              </a:spcBef>
            </a:pPr>
            <a:r>
              <a:rPr lang="en-US" sz="4599">
                <a:solidFill>
                  <a:srgbClr val="35332F"/>
                </a:solidFill>
                <a:latin typeface="Chewy"/>
              </a:rPr>
              <a:t> account: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709355" y="1646398"/>
            <a:ext cx="14202290" cy="3693795"/>
          </a:xfrm>
          <a:prstGeom prst="rect">
            <a:avLst/>
          </a:prstGeom>
        </p:spPr>
        <p:txBody>
          <a:bodyPr lIns="0" tIns="0" rIns="0" bIns="0" rtlCol="0" anchor="t">
            <a:spAutoFit/>
          </a:bodyPr>
          <a:lstStyle/>
          <a:p>
            <a:pPr algn="ctr">
              <a:lnSpc>
                <a:spcPts val="5879"/>
              </a:lnSpc>
              <a:spcBef>
                <a:spcPct val="0"/>
              </a:spcBef>
            </a:pPr>
            <a:endParaRPr/>
          </a:p>
          <a:p>
            <a:pPr algn="ctr">
              <a:lnSpc>
                <a:spcPts val="5879"/>
              </a:lnSpc>
              <a:spcBef>
                <a:spcPct val="0"/>
              </a:spcBef>
            </a:pPr>
            <a:r>
              <a:rPr lang="en-US" sz="4199">
                <a:solidFill>
                  <a:srgbClr val="35332F"/>
                </a:solidFill>
                <a:latin typeface="Alice"/>
              </a:rPr>
              <a:t>    3. </a:t>
            </a:r>
            <a:r>
              <a:rPr lang="en-US" sz="4199">
                <a:solidFill>
                  <a:srgbClr val="35332F"/>
                </a:solidFill>
                <a:latin typeface="Alice Bold"/>
              </a:rPr>
              <a:t>Students presented a solution/prevention</a:t>
            </a:r>
            <a:r>
              <a:rPr lang="en-US" sz="4199">
                <a:solidFill>
                  <a:srgbClr val="35332F"/>
                </a:solidFill>
                <a:latin typeface="Alice"/>
              </a:rPr>
              <a:t> to such diseases for developing and under-developed countries which lead students to collaborate to prevent animal extinction from these diseases.</a:t>
            </a:r>
          </a:p>
        </p:txBody>
      </p:sp>
      <p:pic>
        <p:nvPicPr>
          <p:cNvPr id="3" name="Picture 3"/>
          <p:cNvPicPr>
            <a:picLocks noChangeAspect="1"/>
          </p:cNvPicPr>
          <p:nvPr/>
        </p:nvPicPr>
        <p:blipFill>
          <a:blip r:embed="rId2"/>
          <a:srcRect/>
          <a:stretch>
            <a:fillRect/>
          </a:stretch>
        </p:blipFill>
        <p:spPr>
          <a:xfrm>
            <a:off x="11362872" y="-280720"/>
            <a:ext cx="4618547" cy="2321660"/>
          </a:xfrm>
          <a:prstGeom prst="rect">
            <a:avLst/>
          </a:prstGeom>
        </p:spPr>
      </p:pic>
      <p:pic>
        <p:nvPicPr>
          <p:cNvPr id="4" name="Picture 4"/>
          <p:cNvPicPr>
            <a:picLocks noChangeAspect="1"/>
          </p:cNvPicPr>
          <p:nvPr/>
        </p:nvPicPr>
        <p:blipFill>
          <a:blip r:embed="rId3"/>
          <a:srcRect/>
          <a:stretch>
            <a:fillRect/>
          </a:stretch>
        </p:blipFill>
        <p:spPr>
          <a:xfrm>
            <a:off x="13672145" y="5170144"/>
            <a:ext cx="1563959" cy="336335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355" y="6249703"/>
            <a:ext cx="1908648" cy="19110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305642" y="1940012"/>
            <a:ext cx="15009716" cy="6267450"/>
          </a:xfrm>
          <a:prstGeom prst="rect">
            <a:avLst/>
          </a:prstGeom>
        </p:spPr>
        <p:txBody>
          <a:bodyPr lIns="0" tIns="0" rIns="0" bIns="0" rtlCol="0" anchor="t">
            <a:spAutoFit/>
          </a:bodyPr>
          <a:lstStyle/>
          <a:p>
            <a:pPr marL="647698" lvl="1" indent="-323849">
              <a:lnSpc>
                <a:spcPts val="4199"/>
              </a:lnSpc>
              <a:buFont typeface="Arial"/>
              <a:buChar char="•"/>
            </a:pPr>
            <a:r>
              <a:rPr lang="en-US" sz="2999">
                <a:solidFill>
                  <a:srgbClr val="000000"/>
                </a:solidFill>
                <a:latin typeface="Arapey"/>
              </a:rPr>
              <a:t> The main statutory legislation for controlling and conserving nature in general, is covered under the </a:t>
            </a:r>
            <a:r>
              <a:rPr lang="en-US" sz="2999">
                <a:solidFill>
                  <a:srgbClr val="000000"/>
                </a:solidFill>
                <a:latin typeface="Arapey Bold"/>
              </a:rPr>
              <a:t>Wildlife Act, 1976.</a:t>
            </a:r>
          </a:p>
          <a:p>
            <a:pPr marL="647698" lvl="1" indent="-323849">
              <a:lnSpc>
                <a:spcPts val="4199"/>
              </a:lnSpc>
              <a:buFont typeface="Arial"/>
              <a:buChar char="•"/>
            </a:pPr>
            <a:r>
              <a:rPr lang="en-US" sz="2999">
                <a:solidFill>
                  <a:srgbClr val="000000"/>
                </a:solidFill>
                <a:latin typeface="Arapey"/>
              </a:rPr>
              <a:t> The </a:t>
            </a:r>
            <a:r>
              <a:rPr lang="en-US" sz="2999">
                <a:solidFill>
                  <a:srgbClr val="000000"/>
                </a:solidFill>
                <a:latin typeface="Arapey Bold"/>
              </a:rPr>
              <a:t>government of Portugal</a:t>
            </a:r>
            <a:r>
              <a:rPr lang="en-US" sz="2999">
                <a:solidFill>
                  <a:srgbClr val="000000"/>
                </a:solidFill>
                <a:latin typeface="Arapey"/>
              </a:rPr>
              <a:t>, has ordered a major review of their </a:t>
            </a:r>
            <a:r>
              <a:rPr lang="en-US" sz="2999">
                <a:solidFill>
                  <a:srgbClr val="000000"/>
                </a:solidFill>
                <a:latin typeface="Arapey Bold"/>
              </a:rPr>
              <a:t>National Parks and Wildlife services</a:t>
            </a:r>
            <a:r>
              <a:rPr lang="en-US" sz="2999">
                <a:solidFill>
                  <a:srgbClr val="000000"/>
                </a:solidFill>
                <a:latin typeface="Arapey"/>
              </a:rPr>
              <a:t> to revamp their method in conservation, protection ad sustainable development of the same.</a:t>
            </a:r>
          </a:p>
          <a:p>
            <a:pPr marL="647698" lvl="1" indent="-323849">
              <a:lnSpc>
                <a:spcPts val="4199"/>
              </a:lnSpc>
              <a:buFont typeface="Arial"/>
              <a:buChar char="•"/>
            </a:pPr>
            <a:r>
              <a:rPr lang="en-US" sz="2999">
                <a:solidFill>
                  <a:srgbClr val="000000"/>
                </a:solidFill>
                <a:latin typeface="Arapey Bold"/>
              </a:rPr>
              <a:t>Italy</a:t>
            </a:r>
            <a:r>
              <a:rPr lang="en-US" sz="2999">
                <a:solidFill>
                  <a:srgbClr val="000000"/>
                </a:solidFill>
                <a:latin typeface="Arapey"/>
              </a:rPr>
              <a:t>: </a:t>
            </a:r>
            <a:r>
              <a:rPr lang="en-US" sz="2999">
                <a:solidFill>
                  <a:srgbClr val="000000"/>
                </a:solidFill>
                <a:latin typeface="Arapey Bold"/>
              </a:rPr>
              <a:t>Protecting areas</a:t>
            </a:r>
            <a:r>
              <a:rPr lang="en-US" sz="2999">
                <a:solidFill>
                  <a:srgbClr val="000000"/>
                </a:solidFill>
                <a:latin typeface="Arapey"/>
              </a:rPr>
              <a:t> with large mammals </a:t>
            </a:r>
          </a:p>
          <a:p>
            <a:pPr marL="647698" lvl="1" indent="-323849">
              <a:lnSpc>
                <a:spcPts val="4199"/>
              </a:lnSpc>
              <a:buFont typeface="Arial"/>
              <a:buChar char="•"/>
            </a:pPr>
            <a:r>
              <a:rPr lang="en-US" sz="2999">
                <a:solidFill>
                  <a:srgbClr val="000000"/>
                </a:solidFill>
                <a:latin typeface="Arapey"/>
              </a:rPr>
              <a:t>Regular surveys and animal check-ups</a:t>
            </a:r>
          </a:p>
          <a:p>
            <a:pPr marL="647698" lvl="1" indent="-323849">
              <a:lnSpc>
                <a:spcPts val="4199"/>
              </a:lnSpc>
              <a:buFont typeface="Arial"/>
              <a:buChar char="•"/>
            </a:pPr>
            <a:r>
              <a:rPr lang="en-US" sz="2999">
                <a:solidFill>
                  <a:srgbClr val="000000"/>
                </a:solidFill>
                <a:latin typeface="Arapey"/>
              </a:rPr>
              <a:t>The need for the injured and sick wildlife has been taken care of by the </a:t>
            </a:r>
            <a:r>
              <a:rPr lang="en-US" sz="2999">
                <a:solidFill>
                  <a:srgbClr val="000000"/>
                </a:solidFill>
                <a:latin typeface="Arapey Bold"/>
              </a:rPr>
              <a:t>Wild Animal Rescue Centre</a:t>
            </a:r>
            <a:r>
              <a:rPr lang="en-US" sz="2999">
                <a:solidFill>
                  <a:srgbClr val="000000"/>
                </a:solidFill>
                <a:latin typeface="Arapey"/>
              </a:rPr>
              <a:t> which supports the government efforts in tacking the illegal wild life trade .</a:t>
            </a:r>
          </a:p>
          <a:p>
            <a:pPr marL="647698" lvl="1" indent="-323849">
              <a:lnSpc>
                <a:spcPts val="4199"/>
              </a:lnSpc>
              <a:buFont typeface="Arial"/>
              <a:buChar char="•"/>
            </a:pPr>
            <a:r>
              <a:rPr lang="en-US" sz="2999">
                <a:solidFill>
                  <a:srgbClr val="000000"/>
                </a:solidFill>
                <a:latin typeface="Arapey"/>
              </a:rPr>
              <a:t> Departments include various projects one of which is the </a:t>
            </a:r>
            <a:r>
              <a:rPr lang="en-US" sz="2999">
                <a:solidFill>
                  <a:srgbClr val="000000"/>
                </a:solidFill>
                <a:latin typeface="Arapey Bold"/>
              </a:rPr>
              <a:t>Golden Coin Turtle Conservation</a:t>
            </a:r>
            <a:r>
              <a:rPr lang="en-US" sz="2999">
                <a:solidFill>
                  <a:srgbClr val="000000"/>
                </a:solidFill>
                <a:latin typeface="Arapey"/>
              </a:rPr>
              <a:t> project to prevent this species from becoming  extinct. </a:t>
            </a:r>
          </a:p>
          <a:p>
            <a:pPr marL="647698" lvl="1" indent="-323849">
              <a:lnSpc>
                <a:spcPts val="4199"/>
              </a:lnSpc>
              <a:buFont typeface="Arial"/>
              <a:buChar char="•"/>
            </a:pPr>
            <a:r>
              <a:rPr lang="en-US" sz="2999">
                <a:solidFill>
                  <a:srgbClr val="000000"/>
                </a:solidFill>
                <a:latin typeface="Arapey Bold"/>
              </a:rPr>
              <a:t>Execution of projects</a:t>
            </a:r>
            <a:r>
              <a:rPr lang="en-US" sz="2999">
                <a:solidFill>
                  <a:srgbClr val="000000"/>
                </a:solidFill>
                <a:latin typeface="Arapey"/>
              </a:rPr>
              <a:t> for the </a:t>
            </a:r>
            <a:r>
              <a:rPr lang="en-US" sz="2999">
                <a:solidFill>
                  <a:srgbClr val="000000"/>
                </a:solidFill>
                <a:latin typeface="Arapey Bold"/>
              </a:rPr>
              <a:t>conservation</a:t>
            </a:r>
            <a:r>
              <a:rPr lang="en-US" sz="2999">
                <a:solidFill>
                  <a:srgbClr val="000000"/>
                </a:solidFill>
                <a:latin typeface="Arapey"/>
              </a:rPr>
              <a:t> of local </a:t>
            </a:r>
            <a:r>
              <a:rPr lang="en-US" sz="2999">
                <a:solidFill>
                  <a:srgbClr val="000000"/>
                </a:solidFill>
                <a:latin typeface="Arapey Bold"/>
              </a:rPr>
              <a:t>endangered species</a:t>
            </a:r>
            <a:r>
              <a:rPr lang="en-US" sz="2999">
                <a:solidFill>
                  <a:srgbClr val="000000"/>
                </a:solidFill>
                <a:latin typeface="Arapey"/>
              </a:rPr>
              <a:t> </a:t>
            </a:r>
          </a:p>
        </p:txBody>
      </p:sp>
      <p:sp>
        <p:nvSpPr>
          <p:cNvPr id="3" name="TextBox 3"/>
          <p:cNvSpPr txBox="1"/>
          <p:nvPr/>
        </p:nvSpPr>
        <p:spPr>
          <a:xfrm>
            <a:off x="3045046" y="315648"/>
            <a:ext cx="9863112" cy="1323481"/>
          </a:xfrm>
          <a:prstGeom prst="rect">
            <a:avLst/>
          </a:prstGeom>
        </p:spPr>
        <p:txBody>
          <a:bodyPr lIns="0" tIns="0" rIns="0" bIns="0" rtlCol="0" anchor="t">
            <a:spAutoFit/>
          </a:bodyPr>
          <a:lstStyle/>
          <a:p>
            <a:pPr algn="ctr">
              <a:lnSpc>
                <a:spcPts val="5277"/>
              </a:lnSpc>
            </a:pPr>
            <a:r>
              <a:rPr lang="en-US" sz="3769">
                <a:solidFill>
                  <a:srgbClr val="000000"/>
                </a:solidFill>
                <a:latin typeface="Chewy"/>
              </a:rPr>
              <a:t>Protocols taken by Developed countries for Biosecurity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2308065" y="1139883"/>
            <a:ext cx="11004870" cy="1368552"/>
          </a:xfrm>
          <a:prstGeom prst="rect">
            <a:avLst/>
          </a:prstGeom>
        </p:spPr>
        <p:txBody>
          <a:bodyPr lIns="0" tIns="0" rIns="0" bIns="0" rtlCol="0" anchor="t">
            <a:spAutoFit/>
          </a:bodyPr>
          <a:lstStyle/>
          <a:p>
            <a:pPr algn="ctr">
              <a:lnSpc>
                <a:spcPts val="5418"/>
              </a:lnSpc>
              <a:spcBef>
                <a:spcPct val="0"/>
              </a:spcBef>
            </a:pPr>
            <a:r>
              <a:rPr lang="en-US" sz="3870">
                <a:solidFill>
                  <a:srgbClr val="35332F"/>
                </a:solidFill>
                <a:latin typeface="Chewy"/>
              </a:rPr>
              <a:t>Protocols taken by countries to protect animals in developing countries</a:t>
            </a:r>
          </a:p>
        </p:txBody>
      </p:sp>
      <p:sp>
        <p:nvSpPr>
          <p:cNvPr id="3" name="TextBox 3"/>
          <p:cNvSpPr txBox="1"/>
          <p:nvPr/>
        </p:nvSpPr>
        <p:spPr>
          <a:xfrm>
            <a:off x="1089251" y="3514095"/>
            <a:ext cx="12910528" cy="2159635"/>
          </a:xfrm>
          <a:prstGeom prst="rect">
            <a:avLst/>
          </a:prstGeom>
        </p:spPr>
        <p:txBody>
          <a:bodyPr lIns="0" tIns="0" rIns="0" bIns="0" rtlCol="0" anchor="t">
            <a:spAutoFit/>
          </a:bodyPr>
          <a:lstStyle/>
          <a:p>
            <a:pPr marL="669289" lvl="1" indent="-334645">
              <a:lnSpc>
                <a:spcPts val="4339"/>
              </a:lnSpc>
              <a:buFont typeface="Arial"/>
              <a:buChar char="•"/>
            </a:pPr>
            <a:r>
              <a:rPr lang="en-US" sz="3099">
                <a:solidFill>
                  <a:srgbClr val="35332F"/>
                </a:solidFill>
                <a:latin typeface="Arapey Bold"/>
              </a:rPr>
              <a:t>Illegal</a:t>
            </a:r>
            <a:r>
              <a:rPr lang="en-US" sz="3099">
                <a:solidFill>
                  <a:srgbClr val="35332F"/>
                </a:solidFill>
                <a:latin typeface="Arapey"/>
              </a:rPr>
              <a:t> to </a:t>
            </a:r>
            <a:r>
              <a:rPr lang="en-US" sz="3099">
                <a:solidFill>
                  <a:srgbClr val="35332F"/>
                </a:solidFill>
                <a:latin typeface="Arapey Bold"/>
              </a:rPr>
              <a:t>capture</a:t>
            </a:r>
            <a:r>
              <a:rPr lang="en-US" sz="3099">
                <a:solidFill>
                  <a:srgbClr val="35332F"/>
                </a:solidFill>
                <a:latin typeface="Arapey"/>
              </a:rPr>
              <a:t> or kill </a:t>
            </a:r>
            <a:r>
              <a:rPr lang="en-US" sz="3099">
                <a:solidFill>
                  <a:srgbClr val="35332F"/>
                </a:solidFill>
                <a:latin typeface="Arapey Bold"/>
              </a:rPr>
              <a:t>endangered animals</a:t>
            </a:r>
            <a:r>
              <a:rPr lang="en-US" sz="3099">
                <a:solidFill>
                  <a:srgbClr val="35332F"/>
                </a:solidFill>
                <a:latin typeface="Arapey"/>
              </a:rPr>
              <a:t> or birds.</a:t>
            </a:r>
          </a:p>
          <a:p>
            <a:pPr marL="669289" lvl="1" indent="-334645">
              <a:lnSpc>
                <a:spcPts val="4339"/>
              </a:lnSpc>
              <a:buFont typeface="Arial"/>
              <a:buChar char="•"/>
            </a:pPr>
            <a:r>
              <a:rPr lang="en-US" sz="3099">
                <a:solidFill>
                  <a:srgbClr val="35332F"/>
                </a:solidFill>
                <a:latin typeface="Arapey Bold"/>
              </a:rPr>
              <a:t>Establishment</a:t>
            </a:r>
            <a:r>
              <a:rPr lang="en-US" sz="3099">
                <a:solidFill>
                  <a:srgbClr val="35332F"/>
                </a:solidFill>
                <a:latin typeface="Arapey"/>
              </a:rPr>
              <a:t> of Protected areas, </a:t>
            </a:r>
            <a:r>
              <a:rPr lang="en-US" sz="3099">
                <a:solidFill>
                  <a:srgbClr val="35332F"/>
                </a:solidFill>
                <a:latin typeface="Arapey Bold"/>
              </a:rPr>
              <a:t>National Parks</a:t>
            </a:r>
            <a:r>
              <a:rPr lang="en-US" sz="3099">
                <a:solidFill>
                  <a:srgbClr val="35332F"/>
                </a:solidFill>
                <a:latin typeface="Arapey"/>
              </a:rPr>
              <a:t>, Sanctuaries , Conservation Reserves and Community reserves </a:t>
            </a:r>
          </a:p>
          <a:p>
            <a:pPr marL="669289" lvl="1" indent="-334645">
              <a:lnSpc>
                <a:spcPts val="4339"/>
              </a:lnSpc>
              <a:buFont typeface="Arial"/>
              <a:buChar char="•"/>
            </a:pPr>
            <a:r>
              <a:rPr lang="en-US" sz="3099">
                <a:solidFill>
                  <a:srgbClr val="35332F"/>
                </a:solidFill>
                <a:latin typeface="Arapey Bold"/>
              </a:rPr>
              <a:t>Breeding programs</a:t>
            </a:r>
            <a:r>
              <a:rPr lang="en-US" sz="3099">
                <a:solidFill>
                  <a:srgbClr val="35332F"/>
                </a:solidFill>
                <a:latin typeface="Arapey"/>
              </a:rPr>
              <a:t> for endangered species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sp>
        <p:nvSpPr>
          <p:cNvPr id="2" name="TextBox 2"/>
          <p:cNvSpPr txBox="1"/>
          <p:nvPr/>
        </p:nvSpPr>
        <p:spPr>
          <a:xfrm>
            <a:off x="642006" y="784860"/>
            <a:ext cx="14098884" cy="5045700"/>
          </a:xfrm>
          <a:prstGeom prst="rect">
            <a:avLst/>
          </a:prstGeom>
        </p:spPr>
        <p:txBody>
          <a:bodyPr lIns="0" tIns="0" rIns="0" bIns="0" rtlCol="0" anchor="t">
            <a:spAutoFit/>
          </a:bodyPr>
          <a:lstStyle/>
          <a:p>
            <a:pPr algn="ctr">
              <a:lnSpc>
                <a:spcPts val="5531"/>
              </a:lnSpc>
              <a:spcBef>
                <a:spcPct val="0"/>
              </a:spcBef>
            </a:pPr>
            <a:r>
              <a:rPr lang="en-US" sz="3950">
                <a:solidFill>
                  <a:srgbClr val="000000"/>
                </a:solidFill>
                <a:latin typeface="Chewy"/>
              </a:rPr>
              <a:t>Protocols taken by the underdeveloped countries to protect animals</a:t>
            </a:r>
          </a:p>
          <a:p>
            <a:pPr algn="ctr">
              <a:lnSpc>
                <a:spcPts val="4401"/>
              </a:lnSpc>
              <a:spcBef>
                <a:spcPct val="0"/>
              </a:spcBef>
            </a:pPr>
            <a:endParaRPr lang="en-US" sz="3950">
              <a:solidFill>
                <a:srgbClr val="000000"/>
              </a:solidFill>
              <a:latin typeface="Chewy"/>
            </a:endParaRPr>
          </a:p>
          <a:p>
            <a:pPr marL="678757" lvl="1" indent="-339379" algn="just">
              <a:lnSpc>
                <a:spcPts val="4401"/>
              </a:lnSpc>
              <a:buFont typeface="Arial"/>
              <a:buChar char="•"/>
            </a:pPr>
            <a:r>
              <a:rPr lang="en-US" sz="3143">
                <a:solidFill>
                  <a:srgbClr val="000000"/>
                </a:solidFill>
                <a:latin typeface="Arapey Bold"/>
              </a:rPr>
              <a:t>Establishment  of National Environmental Protection Agency</a:t>
            </a:r>
            <a:r>
              <a:rPr lang="en-US" sz="3143">
                <a:solidFill>
                  <a:srgbClr val="000000"/>
                </a:solidFill>
                <a:latin typeface="Arapey"/>
              </a:rPr>
              <a:t>  </a:t>
            </a:r>
          </a:p>
          <a:p>
            <a:pPr marL="678757" lvl="1" indent="-339379" algn="just">
              <a:lnSpc>
                <a:spcPts val="4401"/>
              </a:lnSpc>
              <a:buFont typeface="Arial"/>
              <a:buChar char="•"/>
            </a:pPr>
            <a:r>
              <a:rPr lang="en-US" sz="3143">
                <a:solidFill>
                  <a:srgbClr val="000000"/>
                </a:solidFill>
                <a:latin typeface="Arapey"/>
              </a:rPr>
              <a:t>National Biosecurity Strategy and Action Plan (NBSAP):</a:t>
            </a:r>
          </a:p>
          <a:p>
            <a:pPr algn="just">
              <a:lnSpc>
                <a:spcPts val="4401"/>
              </a:lnSpc>
            </a:pPr>
            <a:r>
              <a:rPr lang="en-US" sz="3143">
                <a:solidFill>
                  <a:srgbClr val="000000"/>
                </a:solidFill>
                <a:latin typeface="Arapey"/>
              </a:rPr>
              <a:t>       </a:t>
            </a:r>
            <a:r>
              <a:rPr lang="en-US" sz="3143">
                <a:solidFill>
                  <a:srgbClr val="000000"/>
                </a:solidFill>
                <a:latin typeface="Arapey Bold"/>
              </a:rPr>
              <a:t>NBSAP's</a:t>
            </a:r>
            <a:r>
              <a:rPr lang="en-US" sz="3143">
                <a:solidFill>
                  <a:srgbClr val="000000"/>
                </a:solidFill>
                <a:latin typeface="Arapey"/>
              </a:rPr>
              <a:t> </a:t>
            </a:r>
            <a:r>
              <a:rPr lang="en-US" sz="3143">
                <a:solidFill>
                  <a:srgbClr val="000000"/>
                </a:solidFill>
                <a:latin typeface="Arapey Bold"/>
              </a:rPr>
              <a:t>purpose</a:t>
            </a:r>
            <a:r>
              <a:rPr lang="en-US" sz="3143">
                <a:solidFill>
                  <a:srgbClr val="000000"/>
                </a:solidFill>
                <a:latin typeface="Arapey"/>
              </a:rPr>
              <a:t> is:</a:t>
            </a:r>
          </a:p>
          <a:p>
            <a:pPr marL="647700" lvl="1" indent="-323850" algn="just">
              <a:lnSpc>
                <a:spcPts val="4200"/>
              </a:lnSpc>
              <a:buFont typeface="Arial"/>
              <a:buChar char="•"/>
            </a:pPr>
            <a:r>
              <a:rPr lang="en-US" sz="3000">
                <a:solidFill>
                  <a:srgbClr val="000000"/>
                </a:solidFill>
                <a:latin typeface="Arapey"/>
              </a:rPr>
              <a:t>To provide the government of these countries with a </a:t>
            </a:r>
            <a:r>
              <a:rPr lang="en-US" sz="3000">
                <a:solidFill>
                  <a:srgbClr val="000000"/>
                </a:solidFill>
                <a:latin typeface="Arapey Bold"/>
              </a:rPr>
              <a:t>policy document</a:t>
            </a:r>
            <a:r>
              <a:rPr lang="en-US" sz="3000">
                <a:solidFill>
                  <a:srgbClr val="000000"/>
                </a:solidFill>
                <a:latin typeface="Arapey"/>
              </a:rPr>
              <a:t> that can help them with the development of the country's biosecurity. </a:t>
            </a:r>
          </a:p>
          <a:p>
            <a:pPr marL="647700" lvl="1" indent="-323850" algn="just">
              <a:lnSpc>
                <a:spcPts val="4200"/>
              </a:lnSpc>
              <a:buFont typeface="Arial"/>
              <a:buChar char="•"/>
            </a:pPr>
            <a:r>
              <a:rPr lang="en-US" sz="3000">
                <a:solidFill>
                  <a:srgbClr val="000000"/>
                </a:solidFill>
                <a:latin typeface="Arapey"/>
              </a:rPr>
              <a:t>And secondly, and to </a:t>
            </a:r>
            <a:r>
              <a:rPr lang="en-US" sz="3000">
                <a:solidFill>
                  <a:srgbClr val="000000"/>
                </a:solidFill>
                <a:latin typeface="Arapey Bold"/>
              </a:rPr>
              <a:t>communicate bio-security conservations priorities</a:t>
            </a:r>
            <a:r>
              <a:rPr lang="en-US" sz="3000">
                <a:solidFill>
                  <a:srgbClr val="000000"/>
                </a:solidFill>
                <a:latin typeface="Arapey"/>
              </a:rPr>
              <a:t> in underdeveloped countries.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sp>
        <p:nvSpPr>
          <p:cNvPr id="4" name="TextBox 4"/>
          <p:cNvSpPr txBox="1"/>
          <p:nvPr/>
        </p:nvSpPr>
        <p:spPr>
          <a:xfrm>
            <a:off x="1728349" y="319849"/>
            <a:ext cx="12164302" cy="8085201"/>
          </a:xfrm>
          <a:prstGeom prst="rect">
            <a:avLst/>
          </a:prstGeom>
        </p:spPr>
        <p:txBody>
          <a:bodyPr lIns="0" tIns="0" rIns="0" bIns="0" rtlCol="0" anchor="t">
            <a:spAutoFit/>
          </a:bodyPr>
          <a:lstStyle/>
          <a:p>
            <a:pPr algn="ctr">
              <a:lnSpc>
                <a:spcPts val="5557"/>
              </a:lnSpc>
            </a:pPr>
            <a:r>
              <a:rPr lang="en-US" sz="3969">
                <a:solidFill>
                  <a:srgbClr val="000000"/>
                </a:solidFill>
                <a:latin typeface="Arapey Bold"/>
              </a:rPr>
              <a:t>The solution: </a:t>
            </a:r>
          </a:p>
          <a:p>
            <a:pPr algn="ctr">
              <a:lnSpc>
                <a:spcPts val="5557"/>
              </a:lnSpc>
            </a:pPr>
            <a:endParaRPr lang="en-US" sz="3969">
              <a:solidFill>
                <a:srgbClr val="000000"/>
              </a:solidFill>
              <a:latin typeface="Arapey Bold"/>
            </a:endParaRPr>
          </a:p>
          <a:p>
            <a:pPr algn="ctr">
              <a:lnSpc>
                <a:spcPts val="4059"/>
              </a:lnSpc>
            </a:pPr>
            <a:r>
              <a:rPr lang="en-US" sz="2899">
                <a:solidFill>
                  <a:srgbClr val="000000"/>
                </a:solidFill>
                <a:latin typeface="Arapey"/>
              </a:rPr>
              <a:t>Developing and underdeveloped countries can </a:t>
            </a:r>
            <a:r>
              <a:rPr lang="en-US" sz="2899">
                <a:solidFill>
                  <a:srgbClr val="000000"/>
                </a:solidFill>
                <a:latin typeface="Arapey Bold"/>
              </a:rPr>
              <a:t>create national parks</a:t>
            </a:r>
            <a:r>
              <a:rPr lang="en-US" sz="2899">
                <a:solidFill>
                  <a:srgbClr val="000000"/>
                </a:solidFill>
                <a:latin typeface="Arapey"/>
              </a:rPr>
              <a:t> and reserves, similar to the one in Portugal, and </a:t>
            </a:r>
            <a:r>
              <a:rPr lang="en-US" sz="2899">
                <a:solidFill>
                  <a:srgbClr val="000000"/>
                </a:solidFill>
                <a:latin typeface="Arapey Bold"/>
              </a:rPr>
              <a:t>conduct reviews</a:t>
            </a:r>
            <a:r>
              <a:rPr lang="en-US" sz="2899">
                <a:solidFill>
                  <a:srgbClr val="000000"/>
                </a:solidFill>
                <a:latin typeface="Arapey"/>
              </a:rPr>
              <a:t> to enhance bio-security procedures. </a:t>
            </a:r>
          </a:p>
          <a:p>
            <a:pPr algn="ctr">
              <a:lnSpc>
                <a:spcPts val="4059"/>
              </a:lnSpc>
            </a:pPr>
            <a:endParaRPr lang="en-US" sz="2899">
              <a:solidFill>
                <a:srgbClr val="000000"/>
              </a:solidFill>
              <a:latin typeface="Arapey"/>
            </a:endParaRPr>
          </a:p>
          <a:p>
            <a:pPr algn="ctr">
              <a:lnSpc>
                <a:spcPts val="4059"/>
              </a:lnSpc>
            </a:pPr>
            <a:r>
              <a:rPr lang="en-US" sz="2899">
                <a:solidFill>
                  <a:srgbClr val="000000"/>
                </a:solidFill>
                <a:latin typeface="Arapey"/>
              </a:rPr>
              <a:t>Since developing and underdeveloped nations place a greater emphasis on their economies, animals become extinct by diseases like the Ebola and Corona viruses. So, in order to stop this, we could </a:t>
            </a:r>
            <a:r>
              <a:rPr lang="en-US" sz="2899">
                <a:solidFill>
                  <a:srgbClr val="000000"/>
                </a:solidFill>
                <a:latin typeface="Arapey Bold"/>
              </a:rPr>
              <a:t>create an organization</a:t>
            </a:r>
            <a:r>
              <a:rPr lang="en-US" sz="2899">
                <a:solidFill>
                  <a:srgbClr val="000000"/>
                </a:solidFill>
                <a:latin typeface="Arapey"/>
              </a:rPr>
              <a:t> in those countries with the following primary goals:</a:t>
            </a:r>
          </a:p>
          <a:p>
            <a:pPr algn="ctr">
              <a:lnSpc>
                <a:spcPts val="4059"/>
              </a:lnSpc>
            </a:pPr>
            <a:r>
              <a:rPr lang="en-US" sz="2899">
                <a:solidFill>
                  <a:srgbClr val="000000"/>
                </a:solidFill>
                <a:latin typeface="Arapey"/>
              </a:rPr>
              <a:t>1. </a:t>
            </a:r>
            <a:r>
              <a:rPr lang="en-US" sz="2899">
                <a:solidFill>
                  <a:srgbClr val="000000"/>
                </a:solidFill>
                <a:latin typeface="Arapey Bold"/>
              </a:rPr>
              <a:t>Medical infrastructure/disease surveillance</a:t>
            </a:r>
            <a:r>
              <a:rPr lang="en-US" sz="2899">
                <a:solidFill>
                  <a:srgbClr val="000000"/>
                </a:solidFill>
                <a:latin typeface="Arapey"/>
              </a:rPr>
              <a:t>: Special care for animals; vaccinate all animals, including pets, once a year. </a:t>
            </a:r>
          </a:p>
          <a:p>
            <a:pPr algn="ctr">
              <a:lnSpc>
                <a:spcPts val="4059"/>
              </a:lnSpc>
            </a:pPr>
            <a:r>
              <a:rPr lang="en-US" sz="2899">
                <a:solidFill>
                  <a:srgbClr val="000000"/>
                </a:solidFill>
                <a:latin typeface="Arapey"/>
              </a:rPr>
              <a:t>2. </a:t>
            </a:r>
            <a:r>
              <a:rPr lang="en-US" sz="2899">
                <a:solidFill>
                  <a:srgbClr val="000000"/>
                </a:solidFill>
                <a:latin typeface="Arapey Bold"/>
              </a:rPr>
              <a:t>International Cooperation</a:t>
            </a:r>
            <a:r>
              <a:rPr lang="en-US" sz="2899">
                <a:solidFill>
                  <a:srgbClr val="000000"/>
                </a:solidFill>
                <a:latin typeface="Arapey"/>
              </a:rPr>
              <a:t> and </a:t>
            </a:r>
            <a:r>
              <a:rPr lang="en-US" sz="2899">
                <a:solidFill>
                  <a:srgbClr val="000000"/>
                </a:solidFill>
                <a:latin typeface="Arapey Bold"/>
              </a:rPr>
              <a:t>Bio Security Policies</a:t>
            </a:r>
            <a:r>
              <a:rPr lang="en-US" sz="2899">
                <a:solidFill>
                  <a:srgbClr val="000000"/>
                </a:solidFill>
                <a:latin typeface="Arapey"/>
              </a:rPr>
              <a:t>: International Cooperation</a:t>
            </a:r>
          </a:p>
          <a:p>
            <a:pPr algn="ctr">
              <a:lnSpc>
                <a:spcPts val="4059"/>
              </a:lnSpc>
            </a:pPr>
            <a:r>
              <a:rPr lang="en-US" sz="2899">
                <a:solidFill>
                  <a:srgbClr val="000000"/>
                </a:solidFill>
                <a:latin typeface="Arapey"/>
              </a:rPr>
              <a:t>3. </a:t>
            </a:r>
            <a:r>
              <a:rPr lang="en-US" sz="2899">
                <a:solidFill>
                  <a:srgbClr val="000000"/>
                </a:solidFill>
                <a:latin typeface="Arapey Bold"/>
              </a:rPr>
              <a:t>Educating</a:t>
            </a:r>
            <a:r>
              <a:rPr lang="en-US" sz="2899">
                <a:solidFill>
                  <a:srgbClr val="000000"/>
                </a:solidFill>
                <a:latin typeface="Arapey"/>
              </a:rPr>
              <a:t> the </a:t>
            </a:r>
            <a:r>
              <a:rPr lang="en-US" sz="2899">
                <a:solidFill>
                  <a:srgbClr val="000000"/>
                </a:solidFill>
                <a:latin typeface="Arapey Bold"/>
              </a:rPr>
              <a:t>public</a:t>
            </a:r>
            <a:r>
              <a:rPr lang="en-US" sz="2899">
                <a:solidFill>
                  <a:srgbClr val="000000"/>
                </a:solidFill>
                <a:latin typeface="Arapey"/>
              </a:rPr>
              <a:t> through yearly </a:t>
            </a:r>
            <a:r>
              <a:rPr lang="en-US" sz="2899">
                <a:solidFill>
                  <a:srgbClr val="000000"/>
                </a:solidFill>
                <a:latin typeface="Arapey Bold"/>
              </a:rPr>
              <a:t>campaigns</a:t>
            </a:r>
          </a:p>
          <a:p>
            <a:pPr algn="ctr">
              <a:lnSpc>
                <a:spcPts val="4059"/>
              </a:lnSpc>
              <a:spcBef>
                <a:spcPct val="0"/>
              </a:spcBef>
            </a:pPr>
            <a:endParaRPr lang="en-US" sz="2899">
              <a:solidFill>
                <a:srgbClr val="000000"/>
              </a:solidFill>
              <a:latin typeface="Arapey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l="797" r="797"/>
          <a:stretch>
            <a:fillRect/>
          </a:stretch>
        </p:blipFill>
        <p:spPr>
          <a:xfrm>
            <a:off x="618491" y="373077"/>
            <a:ext cx="11053197" cy="754791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499110" y="325052"/>
            <a:ext cx="12690258" cy="8150996"/>
          </a:xfrm>
          <a:prstGeom prst="rect">
            <a:avLst/>
          </a:prstGeom>
        </p:spPr>
      </p:pic>
      <p:pic>
        <p:nvPicPr>
          <p:cNvPr id="4" name="Picture 4"/>
          <p:cNvPicPr>
            <a:picLocks noChangeAspect="1"/>
          </p:cNvPicPr>
          <p:nvPr/>
        </p:nvPicPr>
        <p:blipFill>
          <a:blip r:embed="rId4"/>
          <a:srcRect/>
          <a:stretch>
            <a:fillRect/>
          </a:stretch>
        </p:blipFill>
        <p:spPr>
          <a:xfrm>
            <a:off x="11590312" y="-280720"/>
            <a:ext cx="4618547" cy="232166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880110" y="445353"/>
            <a:ext cx="12341598" cy="7475637"/>
          </a:xfrm>
          <a:prstGeom prst="rect">
            <a:avLst/>
          </a:prstGeom>
        </p:spPr>
      </p:pic>
      <p:pic>
        <p:nvPicPr>
          <p:cNvPr id="4" name="Picture 4"/>
          <p:cNvPicPr>
            <a:picLocks noChangeAspect="1"/>
          </p:cNvPicPr>
          <p:nvPr/>
        </p:nvPicPr>
        <p:blipFill>
          <a:blip r:embed="rId4"/>
          <a:srcRect/>
          <a:stretch>
            <a:fillRect/>
          </a:stretch>
        </p:blipFill>
        <p:spPr>
          <a:xfrm>
            <a:off x="11388606" y="-280720"/>
            <a:ext cx="4618547" cy="23216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8" r="1258"/>
          <a:stretch>
            <a:fillRect/>
          </a:stretch>
        </p:blipFill>
        <p:spPr>
          <a:xfrm>
            <a:off x="0" y="0"/>
            <a:ext cx="15621000" cy="8801100"/>
          </a:xfrm>
          <a:prstGeom prst="rect">
            <a:avLst/>
          </a:prstGeom>
        </p:spPr>
      </p:pic>
      <p:sp>
        <p:nvSpPr>
          <p:cNvPr id="3" name="TextBox 3"/>
          <p:cNvSpPr txBox="1"/>
          <p:nvPr/>
        </p:nvSpPr>
        <p:spPr>
          <a:xfrm>
            <a:off x="2185068" y="1994717"/>
            <a:ext cx="11250865" cy="4554491"/>
          </a:xfrm>
          <a:prstGeom prst="rect">
            <a:avLst/>
          </a:prstGeom>
        </p:spPr>
        <p:txBody>
          <a:bodyPr lIns="0" tIns="0" rIns="0" bIns="0" rtlCol="0" anchor="t">
            <a:spAutoFit/>
          </a:bodyPr>
          <a:lstStyle/>
          <a:p>
            <a:pPr algn="ctr">
              <a:lnSpc>
                <a:spcPts val="18290"/>
              </a:lnSpc>
              <a:spcBef>
                <a:spcPct val="0"/>
              </a:spcBef>
            </a:pPr>
            <a:r>
              <a:rPr lang="en-US" sz="13064">
                <a:solidFill>
                  <a:srgbClr val="FFFFFF"/>
                </a:solidFill>
                <a:latin typeface="Alice Bold"/>
              </a:rPr>
              <a:t>Why did it start?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460014"/>
            <a:ext cx="4618547" cy="2321660"/>
          </a:xfrm>
          <a:prstGeom prst="rect">
            <a:avLst/>
          </a:prstGeom>
        </p:spPr>
      </p:pic>
      <p:sp>
        <p:nvSpPr>
          <p:cNvPr id="4" name="TextBox 4"/>
          <p:cNvSpPr txBox="1"/>
          <p:nvPr/>
        </p:nvSpPr>
        <p:spPr>
          <a:xfrm>
            <a:off x="4770750" y="1025929"/>
            <a:ext cx="10541638" cy="7373530"/>
          </a:xfrm>
          <a:prstGeom prst="rect">
            <a:avLst/>
          </a:prstGeom>
        </p:spPr>
        <p:txBody>
          <a:bodyPr lIns="0" tIns="0" rIns="0" bIns="0" rtlCol="0" anchor="t">
            <a:spAutoFit/>
          </a:bodyPr>
          <a:lstStyle/>
          <a:p>
            <a:pPr algn="ctr">
              <a:lnSpc>
                <a:spcPts val="7284"/>
              </a:lnSpc>
            </a:pPr>
            <a:r>
              <a:rPr lang="en-US" sz="5203">
                <a:solidFill>
                  <a:srgbClr val="3F322B"/>
                </a:solidFill>
                <a:latin typeface="Chewy"/>
              </a:rPr>
              <a:t>Most of these are in different states of US</a:t>
            </a:r>
          </a:p>
          <a:p>
            <a:pPr algn="ctr">
              <a:lnSpc>
                <a:spcPts val="7284"/>
              </a:lnSpc>
            </a:pPr>
            <a:r>
              <a:rPr lang="en-US" sz="5203">
                <a:solidFill>
                  <a:srgbClr val="3F322B"/>
                </a:solidFill>
                <a:latin typeface="Chewy"/>
              </a:rPr>
              <a:t>And US is a developed country</a:t>
            </a:r>
          </a:p>
          <a:p>
            <a:pPr algn="ctr">
              <a:lnSpc>
                <a:spcPts val="7284"/>
              </a:lnSpc>
            </a:pPr>
            <a:r>
              <a:rPr lang="en-US" sz="5203">
                <a:solidFill>
                  <a:srgbClr val="3F322B"/>
                </a:solidFill>
                <a:latin typeface="Chewy"/>
              </a:rPr>
              <a:t>So what our class is suggesting that we should create such non-profit organization and can take funds from other countries too (developed countries)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a:stretch>
            <a:fillRect/>
          </a:stretch>
        </p:blipFill>
        <p:spPr>
          <a:xfrm>
            <a:off x="880110" y="2423023"/>
            <a:ext cx="5327298" cy="3504801"/>
          </a:xfrm>
          <a:prstGeom prst="rect">
            <a:avLst/>
          </a:prstGeom>
        </p:spPr>
      </p:pic>
      <p:pic>
        <p:nvPicPr>
          <p:cNvPr id="5" name="Picture 5"/>
          <p:cNvPicPr>
            <a:picLocks noChangeAspect="1"/>
          </p:cNvPicPr>
          <p:nvPr/>
        </p:nvPicPr>
        <p:blipFill>
          <a:blip r:embed="rId5"/>
          <a:srcRect/>
          <a:stretch>
            <a:fillRect/>
          </a:stretch>
        </p:blipFill>
        <p:spPr>
          <a:xfrm>
            <a:off x="9210913" y="2423023"/>
            <a:ext cx="5818188" cy="3054549"/>
          </a:xfrm>
          <a:prstGeom prst="rect">
            <a:avLst/>
          </a:prstGeom>
        </p:spPr>
      </p:pic>
      <p:pic>
        <p:nvPicPr>
          <p:cNvPr id="6" name="Picture 6"/>
          <p:cNvPicPr>
            <a:picLocks noChangeAspect="1"/>
          </p:cNvPicPr>
          <p:nvPr/>
        </p:nvPicPr>
        <p:blipFill>
          <a:blip r:embed="rId6"/>
          <a:srcRect/>
          <a:stretch>
            <a:fillRect/>
          </a:stretch>
        </p:blipFill>
        <p:spPr>
          <a:xfrm>
            <a:off x="3021887" y="5763321"/>
            <a:ext cx="8366719" cy="2635516"/>
          </a:xfrm>
          <a:prstGeom prst="rect">
            <a:avLst/>
          </a:prstGeom>
        </p:spPr>
      </p:pic>
      <p:sp>
        <p:nvSpPr>
          <p:cNvPr id="7" name="TextBox 7"/>
          <p:cNvSpPr txBox="1"/>
          <p:nvPr/>
        </p:nvSpPr>
        <p:spPr>
          <a:xfrm>
            <a:off x="3940029" y="993190"/>
            <a:ext cx="9397564" cy="1047750"/>
          </a:xfrm>
          <a:prstGeom prst="rect">
            <a:avLst/>
          </a:prstGeom>
        </p:spPr>
        <p:txBody>
          <a:bodyPr lIns="0" tIns="0" rIns="0" bIns="0" rtlCol="0" anchor="t">
            <a:spAutoFit/>
          </a:bodyPr>
          <a:lstStyle/>
          <a:p>
            <a:pPr algn="ctr">
              <a:lnSpc>
                <a:spcPts val="8400"/>
              </a:lnSpc>
            </a:pPr>
            <a:r>
              <a:rPr lang="en-US" sz="6000">
                <a:solidFill>
                  <a:srgbClr val="3F322B"/>
                </a:solidFill>
                <a:latin typeface="Chewy"/>
              </a:rPr>
              <a:t>Farms in a developed countries</a:t>
            </a:r>
          </a:p>
        </p:txBody>
      </p:sp>
      <p:sp>
        <p:nvSpPr>
          <p:cNvPr id="8" name="TextBox 8"/>
          <p:cNvSpPr txBox="1"/>
          <p:nvPr/>
        </p:nvSpPr>
        <p:spPr>
          <a:xfrm>
            <a:off x="-3370652" y="1917115"/>
            <a:ext cx="9397564" cy="1038225"/>
          </a:xfrm>
          <a:prstGeom prst="rect">
            <a:avLst/>
          </a:prstGeom>
        </p:spPr>
        <p:txBody>
          <a:bodyPr lIns="0" tIns="0" rIns="0" bIns="0" rtlCol="0" anchor="t">
            <a:spAutoFit/>
          </a:bodyPr>
          <a:lstStyle/>
          <a:p>
            <a:pPr algn="ctr">
              <a:lnSpc>
                <a:spcPts val="8400"/>
              </a:lnSpc>
            </a:pPr>
            <a:r>
              <a:rPr lang="en-US" sz="6000">
                <a:solidFill>
                  <a:srgbClr val="000000"/>
                </a:solidFill>
                <a:latin typeface="Alice"/>
              </a:rPr>
              <a:t>Qatar</a:t>
            </a:r>
          </a:p>
        </p:txBody>
      </p:sp>
      <p:sp>
        <p:nvSpPr>
          <p:cNvPr id="9" name="TextBox 9"/>
          <p:cNvSpPr txBox="1"/>
          <p:nvPr/>
        </p:nvSpPr>
        <p:spPr>
          <a:xfrm>
            <a:off x="4939668" y="2202287"/>
            <a:ext cx="9397564" cy="1038225"/>
          </a:xfrm>
          <a:prstGeom prst="rect">
            <a:avLst/>
          </a:prstGeom>
        </p:spPr>
        <p:txBody>
          <a:bodyPr lIns="0" tIns="0" rIns="0" bIns="0" rtlCol="0" anchor="t">
            <a:spAutoFit/>
          </a:bodyPr>
          <a:lstStyle/>
          <a:p>
            <a:pPr algn="ctr">
              <a:lnSpc>
                <a:spcPts val="8400"/>
              </a:lnSpc>
            </a:pPr>
            <a:r>
              <a:rPr lang="en-US" sz="6000">
                <a:solidFill>
                  <a:srgbClr val="000000"/>
                </a:solidFill>
                <a:latin typeface="Alice"/>
              </a:rPr>
              <a:t>Norway</a:t>
            </a:r>
          </a:p>
        </p:txBody>
      </p:sp>
      <p:sp>
        <p:nvSpPr>
          <p:cNvPr id="10" name="TextBox 10"/>
          <p:cNvSpPr txBox="1"/>
          <p:nvPr/>
        </p:nvSpPr>
        <p:spPr>
          <a:xfrm>
            <a:off x="-758753" y="5182296"/>
            <a:ext cx="9397564" cy="1038225"/>
          </a:xfrm>
          <a:prstGeom prst="rect">
            <a:avLst/>
          </a:prstGeom>
        </p:spPr>
        <p:txBody>
          <a:bodyPr lIns="0" tIns="0" rIns="0" bIns="0" rtlCol="0" anchor="t">
            <a:spAutoFit/>
          </a:bodyPr>
          <a:lstStyle/>
          <a:p>
            <a:pPr algn="ctr">
              <a:lnSpc>
                <a:spcPts val="8400"/>
              </a:lnSpc>
            </a:pPr>
            <a:r>
              <a:rPr lang="en-US" sz="6000">
                <a:solidFill>
                  <a:srgbClr val="000000"/>
                </a:solidFill>
                <a:latin typeface="Alice"/>
              </a:rPr>
              <a:t>Sweden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a:stretch>
            <a:fillRect/>
          </a:stretch>
        </p:blipFill>
        <p:spPr>
          <a:xfrm>
            <a:off x="880110" y="2498140"/>
            <a:ext cx="4493976" cy="2979431"/>
          </a:xfrm>
          <a:prstGeom prst="rect">
            <a:avLst/>
          </a:prstGeom>
        </p:spPr>
      </p:pic>
      <p:pic>
        <p:nvPicPr>
          <p:cNvPr id="5" name="Picture 5"/>
          <p:cNvPicPr>
            <a:picLocks noChangeAspect="1"/>
          </p:cNvPicPr>
          <p:nvPr/>
        </p:nvPicPr>
        <p:blipFill>
          <a:blip r:embed="rId5"/>
          <a:srcRect/>
          <a:stretch>
            <a:fillRect/>
          </a:stretch>
        </p:blipFill>
        <p:spPr>
          <a:xfrm>
            <a:off x="9638450" y="2570651"/>
            <a:ext cx="4422197" cy="2948131"/>
          </a:xfrm>
          <a:prstGeom prst="rect">
            <a:avLst/>
          </a:prstGeom>
        </p:spPr>
      </p:pic>
      <p:pic>
        <p:nvPicPr>
          <p:cNvPr id="6" name="Picture 6"/>
          <p:cNvPicPr>
            <a:picLocks noChangeAspect="1"/>
          </p:cNvPicPr>
          <p:nvPr/>
        </p:nvPicPr>
        <p:blipFill>
          <a:blip r:embed="rId6"/>
          <a:srcRect/>
          <a:stretch>
            <a:fillRect/>
          </a:stretch>
        </p:blipFill>
        <p:spPr>
          <a:xfrm>
            <a:off x="4873404" y="5052369"/>
            <a:ext cx="5694530" cy="3203173"/>
          </a:xfrm>
          <a:prstGeom prst="rect">
            <a:avLst/>
          </a:prstGeom>
        </p:spPr>
      </p:pic>
      <p:sp>
        <p:nvSpPr>
          <p:cNvPr id="7" name="TextBox 7"/>
          <p:cNvSpPr txBox="1"/>
          <p:nvPr/>
        </p:nvSpPr>
        <p:spPr>
          <a:xfrm>
            <a:off x="3021887" y="211562"/>
            <a:ext cx="9397564" cy="2114550"/>
          </a:xfrm>
          <a:prstGeom prst="rect">
            <a:avLst/>
          </a:prstGeom>
        </p:spPr>
        <p:txBody>
          <a:bodyPr lIns="0" tIns="0" rIns="0" bIns="0" rtlCol="0" anchor="t">
            <a:spAutoFit/>
          </a:bodyPr>
          <a:lstStyle/>
          <a:p>
            <a:pPr algn="ctr">
              <a:lnSpc>
                <a:spcPts val="8400"/>
              </a:lnSpc>
            </a:pPr>
            <a:r>
              <a:rPr lang="en-US" sz="6000">
                <a:solidFill>
                  <a:srgbClr val="3F322B"/>
                </a:solidFill>
                <a:latin typeface="Chewy"/>
              </a:rPr>
              <a:t>Farms in a developing and underdeveloped  countries</a:t>
            </a:r>
          </a:p>
        </p:txBody>
      </p:sp>
      <p:sp>
        <p:nvSpPr>
          <p:cNvPr id="8" name="TextBox 8"/>
          <p:cNvSpPr txBox="1"/>
          <p:nvPr/>
        </p:nvSpPr>
        <p:spPr>
          <a:xfrm>
            <a:off x="-3061834" y="1917115"/>
            <a:ext cx="9397564" cy="1038225"/>
          </a:xfrm>
          <a:prstGeom prst="rect">
            <a:avLst/>
          </a:prstGeom>
        </p:spPr>
        <p:txBody>
          <a:bodyPr lIns="0" tIns="0" rIns="0" bIns="0" rtlCol="0" anchor="t">
            <a:spAutoFit/>
          </a:bodyPr>
          <a:lstStyle/>
          <a:p>
            <a:pPr algn="ctr">
              <a:lnSpc>
                <a:spcPts val="8400"/>
              </a:lnSpc>
            </a:pPr>
            <a:r>
              <a:rPr lang="en-US" sz="6000">
                <a:solidFill>
                  <a:srgbClr val="000000"/>
                </a:solidFill>
                <a:latin typeface="Alice"/>
              </a:rPr>
              <a:t>Angola</a:t>
            </a:r>
          </a:p>
        </p:txBody>
      </p:sp>
      <p:sp>
        <p:nvSpPr>
          <p:cNvPr id="9" name="TextBox 9"/>
          <p:cNvSpPr txBox="1"/>
          <p:nvPr/>
        </p:nvSpPr>
        <p:spPr>
          <a:xfrm>
            <a:off x="4939668" y="2202287"/>
            <a:ext cx="9397564" cy="1038225"/>
          </a:xfrm>
          <a:prstGeom prst="rect">
            <a:avLst/>
          </a:prstGeom>
        </p:spPr>
        <p:txBody>
          <a:bodyPr lIns="0" tIns="0" rIns="0" bIns="0" rtlCol="0" anchor="t">
            <a:spAutoFit/>
          </a:bodyPr>
          <a:lstStyle/>
          <a:p>
            <a:pPr algn="ctr">
              <a:lnSpc>
                <a:spcPts val="8400"/>
              </a:lnSpc>
            </a:pPr>
            <a:r>
              <a:rPr lang="en-US" sz="6000">
                <a:solidFill>
                  <a:srgbClr val="000000"/>
                </a:solidFill>
                <a:latin typeface="Alice"/>
              </a:rPr>
              <a:t>Pakistan</a:t>
            </a:r>
          </a:p>
        </p:txBody>
      </p:sp>
      <p:sp>
        <p:nvSpPr>
          <p:cNvPr id="10" name="TextBox 10"/>
          <p:cNvSpPr txBox="1"/>
          <p:nvPr/>
        </p:nvSpPr>
        <p:spPr>
          <a:xfrm>
            <a:off x="2844114" y="4276725"/>
            <a:ext cx="9397564" cy="1038225"/>
          </a:xfrm>
          <a:prstGeom prst="rect">
            <a:avLst/>
          </a:prstGeom>
        </p:spPr>
        <p:txBody>
          <a:bodyPr lIns="0" tIns="0" rIns="0" bIns="0" rtlCol="0" anchor="t">
            <a:spAutoFit/>
          </a:bodyPr>
          <a:lstStyle/>
          <a:p>
            <a:pPr algn="ctr">
              <a:lnSpc>
                <a:spcPts val="8400"/>
              </a:lnSpc>
            </a:pPr>
            <a:r>
              <a:rPr lang="en-US" sz="6000">
                <a:solidFill>
                  <a:srgbClr val="000000"/>
                </a:solidFill>
                <a:latin typeface="Alice"/>
              </a:rPr>
              <a:t>Botswana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sp>
        <p:nvSpPr>
          <p:cNvPr id="4" name="TextBox 4"/>
          <p:cNvSpPr txBox="1"/>
          <p:nvPr/>
        </p:nvSpPr>
        <p:spPr>
          <a:xfrm>
            <a:off x="5755082" y="1907590"/>
            <a:ext cx="9397564" cy="6381750"/>
          </a:xfrm>
          <a:prstGeom prst="rect">
            <a:avLst/>
          </a:prstGeom>
        </p:spPr>
        <p:txBody>
          <a:bodyPr lIns="0" tIns="0" rIns="0" bIns="0" rtlCol="0" anchor="t">
            <a:spAutoFit/>
          </a:bodyPr>
          <a:lstStyle/>
          <a:p>
            <a:pPr algn="ctr">
              <a:lnSpc>
                <a:spcPts val="8400"/>
              </a:lnSpc>
            </a:pPr>
            <a:r>
              <a:rPr lang="en-US" sz="6000">
                <a:solidFill>
                  <a:srgbClr val="3F322B"/>
                </a:solidFill>
                <a:latin typeface="Chewy"/>
              </a:rPr>
              <a:t>Our class created a simple model of a farm for a developing and an underdeveloped countries so there can be prevention of diseases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a:stretch>
            <a:fillRect/>
          </a:stretch>
        </p:blipFill>
        <p:spPr>
          <a:xfrm>
            <a:off x="1361405" y="1875687"/>
            <a:ext cx="13225076" cy="6426407"/>
          </a:xfrm>
          <a:prstGeom prst="rect">
            <a:avLst/>
          </a:prstGeom>
        </p:spPr>
      </p:pic>
      <p:sp>
        <p:nvSpPr>
          <p:cNvPr id="5" name="TextBox 5"/>
          <p:cNvSpPr txBox="1"/>
          <p:nvPr/>
        </p:nvSpPr>
        <p:spPr>
          <a:xfrm>
            <a:off x="3784362" y="563776"/>
            <a:ext cx="9397564" cy="1311911"/>
          </a:xfrm>
          <a:prstGeom prst="rect">
            <a:avLst/>
          </a:prstGeom>
        </p:spPr>
        <p:txBody>
          <a:bodyPr lIns="0" tIns="0" rIns="0" bIns="0" rtlCol="0" anchor="t">
            <a:spAutoFit/>
          </a:bodyPr>
          <a:lstStyle/>
          <a:p>
            <a:pPr algn="ctr">
              <a:lnSpc>
                <a:spcPts val="10639"/>
              </a:lnSpc>
            </a:pPr>
            <a:r>
              <a:rPr lang="en-US" sz="7599">
                <a:solidFill>
                  <a:srgbClr val="3F322B"/>
                </a:solidFill>
                <a:latin typeface="Chewy"/>
              </a:rPr>
              <a:t>Model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l="8231" r="23214"/>
          <a:stretch>
            <a:fillRect/>
          </a:stretch>
        </p:blipFill>
        <p:spPr>
          <a:xfrm>
            <a:off x="366980" y="1455103"/>
            <a:ext cx="5856844" cy="4151505"/>
          </a:xfrm>
          <a:prstGeom prst="rect">
            <a:avLst/>
          </a:prstGeom>
        </p:spPr>
      </p:pic>
      <p:pic>
        <p:nvPicPr>
          <p:cNvPr id="5" name="Picture 5"/>
          <p:cNvPicPr>
            <a:picLocks noChangeAspect="1"/>
          </p:cNvPicPr>
          <p:nvPr/>
        </p:nvPicPr>
        <p:blipFill>
          <a:blip r:embed="rId5"/>
          <a:srcRect l="28990" r="33746"/>
          <a:stretch>
            <a:fillRect/>
          </a:stretch>
        </p:blipFill>
        <p:spPr>
          <a:xfrm>
            <a:off x="6365604" y="2328338"/>
            <a:ext cx="4288739" cy="5592652"/>
          </a:xfrm>
          <a:prstGeom prst="rect">
            <a:avLst/>
          </a:prstGeom>
        </p:spPr>
      </p:pic>
      <p:pic>
        <p:nvPicPr>
          <p:cNvPr id="6" name="Picture 6"/>
          <p:cNvPicPr>
            <a:picLocks noChangeAspect="1"/>
          </p:cNvPicPr>
          <p:nvPr/>
        </p:nvPicPr>
        <p:blipFill>
          <a:blip r:embed="rId6"/>
          <a:srcRect l="32820" t="10767" r="23782" b="7341"/>
          <a:stretch>
            <a:fillRect/>
          </a:stretch>
        </p:blipFill>
        <p:spPr>
          <a:xfrm>
            <a:off x="10796123" y="1455103"/>
            <a:ext cx="4695911" cy="430591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6" r="686"/>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l="2886" r="2378"/>
          <a:stretch>
            <a:fillRect/>
          </a:stretch>
        </p:blipFill>
        <p:spPr>
          <a:xfrm>
            <a:off x="1120937" y="1219593"/>
            <a:ext cx="7514050" cy="3854166"/>
          </a:xfrm>
          <a:prstGeom prst="rect">
            <a:avLst/>
          </a:prstGeom>
        </p:spPr>
      </p:pic>
      <p:pic>
        <p:nvPicPr>
          <p:cNvPr id="5" name="Picture 5"/>
          <p:cNvPicPr>
            <a:picLocks noChangeAspect="1"/>
          </p:cNvPicPr>
          <p:nvPr/>
        </p:nvPicPr>
        <p:blipFill>
          <a:blip r:embed="rId5"/>
          <a:srcRect/>
          <a:stretch>
            <a:fillRect/>
          </a:stretch>
        </p:blipFill>
        <p:spPr>
          <a:xfrm>
            <a:off x="7720634" y="3876630"/>
            <a:ext cx="7335945" cy="356472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5" r="515"/>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88606" y="-280720"/>
            <a:ext cx="4618547" cy="2321660"/>
          </a:xfrm>
          <a:prstGeom prst="rect">
            <a:avLst/>
          </a:prstGeom>
        </p:spPr>
      </p:pic>
      <p:pic>
        <p:nvPicPr>
          <p:cNvPr id="4" name="Picture 4"/>
          <p:cNvPicPr>
            <a:picLocks noChangeAspect="1"/>
          </p:cNvPicPr>
          <p:nvPr/>
        </p:nvPicPr>
        <p:blipFill>
          <a:blip r:embed="rId4"/>
          <a:srcRect/>
          <a:stretch>
            <a:fillRect/>
          </a:stretch>
        </p:blipFill>
        <p:spPr>
          <a:xfrm>
            <a:off x="880110" y="3933483"/>
            <a:ext cx="8859523" cy="4537000"/>
          </a:xfrm>
          <a:prstGeom prst="rect">
            <a:avLst/>
          </a:prstGeom>
        </p:spPr>
      </p:pic>
      <p:sp>
        <p:nvSpPr>
          <p:cNvPr id="5" name="TextBox 5"/>
          <p:cNvSpPr txBox="1"/>
          <p:nvPr/>
        </p:nvSpPr>
        <p:spPr>
          <a:xfrm>
            <a:off x="253695" y="1113257"/>
            <a:ext cx="10748890" cy="2656967"/>
          </a:xfrm>
          <a:prstGeom prst="rect">
            <a:avLst/>
          </a:prstGeom>
        </p:spPr>
        <p:txBody>
          <a:bodyPr lIns="0" tIns="0" rIns="0" bIns="0" rtlCol="0" anchor="t">
            <a:spAutoFit/>
          </a:bodyPr>
          <a:lstStyle/>
          <a:p>
            <a:pPr algn="ctr">
              <a:lnSpc>
                <a:spcPts val="5278"/>
              </a:lnSpc>
            </a:pPr>
            <a:r>
              <a:rPr lang="en-US" sz="3770">
                <a:solidFill>
                  <a:srgbClr val="35332F"/>
                </a:solidFill>
                <a:latin typeface="Arapey Bold"/>
              </a:rPr>
              <a:t>Parent engagement:</a:t>
            </a:r>
          </a:p>
          <a:p>
            <a:pPr algn="ctr">
              <a:lnSpc>
                <a:spcPts val="5278"/>
              </a:lnSpc>
            </a:pPr>
            <a:endParaRPr lang="en-US" sz="3770">
              <a:solidFill>
                <a:srgbClr val="35332F"/>
              </a:solidFill>
              <a:latin typeface="Arapey Bold"/>
            </a:endParaRPr>
          </a:p>
          <a:p>
            <a:pPr algn="ctr">
              <a:lnSpc>
                <a:spcPts val="5278"/>
              </a:lnSpc>
              <a:spcBef>
                <a:spcPct val="0"/>
              </a:spcBef>
            </a:pPr>
            <a:r>
              <a:rPr lang="en-US" sz="3770">
                <a:solidFill>
                  <a:srgbClr val="35332F"/>
                </a:solidFill>
                <a:latin typeface="Arapey"/>
              </a:rPr>
              <a:t>Thank you to all the parents who took out their time and filled the survey and did an interview.</a:t>
            </a:r>
            <a:r>
              <a:rPr lang="en-US" sz="3770">
                <a:solidFill>
                  <a:srgbClr val="35332F"/>
                </a:solidFill>
                <a:latin typeface="Arapey Bold"/>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5" r="515"/>
          <a:stretch>
            <a:fillRect/>
          </a:stretch>
        </p:blipFill>
        <p:spPr>
          <a:xfrm>
            <a:off x="0" y="0"/>
            <a:ext cx="15621000" cy="8801100"/>
          </a:xfrm>
          <a:prstGeom prst="rect">
            <a:avLst/>
          </a:prstGeom>
        </p:spPr>
      </p:pic>
      <p:grpSp>
        <p:nvGrpSpPr>
          <p:cNvPr id="3" name="Group 3"/>
          <p:cNvGrpSpPr/>
          <p:nvPr/>
        </p:nvGrpSpPr>
        <p:grpSpPr>
          <a:xfrm>
            <a:off x="462501" y="1394805"/>
            <a:ext cx="14278389" cy="1850134"/>
            <a:chOff x="0" y="0"/>
            <a:chExt cx="19037851" cy="2466845"/>
          </a:xfrm>
        </p:grpSpPr>
        <p:pic>
          <p:nvPicPr>
            <p:cNvPr id="4" name="Picture 4"/>
            <p:cNvPicPr>
              <a:picLocks noChangeAspect="1"/>
            </p:cNvPicPr>
            <p:nvPr/>
          </p:nvPicPr>
          <p:blipFill>
            <a:blip r:embed="rId3"/>
            <a:srcRect b="80540"/>
            <a:stretch>
              <a:fillRect/>
            </a:stretch>
          </p:blipFill>
          <p:spPr>
            <a:xfrm>
              <a:off x="0" y="0"/>
              <a:ext cx="19037851" cy="2063948"/>
            </a:xfrm>
            <a:prstGeom prst="rect">
              <a:avLst/>
            </a:prstGeom>
          </p:spPr>
        </p:pic>
        <p:pic>
          <p:nvPicPr>
            <p:cNvPr id="5" name="Picture 5"/>
            <p:cNvPicPr>
              <a:picLocks noChangeAspect="1"/>
            </p:cNvPicPr>
            <p:nvPr/>
          </p:nvPicPr>
          <p:blipFill>
            <a:blip r:embed="rId4"/>
            <a:srcRect/>
            <a:stretch>
              <a:fillRect/>
            </a:stretch>
          </p:blipFill>
          <p:spPr>
            <a:xfrm>
              <a:off x="0" y="959892"/>
              <a:ext cx="19037851" cy="1506954"/>
            </a:xfrm>
            <a:prstGeom prst="rect">
              <a:avLst/>
            </a:prstGeom>
          </p:spPr>
        </p:pic>
      </p:grpSp>
      <p:grpSp>
        <p:nvGrpSpPr>
          <p:cNvPr id="6" name="Group 6"/>
          <p:cNvGrpSpPr/>
          <p:nvPr/>
        </p:nvGrpSpPr>
        <p:grpSpPr>
          <a:xfrm>
            <a:off x="462501" y="3852546"/>
            <a:ext cx="14278389" cy="1963416"/>
            <a:chOff x="0" y="0"/>
            <a:chExt cx="19037851" cy="2617888"/>
          </a:xfrm>
        </p:grpSpPr>
        <p:pic>
          <p:nvPicPr>
            <p:cNvPr id="7" name="Picture 7"/>
            <p:cNvPicPr>
              <a:picLocks noChangeAspect="1"/>
            </p:cNvPicPr>
            <p:nvPr/>
          </p:nvPicPr>
          <p:blipFill>
            <a:blip r:embed="rId5"/>
            <a:srcRect/>
            <a:stretch>
              <a:fillRect/>
            </a:stretch>
          </p:blipFill>
          <p:spPr>
            <a:xfrm>
              <a:off x="0" y="0"/>
              <a:ext cx="19037851" cy="1104761"/>
            </a:xfrm>
            <a:prstGeom prst="rect">
              <a:avLst/>
            </a:prstGeom>
          </p:spPr>
        </p:pic>
        <p:pic>
          <p:nvPicPr>
            <p:cNvPr id="8" name="Picture 8"/>
            <p:cNvPicPr>
              <a:picLocks noChangeAspect="1"/>
            </p:cNvPicPr>
            <p:nvPr/>
          </p:nvPicPr>
          <p:blipFill>
            <a:blip r:embed="rId6"/>
            <a:srcRect t="16618" b="16618"/>
            <a:stretch>
              <a:fillRect/>
            </a:stretch>
          </p:blipFill>
          <p:spPr>
            <a:xfrm>
              <a:off x="0" y="1104761"/>
              <a:ext cx="19037851" cy="1513127"/>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5" r="515"/>
          <a:stretch>
            <a:fillRect/>
          </a:stretch>
        </p:blipFill>
        <p:spPr>
          <a:xfrm>
            <a:off x="0" y="0"/>
            <a:ext cx="15621000" cy="8801100"/>
          </a:xfrm>
          <a:prstGeom prst="rect">
            <a:avLst/>
          </a:prstGeom>
        </p:spPr>
      </p:pic>
      <p:grpSp>
        <p:nvGrpSpPr>
          <p:cNvPr id="3" name="Group 3"/>
          <p:cNvGrpSpPr/>
          <p:nvPr/>
        </p:nvGrpSpPr>
        <p:grpSpPr>
          <a:xfrm>
            <a:off x="433538" y="4663120"/>
            <a:ext cx="14753925" cy="1813824"/>
            <a:chOff x="0" y="0"/>
            <a:chExt cx="19671900" cy="2418432"/>
          </a:xfrm>
        </p:grpSpPr>
        <p:pic>
          <p:nvPicPr>
            <p:cNvPr id="4" name="Picture 4"/>
            <p:cNvPicPr>
              <a:picLocks noChangeAspect="1"/>
            </p:cNvPicPr>
            <p:nvPr/>
          </p:nvPicPr>
          <p:blipFill>
            <a:blip r:embed="rId3"/>
            <a:srcRect/>
            <a:stretch>
              <a:fillRect/>
            </a:stretch>
          </p:blipFill>
          <p:spPr>
            <a:xfrm>
              <a:off x="0" y="0"/>
              <a:ext cx="19671900" cy="914365"/>
            </a:xfrm>
            <a:prstGeom prst="rect">
              <a:avLst/>
            </a:prstGeom>
          </p:spPr>
        </p:pic>
        <p:pic>
          <p:nvPicPr>
            <p:cNvPr id="5" name="Picture 5"/>
            <p:cNvPicPr>
              <a:picLocks noChangeAspect="1"/>
            </p:cNvPicPr>
            <p:nvPr/>
          </p:nvPicPr>
          <p:blipFill>
            <a:blip r:embed="rId4"/>
            <a:srcRect t="17741" b="17741"/>
            <a:stretch>
              <a:fillRect/>
            </a:stretch>
          </p:blipFill>
          <p:spPr>
            <a:xfrm>
              <a:off x="0" y="914365"/>
              <a:ext cx="19671900" cy="1504068"/>
            </a:xfrm>
            <a:prstGeom prst="rect">
              <a:avLst/>
            </a:prstGeom>
          </p:spPr>
        </p:pic>
      </p:grpSp>
      <p:pic>
        <p:nvPicPr>
          <p:cNvPr id="6" name="Picture 6"/>
          <p:cNvPicPr>
            <a:picLocks noChangeAspect="1"/>
          </p:cNvPicPr>
          <p:nvPr/>
        </p:nvPicPr>
        <p:blipFill>
          <a:blip r:embed="rId5"/>
          <a:srcRect/>
          <a:stretch>
            <a:fillRect/>
          </a:stretch>
        </p:blipFill>
        <p:spPr>
          <a:xfrm>
            <a:off x="2186730" y="478420"/>
            <a:ext cx="7347999" cy="35840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90" r="690"/>
          <a:stretch>
            <a:fillRect/>
          </a:stretch>
        </p:blipFill>
        <p:spPr>
          <a:xfrm>
            <a:off x="0" y="0"/>
            <a:ext cx="15621000" cy="8801100"/>
          </a:xfrm>
          <a:prstGeom prst="rect">
            <a:avLst/>
          </a:prstGeom>
        </p:spPr>
      </p:pic>
      <p:sp>
        <p:nvSpPr>
          <p:cNvPr id="3" name="TextBox 3"/>
          <p:cNvSpPr txBox="1"/>
          <p:nvPr/>
        </p:nvSpPr>
        <p:spPr>
          <a:xfrm>
            <a:off x="0" y="5317058"/>
            <a:ext cx="6334899" cy="1322705"/>
          </a:xfrm>
          <a:prstGeom prst="rect">
            <a:avLst/>
          </a:prstGeom>
        </p:spPr>
        <p:txBody>
          <a:bodyPr lIns="0" tIns="0" rIns="0" bIns="0" rtlCol="0" anchor="t">
            <a:spAutoFit/>
          </a:bodyPr>
          <a:lstStyle/>
          <a:p>
            <a:pPr algn="ctr">
              <a:lnSpc>
                <a:spcPts val="5320"/>
              </a:lnSpc>
            </a:pPr>
            <a:r>
              <a:rPr lang="en-US" sz="3800">
                <a:solidFill>
                  <a:srgbClr val="FFF9F3"/>
                </a:solidFill>
                <a:latin typeface="Alice Bold"/>
              </a:rPr>
              <a:t>Reason behind our prefernce? </a:t>
            </a:r>
          </a:p>
        </p:txBody>
      </p:sp>
      <p:sp>
        <p:nvSpPr>
          <p:cNvPr id="4" name="TextBox 4"/>
          <p:cNvSpPr txBox="1"/>
          <p:nvPr/>
        </p:nvSpPr>
        <p:spPr>
          <a:xfrm>
            <a:off x="6726868" y="5317058"/>
            <a:ext cx="2959298" cy="1322705"/>
          </a:xfrm>
          <a:prstGeom prst="rect">
            <a:avLst/>
          </a:prstGeom>
        </p:spPr>
        <p:txBody>
          <a:bodyPr lIns="0" tIns="0" rIns="0" bIns="0" rtlCol="0" anchor="t">
            <a:spAutoFit/>
          </a:bodyPr>
          <a:lstStyle/>
          <a:p>
            <a:pPr algn="ctr">
              <a:lnSpc>
                <a:spcPts val="5320"/>
              </a:lnSpc>
            </a:pPr>
            <a:r>
              <a:rPr lang="en-US" sz="3800">
                <a:solidFill>
                  <a:srgbClr val="FFF9F3"/>
                </a:solidFill>
                <a:latin typeface="Alice Bold"/>
              </a:rPr>
              <a:t>Planning and </a:t>
            </a:r>
          </a:p>
          <a:p>
            <a:pPr algn="ctr">
              <a:lnSpc>
                <a:spcPts val="5320"/>
              </a:lnSpc>
            </a:pPr>
            <a:r>
              <a:rPr lang="en-US" sz="3800">
                <a:solidFill>
                  <a:srgbClr val="FFF9F3"/>
                </a:solidFill>
                <a:latin typeface="Alice Bold"/>
              </a:rPr>
              <a:t>preparation?</a:t>
            </a:r>
          </a:p>
        </p:txBody>
      </p:sp>
      <p:sp>
        <p:nvSpPr>
          <p:cNvPr id="5" name="TextBox 5"/>
          <p:cNvSpPr txBox="1"/>
          <p:nvPr/>
        </p:nvSpPr>
        <p:spPr>
          <a:xfrm>
            <a:off x="10621538" y="5317058"/>
            <a:ext cx="4999462" cy="1322705"/>
          </a:xfrm>
          <a:prstGeom prst="rect">
            <a:avLst/>
          </a:prstGeom>
        </p:spPr>
        <p:txBody>
          <a:bodyPr lIns="0" tIns="0" rIns="0" bIns="0" rtlCol="0" anchor="t">
            <a:spAutoFit/>
          </a:bodyPr>
          <a:lstStyle/>
          <a:p>
            <a:pPr algn="ctr">
              <a:lnSpc>
                <a:spcPts val="5320"/>
              </a:lnSpc>
            </a:pPr>
            <a:r>
              <a:rPr lang="en-US" sz="3800">
                <a:solidFill>
                  <a:srgbClr val="FFF9F3"/>
                </a:solidFill>
                <a:latin typeface="Alice Bold"/>
              </a:rPr>
              <a:t>The solution we have provided</a:t>
            </a:r>
          </a:p>
        </p:txBody>
      </p:sp>
      <p:pic>
        <p:nvPicPr>
          <p:cNvPr id="6" name="Picture 6"/>
          <p:cNvPicPr>
            <a:picLocks noChangeAspect="1"/>
          </p:cNvPicPr>
          <p:nvPr/>
        </p:nvPicPr>
        <p:blipFill>
          <a:blip r:embed="rId3"/>
          <a:srcRect/>
          <a:stretch>
            <a:fillRect/>
          </a:stretch>
        </p:blipFill>
        <p:spPr>
          <a:xfrm>
            <a:off x="11362872" y="0"/>
            <a:ext cx="4618547" cy="232166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5" r="515"/>
          <a:stretch>
            <a:fillRect/>
          </a:stretch>
        </p:blipFill>
        <p:spPr>
          <a:xfrm>
            <a:off x="0" y="0"/>
            <a:ext cx="15621000" cy="8801100"/>
          </a:xfrm>
          <a:prstGeom prst="rect">
            <a:avLst/>
          </a:prstGeom>
        </p:spPr>
      </p:pic>
      <p:sp>
        <p:nvSpPr>
          <p:cNvPr id="3" name="TextBox 3"/>
          <p:cNvSpPr txBox="1"/>
          <p:nvPr/>
        </p:nvSpPr>
        <p:spPr>
          <a:xfrm>
            <a:off x="231613" y="2278006"/>
            <a:ext cx="10259929" cy="6178550"/>
          </a:xfrm>
          <a:prstGeom prst="rect">
            <a:avLst/>
          </a:prstGeom>
        </p:spPr>
        <p:txBody>
          <a:bodyPr lIns="0" tIns="0" rIns="0" bIns="0" rtlCol="0" anchor="t">
            <a:spAutoFit/>
          </a:bodyPr>
          <a:lstStyle/>
          <a:p>
            <a:pPr algn="ctr">
              <a:lnSpc>
                <a:spcPts val="7000"/>
              </a:lnSpc>
            </a:pPr>
            <a:r>
              <a:rPr lang="en-US" sz="5000">
                <a:solidFill>
                  <a:srgbClr val="35332F"/>
                </a:solidFill>
                <a:latin typeface="Arapey Bold"/>
              </a:rPr>
              <a:t>We had planned to  do an interview with the Ministry of Municipality and Environment, but due to the time slot given which was after Ramadan, we couldn't conduct it. </a:t>
            </a:r>
          </a:p>
          <a:p>
            <a:pPr algn="ctr">
              <a:lnSpc>
                <a:spcPts val="7000"/>
              </a:lnSpc>
            </a:pPr>
            <a:endParaRPr lang="en-US" sz="5000">
              <a:solidFill>
                <a:srgbClr val="35332F"/>
              </a:solidFill>
              <a:latin typeface="Arapey Bold"/>
            </a:endParaRPr>
          </a:p>
          <a:p>
            <a:pPr algn="ctr">
              <a:lnSpc>
                <a:spcPts val="7000"/>
              </a:lnSpc>
              <a:spcBef>
                <a:spcPct val="0"/>
              </a:spcBef>
            </a:pPr>
            <a:endParaRPr lang="en-US" sz="5000">
              <a:solidFill>
                <a:srgbClr val="35332F"/>
              </a:solidFill>
              <a:latin typeface="Arapey 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515" r="515"/>
          <a:stretch>
            <a:fillRect/>
          </a:stretch>
        </p:blipFill>
        <p:spPr>
          <a:xfrm>
            <a:off x="0" y="0"/>
            <a:ext cx="15621000" cy="8801100"/>
          </a:xfrm>
          <a:prstGeom prst="rect">
            <a:avLst/>
          </a:prstGeom>
        </p:spPr>
      </p:pic>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34519" y="1085988"/>
            <a:ext cx="12517120" cy="7040880"/>
          </a:xfrm>
          <a:prstGeom prst="rect">
            <a:avLst/>
          </a:prstGeom>
        </p:spPr>
      </p:pic>
      <p:sp>
        <p:nvSpPr>
          <p:cNvPr id="4" name="TextBox 4"/>
          <p:cNvSpPr txBox="1"/>
          <p:nvPr/>
        </p:nvSpPr>
        <p:spPr>
          <a:xfrm>
            <a:off x="926451" y="103315"/>
            <a:ext cx="10259929" cy="873125"/>
          </a:xfrm>
          <a:prstGeom prst="rect">
            <a:avLst/>
          </a:prstGeom>
        </p:spPr>
        <p:txBody>
          <a:bodyPr lIns="0" tIns="0" rIns="0" bIns="0" rtlCol="0" anchor="t">
            <a:spAutoFit/>
          </a:bodyPr>
          <a:lstStyle/>
          <a:p>
            <a:pPr algn="ctr">
              <a:lnSpc>
                <a:spcPts val="7000"/>
              </a:lnSpc>
              <a:spcBef>
                <a:spcPct val="0"/>
              </a:spcBef>
            </a:pPr>
            <a:r>
              <a:rPr lang="en-US" sz="5000">
                <a:solidFill>
                  <a:srgbClr val="35332F"/>
                </a:solidFill>
                <a:latin typeface="Chewy"/>
              </a:rPr>
              <a:t>YLP Journey video</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4" r="132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311402" y="0"/>
            <a:ext cx="4618547" cy="23216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460" y="0"/>
            <a:ext cx="15655460" cy="8781770"/>
          </a:xfrm>
          <a:prstGeom prst="rect">
            <a:avLst/>
          </a:prstGeom>
        </p:spPr>
      </p:pic>
      <p:pic>
        <p:nvPicPr>
          <p:cNvPr id="3" name="Picture 3"/>
          <p:cNvPicPr>
            <a:picLocks noChangeAspect="1"/>
          </p:cNvPicPr>
          <p:nvPr/>
        </p:nvPicPr>
        <p:blipFill>
          <a:blip r:embed="rId3"/>
          <a:srcRect/>
          <a:stretch>
            <a:fillRect/>
          </a:stretch>
        </p:blipFill>
        <p:spPr>
          <a:xfrm>
            <a:off x="10138704" y="0"/>
            <a:ext cx="5739220" cy="2885003"/>
          </a:xfrm>
          <a:prstGeom prst="rect">
            <a:avLst/>
          </a:prstGeom>
        </p:spPr>
      </p:pic>
      <p:pic>
        <p:nvPicPr>
          <p:cNvPr id="4" name="Picture 4"/>
          <p:cNvPicPr>
            <a:picLocks noChangeAspect="1"/>
          </p:cNvPicPr>
          <p:nvPr/>
        </p:nvPicPr>
        <p:blipFill>
          <a:blip r:embed="rId4"/>
          <a:srcRect/>
          <a:stretch>
            <a:fillRect/>
          </a:stretch>
        </p:blipFill>
        <p:spPr>
          <a:xfrm>
            <a:off x="3912594" y="80784"/>
            <a:ext cx="6091629" cy="8720316"/>
          </a:xfrm>
          <a:prstGeom prst="rect">
            <a:avLst/>
          </a:prstGeom>
        </p:spPr>
      </p:pic>
      <p:sp>
        <p:nvSpPr>
          <p:cNvPr id="5" name="TextBox 5"/>
          <p:cNvSpPr txBox="1"/>
          <p:nvPr/>
        </p:nvSpPr>
        <p:spPr>
          <a:xfrm>
            <a:off x="7400764" y="3159449"/>
            <a:ext cx="9811594" cy="1855181"/>
          </a:xfrm>
          <a:prstGeom prst="rect">
            <a:avLst/>
          </a:prstGeom>
        </p:spPr>
        <p:txBody>
          <a:bodyPr lIns="0" tIns="0" rIns="0" bIns="0" rtlCol="0" anchor="t">
            <a:spAutoFit/>
          </a:bodyPr>
          <a:lstStyle/>
          <a:p>
            <a:pPr algn="ctr">
              <a:lnSpc>
                <a:spcPts val="7470"/>
              </a:lnSpc>
            </a:pPr>
            <a:r>
              <a:rPr lang="en-US" sz="5336">
                <a:solidFill>
                  <a:srgbClr val="35332F"/>
                </a:solidFill>
                <a:latin typeface="Chewy"/>
              </a:rPr>
              <a:t>Poster for our</a:t>
            </a:r>
          </a:p>
          <a:p>
            <a:pPr algn="ctr">
              <a:lnSpc>
                <a:spcPts val="7470"/>
              </a:lnSpc>
              <a:spcBef>
                <a:spcPct val="0"/>
              </a:spcBef>
            </a:pPr>
            <a:r>
              <a:rPr lang="en-US" sz="5336">
                <a:solidFill>
                  <a:srgbClr val="35332F"/>
                </a:solidFill>
                <a:latin typeface="Chewy"/>
              </a:rPr>
              <a:t> YLP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5859"/>
            <a:ext cx="15621000" cy="8729382"/>
          </a:xfrm>
          <a:prstGeom prst="rect">
            <a:avLst/>
          </a:prstGeom>
        </p:spPr>
      </p:pic>
      <p:sp>
        <p:nvSpPr>
          <p:cNvPr id="3" name="TextBox 3"/>
          <p:cNvSpPr txBox="1"/>
          <p:nvPr/>
        </p:nvSpPr>
        <p:spPr>
          <a:xfrm>
            <a:off x="1411947" y="455461"/>
            <a:ext cx="7967067" cy="1304925"/>
          </a:xfrm>
          <a:prstGeom prst="rect">
            <a:avLst/>
          </a:prstGeom>
        </p:spPr>
        <p:txBody>
          <a:bodyPr lIns="0" tIns="0" rIns="0" bIns="0" rtlCol="0" anchor="t">
            <a:spAutoFit/>
          </a:bodyPr>
          <a:lstStyle/>
          <a:p>
            <a:pPr algn="ctr">
              <a:lnSpc>
                <a:spcPts val="10500"/>
              </a:lnSpc>
            </a:pPr>
            <a:r>
              <a:rPr lang="en-US" sz="7500">
                <a:solidFill>
                  <a:srgbClr val="35332F"/>
                </a:solidFill>
                <a:latin typeface="Chewy"/>
              </a:rPr>
              <a:t>What is Bio-security?</a:t>
            </a:r>
          </a:p>
        </p:txBody>
      </p:sp>
      <p:sp>
        <p:nvSpPr>
          <p:cNvPr id="4" name="TextBox 4"/>
          <p:cNvSpPr txBox="1"/>
          <p:nvPr/>
        </p:nvSpPr>
        <p:spPr>
          <a:xfrm>
            <a:off x="489684" y="2166614"/>
            <a:ext cx="9811594" cy="5006050"/>
          </a:xfrm>
          <a:prstGeom prst="rect">
            <a:avLst/>
          </a:prstGeom>
        </p:spPr>
        <p:txBody>
          <a:bodyPr lIns="0" tIns="0" rIns="0" bIns="0" rtlCol="0" anchor="t">
            <a:spAutoFit/>
          </a:bodyPr>
          <a:lstStyle/>
          <a:p>
            <a:pPr algn="ctr">
              <a:lnSpc>
                <a:spcPts val="4950"/>
              </a:lnSpc>
            </a:pPr>
            <a:r>
              <a:rPr lang="en-US" sz="3536">
                <a:solidFill>
                  <a:srgbClr val="35332F"/>
                </a:solidFill>
                <a:latin typeface="Alice"/>
              </a:rPr>
              <a:t>Bio-security is the prevention of disease-causing agents entering or leaving any place where they can pose a risk to farm animals, other animals, humans, or the safety and quality of a food product. The COVID-19 pandemic is an example of an infringement on bio-security that posed a serious threat to the world. </a:t>
            </a:r>
          </a:p>
          <a:p>
            <a:pPr algn="ctr">
              <a:lnSpc>
                <a:spcPts val="4950"/>
              </a:lnSpc>
              <a:spcBef>
                <a:spcPct val="0"/>
              </a:spcBef>
            </a:pPr>
            <a:endParaRPr lang="en-US" sz="3536">
              <a:solidFill>
                <a:srgbClr val="35332F"/>
              </a:solidFill>
              <a:latin typeface="Alice"/>
            </a:endParaRPr>
          </a:p>
        </p:txBody>
      </p:sp>
      <p:pic>
        <p:nvPicPr>
          <p:cNvPr id="5" name="Picture 5"/>
          <p:cNvPicPr>
            <a:picLocks noChangeAspect="1"/>
          </p:cNvPicPr>
          <p:nvPr/>
        </p:nvPicPr>
        <p:blipFill>
          <a:blip r:embed="rId3"/>
          <a:srcRect/>
          <a:stretch>
            <a:fillRect/>
          </a:stretch>
        </p:blipFill>
        <p:spPr>
          <a:xfrm>
            <a:off x="11440076" y="-280720"/>
            <a:ext cx="4618547" cy="23216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4" r="154"/>
          <a:stretch>
            <a:fillRect/>
          </a:stretch>
        </p:blipFill>
        <p:spPr>
          <a:xfrm>
            <a:off x="0" y="0"/>
            <a:ext cx="15621000" cy="8801100"/>
          </a:xfrm>
          <a:prstGeom prst="rect">
            <a:avLst/>
          </a:prstGeom>
        </p:spPr>
      </p:pic>
      <p:pic>
        <p:nvPicPr>
          <p:cNvPr id="3" name="Picture 3"/>
          <p:cNvPicPr>
            <a:picLocks noChangeAspect="1"/>
          </p:cNvPicPr>
          <p:nvPr/>
        </p:nvPicPr>
        <p:blipFill>
          <a:blip r:embed="rId3"/>
          <a:srcRect/>
          <a:stretch>
            <a:fillRect/>
          </a:stretch>
        </p:blipFill>
        <p:spPr>
          <a:xfrm>
            <a:off x="11671689" y="-298707"/>
            <a:ext cx="4618547" cy="2321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920432"/>
            <a:ext cx="10442602" cy="4960236"/>
          </a:xfrm>
          <a:prstGeom prst="rect">
            <a:avLst/>
          </a:prstGeom>
        </p:spPr>
      </p:pic>
      <p:pic>
        <p:nvPicPr>
          <p:cNvPr id="5" name="Picture 5"/>
          <p:cNvPicPr>
            <a:picLocks noChangeAspect="1"/>
          </p:cNvPicPr>
          <p:nvPr/>
        </p:nvPicPr>
        <p:blipFill>
          <a:blip r:embed="rId6"/>
          <a:srcRect l="50816" t="216" b="216"/>
          <a:stretch>
            <a:fillRect/>
          </a:stretch>
        </p:blipFill>
        <p:spPr>
          <a:xfrm>
            <a:off x="10442602" y="1920432"/>
            <a:ext cx="5178398" cy="4960236"/>
          </a:xfrm>
          <a:prstGeom prst="rect">
            <a:avLst/>
          </a:prstGeom>
        </p:spPr>
      </p:pic>
      <p:sp>
        <p:nvSpPr>
          <p:cNvPr id="6" name="TextBox 6"/>
          <p:cNvSpPr txBox="1"/>
          <p:nvPr/>
        </p:nvSpPr>
        <p:spPr>
          <a:xfrm>
            <a:off x="1454839" y="794385"/>
            <a:ext cx="12711323" cy="697797"/>
          </a:xfrm>
          <a:prstGeom prst="rect">
            <a:avLst/>
          </a:prstGeom>
        </p:spPr>
        <p:txBody>
          <a:bodyPr lIns="0" tIns="0" rIns="0" bIns="0" rtlCol="0" anchor="t">
            <a:spAutoFit/>
          </a:bodyPr>
          <a:lstStyle/>
          <a:p>
            <a:pPr algn="ctr">
              <a:lnSpc>
                <a:spcPts val="5638"/>
              </a:lnSpc>
              <a:spcBef>
                <a:spcPct val="0"/>
              </a:spcBef>
            </a:pPr>
            <a:r>
              <a:rPr lang="en-US" sz="4027">
                <a:solidFill>
                  <a:srgbClr val="35332F"/>
                </a:solidFill>
                <a:latin typeface="Alice Bold"/>
              </a:rPr>
              <a:t>Bio-security protocols for: </a:t>
            </a:r>
          </a:p>
        </p:txBody>
      </p:sp>
      <p:sp>
        <p:nvSpPr>
          <p:cNvPr id="7" name="TextBox 7"/>
          <p:cNvSpPr txBox="1"/>
          <p:nvPr/>
        </p:nvSpPr>
        <p:spPr>
          <a:xfrm>
            <a:off x="1676021" y="2119404"/>
            <a:ext cx="1892498" cy="655955"/>
          </a:xfrm>
          <a:prstGeom prst="rect">
            <a:avLst/>
          </a:prstGeom>
        </p:spPr>
        <p:txBody>
          <a:bodyPr lIns="0" tIns="0" rIns="0" bIns="0" rtlCol="0" anchor="t">
            <a:spAutoFit/>
          </a:bodyPr>
          <a:lstStyle/>
          <a:p>
            <a:pPr algn="ctr">
              <a:lnSpc>
                <a:spcPts val="5320"/>
              </a:lnSpc>
              <a:spcBef>
                <a:spcPct val="0"/>
              </a:spcBef>
            </a:pPr>
            <a:r>
              <a:rPr lang="en-US" sz="3800">
                <a:solidFill>
                  <a:srgbClr val="35332F"/>
                </a:solidFill>
                <a:latin typeface="Alice Bold"/>
              </a:rPr>
              <a:t>Animals:</a:t>
            </a:r>
          </a:p>
        </p:txBody>
      </p:sp>
      <p:sp>
        <p:nvSpPr>
          <p:cNvPr id="8" name="TextBox 8"/>
          <p:cNvSpPr txBox="1"/>
          <p:nvPr/>
        </p:nvSpPr>
        <p:spPr>
          <a:xfrm>
            <a:off x="7072238" y="2119404"/>
            <a:ext cx="1476524" cy="655955"/>
          </a:xfrm>
          <a:prstGeom prst="rect">
            <a:avLst/>
          </a:prstGeom>
        </p:spPr>
        <p:txBody>
          <a:bodyPr lIns="0" tIns="0" rIns="0" bIns="0" rtlCol="0" anchor="t">
            <a:spAutoFit/>
          </a:bodyPr>
          <a:lstStyle/>
          <a:p>
            <a:pPr algn="ctr">
              <a:lnSpc>
                <a:spcPts val="5320"/>
              </a:lnSpc>
              <a:spcBef>
                <a:spcPct val="0"/>
              </a:spcBef>
            </a:pPr>
            <a:r>
              <a:rPr lang="en-US" sz="3800">
                <a:solidFill>
                  <a:srgbClr val="35332F"/>
                </a:solidFill>
                <a:latin typeface="Alice Bold"/>
              </a:rPr>
              <a:t>Plants:</a:t>
            </a:r>
          </a:p>
        </p:txBody>
      </p:sp>
      <p:sp>
        <p:nvSpPr>
          <p:cNvPr id="9" name="TextBox 9"/>
          <p:cNvSpPr txBox="1"/>
          <p:nvPr/>
        </p:nvSpPr>
        <p:spPr>
          <a:xfrm>
            <a:off x="11847988" y="2119404"/>
            <a:ext cx="1959025" cy="655955"/>
          </a:xfrm>
          <a:prstGeom prst="rect">
            <a:avLst/>
          </a:prstGeom>
        </p:spPr>
        <p:txBody>
          <a:bodyPr lIns="0" tIns="0" rIns="0" bIns="0" rtlCol="0" anchor="t">
            <a:spAutoFit/>
          </a:bodyPr>
          <a:lstStyle/>
          <a:p>
            <a:pPr algn="ctr">
              <a:lnSpc>
                <a:spcPts val="5320"/>
              </a:lnSpc>
              <a:spcBef>
                <a:spcPct val="0"/>
              </a:spcBef>
            </a:pPr>
            <a:r>
              <a:rPr lang="en-US" sz="3800">
                <a:solidFill>
                  <a:srgbClr val="35332F"/>
                </a:solidFill>
                <a:latin typeface="Alice Bold"/>
              </a:rPr>
              <a:t>Humans:</a:t>
            </a:r>
          </a:p>
        </p:txBody>
      </p:sp>
      <p:sp>
        <p:nvSpPr>
          <p:cNvPr id="10" name="TextBox 10"/>
          <p:cNvSpPr txBox="1"/>
          <p:nvPr/>
        </p:nvSpPr>
        <p:spPr>
          <a:xfrm>
            <a:off x="177648" y="3069433"/>
            <a:ext cx="5043653" cy="3648710"/>
          </a:xfrm>
          <a:prstGeom prst="rect">
            <a:avLst/>
          </a:prstGeom>
        </p:spPr>
        <p:txBody>
          <a:bodyPr lIns="0" tIns="0" rIns="0" bIns="0" rtlCol="0" anchor="t">
            <a:spAutoFit/>
          </a:bodyPr>
          <a:lstStyle/>
          <a:p>
            <a:pPr algn="ctr">
              <a:lnSpc>
                <a:spcPts val="3639"/>
              </a:lnSpc>
              <a:spcBef>
                <a:spcPct val="0"/>
              </a:spcBef>
            </a:pPr>
            <a:r>
              <a:rPr lang="en-US" sz="2599">
                <a:solidFill>
                  <a:srgbClr val="35332F"/>
                </a:solidFill>
                <a:latin typeface="Alice"/>
              </a:rPr>
              <a:t>1. </a:t>
            </a:r>
            <a:r>
              <a:rPr lang="en-US" sz="2599">
                <a:solidFill>
                  <a:srgbClr val="35332F"/>
                </a:solidFill>
                <a:latin typeface="Alice Bold"/>
              </a:rPr>
              <a:t>Isolation</a:t>
            </a:r>
            <a:r>
              <a:rPr lang="en-US" sz="2599">
                <a:solidFill>
                  <a:srgbClr val="35332F"/>
                </a:solidFill>
                <a:latin typeface="Alice"/>
              </a:rPr>
              <a:t> and </a:t>
            </a:r>
            <a:r>
              <a:rPr lang="en-US" sz="2599">
                <a:solidFill>
                  <a:srgbClr val="35332F"/>
                </a:solidFill>
                <a:latin typeface="Alice Bold"/>
              </a:rPr>
              <a:t>quarantine</a:t>
            </a:r>
            <a:r>
              <a:rPr lang="en-US" sz="2599">
                <a:solidFill>
                  <a:srgbClr val="35332F"/>
                </a:solidFill>
                <a:latin typeface="Alice"/>
              </a:rPr>
              <a:t> when they are sick</a:t>
            </a:r>
          </a:p>
          <a:p>
            <a:pPr algn="ctr">
              <a:lnSpc>
                <a:spcPts val="3639"/>
              </a:lnSpc>
              <a:spcBef>
                <a:spcPct val="0"/>
              </a:spcBef>
            </a:pPr>
            <a:r>
              <a:rPr lang="en-US" sz="2599">
                <a:solidFill>
                  <a:srgbClr val="35332F"/>
                </a:solidFill>
                <a:latin typeface="Alice"/>
              </a:rPr>
              <a:t>2. </a:t>
            </a:r>
            <a:r>
              <a:rPr lang="en-US" sz="2599">
                <a:solidFill>
                  <a:srgbClr val="35332F"/>
                </a:solidFill>
                <a:latin typeface="Alice Bold"/>
              </a:rPr>
              <a:t>Monitoring</a:t>
            </a:r>
            <a:r>
              <a:rPr lang="en-US" sz="2599">
                <a:solidFill>
                  <a:srgbClr val="35332F"/>
                </a:solidFill>
                <a:latin typeface="Alice"/>
              </a:rPr>
              <a:t> and testing so they don't get diseases</a:t>
            </a:r>
          </a:p>
          <a:p>
            <a:pPr algn="ctr">
              <a:lnSpc>
                <a:spcPts val="3639"/>
              </a:lnSpc>
              <a:spcBef>
                <a:spcPct val="0"/>
              </a:spcBef>
            </a:pPr>
            <a:r>
              <a:rPr lang="en-US" sz="2599">
                <a:solidFill>
                  <a:srgbClr val="35332F"/>
                </a:solidFill>
                <a:latin typeface="Alice"/>
              </a:rPr>
              <a:t>3. </a:t>
            </a:r>
            <a:r>
              <a:rPr lang="en-US" sz="2599">
                <a:solidFill>
                  <a:srgbClr val="35332F"/>
                </a:solidFill>
                <a:latin typeface="Alice Bold"/>
              </a:rPr>
              <a:t>Vaccination</a:t>
            </a:r>
          </a:p>
          <a:p>
            <a:pPr algn="ctr">
              <a:lnSpc>
                <a:spcPts val="3639"/>
              </a:lnSpc>
              <a:spcBef>
                <a:spcPct val="0"/>
              </a:spcBef>
            </a:pPr>
            <a:r>
              <a:rPr lang="en-US" sz="2599">
                <a:solidFill>
                  <a:srgbClr val="35332F"/>
                </a:solidFill>
                <a:latin typeface="Alice"/>
              </a:rPr>
              <a:t>4. </a:t>
            </a:r>
            <a:r>
              <a:rPr lang="en-US" sz="2599">
                <a:solidFill>
                  <a:srgbClr val="35332F"/>
                </a:solidFill>
                <a:latin typeface="Alice Bold"/>
              </a:rPr>
              <a:t>Hygiene</a:t>
            </a:r>
          </a:p>
          <a:p>
            <a:pPr algn="ctr">
              <a:lnSpc>
                <a:spcPts val="3639"/>
              </a:lnSpc>
              <a:spcBef>
                <a:spcPct val="0"/>
              </a:spcBef>
            </a:pPr>
            <a:r>
              <a:rPr lang="en-US" sz="2599">
                <a:solidFill>
                  <a:srgbClr val="35332F"/>
                </a:solidFill>
                <a:latin typeface="Alice"/>
              </a:rPr>
              <a:t>5. </a:t>
            </a:r>
            <a:r>
              <a:rPr lang="en-US" sz="2599">
                <a:solidFill>
                  <a:srgbClr val="35332F"/>
                </a:solidFill>
                <a:latin typeface="Alice Bold"/>
              </a:rPr>
              <a:t>Bio-security plans</a:t>
            </a:r>
            <a:r>
              <a:rPr lang="en-US" sz="2599">
                <a:solidFill>
                  <a:srgbClr val="35332F"/>
                </a:solidFill>
                <a:latin typeface="Alice"/>
              </a:rPr>
              <a:t> and procedures to prevent diseases</a:t>
            </a:r>
          </a:p>
        </p:txBody>
      </p:sp>
      <p:sp>
        <p:nvSpPr>
          <p:cNvPr id="11" name="TextBox 11"/>
          <p:cNvSpPr txBox="1"/>
          <p:nvPr/>
        </p:nvSpPr>
        <p:spPr>
          <a:xfrm>
            <a:off x="5288674" y="3069433"/>
            <a:ext cx="5043653" cy="3648710"/>
          </a:xfrm>
          <a:prstGeom prst="rect">
            <a:avLst/>
          </a:prstGeom>
        </p:spPr>
        <p:txBody>
          <a:bodyPr lIns="0" tIns="0" rIns="0" bIns="0" rtlCol="0" anchor="t">
            <a:spAutoFit/>
          </a:bodyPr>
          <a:lstStyle/>
          <a:p>
            <a:pPr algn="ctr">
              <a:lnSpc>
                <a:spcPts val="3639"/>
              </a:lnSpc>
            </a:pPr>
            <a:r>
              <a:rPr lang="en-US" sz="2599">
                <a:solidFill>
                  <a:srgbClr val="35332F"/>
                </a:solidFill>
                <a:latin typeface="Alice"/>
              </a:rPr>
              <a:t>1. </a:t>
            </a:r>
            <a:r>
              <a:rPr lang="en-US" sz="2599">
                <a:solidFill>
                  <a:srgbClr val="35332F"/>
                </a:solidFill>
                <a:latin typeface="Alice Bold"/>
              </a:rPr>
              <a:t>Pest exclusion</a:t>
            </a:r>
          </a:p>
          <a:p>
            <a:pPr algn="ctr">
              <a:lnSpc>
                <a:spcPts val="3639"/>
              </a:lnSpc>
            </a:pPr>
            <a:r>
              <a:rPr lang="en-US" sz="2599">
                <a:solidFill>
                  <a:srgbClr val="35332F"/>
                </a:solidFill>
                <a:latin typeface="Alice"/>
              </a:rPr>
              <a:t>2. </a:t>
            </a:r>
            <a:r>
              <a:rPr lang="en-US" sz="2599">
                <a:solidFill>
                  <a:srgbClr val="35332F"/>
                </a:solidFill>
                <a:latin typeface="Alice Bold"/>
              </a:rPr>
              <a:t>Monitoring programs</a:t>
            </a:r>
            <a:r>
              <a:rPr lang="en-US" sz="2599">
                <a:solidFill>
                  <a:srgbClr val="35332F"/>
                </a:solidFill>
                <a:latin typeface="Alice"/>
              </a:rPr>
              <a:t> to detect pests </a:t>
            </a:r>
          </a:p>
          <a:p>
            <a:pPr algn="ctr">
              <a:lnSpc>
                <a:spcPts val="3639"/>
              </a:lnSpc>
            </a:pPr>
            <a:r>
              <a:rPr lang="en-US" sz="2599">
                <a:solidFill>
                  <a:srgbClr val="35332F"/>
                </a:solidFill>
                <a:latin typeface="Alice"/>
              </a:rPr>
              <a:t>3. </a:t>
            </a:r>
            <a:r>
              <a:rPr lang="en-US" sz="2599">
                <a:solidFill>
                  <a:srgbClr val="35332F"/>
                </a:solidFill>
                <a:latin typeface="Alice Bold"/>
              </a:rPr>
              <a:t>Sanitation</a:t>
            </a:r>
          </a:p>
          <a:p>
            <a:pPr algn="ctr">
              <a:lnSpc>
                <a:spcPts val="3639"/>
              </a:lnSpc>
            </a:pPr>
            <a:r>
              <a:rPr lang="en-US" sz="2599">
                <a:solidFill>
                  <a:srgbClr val="35332F"/>
                </a:solidFill>
                <a:latin typeface="Alice"/>
              </a:rPr>
              <a:t>4. </a:t>
            </a:r>
            <a:r>
              <a:rPr lang="en-US" sz="2599">
                <a:solidFill>
                  <a:srgbClr val="35332F"/>
                </a:solidFill>
                <a:latin typeface="Alice Bold"/>
              </a:rPr>
              <a:t>Plant certification</a:t>
            </a:r>
            <a:r>
              <a:rPr lang="en-US" sz="2599">
                <a:solidFill>
                  <a:srgbClr val="35332F"/>
                </a:solidFill>
                <a:latin typeface="Alice"/>
              </a:rPr>
              <a:t> and traceability</a:t>
            </a:r>
          </a:p>
          <a:p>
            <a:pPr algn="ctr">
              <a:lnSpc>
                <a:spcPts val="3639"/>
              </a:lnSpc>
              <a:spcBef>
                <a:spcPct val="0"/>
              </a:spcBef>
            </a:pPr>
            <a:r>
              <a:rPr lang="en-US" sz="2599">
                <a:solidFill>
                  <a:srgbClr val="35332F"/>
                </a:solidFill>
                <a:latin typeface="Alice"/>
              </a:rPr>
              <a:t>5.  </a:t>
            </a:r>
            <a:r>
              <a:rPr lang="en-US" sz="2599">
                <a:solidFill>
                  <a:srgbClr val="35332F"/>
                </a:solidFill>
                <a:latin typeface="Alice Bold"/>
              </a:rPr>
              <a:t>Training</a:t>
            </a:r>
            <a:r>
              <a:rPr lang="en-US" sz="2599">
                <a:solidFill>
                  <a:srgbClr val="35332F"/>
                </a:solidFill>
                <a:latin typeface="Alice"/>
              </a:rPr>
              <a:t> to plant producers etc to prevent the diseases</a:t>
            </a:r>
          </a:p>
        </p:txBody>
      </p:sp>
      <p:sp>
        <p:nvSpPr>
          <p:cNvPr id="12" name="TextBox 12"/>
          <p:cNvSpPr txBox="1"/>
          <p:nvPr/>
        </p:nvSpPr>
        <p:spPr>
          <a:xfrm>
            <a:off x="10399001" y="3423059"/>
            <a:ext cx="5043653" cy="2472055"/>
          </a:xfrm>
          <a:prstGeom prst="rect">
            <a:avLst/>
          </a:prstGeom>
        </p:spPr>
        <p:txBody>
          <a:bodyPr lIns="0" tIns="0" rIns="0" bIns="0" rtlCol="0" anchor="t">
            <a:spAutoFit/>
          </a:bodyPr>
          <a:lstStyle/>
          <a:p>
            <a:pPr algn="ctr">
              <a:lnSpc>
                <a:spcPts val="3919"/>
              </a:lnSpc>
            </a:pPr>
            <a:r>
              <a:rPr lang="en-US" sz="2799">
                <a:solidFill>
                  <a:srgbClr val="35332F"/>
                </a:solidFill>
                <a:latin typeface="Alice"/>
              </a:rPr>
              <a:t>1. </a:t>
            </a:r>
            <a:r>
              <a:rPr lang="en-US" sz="2799">
                <a:solidFill>
                  <a:srgbClr val="35332F"/>
                </a:solidFill>
                <a:latin typeface="Alice Bold"/>
              </a:rPr>
              <a:t>Vaccination</a:t>
            </a:r>
          </a:p>
          <a:p>
            <a:pPr algn="ctr">
              <a:lnSpc>
                <a:spcPts val="3919"/>
              </a:lnSpc>
            </a:pPr>
            <a:r>
              <a:rPr lang="en-US" sz="2799">
                <a:solidFill>
                  <a:srgbClr val="35332F"/>
                </a:solidFill>
                <a:latin typeface="Alice"/>
              </a:rPr>
              <a:t>2. </a:t>
            </a:r>
            <a:r>
              <a:rPr lang="en-US" sz="2799">
                <a:solidFill>
                  <a:srgbClr val="35332F"/>
                </a:solidFill>
                <a:latin typeface="Alice Bold"/>
              </a:rPr>
              <a:t>Personal hygiene</a:t>
            </a:r>
          </a:p>
          <a:p>
            <a:pPr algn="ctr">
              <a:lnSpc>
                <a:spcPts val="3919"/>
              </a:lnSpc>
            </a:pPr>
            <a:r>
              <a:rPr lang="en-US" sz="2799">
                <a:solidFill>
                  <a:srgbClr val="35332F"/>
                </a:solidFill>
                <a:latin typeface="Alice"/>
              </a:rPr>
              <a:t>3. </a:t>
            </a:r>
            <a:r>
              <a:rPr lang="en-US" sz="2799">
                <a:solidFill>
                  <a:srgbClr val="35332F"/>
                </a:solidFill>
                <a:latin typeface="Alice Bold"/>
              </a:rPr>
              <a:t>Environmental hygiene</a:t>
            </a:r>
          </a:p>
          <a:p>
            <a:pPr algn="ctr">
              <a:lnSpc>
                <a:spcPts val="3919"/>
              </a:lnSpc>
            </a:pPr>
            <a:r>
              <a:rPr lang="en-US" sz="2799">
                <a:solidFill>
                  <a:srgbClr val="35332F"/>
                </a:solidFill>
                <a:latin typeface="Alice"/>
              </a:rPr>
              <a:t>4. </a:t>
            </a:r>
            <a:r>
              <a:rPr lang="en-US" sz="2799">
                <a:solidFill>
                  <a:srgbClr val="35332F"/>
                </a:solidFill>
                <a:latin typeface="Alice Bold"/>
              </a:rPr>
              <a:t>Isolation</a:t>
            </a:r>
          </a:p>
          <a:p>
            <a:pPr algn="ctr">
              <a:lnSpc>
                <a:spcPts val="3919"/>
              </a:lnSpc>
              <a:spcBef>
                <a:spcPct val="0"/>
              </a:spcBef>
            </a:pPr>
            <a:r>
              <a:rPr lang="en-US" sz="2799">
                <a:solidFill>
                  <a:srgbClr val="35332F"/>
                </a:solidFill>
                <a:latin typeface="Alice"/>
              </a:rPr>
              <a:t>5. </a:t>
            </a:r>
            <a:r>
              <a:rPr lang="en-US" sz="2799">
                <a:solidFill>
                  <a:srgbClr val="35332F"/>
                </a:solidFill>
                <a:latin typeface="Alice Bold"/>
              </a:rPr>
              <a:t>Education and awareness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5859"/>
            <a:ext cx="15621000" cy="8729382"/>
          </a:xfrm>
          <a:prstGeom prst="rect">
            <a:avLst/>
          </a:prstGeom>
        </p:spPr>
      </p:pic>
      <p:pic>
        <p:nvPicPr>
          <p:cNvPr id="3" name="Picture 3"/>
          <p:cNvPicPr>
            <a:picLocks noChangeAspect="1"/>
          </p:cNvPicPr>
          <p:nvPr/>
        </p:nvPicPr>
        <p:blipFill>
          <a:blip r:embed="rId3"/>
          <a:srcRect/>
          <a:stretch>
            <a:fillRect/>
          </a:stretch>
        </p:blipFill>
        <p:spPr>
          <a:xfrm>
            <a:off x="2404486" y="4400550"/>
            <a:ext cx="7188903" cy="4364691"/>
          </a:xfrm>
          <a:prstGeom prst="rect">
            <a:avLst/>
          </a:prstGeom>
        </p:spPr>
      </p:pic>
      <p:sp>
        <p:nvSpPr>
          <p:cNvPr id="4" name="TextBox 4"/>
          <p:cNvSpPr txBox="1"/>
          <p:nvPr/>
        </p:nvSpPr>
        <p:spPr>
          <a:xfrm>
            <a:off x="855431" y="283534"/>
            <a:ext cx="9080100" cy="2078444"/>
          </a:xfrm>
          <a:prstGeom prst="rect">
            <a:avLst/>
          </a:prstGeom>
        </p:spPr>
        <p:txBody>
          <a:bodyPr lIns="0" tIns="0" rIns="0" bIns="0" rtlCol="0" anchor="t">
            <a:spAutoFit/>
          </a:bodyPr>
          <a:lstStyle/>
          <a:p>
            <a:pPr algn="ctr">
              <a:lnSpc>
                <a:spcPts val="8290"/>
              </a:lnSpc>
            </a:pPr>
            <a:r>
              <a:rPr lang="en-US" sz="5921">
                <a:solidFill>
                  <a:srgbClr val="35332F"/>
                </a:solidFill>
                <a:latin typeface="Chewy"/>
              </a:rPr>
              <a:t>Reason behind choosing the topic- BIO-SECURITY</a:t>
            </a:r>
          </a:p>
        </p:txBody>
      </p:sp>
      <p:sp>
        <p:nvSpPr>
          <p:cNvPr id="5" name="TextBox 5"/>
          <p:cNvSpPr txBox="1"/>
          <p:nvPr/>
        </p:nvSpPr>
        <p:spPr>
          <a:xfrm>
            <a:off x="0" y="2537750"/>
            <a:ext cx="10559349" cy="1862800"/>
          </a:xfrm>
          <a:prstGeom prst="rect">
            <a:avLst/>
          </a:prstGeom>
        </p:spPr>
        <p:txBody>
          <a:bodyPr lIns="0" tIns="0" rIns="0" bIns="0" rtlCol="0" anchor="t">
            <a:spAutoFit/>
          </a:bodyPr>
          <a:lstStyle/>
          <a:p>
            <a:pPr algn="ctr">
              <a:lnSpc>
                <a:spcPts val="4950"/>
              </a:lnSpc>
              <a:spcBef>
                <a:spcPct val="0"/>
              </a:spcBef>
            </a:pPr>
            <a:r>
              <a:rPr lang="en-US" sz="3536">
                <a:solidFill>
                  <a:srgbClr val="35332F"/>
                </a:solidFill>
                <a:latin typeface="Alice"/>
              </a:rPr>
              <a:t>We conducted a survey asking students about their knowledge of biosecurity prior to choosing the topic. Here are the results:</a:t>
            </a:r>
          </a:p>
        </p:txBody>
      </p:sp>
      <p:pic>
        <p:nvPicPr>
          <p:cNvPr id="6" name="Picture 6"/>
          <p:cNvPicPr>
            <a:picLocks noChangeAspect="1"/>
          </p:cNvPicPr>
          <p:nvPr/>
        </p:nvPicPr>
        <p:blipFill>
          <a:blip r:embed="rId4"/>
          <a:srcRect/>
          <a:stretch>
            <a:fillRect/>
          </a:stretch>
        </p:blipFill>
        <p:spPr>
          <a:xfrm>
            <a:off x="11517280" y="-280720"/>
            <a:ext cx="4618547" cy="232166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9F8FA55A311246BD07D349998D4DAE" ma:contentTypeVersion="12" ma:contentTypeDescription="Create a new document." ma:contentTypeScope="" ma:versionID="4d3cb31c02c90e4f69b28ba88c8e9f1a">
  <xsd:schema xmlns:xsd="http://www.w3.org/2001/XMLSchema" xmlns:xs="http://www.w3.org/2001/XMLSchema" xmlns:p="http://schemas.microsoft.com/office/2006/metadata/properties" xmlns:ns2="8abfc420-e612-4053-9a12-0cdf5b119ba5" xmlns:ns3="cb403339-5fdb-4cab-bc57-47965fcaf8d9" targetNamespace="http://schemas.microsoft.com/office/2006/metadata/properties" ma:root="true" ma:fieldsID="32a08f6ea88f5e82f3ce7599eccca0e5" ns2:_="" ns3:_="">
    <xsd:import namespace="8abfc420-e612-4053-9a12-0cdf5b119ba5"/>
    <xsd:import namespace="cb403339-5fdb-4cab-bc57-47965fcaf8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bfc420-e612-4053-9a12-0cdf5b119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0dc97c-4265-4286-a30f-3f951028d51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403339-5fdb-4cab-bc57-47965fcaf8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5283dd3-a4b7-4e6a-85f4-a999a0607b30}" ma:internalName="TaxCatchAll" ma:showField="CatchAllData" ma:web="cb403339-5fdb-4cab-bc57-47965fcaf8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9F2190-91E8-46BE-931C-2A80B050C487}"/>
</file>

<file path=customXml/itemProps2.xml><?xml version="1.0" encoding="utf-8"?>
<ds:datastoreItem xmlns:ds="http://schemas.openxmlformats.org/officeDocument/2006/customXml" ds:itemID="{4A7A9864-FF35-4D07-9CFA-FC01C4416102}"/>
</file>

<file path=docProps/app.xml><?xml version="1.0" encoding="utf-8"?>
<Properties xmlns="http://schemas.openxmlformats.org/officeDocument/2006/extended-properties" xmlns:vt="http://schemas.openxmlformats.org/officeDocument/2006/docPropsVTypes">
  <TotalTime>1</TotalTime>
  <Words>1764</Words>
  <Application>Microsoft Office PowerPoint</Application>
  <PresentationFormat>Custom</PresentationFormat>
  <Paragraphs>158</Paragraphs>
  <Slides>52</Slides>
  <Notes>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Chewy</vt:lpstr>
      <vt:lpstr>Calibri</vt:lpstr>
      <vt:lpstr>Alice</vt:lpstr>
      <vt:lpstr>Alice Bold</vt:lpstr>
      <vt:lpstr>Arapey</vt:lpstr>
      <vt:lpstr>Arial</vt:lpstr>
      <vt:lpstr>Arapey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dc:title>
  <dc:creator>Soraiya Omer</dc:creator>
  <cp:lastModifiedBy>Soraiya Omer</cp:lastModifiedBy>
  <cp:revision>1</cp:revision>
  <dcterms:created xsi:type="dcterms:W3CDTF">2006-08-16T00:00:00Z</dcterms:created>
  <dcterms:modified xsi:type="dcterms:W3CDTF">2023-04-03T07:55:39Z</dcterms:modified>
  <dc:identifier>DAFciTxNaxw</dc:identifier>
</cp:coreProperties>
</file>