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4" r:id="rId8"/>
    <p:sldId id="265" r:id="rId9"/>
    <p:sldId id="260" r:id="rId10"/>
    <p:sldId id="310" r:id="rId11"/>
    <p:sldId id="311" r:id="rId12"/>
    <p:sldId id="312" r:id="rId13"/>
    <p:sldId id="314" r:id="rId14"/>
    <p:sldId id="298"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79087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7264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48861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2645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59671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 id="2147483672" r:id="rId20"/>
    <p:sldLayoutId id="2147483673" r:id="rId21"/>
    <p:sldLayoutId id="2147483674"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SoX5qBpdnI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nsustainablemagazine.com/10-ways-to-reduce-waste-at-wo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dirty="0">
                <a:solidFill>
                  <a:schemeClr val="tx1"/>
                </a:solidFill>
              </a:rPr>
              <a:t>SDG 11 </a:t>
            </a:r>
          </a:p>
        </p:txBody>
      </p:sp>
      <p:sp>
        <p:nvSpPr>
          <p:cNvPr id="3" name="Subtitle 2"/>
          <p:cNvSpPr>
            <a:spLocks noGrp="1"/>
          </p:cNvSpPr>
          <p:nvPr>
            <p:ph type="subTitle" idx="1"/>
          </p:nvPr>
        </p:nvSpPr>
        <p:spPr/>
        <p:txBody>
          <a:bodyPr>
            <a:normAutofit fontScale="47500" lnSpcReduction="20000"/>
          </a:bodyPr>
          <a:lstStyle/>
          <a:p>
            <a:r>
              <a:rPr lang="en-US" sz="12000" b="1" dirty="0"/>
              <a:t>Waste Management</a:t>
            </a:r>
          </a:p>
          <a:p>
            <a:endParaRPr lang="en-US" sz="5400" b="1" dirty="0"/>
          </a:p>
        </p:txBody>
      </p:sp>
    </p:spTree>
    <p:extLst>
      <p:ext uri="{BB962C8B-B14F-4D97-AF65-F5344CB8AC3E}">
        <p14:creationId xmlns:p14="http://schemas.microsoft.com/office/powerpoint/2010/main" val="14875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0"/>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a:normAutofit fontScale="90000"/>
          </a:bodyPr>
          <a:lstStyle/>
          <a:p>
            <a:r>
              <a:rPr lang="en-GB" sz="2800" dirty="0">
                <a:solidFill>
                  <a:schemeClr val="tx1"/>
                </a:solidFill>
              </a:rPr>
              <a:t>How can the leaders, businesses and people in Qatar work together to make sure we have less garbage and make the earth happy, just like we want in 2030?</a:t>
            </a:r>
          </a:p>
        </p:txBody>
      </p:sp>
    </p:spTree>
    <p:extLst>
      <p:ext uri="{BB962C8B-B14F-4D97-AF65-F5344CB8AC3E}">
        <p14:creationId xmlns:p14="http://schemas.microsoft.com/office/powerpoint/2010/main" val="176026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wheat with tracks in it">
            <a:extLst>
              <a:ext uri="{FF2B5EF4-FFF2-40B4-BE49-F238E27FC236}">
                <a16:creationId xmlns:a16="http://schemas.microsoft.com/office/drawing/2014/main" id="{5BA975B6-ACDF-974C-4B0A-792DE5F09CB6}"/>
              </a:ext>
            </a:extLst>
          </p:cNvPr>
          <p:cNvPicPr>
            <a:picLocks noGrp="1" noChangeAspect="1"/>
          </p:cNvPicPr>
          <p:nvPr>
            <p:ph type="pic" sz="quarter" idx="10"/>
          </p:nvPr>
        </p:nvPicPr>
        <p:blipFill>
          <a:blip r:embed="rId2">
            <a:alphaModFix amt="50000"/>
          </a:blip>
          <a:srcRect/>
          <a:stretch/>
        </p:blipFill>
        <p:spPr>
          <a:xfrm>
            <a:off x="0" y="-2"/>
            <a:ext cx="12192000" cy="6858000"/>
          </a:xfrm>
        </p:spPr>
      </p:pic>
      <p:sp>
        <p:nvSpPr>
          <p:cNvPr id="3" name="Title 2">
            <a:extLst>
              <a:ext uri="{FF2B5EF4-FFF2-40B4-BE49-F238E27FC236}">
                <a16:creationId xmlns:a16="http://schemas.microsoft.com/office/drawing/2014/main" id="{05BF4AF3-2D87-5D1D-245D-49E6F0B09A40}"/>
              </a:ext>
            </a:extLst>
          </p:cNvPr>
          <p:cNvSpPr>
            <a:spLocks noGrp="1"/>
          </p:cNvSpPr>
          <p:nvPr>
            <p:ph type="title"/>
          </p:nvPr>
        </p:nvSpPr>
        <p:spPr>
          <a:xfrm>
            <a:off x="844802" y="328837"/>
            <a:ext cx="9792182" cy="6311659"/>
          </a:xfrm>
        </p:spPr>
        <p:txBody>
          <a:bodyPr>
            <a:normAutofit fontScale="90000"/>
          </a:bodyPr>
          <a:lstStyle/>
          <a:p>
            <a:r>
              <a:rPr lang="en-GB" sz="1800" dirty="0">
                <a:solidFill>
                  <a:schemeClr val="tx1"/>
                </a:solidFill>
              </a:rPr>
              <a:t>In the midst of increasing attention to sustainability, Qatar has intensified its efforts in waste recycling. This reflects its commitment to environmental sustainability, which has been placed on its priority list and integrated into its Vision 2030.</a:t>
            </a:r>
            <a:br>
              <a:rPr lang="en-GB" sz="1800" dirty="0">
                <a:solidFill>
                  <a:schemeClr val="tx1"/>
                </a:solidFill>
              </a:rPr>
            </a:br>
            <a:br>
              <a:rPr lang="en-GB" sz="1800" dirty="0">
                <a:solidFill>
                  <a:schemeClr val="tx1"/>
                </a:solidFill>
              </a:rPr>
            </a:br>
            <a:r>
              <a:rPr lang="en-GB" sz="1800" dirty="0">
                <a:solidFill>
                  <a:schemeClr val="tx1"/>
                </a:solidFill>
              </a:rPr>
              <a:t>This comes as the State of Qatar prepares to host Expo 2023 Doha from Oct. 2, 2023, to March 28, 2024. It is the first A1 event of its kind to take place in Qatar, the Middle East, and North Africa.</a:t>
            </a:r>
            <a:br>
              <a:rPr lang="en-GB" sz="1800" dirty="0">
                <a:solidFill>
                  <a:schemeClr val="tx1"/>
                </a:solidFill>
              </a:rPr>
            </a:br>
            <a:br>
              <a:rPr lang="en-GB" sz="1800" dirty="0">
                <a:solidFill>
                  <a:schemeClr val="tx1"/>
                </a:solidFill>
              </a:rPr>
            </a:br>
            <a:r>
              <a:rPr lang="en-GB" sz="1800" dirty="0">
                <a:solidFill>
                  <a:schemeClr val="tx1"/>
                </a:solidFill>
              </a:rPr>
              <a:t>The expo aims to raise global awareness to promote long-term environmental change in attitudes and behaviours toward the environment, aligning with Qatar's National Vision 2030.</a:t>
            </a:r>
            <a:br>
              <a:rPr lang="en-GB" sz="1800" dirty="0">
                <a:solidFill>
                  <a:schemeClr val="tx1"/>
                </a:solidFill>
              </a:rPr>
            </a:br>
            <a:br>
              <a:rPr lang="en-GB" sz="1800" dirty="0">
                <a:solidFill>
                  <a:schemeClr val="tx1"/>
                </a:solidFill>
              </a:rPr>
            </a:br>
            <a:r>
              <a:rPr lang="en-GB" sz="1800" dirty="0">
                <a:solidFill>
                  <a:schemeClr val="tx1"/>
                </a:solidFill>
              </a:rPr>
              <a:t>In this context, Director of the Waste Recycling and Treatment Department at the Ministry of Municipality Eng. Hamad </a:t>
            </a:r>
            <a:r>
              <a:rPr lang="en-GB" sz="1800" dirty="0" err="1">
                <a:solidFill>
                  <a:schemeClr val="tx1"/>
                </a:solidFill>
              </a:rPr>
              <a:t>Jassim</a:t>
            </a:r>
            <a:r>
              <a:rPr lang="en-GB" sz="1800" dirty="0">
                <a:solidFill>
                  <a:schemeClr val="tx1"/>
                </a:solidFill>
              </a:rPr>
              <a:t> Al Bahr said in an interview with Qatar News Agency (QNA) that one of the most important ways to protect the environment is through recycling and sustainability</a:t>
            </a:r>
            <a:r>
              <a:rPr lang="en-GB"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17100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EBF-73B2-2188-6E43-D85E829780A8}"/>
              </a:ext>
            </a:extLst>
          </p:cNvPr>
          <p:cNvSpPr>
            <a:spLocks noGrp="1"/>
          </p:cNvSpPr>
          <p:nvPr>
            <p:ph type="title"/>
          </p:nvPr>
        </p:nvSpPr>
        <p:spPr>
          <a:xfrm>
            <a:off x="275208" y="97655"/>
            <a:ext cx="6169979" cy="6760345"/>
          </a:xfrm>
        </p:spPr>
        <p:txBody>
          <a:bodyPr/>
          <a:lstStyle/>
          <a:p>
            <a:r>
              <a:rPr lang="en-GB" sz="1600" dirty="0">
                <a:latin typeface="Tenorite" panose="00000500000000000000" pitchFamily="2" charset="0"/>
              </a:rPr>
              <a:t>Al Bahr further explained that the Waste Recycling and Treatment Department oversees a solid waste treatment plant, associated transfer stations, and sanitary landfills, ensuring that waste is processed according to international standards and specifications.</a:t>
            </a:r>
            <a:br>
              <a:rPr lang="en-GB" sz="1600" dirty="0">
                <a:latin typeface="Tenorite" panose="00000500000000000000" pitchFamily="2" charset="0"/>
              </a:rPr>
            </a:br>
            <a:br>
              <a:rPr lang="en-GB" sz="1600" dirty="0">
                <a:latin typeface="Tenorite" panose="00000500000000000000" pitchFamily="2" charset="0"/>
              </a:rPr>
            </a:br>
            <a:r>
              <a:rPr lang="en-GB" sz="1600" dirty="0">
                <a:latin typeface="Tenorite" panose="00000500000000000000" pitchFamily="2" charset="0"/>
              </a:rPr>
              <a:t>He emphasized that recycling is a vital issue, and Qatar has facilitated it through various solutions and technologies that contribute to environmental preservation, pollution reduction, resource and energy conservation, consumption reduction, and improved production process efficiency.</a:t>
            </a:r>
            <a:br>
              <a:rPr lang="en-GB" sz="1600" dirty="0">
                <a:latin typeface="Tenorite" panose="00000500000000000000" pitchFamily="2" charset="0"/>
              </a:rPr>
            </a:br>
            <a:br>
              <a:rPr lang="en-GB" sz="1600" dirty="0">
                <a:latin typeface="Tenorite" panose="00000500000000000000" pitchFamily="2" charset="0"/>
              </a:rPr>
            </a:br>
            <a:r>
              <a:rPr lang="en-GB" sz="1600" dirty="0">
                <a:latin typeface="Tenorite" panose="00000500000000000000" pitchFamily="2" charset="0"/>
              </a:rPr>
              <a:t>Regarding Qatar's success in recycling all waste generated during the FIFA World Cup Qatar 2022,</a:t>
            </a:r>
            <a:br>
              <a:rPr lang="en-GB" sz="1600" dirty="0">
                <a:latin typeface="Tenorite" panose="00000500000000000000" pitchFamily="2" charset="0"/>
              </a:rPr>
            </a:br>
            <a:r>
              <a:rPr lang="en-GB" sz="1600" dirty="0">
                <a:latin typeface="Tenorite" panose="00000500000000000000" pitchFamily="2" charset="0"/>
              </a:rPr>
              <a:t>achieving a 100 percent recycling rate was a significant milestone, marking the first time this rate was achieved in the history of previous World Cup events.</a:t>
            </a:r>
            <a:br>
              <a:rPr lang="en-GB" dirty="0">
                <a:latin typeface="Tenorite" panose="00000500000000000000" pitchFamily="2" charset="0"/>
              </a:rPr>
            </a:br>
            <a:endParaRPr lang="en-US" dirty="0">
              <a:latin typeface="Tenorite" panose="00000500000000000000" pitchFamily="2" charset="0"/>
            </a:endParaRPr>
          </a:p>
        </p:txBody>
      </p:sp>
      <p:pic>
        <p:nvPicPr>
          <p:cNvPr id="7" name="Picture Placeholder 4" descr="A close-up of a field">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2"/>
          <a:srcRect l="234" r="234"/>
          <a:stretch/>
        </p:blipFill>
        <p:spPr>
          <a:xfrm>
            <a:off x="6789480" y="0"/>
            <a:ext cx="5394960" cy="6858000"/>
          </a:xfrm>
        </p:spPr>
      </p:pic>
      <p:sp>
        <p:nvSpPr>
          <p:cNvPr id="5" name="Slide Number Placeholder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12</a:t>
            </a:fld>
            <a:endParaRPr lang="en-US" dirty="0"/>
          </a:p>
        </p:txBody>
      </p:sp>
    </p:spTree>
    <p:extLst>
      <p:ext uri="{BB962C8B-B14F-4D97-AF65-F5344CB8AC3E}">
        <p14:creationId xmlns:p14="http://schemas.microsoft.com/office/powerpoint/2010/main" val="78822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029843" y="381714"/>
            <a:ext cx="6323957" cy="6476286"/>
          </a:xfrm>
        </p:spPr>
        <p:txBody>
          <a:bodyPr/>
          <a:lstStyle/>
          <a:p>
            <a:r>
              <a:rPr lang="en-GB" sz="2000" dirty="0" err="1">
                <a:solidFill>
                  <a:schemeClr val="tx1"/>
                </a:solidFill>
              </a:rPr>
              <a:t>Bahar</a:t>
            </a:r>
            <a:r>
              <a:rPr lang="en-GB" sz="2000" dirty="0">
                <a:solidFill>
                  <a:schemeClr val="tx1"/>
                </a:solidFill>
              </a:rPr>
              <a:t> outlined the five stages of waste treatment at the </a:t>
            </a:r>
            <a:r>
              <a:rPr lang="en-GB" sz="2000" dirty="0" err="1">
                <a:solidFill>
                  <a:schemeClr val="tx1"/>
                </a:solidFill>
              </a:rPr>
              <a:t>center</a:t>
            </a:r>
            <a:r>
              <a:rPr lang="en-GB" sz="2000" dirty="0">
                <a:solidFill>
                  <a:schemeClr val="tx1"/>
                </a:solidFill>
              </a:rPr>
              <a:t>, starting with separation, recycling, incineration for energy production, and recycling to obtain high-quality organic fertilizer.</a:t>
            </a:r>
            <a:br>
              <a:rPr lang="en-GB" sz="2000" dirty="0">
                <a:solidFill>
                  <a:schemeClr val="tx1"/>
                </a:solidFill>
              </a:rPr>
            </a:br>
            <a:br>
              <a:rPr lang="en-GB" sz="2000" dirty="0">
                <a:solidFill>
                  <a:schemeClr val="tx1"/>
                </a:solidFill>
              </a:rPr>
            </a:br>
            <a:r>
              <a:rPr lang="en-GB" sz="2000" dirty="0">
                <a:solidFill>
                  <a:schemeClr val="tx1"/>
                </a:solidFill>
              </a:rPr>
              <a:t> The </a:t>
            </a:r>
            <a:r>
              <a:rPr lang="en-GB" sz="2000" dirty="0" err="1">
                <a:solidFill>
                  <a:schemeClr val="tx1"/>
                </a:solidFill>
              </a:rPr>
              <a:t>center</a:t>
            </a:r>
            <a:r>
              <a:rPr lang="en-GB" sz="2000" dirty="0">
                <a:solidFill>
                  <a:schemeClr val="tx1"/>
                </a:solidFill>
              </a:rPr>
              <a:t> has successfully transformed waste into energy</a:t>
            </a:r>
            <a:r>
              <a:rPr lang="en-GB" sz="2000" dirty="0"/>
              <a:t>.</a:t>
            </a:r>
            <a:br>
              <a:rPr lang="en-GB" sz="2000" dirty="0"/>
            </a:br>
            <a:br>
              <a:rPr lang="en-GB" sz="2000" dirty="0"/>
            </a:br>
            <a:endParaRPr lang="en-US" sz="2000" dirty="0"/>
          </a:p>
        </p:txBody>
      </p:sp>
      <p:pic>
        <p:nvPicPr>
          <p:cNvPr id="7" name="Picture Placeholder 26" descr="Arial view of an avenue of tree and pastures on either side">
            <a:extLst>
              <a:ext uri="{FF2B5EF4-FFF2-40B4-BE49-F238E27FC236}">
                <a16:creationId xmlns:a16="http://schemas.microsoft.com/office/drawing/2014/main" id="{839F036C-A908-D88B-93D2-2FC59D5D12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flipV="1">
            <a:off x="12313328" y="5628441"/>
            <a:ext cx="1083075" cy="523781"/>
          </a:xfrm>
        </p:spPr>
        <p:txBody>
          <a:bodyPr/>
          <a:lstStyle/>
          <a:p>
            <a:endParaRPr lang="en-US" dirty="0"/>
          </a:p>
        </p:txBody>
      </p:sp>
      <p:sp>
        <p:nvSpPr>
          <p:cNvPr id="5" name="Content Placeholder 4">
            <a:extLst>
              <a:ext uri="{FF2B5EF4-FFF2-40B4-BE49-F238E27FC236}">
                <a16:creationId xmlns:a16="http://schemas.microsoft.com/office/drawing/2014/main" id="{1F4B294B-3C01-ED06-AA96-7FF46F3D2A94}"/>
              </a:ext>
            </a:extLst>
          </p:cNvPr>
          <p:cNvSpPr>
            <a:spLocks noGrp="1"/>
          </p:cNvSpPr>
          <p:nvPr>
            <p:ph sz="quarter" idx="12"/>
          </p:nvPr>
        </p:nvSpPr>
        <p:spPr>
          <a:xfrm flipH="1" flipV="1">
            <a:off x="11609408" y="6261904"/>
            <a:ext cx="446468" cy="289816"/>
          </a:xfrm>
        </p:spPr>
        <p:txBody>
          <a:bodyPr>
            <a:normAutofit fontScale="40000" lnSpcReduction="20000"/>
          </a:bodyPr>
          <a:lstStyle/>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13</a:t>
            </a:fld>
            <a:endParaRPr lang="en-US" dirty="0"/>
          </a:p>
        </p:txBody>
      </p:sp>
    </p:spTree>
    <p:extLst>
      <p:ext uri="{BB962C8B-B14F-4D97-AF65-F5344CB8AC3E}">
        <p14:creationId xmlns:p14="http://schemas.microsoft.com/office/powerpoint/2010/main" val="198190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a:xfrm>
            <a:off x="1130061" y="257452"/>
            <a:ext cx="4442603" cy="6374167"/>
          </a:xfrm>
        </p:spPr>
        <p:txBody>
          <a:bodyPr/>
          <a:lstStyle/>
          <a:p>
            <a:r>
              <a:rPr lang="en-US" dirty="0"/>
              <a:t>For A Greener earth, it is a joint effort by one and all in Qatar so that we may reach our target of happy earth 2030 by participating in Recycling, reusing and reducing waste.</a:t>
            </a:r>
          </a:p>
        </p:txBody>
      </p:sp>
      <p:sp>
        <p:nvSpPr>
          <p:cNvPr id="6" name="Text Placeholder 5">
            <a:extLst>
              <a:ext uri="{FF2B5EF4-FFF2-40B4-BE49-F238E27FC236}">
                <a16:creationId xmlns:a16="http://schemas.microsoft.com/office/drawing/2014/main" id="{75335026-4908-B82C-0C3C-4E5E0498CB6A}"/>
              </a:ext>
            </a:extLst>
          </p:cNvPr>
          <p:cNvSpPr>
            <a:spLocks noGrp="1"/>
          </p:cNvSpPr>
          <p:nvPr>
            <p:ph type="body" sz="quarter" idx="19"/>
          </p:nvPr>
        </p:nvSpPr>
        <p:spPr>
          <a:xfrm flipV="1">
            <a:off x="1130061" y="7395099"/>
            <a:ext cx="4442603" cy="381740"/>
          </a:xfrm>
        </p:spPr>
        <p:txBody>
          <a:bodyPr>
            <a:normAutofit fontScale="92500" lnSpcReduction="10000"/>
          </a:bodyPr>
          <a:lstStyle/>
          <a:p>
            <a:endParaRPr lang="en-US" dirty="0"/>
          </a:p>
        </p:txBody>
      </p:sp>
      <p:pic>
        <p:nvPicPr>
          <p:cNvPr id="15" name="Picture Placeholder 14" descr="A close up of a leaf">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2"/>
          <a:srcRect l="55" r="55"/>
          <a:stretch/>
        </p:blipFill>
        <p:spPr>
          <a:xfrm>
            <a:off x="6771736" y="0"/>
            <a:ext cx="5420263" cy="6858000"/>
          </a:xfrm>
        </p:spPr>
      </p:pic>
    </p:spTree>
    <p:extLst>
      <p:ext uri="{BB962C8B-B14F-4D97-AF65-F5344CB8AC3E}">
        <p14:creationId xmlns:p14="http://schemas.microsoft.com/office/powerpoint/2010/main" val="301015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75172"/>
            <a:ext cx="9601196" cy="1303867"/>
          </a:xfrm>
        </p:spPr>
        <p:txBody>
          <a:bodyPr>
            <a:normAutofit fontScale="90000"/>
          </a:bodyPr>
          <a:lstStyle/>
          <a:p>
            <a:r>
              <a:rPr lang="en-US" dirty="0">
                <a:hlinkClick r:id="rId2"/>
              </a:rPr>
              <a:t>The 5Rs of Zero Waste (youtube.com)</a:t>
            </a:r>
            <a:br>
              <a:rPr lang="en-US" dirty="0"/>
            </a:br>
            <a:r>
              <a:rPr lang="en-US" dirty="0"/>
              <a:t>(please click to watch)</a:t>
            </a:r>
          </a:p>
        </p:txBody>
      </p:sp>
      <p:sp>
        <p:nvSpPr>
          <p:cNvPr id="3" name="Content Placeholder 2"/>
          <p:cNvSpPr>
            <a:spLocks noGrp="1"/>
          </p:cNvSpPr>
          <p:nvPr>
            <p:ph idx="1"/>
          </p:nvPr>
        </p:nvSpPr>
        <p:spPr>
          <a:xfrm>
            <a:off x="1295401" y="3501812"/>
            <a:ext cx="9601196" cy="1761068"/>
          </a:xfrm>
        </p:spPr>
        <p:txBody>
          <a:bodyPr>
            <a:normAutofit/>
          </a:bodyPr>
          <a:lstStyle/>
          <a:p>
            <a:pPr marL="0" indent="0" algn="ctr">
              <a:buNone/>
            </a:pPr>
            <a:r>
              <a:rPr lang="en-US" sz="9600" b="1" dirty="0"/>
              <a:t>Thank you</a:t>
            </a:r>
          </a:p>
        </p:txBody>
      </p:sp>
    </p:spTree>
    <p:extLst>
      <p:ext uri="{BB962C8B-B14F-4D97-AF65-F5344CB8AC3E}">
        <p14:creationId xmlns:p14="http://schemas.microsoft.com/office/powerpoint/2010/main" val="13421913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are the 3Rs?</a:t>
            </a:r>
          </a:p>
        </p:txBody>
      </p:sp>
      <p:sp>
        <p:nvSpPr>
          <p:cNvPr id="3" name="Content Placeholder 2"/>
          <p:cNvSpPr>
            <a:spLocks noGrp="1"/>
          </p:cNvSpPr>
          <p:nvPr>
            <p:ph idx="1"/>
          </p:nvPr>
        </p:nvSpPr>
        <p:spPr>
          <a:xfrm>
            <a:off x="1295402" y="2556932"/>
            <a:ext cx="6353906" cy="801730"/>
          </a:xfrm>
        </p:spPr>
        <p:txBody>
          <a:bodyPr>
            <a:noAutofit/>
          </a:bodyPr>
          <a:lstStyle/>
          <a:p>
            <a:r>
              <a:rPr lang="en-US" sz="4800" b="1" dirty="0"/>
              <a:t>Reduce</a:t>
            </a:r>
          </a:p>
        </p:txBody>
      </p:sp>
      <p:sp>
        <p:nvSpPr>
          <p:cNvPr id="4" name="Content Placeholder 2"/>
          <p:cNvSpPr txBox="1">
            <a:spLocks/>
          </p:cNvSpPr>
          <p:nvPr/>
        </p:nvSpPr>
        <p:spPr>
          <a:xfrm>
            <a:off x="1295402" y="3705958"/>
            <a:ext cx="6353906" cy="80173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4800" b="1" dirty="0"/>
              <a:t>Reuse</a:t>
            </a:r>
          </a:p>
        </p:txBody>
      </p:sp>
      <p:sp>
        <p:nvSpPr>
          <p:cNvPr id="5" name="Content Placeholder 2"/>
          <p:cNvSpPr txBox="1">
            <a:spLocks/>
          </p:cNvSpPr>
          <p:nvPr/>
        </p:nvSpPr>
        <p:spPr>
          <a:xfrm>
            <a:off x="1295402" y="4854985"/>
            <a:ext cx="6353906" cy="80173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4800" b="1" dirty="0"/>
              <a:t>Recycle</a:t>
            </a:r>
          </a:p>
        </p:txBody>
      </p:sp>
    </p:spTree>
    <p:extLst>
      <p:ext uri="{BB962C8B-B14F-4D97-AF65-F5344CB8AC3E}">
        <p14:creationId xmlns:p14="http://schemas.microsoft.com/office/powerpoint/2010/main" val="59105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877" y="854352"/>
            <a:ext cx="8323383" cy="1502768"/>
          </a:xfrm>
        </p:spPr>
        <p:txBody>
          <a:bodyPr>
            <a:normAutofit fontScale="90000"/>
          </a:bodyPr>
          <a:lstStyle/>
          <a:p>
            <a:r>
              <a:rPr lang="en-US" sz="5400" b="1" dirty="0"/>
              <a:t>Have You Heard of the 5Rs of Zero Waste?</a:t>
            </a:r>
          </a:p>
        </p:txBody>
      </p:sp>
      <p:pic>
        <p:nvPicPr>
          <p:cNvPr id="1028" name="Picture 4" descr="The 5 R’s of Waste Management and Zero Waste L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802" y="2622231"/>
            <a:ext cx="5605535" cy="379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2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1" y="728132"/>
            <a:ext cx="10035539" cy="4384888"/>
          </a:xfrm>
        </p:spPr>
        <p:txBody>
          <a:bodyPr>
            <a:noAutofit/>
          </a:bodyPr>
          <a:lstStyle/>
          <a:p>
            <a:pPr marL="0" indent="0">
              <a:buNone/>
            </a:pPr>
            <a:r>
              <a:rPr lang="en-US" sz="3200" b="1" dirty="0"/>
              <a:t>In 2013, Bea Johnson launched a book that was to become the bible for zero-waste livers. The title was 	</a:t>
            </a:r>
          </a:p>
          <a:p>
            <a:pPr marL="0" indent="0">
              <a:buNone/>
            </a:pPr>
            <a:r>
              <a:rPr lang="en-US" sz="3200" b="1" dirty="0"/>
              <a:t>							</a:t>
            </a:r>
            <a:r>
              <a:rPr lang="en-US" sz="3200" b="1" dirty="0">
                <a:solidFill>
                  <a:srgbClr val="FF0000"/>
                </a:solidFill>
              </a:rPr>
              <a:t>Zero Waste Home</a:t>
            </a:r>
            <a:r>
              <a:rPr lang="en-US" sz="3200" b="1" dirty="0"/>
              <a:t>.</a:t>
            </a:r>
          </a:p>
          <a:p>
            <a:endParaRPr lang="en-US" sz="3200" b="1" dirty="0"/>
          </a:p>
          <a:p>
            <a:pPr marL="0" indent="0">
              <a:buNone/>
            </a:pPr>
            <a:r>
              <a:rPr lang="en-US" sz="3200" b="1" dirty="0"/>
              <a:t>It’s a part inspirational story that tells how Bea transformed the life of herself and her family for the better by </a:t>
            </a:r>
            <a:r>
              <a:rPr lang="en-US" sz="3200" b="1" u="sng" dirty="0">
                <a:hlinkClick r:id="rId2"/>
              </a:rPr>
              <a:t>reducing their waste</a:t>
            </a:r>
            <a:r>
              <a:rPr lang="en-US" sz="3200" b="1" dirty="0"/>
              <a:t> to an astounding one </a:t>
            </a:r>
            <a:r>
              <a:rPr lang="en-US" sz="3200" b="1" dirty="0" err="1"/>
              <a:t>litre</a:t>
            </a:r>
            <a:r>
              <a:rPr lang="en-US" sz="3200" b="1" dirty="0"/>
              <a:t> a year (one single mason jar).</a:t>
            </a:r>
          </a:p>
        </p:txBody>
      </p:sp>
    </p:spTree>
    <p:extLst>
      <p:ext uri="{BB962C8B-B14F-4D97-AF65-F5344CB8AC3E}">
        <p14:creationId xmlns:p14="http://schemas.microsoft.com/office/powerpoint/2010/main" val="27135118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1046480" y="574041"/>
            <a:ext cx="2814320" cy="29819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Refuse</a:t>
            </a:r>
            <a:r>
              <a:rPr lang="en-US" dirty="0"/>
              <a:t>: </a:t>
            </a:r>
            <a:r>
              <a:rPr lang="en-US" sz="2000" dirty="0"/>
              <a:t>Learn to say No to single plastic use, say No to straws.  </a:t>
            </a:r>
          </a:p>
        </p:txBody>
      </p:sp>
      <p:sp>
        <p:nvSpPr>
          <p:cNvPr id="9" name="Heart 8"/>
          <p:cNvSpPr/>
          <p:nvPr/>
        </p:nvSpPr>
        <p:spPr>
          <a:xfrm>
            <a:off x="1046480" y="3302000"/>
            <a:ext cx="2814320" cy="29819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Reduce</a:t>
            </a:r>
            <a:r>
              <a:rPr lang="en-US" dirty="0"/>
              <a:t>: </a:t>
            </a:r>
            <a:r>
              <a:rPr lang="en-US" sz="2000" dirty="0"/>
              <a:t>Don’t buy a lot of things that you will not use.  </a:t>
            </a:r>
          </a:p>
        </p:txBody>
      </p:sp>
      <p:sp>
        <p:nvSpPr>
          <p:cNvPr id="10" name="Heart 9"/>
          <p:cNvSpPr/>
          <p:nvPr/>
        </p:nvSpPr>
        <p:spPr>
          <a:xfrm>
            <a:off x="4551680" y="3037840"/>
            <a:ext cx="2814320" cy="29819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Reuse</a:t>
            </a:r>
            <a:r>
              <a:rPr lang="en-US" dirty="0"/>
              <a:t>: </a:t>
            </a:r>
            <a:r>
              <a:rPr lang="en-US" sz="2000" dirty="0"/>
              <a:t>Stop using disposable products. Say yes to </a:t>
            </a:r>
            <a:r>
              <a:rPr lang="en-US" sz="2000" dirty="0" err="1"/>
              <a:t>reusables</a:t>
            </a:r>
            <a:r>
              <a:rPr lang="en-US" sz="2000" dirty="0"/>
              <a:t>.  </a:t>
            </a:r>
          </a:p>
        </p:txBody>
      </p:sp>
      <p:sp>
        <p:nvSpPr>
          <p:cNvPr id="11" name="Heart 10"/>
          <p:cNvSpPr/>
          <p:nvPr/>
        </p:nvSpPr>
        <p:spPr>
          <a:xfrm>
            <a:off x="7894320" y="574041"/>
            <a:ext cx="2997200" cy="29819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Recycle</a:t>
            </a:r>
            <a:r>
              <a:rPr lang="en-US" dirty="0"/>
              <a:t>: </a:t>
            </a:r>
            <a:r>
              <a:rPr lang="en-US" sz="2000" dirty="0"/>
              <a:t>Recycle things to their proper places. </a:t>
            </a:r>
            <a:r>
              <a:rPr lang="en-US" sz="2000" dirty="0" err="1"/>
              <a:t>Eg</a:t>
            </a:r>
            <a:r>
              <a:rPr lang="en-US" sz="2000" dirty="0"/>
              <a:t>. Papers.</a:t>
            </a:r>
          </a:p>
        </p:txBody>
      </p:sp>
      <p:sp>
        <p:nvSpPr>
          <p:cNvPr id="12" name="Heart 11"/>
          <p:cNvSpPr/>
          <p:nvPr/>
        </p:nvSpPr>
        <p:spPr>
          <a:xfrm>
            <a:off x="7889240" y="3453847"/>
            <a:ext cx="3002280" cy="29819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Rot</a:t>
            </a:r>
            <a:r>
              <a:rPr lang="en-US" dirty="0"/>
              <a:t>: </a:t>
            </a:r>
            <a:r>
              <a:rPr lang="en-US" sz="2000" dirty="0"/>
              <a:t>Turn your kitchen scraps, like banana peels, into compost.</a:t>
            </a:r>
          </a:p>
        </p:txBody>
      </p:sp>
      <p:pic>
        <p:nvPicPr>
          <p:cNvPr id="13" name="Picture 2" descr="1,927 Circular economy logos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0538" t="7596" r="9462" b="15452"/>
          <a:stretch/>
        </p:blipFill>
        <p:spPr bwMode="auto">
          <a:xfrm>
            <a:off x="4968240" y="887491"/>
            <a:ext cx="1981200" cy="205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9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0774F1-25A7-BE7D-C1BD-B4728398945E}"/>
              </a:ext>
            </a:extLst>
          </p:cNvPr>
          <p:cNvSpPr txBox="1"/>
          <p:nvPr/>
        </p:nvSpPr>
        <p:spPr>
          <a:xfrm>
            <a:off x="955963" y="758245"/>
            <a:ext cx="6373091" cy="5109091"/>
          </a:xfrm>
          <a:prstGeom prst="rect">
            <a:avLst/>
          </a:prstGeom>
          <a:noFill/>
        </p:spPr>
        <p:txBody>
          <a:bodyPr wrap="square" rtlCol="0">
            <a:spAutoFit/>
          </a:bodyPr>
          <a:lstStyle/>
          <a:p>
            <a:pPr algn="just"/>
            <a:r>
              <a:rPr lang="en-US" sz="2800" dirty="0">
                <a:solidFill>
                  <a:schemeClr val="tx2">
                    <a:lumMod val="90000"/>
                    <a:lumOff val="10000"/>
                  </a:schemeClr>
                </a:solidFill>
                <a:latin typeface="Dojo Text"/>
              </a:rPr>
              <a:t>Waste is generated any time anywhere. Waste Management shall mean “the collection, transport, recovery and disposal of waste, including the supervision of such operation and aftercare of disposal sites”.</a:t>
            </a:r>
          </a:p>
          <a:p>
            <a:pPr algn="just"/>
            <a:endParaRPr lang="en-US" sz="2800" dirty="0">
              <a:solidFill>
                <a:schemeClr val="tx2">
                  <a:lumMod val="90000"/>
                  <a:lumOff val="10000"/>
                </a:schemeClr>
              </a:solidFill>
              <a:latin typeface="Dojo Text"/>
            </a:endParaRPr>
          </a:p>
          <a:p>
            <a:pPr algn="just"/>
            <a:r>
              <a:rPr lang="en-US" sz="2800" dirty="0">
                <a:solidFill>
                  <a:schemeClr val="tx2">
                    <a:lumMod val="90000"/>
                    <a:lumOff val="10000"/>
                  </a:schemeClr>
                </a:solidFill>
                <a:latin typeface="Dojo Text"/>
              </a:rPr>
              <a:t>However, the newer concepts of Waste Management” talk about “Reduce, Reuse and Recycle of waste” over and above waste disposal. </a:t>
            </a:r>
          </a:p>
          <a:p>
            <a:endParaRPr lang="en-US" sz="1800" dirty="0">
              <a:latin typeface="Dojo Text"/>
            </a:endParaRPr>
          </a:p>
        </p:txBody>
      </p:sp>
      <p:pic>
        <p:nvPicPr>
          <p:cNvPr id="6" name="Picture 5">
            <a:extLst>
              <a:ext uri="{FF2B5EF4-FFF2-40B4-BE49-F238E27FC236}">
                <a16:creationId xmlns:a16="http://schemas.microsoft.com/office/drawing/2014/main" id="{A751982A-D156-D87A-4AE3-EA9AF64A221B}"/>
              </a:ext>
            </a:extLst>
          </p:cNvPr>
          <p:cNvPicPr>
            <a:picLocks noChangeAspect="1"/>
          </p:cNvPicPr>
          <p:nvPr/>
        </p:nvPicPr>
        <p:blipFill>
          <a:blip r:embed="rId2"/>
          <a:stretch>
            <a:fillRect/>
          </a:stretch>
        </p:blipFill>
        <p:spPr>
          <a:xfrm>
            <a:off x="7800109" y="872836"/>
            <a:ext cx="3810000" cy="4657005"/>
          </a:xfrm>
          <a:prstGeom prst="rect">
            <a:avLst/>
          </a:prstGeom>
        </p:spPr>
      </p:pic>
    </p:spTree>
    <p:extLst>
      <p:ext uri="{BB962C8B-B14F-4D97-AF65-F5344CB8AC3E}">
        <p14:creationId xmlns:p14="http://schemas.microsoft.com/office/powerpoint/2010/main" val="345155256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CB379-1489-A435-C82C-45D5799B4CF9}"/>
              </a:ext>
            </a:extLst>
          </p:cNvPr>
          <p:cNvPicPr>
            <a:picLocks noChangeAspect="1"/>
          </p:cNvPicPr>
          <p:nvPr/>
        </p:nvPicPr>
        <p:blipFill>
          <a:blip r:embed="rId2"/>
          <a:stretch>
            <a:fillRect/>
          </a:stretch>
        </p:blipFill>
        <p:spPr>
          <a:xfrm>
            <a:off x="9130144" y="3266208"/>
            <a:ext cx="2473205" cy="1384995"/>
          </a:xfrm>
          <a:prstGeom prst="rect">
            <a:avLst/>
          </a:prstGeom>
        </p:spPr>
      </p:pic>
      <p:sp>
        <p:nvSpPr>
          <p:cNvPr id="2" name="TextBox 1">
            <a:extLst>
              <a:ext uri="{FF2B5EF4-FFF2-40B4-BE49-F238E27FC236}">
                <a16:creationId xmlns:a16="http://schemas.microsoft.com/office/drawing/2014/main" id="{94C83F99-FEC7-5E6E-E64B-D8876D9B8336}"/>
              </a:ext>
            </a:extLst>
          </p:cNvPr>
          <p:cNvSpPr txBox="1"/>
          <p:nvPr/>
        </p:nvSpPr>
        <p:spPr>
          <a:xfrm>
            <a:off x="865909" y="245789"/>
            <a:ext cx="10460182" cy="1384995"/>
          </a:xfrm>
          <a:prstGeom prst="rect">
            <a:avLst/>
          </a:prstGeom>
          <a:noFill/>
        </p:spPr>
        <p:txBody>
          <a:bodyPr wrap="square" rtlCol="0">
            <a:spAutoFit/>
          </a:bodyPr>
          <a:lstStyle/>
          <a:p>
            <a:pPr algn="ctr"/>
            <a:r>
              <a:rPr lang="en-US" sz="2800" b="1" dirty="0">
                <a:solidFill>
                  <a:schemeClr val="tx2">
                    <a:lumMod val="90000"/>
                    <a:lumOff val="10000"/>
                  </a:schemeClr>
                </a:solidFill>
                <a:latin typeface="Dojo Text"/>
              </a:rPr>
              <a:t>How can the leaders, businesses, and people in Qatar work together to make sure we have less garbage and make the Earth happy, just we want in 2030? </a:t>
            </a:r>
          </a:p>
        </p:txBody>
      </p:sp>
      <p:sp>
        <p:nvSpPr>
          <p:cNvPr id="5" name="TextBox 4">
            <a:extLst>
              <a:ext uri="{FF2B5EF4-FFF2-40B4-BE49-F238E27FC236}">
                <a16:creationId xmlns:a16="http://schemas.microsoft.com/office/drawing/2014/main" id="{CEEB45AA-E751-9D7C-8359-1760D7FEC8D7}"/>
              </a:ext>
            </a:extLst>
          </p:cNvPr>
          <p:cNvSpPr txBox="1"/>
          <p:nvPr/>
        </p:nvSpPr>
        <p:spPr>
          <a:xfrm>
            <a:off x="394855" y="1801552"/>
            <a:ext cx="9441872" cy="5139869"/>
          </a:xfrm>
          <a:prstGeom prst="rect">
            <a:avLst/>
          </a:prstGeom>
          <a:noFill/>
        </p:spPr>
        <p:txBody>
          <a:bodyPr wrap="square" rtlCol="0">
            <a:spAutoFit/>
          </a:bodyPr>
          <a:lstStyle/>
          <a:p>
            <a:pPr marL="457200" indent="-457200" algn="l">
              <a:buFont typeface="Wingdings" panose="05000000000000000000" pitchFamily="2" charset="2"/>
              <a:buChar char="§"/>
            </a:pPr>
            <a:r>
              <a:rPr lang="en-US" sz="2800" dirty="0">
                <a:solidFill>
                  <a:schemeClr val="tx2">
                    <a:lumMod val="90000"/>
                    <a:lumOff val="10000"/>
                  </a:schemeClr>
                </a:solidFill>
                <a:latin typeface="Dojo Text"/>
              </a:rPr>
              <a:t>Qatar is primarily focusing on waste management and treatment to protect the environment and to reduce its effects on health. The Qatar government is trying to lessen the amount of waste that is produced by industries, commercial sites, and households, as well as recycle and reuse waste.</a:t>
            </a:r>
          </a:p>
          <a:p>
            <a:pPr algn="l"/>
            <a:endParaRPr lang="en-US" sz="1600" dirty="0">
              <a:solidFill>
                <a:schemeClr val="tx2">
                  <a:lumMod val="90000"/>
                  <a:lumOff val="10000"/>
                </a:schemeClr>
              </a:solidFill>
              <a:latin typeface="Dojo Text"/>
            </a:endParaRPr>
          </a:p>
          <a:p>
            <a:pPr marL="457200" indent="-457200">
              <a:buFont typeface="Wingdings" panose="05000000000000000000" pitchFamily="2" charset="2"/>
              <a:buChar char="§"/>
            </a:pPr>
            <a:r>
              <a:rPr lang="en-US" sz="2800" dirty="0">
                <a:solidFill>
                  <a:schemeClr val="tx2">
                    <a:lumMod val="90000"/>
                    <a:lumOff val="10000"/>
                  </a:schemeClr>
                </a:solidFill>
                <a:latin typeface="Dojo Text"/>
              </a:rPr>
              <a:t>Qatar is currently hosting an Expo to raise global awareness to promote long-term environmental change in attitudes and behaviors toward the environment. It promotes cultural sustainability and environmental preservation. </a:t>
            </a:r>
          </a:p>
          <a:p>
            <a:endParaRPr lang="en-US" sz="2400" dirty="0">
              <a:solidFill>
                <a:schemeClr val="tx2">
                  <a:lumMod val="90000"/>
                  <a:lumOff val="10000"/>
                </a:schemeClr>
              </a:solidFill>
              <a:latin typeface="Dojo Text"/>
            </a:endParaRPr>
          </a:p>
        </p:txBody>
      </p:sp>
    </p:spTree>
    <p:extLst>
      <p:ext uri="{BB962C8B-B14F-4D97-AF65-F5344CB8AC3E}">
        <p14:creationId xmlns:p14="http://schemas.microsoft.com/office/powerpoint/2010/main" val="3931779345"/>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26C235-88EA-0A3B-80E6-5847F1A64A9B}"/>
              </a:ext>
            </a:extLst>
          </p:cNvPr>
          <p:cNvPicPr>
            <a:picLocks noChangeAspect="1"/>
          </p:cNvPicPr>
          <p:nvPr/>
        </p:nvPicPr>
        <p:blipFill>
          <a:blip r:embed="rId2"/>
          <a:stretch>
            <a:fillRect/>
          </a:stretch>
        </p:blipFill>
        <p:spPr>
          <a:xfrm>
            <a:off x="8190349" y="3685778"/>
            <a:ext cx="3578120" cy="2602523"/>
          </a:xfrm>
          <a:prstGeom prst="rect">
            <a:avLst/>
          </a:prstGeom>
        </p:spPr>
      </p:pic>
      <p:sp>
        <p:nvSpPr>
          <p:cNvPr id="3" name="TextBox 2">
            <a:extLst>
              <a:ext uri="{FF2B5EF4-FFF2-40B4-BE49-F238E27FC236}">
                <a16:creationId xmlns:a16="http://schemas.microsoft.com/office/drawing/2014/main" id="{F4BAFDA5-AA31-BCF8-5F8C-EDBEF16B6F8D}"/>
              </a:ext>
            </a:extLst>
          </p:cNvPr>
          <p:cNvSpPr txBox="1"/>
          <p:nvPr/>
        </p:nvSpPr>
        <p:spPr>
          <a:xfrm>
            <a:off x="595745" y="512618"/>
            <a:ext cx="7450975" cy="5601533"/>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chemeClr val="tx2">
                    <a:lumMod val="90000"/>
                    <a:lumOff val="10000"/>
                  </a:schemeClr>
                </a:solidFill>
                <a:latin typeface="Dojo Text"/>
              </a:rPr>
              <a:t>Mandatory implementation of “No Plastic Policy” in all big and small grocery and shopping establishments. </a:t>
            </a:r>
          </a:p>
          <a:p>
            <a:pPr marL="457200" indent="-457200">
              <a:buFont typeface="Wingdings" panose="05000000000000000000" pitchFamily="2" charset="2"/>
              <a:buChar char="§"/>
            </a:pPr>
            <a:endParaRPr lang="en-US" sz="1400" dirty="0">
              <a:solidFill>
                <a:schemeClr val="tx2">
                  <a:lumMod val="90000"/>
                  <a:lumOff val="10000"/>
                </a:schemeClr>
              </a:solidFill>
              <a:latin typeface="Dojo Text"/>
            </a:endParaRPr>
          </a:p>
          <a:p>
            <a:pPr marL="457200" indent="-457200">
              <a:buFont typeface="Wingdings" panose="05000000000000000000" pitchFamily="2" charset="2"/>
              <a:buChar char="§"/>
            </a:pPr>
            <a:r>
              <a:rPr lang="en-US" sz="2800" b="0" i="0" dirty="0">
                <a:solidFill>
                  <a:schemeClr val="tx2">
                    <a:lumMod val="90000"/>
                    <a:lumOff val="10000"/>
                  </a:schemeClr>
                </a:solidFill>
                <a:effectLst/>
                <a:latin typeface="Dojo Text"/>
              </a:rPr>
              <a:t>Reiterate </a:t>
            </a:r>
            <a:r>
              <a:rPr lang="en-US" sz="2800" dirty="0">
                <a:solidFill>
                  <a:schemeClr val="tx2">
                    <a:lumMod val="90000"/>
                    <a:lumOff val="10000"/>
                  </a:schemeClr>
                </a:solidFill>
                <a:latin typeface="Dojo Text"/>
              </a:rPr>
              <a:t>in using Eco bags and other recyclable materials in substitute of plastics</a:t>
            </a:r>
          </a:p>
          <a:p>
            <a:pPr marL="457200" indent="-457200">
              <a:buFont typeface="Wingdings" panose="05000000000000000000" pitchFamily="2" charset="2"/>
              <a:buChar char="§"/>
            </a:pPr>
            <a:endParaRPr lang="en-US" dirty="0">
              <a:solidFill>
                <a:schemeClr val="tx2">
                  <a:lumMod val="90000"/>
                  <a:lumOff val="10000"/>
                </a:schemeClr>
              </a:solidFill>
              <a:latin typeface="Dojo Text"/>
            </a:endParaRPr>
          </a:p>
          <a:p>
            <a:pPr marL="457200" indent="-457200">
              <a:buFont typeface="Wingdings" panose="05000000000000000000" pitchFamily="2" charset="2"/>
              <a:buChar char="§"/>
            </a:pPr>
            <a:r>
              <a:rPr lang="en-US" sz="2800" b="0" i="0" dirty="0">
                <a:solidFill>
                  <a:schemeClr val="tx2">
                    <a:lumMod val="90000"/>
                    <a:lumOff val="10000"/>
                  </a:schemeClr>
                </a:solidFill>
                <a:effectLst/>
                <a:latin typeface="Dojo Text"/>
              </a:rPr>
              <a:t>Mandatory implementation of waste segregation from household areas since domestic waste holds the largest percentage of the total collected waste </a:t>
            </a:r>
          </a:p>
          <a:p>
            <a:pPr marL="457200" indent="-457200">
              <a:buFont typeface="Wingdings" panose="05000000000000000000" pitchFamily="2" charset="2"/>
              <a:buChar char="§"/>
            </a:pPr>
            <a:endParaRPr lang="en-US" dirty="0">
              <a:solidFill>
                <a:schemeClr val="tx2">
                  <a:lumMod val="90000"/>
                  <a:lumOff val="10000"/>
                </a:schemeClr>
              </a:solidFill>
              <a:latin typeface="Dojo Text"/>
            </a:endParaRPr>
          </a:p>
          <a:p>
            <a:pPr marL="457200" indent="-457200">
              <a:buFont typeface="Wingdings" panose="05000000000000000000" pitchFamily="2" charset="2"/>
              <a:buChar char="§"/>
            </a:pPr>
            <a:r>
              <a:rPr lang="en-US" sz="2800" dirty="0">
                <a:solidFill>
                  <a:schemeClr val="tx2">
                    <a:lumMod val="90000"/>
                    <a:lumOff val="10000"/>
                  </a:schemeClr>
                </a:solidFill>
                <a:latin typeface="Dojo Text"/>
              </a:rPr>
              <a:t>Continuous teaching of innovative methods of water and energy reduction and conservation. </a:t>
            </a:r>
          </a:p>
        </p:txBody>
      </p:sp>
      <p:pic>
        <p:nvPicPr>
          <p:cNvPr id="6" name="Picture 5">
            <a:extLst>
              <a:ext uri="{FF2B5EF4-FFF2-40B4-BE49-F238E27FC236}">
                <a16:creationId xmlns:a16="http://schemas.microsoft.com/office/drawing/2014/main" id="{2505B94F-B608-5BE5-6097-6E27DEC02931}"/>
              </a:ext>
            </a:extLst>
          </p:cNvPr>
          <p:cNvPicPr>
            <a:picLocks noChangeAspect="1"/>
          </p:cNvPicPr>
          <p:nvPr/>
        </p:nvPicPr>
        <p:blipFill>
          <a:blip r:embed="rId3"/>
          <a:stretch>
            <a:fillRect/>
          </a:stretch>
        </p:blipFill>
        <p:spPr>
          <a:xfrm>
            <a:off x="8167255" y="256778"/>
            <a:ext cx="3429000" cy="3429000"/>
          </a:xfrm>
          <a:prstGeom prst="rect">
            <a:avLst/>
          </a:prstGeom>
        </p:spPr>
      </p:pic>
    </p:spTree>
    <p:extLst>
      <p:ext uri="{BB962C8B-B14F-4D97-AF65-F5344CB8AC3E}">
        <p14:creationId xmlns:p14="http://schemas.microsoft.com/office/powerpoint/2010/main" val="3937284844"/>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776258-855F-F080-2FAA-5E5DFA283316}"/>
              </a:ext>
            </a:extLst>
          </p:cNvPr>
          <p:cNvPicPr>
            <a:picLocks noChangeAspect="1"/>
          </p:cNvPicPr>
          <p:nvPr/>
        </p:nvPicPr>
        <p:blipFill>
          <a:blip r:embed="rId2"/>
          <a:stretch>
            <a:fillRect/>
          </a:stretch>
        </p:blipFill>
        <p:spPr>
          <a:xfrm>
            <a:off x="8300938" y="1590396"/>
            <a:ext cx="2993501" cy="1992039"/>
          </a:xfrm>
          <a:prstGeom prst="rect">
            <a:avLst/>
          </a:prstGeom>
        </p:spPr>
      </p:pic>
      <p:sp>
        <p:nvSpPr>
          <p:cNvPr id="3" name="TextBox 2">
            <a:extLst>
              <a:ext uri="{FF2B5EF4-FFF2-40B4-BE49-F238E27FC236}">
                <a16:creationId xmlns:a16="http://schemas.microsoft.com/office/drawing/2014/main" id="{329CBD69-1531-2FD5-5EE4-3B007DCEF7E9}"/>
              </a:ext>
            </a:extLst>
          </p:cNvPr>
          <p:cNvSpPr txBox="1"/>
          <p:nvPr/>
        </p:nvSpPr>
        <p:spPr>
          <a:xfrm>
            <a:off x="464129" y="429491"/>
            <a:ext cx="11000508" cy="954107"/>
          </a:xfrm>
          <a:prstGeom prst="rect">
            <a:avLst/>
          </a:prstGeom>
          <a:noFill/>
        </p:spPr>
        <p:txBody>
          <a:bodyPr wrap="square" rtlCol="0">
            <a:spAutoFit/>
          </a:bodyPr>
          <a:lstStyle/>
          <a:p>
            <a:pPr algn="ctr"/>
            <a:r>
              <a:rPr lang="en-US" sz="2800" dirty="0">
                <a:solidFill>
                  <a:schemeClr val="tx2">
                    <a:lumMod val="90000"/>
                    <a:lumOff val="10000"/>
                  </a:schemeClr>
                </a:solidFill>
                <a:latin typeface="Dojo Text"/>
                <a:cs typeface="Times New Roman" panose="02020603050405020304" pitchFamily="18" charset="0"/>
              </a:rPr>
              <a:t>What can Qatar learn from other countries and friends around the world to make our plan for garbage and the Earth even better?</a:t>
            </a:r>
          </a:p>
        </p:txBody>
      </p:sp>
      <p:sp>
        <p:nvSpPr>
          <p:cNvPr id="6" name="TextBox 5">
            <a:extLst>
              <a:ext uri="{FF2B5EF4-FFF2-40B4-BE49-F238E27FC236}">
                <a16:creationId xmlns:a16="http://schemas.microsoft.com/office/drawing/2014/main" id="{1670D607-8414-E13A-2C82-8B2625143253}"/>
              </a:ext>
            </a:extLst>
          </p:cNvPr>
          <p:cNvSpPr txBox="1"/>
          <p:nvPr/>
        </p:nvSpPr>
        <p:spPr>
          <a:xfrm>
            <a:off x="464129" y="1746044"/>
            <a:ext cx="7613071" cy="3970318"/>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chemeClr val="tx2">
                    <a:lumMod val="90000"/>
                    <a:lumOff val="10000"/>
                  </a:schemeClr>
                </a:solidFill>
                <a:latin typeface="Dojo Text"/>
              </a:rPr>
              <a:t>In some countries, their way to encourage their people to practice recycling is by letting them to return their used plastic bottles, cans and glasses in exchange for some amount. </a:t>
            </a:r>
          </a:p>
          <a:p>
            <a:endParaRPr lang="en-US" sz="2800" dirty="0">
              <a:solidFill>
                <a:schemeClr val="tx2">
                  <a:lumMod val="90000"/>
                  <a:lumOff val="10000"/>
                </a:schemeClr>
              </a:solidFill>
              <a:latin typeface="Dojo Text"/>
            </a:endParaRPr>
          </a:p>
          <a:p>
            <a:pPr marL="457200" indent="-457200">
              <a:buFont typeface="Wingdings" panose="05000000000000000000" pitchFamily="2" charset="2"/>
              <a:buChar char="§"/>
            </a:pPr>
            <a:r>
              <a:rPr lang="en-US" sz="2800" dirty="0">
                <a:solidFill>
                  <a:schemeClr val="tx2">
                    <a:lumMod val="90000"/>
                    <a:lumOff val="10000"/>
                  </a:schemeClr>
                </a:solidFill>
                <a:latin typeface="Dojo Text"/>
              </a:rPr>
              <a:t>To effectively implementing waste segregation is to have a waste collection schedule for every type of waste. </a:t>
            </a:r>
          </a:p>
          <a:p>
            <a:pPr marL="457200" indent="-457200">
              <a:buFont typeface="Wingdings" panose="05000000000000000000" pitchFamily="2" charset="2"/>
              <a:buChar char="§"/>
            </a:pPr>
            <a:endParaRPr lang="en-US" sz="2800" dirty="0">
              <a:solidFill>
                <a:schemeClr val="tx2">
                  <a:lumMod val="90000"/>
                  <a:lumOff val="10000"/>
                </a:schemeClr>
              </a:solidFill>
              <a:latin typeface="Dojo Text"/>
            </a:endParaRPr>
          </a:p>
        </p:txBody>
      </p:sp>
      <p:pic>
        <p:nvPicPr>
          <p:cNvPr id="10" name="Picture 9" descr="Several different types of trash cans&#10;&#10;Description automatically generated">
            <a:extLst>
              <a:ext uri="{FF2B5EF4-FFF2-40B4-BE49-F238E27FC236}">
                <a16:creationId xmlns:a16="http://schemas.microsoft.com/office/drawing/2014/main" id="{D79F191D-C85E-5227-F3FB-6A7D1F6D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969" y="3883201"/>
            <a:ext cx="3614902" cy="2406550"/>
          </a:xfrm>
          <a:prstGeom prst="rect">
            <a:avLst/>
          </a:prstGeom>
        </p:spPr>
      </p:pic>
    </p:spTree>
    <p:extLst>
      <p:ext uri="{BB962C8B-B14F-4D97-AF65-F5344CB8AC3E}">
        <p14:creationId xmlns:p14="http://schemas.microsoft.com/office/powerpoint/2010/main" val="2886269050"/>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59</TotalTime>
  <Words>915</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Dojo Text</vt:lpstr>
      <vt:lpstr>Garamond</vt:lpstr>
      <vt:lpstr>Tenorite</vt:lpstr>
      <vt:lpstr>Wingdings</vt:lpstr>
      <vt:lpstr>Organic</vt:lpstr>
      <vt:lpstr>SDG 11 </vt:lpstr>
      <vt:lpstr>What are the 3Rs?</vt:lpstr>
      <vt:lpstr>Have You Heard of the 5Rs of Zero Waste?</vt:lpstr>
      <vt:lpstr>PowerPoint Presentation</vt:lpstr>
      <vt:lpstr>PowerPoint Presentation</vt:lpstr>
      <vt:lpstr>PowerPoint Presentation</vt:lpstr>
      <vt:lpstr>PowerPoint Presentation</vt:lpstr>
      <vt:lpstr>PowerPoint Presentation</vt:lpstr>
      <vt:lpstr>PowerPoint Presentation</vt:lpstr>
      <vt:lpstr>How can the leaders, businesses and people in Qatar work together to make sure we have less garbage and make the earth happy, just like we want in 2030?</vt:lpstr>
      <vt:lpstr>In the midst of increasing attention to sustainability, Qatar has intensified its efforts in waste recycling. This reflects its commitment to environmental sustainability, which has been placed on its priority list and integrated into its Vision 2030.  This comes as the State of Qatar prepares to host Expo 2023 Doha from Oct. 2, 2023, to March 28, 2024. It is the first A1 event of its kind to take place in Qatar, the Middle East, and North Africa.  The expo aims to raise global awareness to promote long-term environmental change in attitudes and behaviours toward the environment, aligning with Qatar's National Vision 2030.  In this context, Director of the Waste Recycling and Treatment Department at the Ministry of Municipality Eng. Hamad Jassim Al Bahr said in an interview with Qatar News Agency (QNA) that one of the most important ways to protect the environment is through recycling and sustainability.</vt:lpstr>
      <vt:lpstr>Al Bahr further explained that the Waste Recycling and Treatment Department oversees a solid waste treatment plant, associated transfer stations, and sanitary landfills, ensuring that waste is processed according to international standards and specifications.  He emphasized that recycling is a vital issue, and Qatar has facilitated it through various solutions and technologies that contribute to environmental preservation, pollution reduction, resource and energy conservation, consumption reduction, and improved production process efficiency.  Regarding Qatar's success in recycling all waste generated during the FIFA World Cup Qatar 2022, achieving a 100 percent recycling rate was a significant milestone, marking the first time this rate was achieved in the history of previous World Cup events. </vt:lpstr>
      <vt:lpstr>Bahar outlined the five stages of waste treatment at the center, starting with separation, recycling, incineration for energy production, and recycling to obtain high-quality organic fertilizer.   The center has successfully transformed waste into energy.  </vt:lpstr>
      <vt:lpstr>For A Greener earth, it is a joint effort by one and all in Qatar so that we may reach our target of happy earth 2030 by participating in Recycling, reusing and reducing waste.</vt:lpstr>
      <vt:lpstr>The 5Rs of Zero Waste (youtube.com) (please click to watch)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11</dc:title>
  <dc:creator>LENOVO</dc:creator>
  <cp:lastModifiedBy>Office Apps</cp:lastModifiedBy>
  <cp:revision>10</cp:revision>
  <dcterms:created xsi:type="dcterms:W3CDTF">2024-03-10T16:51:44Z</dcterms:created>
  <dcterms:modified xsi:type="dcterms:W3CDTF">2024-05-27T08:11:03Z</dcterms:modified>
</cp:coreProperties>
</file>