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19"/>
  </p:notesMasterIdLst>
  <p:sldIdLst>
    <p:sldId id="256" r:id="rId2"/>
    <p:sldId id="262" r:id="rId3"/>
    <p:sldId id="257" r:id="rId4"/>
    <p:sldId id="273" r:id="rId5"/>
    <p:sldId id="258" r:id="rId6"/>
    <p:sldId id="263" r:id="rId7"/>
    <p:sldId id="259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4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484" autoAdjust="0"/>
  </p:normalViewPr>
  <p:slideViewPr>
    <p:cSldViewPr snapToGrid="0">
      <p:cViewPr varScale="1">
        <p:scale>
          <a:sx n="51" d="100"/>
          <a:sy n="51" d="100"/>
        </p:scale>
        <p:origin x="5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7380B-6F23-42AD-8682-288FEA2E3F0E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52E3D-82B4-449E-B661-F1F5A1D39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04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52E3D-82B4-449E-B661-F1F5A1D393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3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52E3D-82B4-449E-B661-F1F5A1D393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33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52E3D-82B4-449E-B661-F1F5A1D393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98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52E3D-82B4-449E-B661-F1F5A1D393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21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52E3D-82B4-449E-B661-F1F5A1D393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63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52E3D-82B4-449E-B661-F1F5A1D393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75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52E3D-82B4-449E-B661-F1F5A1D393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29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5D73-95CA-4CB0-A698-E830E485539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F22D-B882-4F47-8585-7D4DC2BCC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5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5D73-95CA-4CB0-A698-E830E485539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F22D-B882-4F47-8585-7D4DC2BCC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37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5D73-95CA-4CB0-A698-E830E485539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F22D-B882-4F47-8585-7D4DC2BCC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09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5D73-95CA-4CB0-A698-E830E485539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F22D-B882-4F47-8585-7D4DC2BCC42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1566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5D73-95CA-4CB0-A698-E830E485539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F22D-B882-4F47-8585-7D4DC2BCC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1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5D73-95CA-4CB0-A698-E830E485539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F22D-B882-4F47-8585-7D4DC2BCC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33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5D73-95CA-4CB0-A698-E830E485539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F22D-B882-4F47-8585-7D4DC2BCC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53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5D73-95CA-4CB0-A698-E830E485539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F22D-B882-4F47-8585-7D4DC2BCC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17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5D73-95CA-4CB0-A698-E830E485539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F22D-B882-4F47-8585-7D4DC2BCC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2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5D73-95CA-4CB0-A698-E830E485539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F22D-B882-4F47-8585-7D4DC2BCC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26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5D73-95CA-4CB0-A698-E830E485539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F22D-B882-4F47-8585-7D4DC2BCC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29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5D73-95CA-4CB0-A698-E830E485539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F22D-B882-4F47-8585-7D4DC2BCC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04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5D73-95CA-4CB0-A698-E830E485539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F22D-B882-4F47-8585-7D4DC2BCC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33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5D73-95CA-4CB0-A698-E830E485539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F22D-B882-4F47-8585-7D4DC2BCC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71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5D73-95CA-4CB0-A698-E830E485539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F22D-B882-4F47-8585-7D4DC2BCC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16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5D73-95CA-4CB0-A698-E830E485539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F22D-B882-4F47-8585-7D4DC2BCC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97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5D73-95CA-4CB0-A698-E830E485539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7F22D-B882-4F47-8585-7D4DC2BCC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14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9565D73-95CA-4CB0-A698-E830E485539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7F22D-B882-4F47-8585-7D4DC2BCC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0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0.jpeg"/><Relationship Id="rId5" Type="http://schemas.openxmlformats.org/officeDocument/2006/relationships/image" Target="../media/image3.png"/><Relationship Id="rId10" Type="http://schemas.openxmlformats.org/officeDocument/2006/relationships/image" Target="../media/image39.jpeg"/><Relationship Id="rId4" Type="http://schemas.openxmlformats.org/officeDocument/2006/relationships/image" Target="../media/image2.png"/><Relationship Id="rId9" Type="http://schemas.openxmlformats.org/officeDocument/2006/relationships/image" Target="../media/image38.jpe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microsoft.com/office/2007/relationships/media" Target="../media/media7.mp4"/><Relationship Id="rId18" Type="http://schemas.openxmlformats.org/officeDocument/2006/relationships/notesSlide" Target="../notesSlides/notesSlide5.xml"/><Relationship Id="rId26" Type="http://schemas.openxmlformats.org/officeDocument/2006/relationships/image" Target="../media/image63.png"/><Relationship Id="rId3" Type="http://schemas.microsoft.com/office/2007/relationships/media" Target="../media/media2.mp4"/><Relationship Id="rId21" Type="http://schemas.openxmlformats.org/officeDocument/2006/relationships/image" Target="../media/image58.png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62.png"/><Relationship Id="rId2" Type="http://schemas.openxmlformats.org/officeDocument/2006/relationships/video" Target="../media/media1.mp4"/><Relationship Id="rId16" Type="http://schemas.openxmlformats.org/officeDocument/2006/relationships/video" Target="../media/media8.mp4"/><Relationship Id="rId20" Type="http://schemas.openxmlformats.org/officeDocument/2006/relationships/image" Target="../media/image57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24" Type="http://schemas.openxmlformats.org/officeDocument/2006/relationships/image" Target="../media/image61.png"/><Relationship Id="rId5" Type="http://schemas.microsoft.com/office/2007/relationships/media" Target="../media/media3.mp4"/><Relationship Id="rId15" Type="http://schemas.microsoft.com/office/2007/relationships/media" Target="../media/media8.mp4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video" Target="../media/media5.mp4"/><Relationship Id="rId19" Type="http://schemas.openxmlformats.org/officeDocument/2006/relationships/image" Target="../media/image56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video" Target="../media/media7.mp4"/><Relationship Id="rId22" Type="http://schemas.openxmlformats.org/officeDocument/2006/relationships/image" Target="../media/image59.png"/><Relationship Id="rId27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2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6EF60-B251-555E-91D3-16753CC2D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60728" y="3361468"/>
            <a:ext cx="3039746" cy="294890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highlight>
                  <a:srgbClr val="800000"/>
                </a:highlight>
              </a:rPr>
              <a:t>Targeting tourism for vision 2030  YEAR V-A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38B7D1-3F9D-DE1D-59D3-7051BFA37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58" y="978936"/>
            <a:ext cx="2756859" cy="2672218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EF17C8-CE36-F39C-222A-FB138E408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177" y="101789"/>
            <a:ext cx="3039745" cy="1716318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9D06AF-01F8-81A3-A3F2-54A1C46E1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108" y="3651154"/>
            <a:ext cx="2756859" cy="2369532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941CF-0ACB-2F40-C4F3-5290D7CBAD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1259" y="1809244"/>
            <a:ext cx="3039745" cy="1139904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B33779-4480-24AC-BCA6-D7D464E263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911" y="2911472"/>
            <a:ext cx="4141055" cy="1847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0A36FD-EF69-3928-3B83-37D801528C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7953" y="999598"/>
            <a:ext cx="4141054" cy="1949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E6C5D3-CB93-6D98-029C-7DC5202786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858" y="101789"/>
            <a:ext cx="6940414" cy="8581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86E550-53B1-D2DF-E621-E3CE5B0AE96C}"/>
              </a:ext>
            </a:extLst>
          </p:cNvPr>
          <p:cNvSpPr txBox="1"/>
          <p:nvPr/>
        </p:nvSpPr>
        <p:spPr>
          <a:xfrm>
            <a:off x="3124717" y="4991263"/>
            <a:ext cx="4802523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b="1" i="1" dirty="0"/>
              <a:t>Tourism slogan of Qatar: </a:t>
            </a:r>
            <a:r>
              <a:rPr lang="en-US" b="1" i="1" dirty="0" err="1"/>
              <a:t>Qurated</a:t>
            </a:r>
            <a:r>
              <a:rPr lang="en-US" b="1" i="1" dirty="0"/>
              <a:t> for You</a:t>
            </a:r>
            <a:r>
              <a:rPr lang="en-US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26637E-1442-1EBF-3849-C199C00A99A5}"/>
              </a:ext>
            </a:extLst>
          </p:cNvPr>
          <p:cNvSpPr txBox="1"/>
          <p:nvPr/>
        </p:nvSpPr>
        <p:spPr>
          <a:xfrm>
            <a:off x="3209195" y="5506078"/>
            <a:ext cx="480252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Safe, vibrant and ever-surprising.</a:t>
            </a:r>
          </a:p>
        </p:txBody>
      </p:sp>
    </p:spTree>
    <p:extLst>
      <p:ext uri="{BB962C8B-B14F-4D97-AF65-F5344CB8AC3E}">
        <p14:creationId xmlns:p14="http://schemas.microsoft.com/office/powerpoint/2010/main" val="1651635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BE8BFF-CB14-7C1F-3C71-2DE8F825CB23}"/>
              </a:ext>
            </a:extLst>
          </p:cNvPr>
          <p:cNvSpPr txBox="1"/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After a lot of research each batch submitted a 4-page Research Report ,Posters using CANVA software.</a:t>
            </a:r>
          </a:p>
        </p:txBody>
      </p:sp>
      <p:pic>
        <p:nvPicPr>
          <p:cNvPr id="9" name="Picture 8" descr="A group of people sitting at computers&#10;&#10;Description automatically generated with medium confidence">
            <a:extLst>
              <a:ext uri="{FF2B5EF4-FFF2-40B4-BE49-F238E27FC236}">
                <a16:creationId xmlns:a16="http://schemas.microsoft.com/office/drawing/2014/main" id="{956B8711-1D9B-538B-ABE2-54FDDF152D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3" r="1" b="1598"/>
          <a:stretch/>
        </p:blipFill>
        <p:spPr>
          <a:xfrm>
            <a:off x="40660" y="2237362"/>
            <a:ext cx="2272282" cy="3902274"/>
          </a:xfrm>
          <a:prstGeom prst="rect">
            <a:avLst/>
          </a:prstGeom>
        </p:spPr>
      </p:pic>
      <p:pic>
        <p:nvPicPr>
          <p:cNvPr id="7" name="Picture 6" descr="A group of people sitting at computers&#10;&#10;Description automatically generated with medium confidence">
            <a:extLst>
              <a:ext uri="{FF2B5EF4-FFF2-40B4-BE49-F238E27FC236}">
                <a16:creationId xmlns:a16="http://schemas.microsoft.com/office/drawing/2014/main" id="{75D62D77-E96D-C135-0FB2-FFF6546A89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3" r="2" b="25690"/>
          <a:stretch/>
        </p:blipFill>
        <p:spPr>
          <a:xfrm>
            <a:off x="4653267" y="2258032"/>
            <a:ext cx="2079956" cy="1853309"/>
          </a:xfrm>
          <a:prstGeom prst="rect">
            <a:avLst/>
          </a:prstGeom>
        </p:spPr>
      </p:pic>
      <p:pic>
        <p:nvPicPr>
          <p:cNvPr id="11" name="Picture 10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4D219C61-A5B3-5176-126D-83691BDEBB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0" r="32299" b="2"/>
          <a:stretch/>
        </p:blipFill>
        <p:spPr>
          <a:xfrm>
            <a:off x="2429133" y="4210515"/>
            <a:ext cx="2272282" cy="1885485"/>
          </a:xfrm>
          <a:prstGeom prst="rect">
            <a:avLst/>
          </a:prstGeom>
        </p:spPr>
      </p:pic>
      <p:pic>
        <p:nvPicPr>
          <p:cNvPr id="3" name="Picture 2" descr="A group of people sitting at computers&#10;&#10;Description automatically generated with low confidence">
            <a:extLst>
              <a:ext uri="{FF2B5EF4-FFF2-40B4-BE49-F238E27FC236}">
                <a16:creationId xmlns:a16="http://schemas.microsoft.com/office/drawing/2014/main" id="{32C4A81C-0D82-E26F-1119-5BE40E5F65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9" r="19395" b="-3"/>
          <a:stretch/>
        </p:blipFill>
        <p:spPr>
          <a:xfrm>
            <a:off x="2379700" y="2258032"/>
            <a:ext cx="2229106" cy="1853310"/>
          </a:xfrm>
          <a:prstGeom prst="rect">
            <a:avLst/>
          </a:prstGeom>
        </p:spPr>
      </p:pic>
      <p:pic>
        <p:nvPicPr>
          <p:cNvPr id="13" name="Picture 12" descr="A group of people standing in front of a whiteboard&#10;&#10;Description automatically generated with medium confidence">
            <a:extLst>
              <a:ext uri="{FF2B5EF4-FFF2-40B4-BE49-F238E27FC236}">
                <a16:creationId xmlns:a16="http://schemas.microsoft.com/office/drawing/2014/main" id="{4CDEF9A5-7901-D604-1E26-C4E2FCA67E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105" y="2205209"/>
            <a:ext cx="2079956" cy="40467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3E518-C99B-2C21-2A58-4B306B894C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33222" y="2317628"/>
            <a:ext cx="3167125" cy="17920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4ED12F-30D6-43D5-8D76-E0F2095705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38067" y="4183318"/>
            <a:ext cx="5062280" cy="199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37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59C21E-FA03-E816-3511-B9501C631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732" y="56592"/>
            <a:ext cx="4247415" cy="3156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CFE6C9-1A39-2E55-5710-896042DD8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581" y="-3"/>
            <a:ext cx="2564151" cy="3269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55B045-5234-42EB-C5D9-33D913994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63" y="-1"/>
            <a:ext cx="3532946" cy="3269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66B23-5394-42A9-2293-33EC41977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31" y="3334475"/>
            <a:ext cx="4924527" cy="32692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AB63D6-4DDE-1F93-9786-C5891A465C59}"/>
              </a:ext>
            </a:extLst>
          </p:cNvPr>
          <p:cNvSpPr txBox="1"/>
          <p:nvPr/>
        </p:nvSpPr>
        <p:spPr>
          <a:xfrm>
            <a:off x="11160690" y="510252"/>
            <a:ext cx="450937" cy="583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1" cap="all" spc="30" normalizeH="1" baseline="-18000" dirty="0">
                <a:solidFill>
                  <a:schemeClr val="tx1">
                    <a:lumMod val="95000"/>
                  </a:schemeClr>
                </a:solidFill>
              </a:rPr>
              <a:t>posters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E132-72B8-134D-0C2B-4B197D12AA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6084" y="3212694"/>
            <a:ext cx="4115011" cy="339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79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80D56A-6BB0-12BF-3882-FFDAB7027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18" y="2086283"/>
            <a:ext cx="2721306" cy="22543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21A3B6-A972-B265-A882-1C18323259CB}"/>
              </a:ext>
            </a:extLst>
          </p:cNvPr>
          <p:cNvSpPr txBox="1"/>
          <p:nvPr/>
        </p:nvSpPr>
        <p:spPr>
          <a:xfrm>
            <a:off x="801666" y="701458"/>
            <a:ext cx="106220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3"/>
                </a:solidFill>
              </a:rPr>
              <a:t>Ajwa</a:t>
            </a:r>
            <a:r>
              <a:rPr lang="en-US" sz="2800" dirty="0">
                <a:solidFill>
                  <a:schemeClr val="accent3"/>
                </a:solidFill>
              </a:rPr>
              <a:t> Fatima </a:t>
            </a:r>
            <a:r>
              <a:rPr lang="en-US" sz="2800" dirty="0"/>
              <a:t>contributed to the final poster, an online flip book and event tourism poster.She had been sincere in every </a:t>
            </a:r>
            <a:r>
              <a:rPr lang="en-US" sz="2800" dirty="0" err="1"/>
              <a:t>ylp</a:t>
            </a:r>
            <a:r>
              <a:rPr lang="en-US" sz="2800" dirty="0"/>
              <a:t> hour  and contributed in rope car making as well.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D8AB8-185C-B596-65CB-DA2D630BE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18" y="4340660"/>
            <a:ext cx="2781944" cy="2396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520D75-26B8-9191-3091-E21DA6CDD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997" y="2086454"/>
            <a:ext cx="7905921" cy="46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9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D310164-D3A3-415E-9D94-5D21D9FB2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E586E08-18BF-4AB1-AB48-4005D567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4A497DBC-2692-42B4-A606-31024033F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517A192-66A9-4297-9284-65580829A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30825ED-0133-430D-BBBB-50B6F5228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633F040E-FA1C-4EDC-B925-7EFCB9582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8C422B-17CF-21C5-F866-B18DD2F11933}"/>
              </a:ext>
            </a:extLst>
          </p:cNvPr>
          <p:cNvSpPr txBox="1"/>
          <p:nvPr/>
        </p:nvSpPr>
        <p:spPr>
          <a:xfrm>
            <a:off x="646112" y="452718"/>
            <a:ext cx="41655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Survey Results 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C2167F82-BD57-4D9B-BCC3-A4F13118B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8" name="Freeform 23">
            <a:extLst>
              <a:ext uri="{FF2B5EF4-FFF2-40B4-BE49-F238E27FC236}">
                <a16:creationId xmlns:a16="http://schemas.microsoft.com/office/drawing/2014/main" id="{4CBF4B90-A27B-4E6A-B288-303118BA6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8B8C7A-35E1-EE1A-20D4-11AD32C45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1604" y="1450581"/>
            <a:ext cx="3816155" cy="1593244"/>
          </a:xfrm>
          <a:prstGeom prst="rect">
            <a:avLst/>
          </a:prstGeom>
          <a:effectLst/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BC77A50A-7946-4C3E-A197-2F4ACE08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0B8B5E-3EDC-2861-3723-5C1F69A3311D}"/>
              </a:ext>
            </a:extLst>
          </p:cNvPr>
          <p:cNvSpPr txBox="1"/>
          <p:nvPr/>
        </p:nvSpPr>
        <p:spPr>
          <a:xfrm>
            <a:off x="646113" y="2052918"/>
            <a:ext cx="416514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>
                <a:latin typeface="+mj-lt"/>
                <a:ea typeface="+mj-ea"/>
                <a:cs typeface="+mj-cs"/>
              </a:rPr>
              <a:t>Students created the survey questions,  and the results helped them to validate their research findings. 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>
              <a:latin typeface="+mj-lt"/>
              <a:ea typeface="+mj-ea"/>
              <a:cs typeface="+mj-cs"/>
            </a:endParaRPr>
          </a:p>
          <a:p>
            <a:pPr marL="457200" indent="-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>
                <a:latin typeface="+mj-lt"/>
                <a:ea typeface="+mj-ea"/>
                <a:cs typeface="+mj-cs"/>
              </a:rPr>
              <a:t>Teachers.</a:t>
            </a:r>
          </a:p>
          <a:p>
            <a:pPr marL="457200" indent="-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>
                <a:latin typeface="+mj-lt"/>
                <a:ea typeface="+mj-ea"/>
                <a:cs typeface="+mj-cs"/>
              </a:rPr>
              <a:t>Fellow students</a:t>
            </a:r>
          </a:p>
          <a:p>
            <a:pPr marL="457200" indent="-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>
                <a:latin typeface="+mj-lt"/>
                <a:ea typeface="+mj-ea"/>
                <a:cs typeface="+mj-cs"/>
              </a:rPr>
              <a:t>Parents </a:t>
            </a:r>
          </a:p>
          <a:p>
            <a:pPr marL="457200" indent="-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>
                <a:latin typeface="+mj-lt"/>
                <a:ea typeface="+mj-ea"/>
                <a:cs typeface="+mj-cs"/>
              </a:rPr>
              <a:t>Friends and relatives</a:t>
            </a:r>
          </a:p>
          <a:p>
            <a:pPr marL="457200" indent="-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>
                <a:latin typeface="+mj-lt"/>
                <a:ea typeface="+mj-ea"/>
                <a:cs typeface="+mj-cs"/>
              </a:rPr>
              <a:t>Community as awhole were involved in the survey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8FF8CE-5066-D87A-5082-6D35AB931D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6473" y="1588366"/>
            <a:ext cx="3909805" cy="1593244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8145F4-779F-04FF-5DBE-D5C81A0D3C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6473" y="3714486"/>
            <a:ext cx="4154443" cy="1692934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6E5DCA-1245-1092-2451-215B811521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0916" y="3814177"/>
            <a:ext cx="3531084" cy="15952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89069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E740E5-EE6A-9CCE-88CB-7F7E19CB97B4}"/>
              </a:ext>
            </a:extLst>
          </p:cNvPr>
          <p:cNvSpPr txBox="1"/>
          <p:nvPr/>
        </p:nvSpPr>
        <p:spPr>
          <a:xfrm>
            <a:off x="1052186" y="363255"/>
            <a:ext cx="91690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PPT and  oration of our research findings.</a:t>
            </a:r>
          </a:p>
          <a:p>
            <a:pPr algn="ctr"/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WhatsApp Video 2023-01-27 at 12.54.12 (1)">
            <a:hlinkClick r:id="" action="ppaction://media"/>
            <a:extLst>
              <a:ext uri="{FF2B5EF4-FFF2-40B4-BE49-F238E27FC236}">
                <a16:creationId xmlns:a16="http://schemas.microsoft.com/office/drawing/2014/main" id="{25674A94-26A4-08D4-2388-497127E27F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01234" y="1397000"/>
            <a:ext cx="1694580" cy="3081055"/>
          </a:xfrm>
          <a:prstGeom prst="rect">
            <a:avLst/>
          </a:prstGeom>
        </p:spPr>
      </p:pic>
      <p:pic>
        <p:nvPicPr>
          <p:cNvPr id="4" name="WhatsApp Video 2023-01-27 at 12.54.30">
            <a:hlinkClick r:id="" action="ppaction://media"/>
            <a:extLst>
              <a:ext uri="{FF2B5EF4-FFF2-40B4-BE49-F238E27FC236}">
                <a16:creationId xmlns:a16="http://schemas.microsoft.com/office/drawing/2014/main" id="{0FC54B96-3BD4-571A-8D1E-446E0DD2875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995814" y="1397000"/>
            <a:ext cx="1694580" cy="3081055"/>
          </a:xfrm>
          <a:prstGeom prst="rect">
            <a:avLst/>
          </a:prstGeom>
        </p:spPr>
      </p:pic>
      <p:pic>
        <p:nvPicPr>
          <p:cNvPr id="5" name="WhatsApp Video 2023-01-27 at 12.52.38">
            <a:hlinkClick r:id="" action="ppaction://media"/>
            <a:extLst>
              <a:ext uri="{FF2B5EF4-FFF2-40B4-BE49-F238E27FC236}">
                <a16:creationId xmlns:a16="http://schemas.microsoft.com/office/drawing/2014/main" id="{09A679B4-7847-AC47-FE77-54EA5D9D50E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547258" y="1397000"/>
            <a:ext cx="1837716" cy="3081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8CD32F-5796-C9A9-50A9-3A05B1B66FF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0313" y="4070312"/>
            <a:ext cx="5070692" cy="2796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A435F1-CE13-E7F1-D110-364AFA61FEE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63088" y="4070313"/>
            <a:ext cx="5348912" cy="2781374"/>
          </a:xfrm>
          <a:prstGeom prst="rect">
            <a:avLst/>
          </a:prstGeom>
        </p:spPr>
      </p:pic>
      <p:pic>
        <p:nvPicPr>
          <p:cNvPr id="10" name="WhatsApp Video 2023-01-27 at 12.53.31">
            <a:hlinkClick r:id="" action="ppaction://media"/>
            <a:extLst>
              <a:ext uri="{FF2B5EF4-FFF2-40B4-BE49-F238E27FC236}">
                <a16:creationId xmlns:a16="http://schemas.microsoft.com/office/drawing/2014/main" id="{6BABEDA2-A91A-3F9E-0F7E-BB6FFC14010D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406662" y="1273604"/>
            <a:ext cx="1529756" cy="2781374"/>
          </a:xfrm>
          <a:prstGeom prst="rect">
            <a:avLst/>
          </a:prstGeom>
        </p:spPr>
      </p:pic>
      <p:pic>
        <p:nvPicPr>
          <p:cNvPr id="11" name="WhatsApp Video 2023-01-27 at 12.53.04">
            <a:hlinkClick r:id="" action="ppaction://media"/>
            <a:extLst>
              <a:ext uri="{FF2B5EF4-FFF2-40B4-BE49-F238E27FC236}">
                <a16:creationId xmlns:a16="http://schemas.microsoft.com/office/drawing/2014/main" id="{5F3CE684-6DA7-6B8B-1F56-2DF501412216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958106" y="1273602"/>
            <a:ext cx="1529756" cy="2781376"/>
          </a:xfrm>
          <a:prstGeom prst="rect">
            <a:avLst/>
          </a:prstGeom>
        </p:spPr>
      </p:pic>
      <p:pic>
        <p:nvPicPr>
          <p:cNvPr id="12" name="WhatsApp Video 2023-01-27 at 12.53.37">
            <a:hlinkClick r:id="" action="ppaction://media"/>
            <a:extLst>
              <a:ext uri="{FF2B5EF4-FFF2-40B4-BE49-F238E27FC236}">
                <a16:creationId xmlns:a16="http://schemas.microsoft.com/office/drawing/2014/main" id="{782BEDE6-250E-262A-A8AC-6EBE081AE6BD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473936" y="1273602"/>
            <a:ext cx="1529756" cy="2781375"/>
          </a:xfrm>
          <a:prstGeom prst="rect">
            <a:avLst/>
          </a:prstGeom>
        </p:spPr>
      </p:pic>
      <p:pic>
        <p:nvPicPr>
          <p:cNvPr id="13" name="WhatsApp Video 2023-01-27 at 12.54.51">
            <a:hlinkClick r:id="" action="ppaction://media"/>
            <a:extLst>
              <a:ext uri="{FF2B5EF4-FFF2-40B4-BE49-F238E27FC236}">
                <a16:creationId xmlns:a16="http://schemas.microsoft.com/office/drawing/2014/main" id="{292CF828-2689-B1B9-CABB-3C7EEBF27A1E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003692" y="1367683"/>
            <a:ext cx="1529757" cy="2781376"/>
          </a:xfrm>
          <a:prstGeom prst="rect">
            <a:avLst/>
          </a:prstGeom>
        </p:spPr>
      </p:pic>
      <p:pic>
        <p:nvPicPr>
          <p:cNvPr id="15" name="WhatsApp Video 2023-01-27 at 12.53.57">
            <a:hlinkClick r:id="" action="ppaction://media"/>
            <a:extLst>
              <a:ext uri="{FF2B5EF4-FFF2-40B4-BE49-F238E27FC236}">
                <a16:creationId xmlns:a16="http://schemas.microsoft.com/office/drawing/2014/main" id="{6A7D16AC-1449-D2D1-5A90-69160F4D6F7C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025379" y="4054977"/>
            <a:ext cx="1529757" cy="278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1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0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3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50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03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5541CD5-D7AC-4686-8783-CF5D1D4FC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"/>
            <a:ext cx="12191695" cy="685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16">
            <a:extLst>
              <a:ext uri="{FF2B5EF4-FFF2-40B4-BE49-F238E27FC236}">
                <a16:creationId xmlns:a16="http://schemas.microsoft.com/office/drawing/2014/main" id="{0420923D-0C6E-4656-9A01-EE9FB6345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87058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904D0A95-DEAA-4B8D-A340-BEC3A5DBC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305" y="4065581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5031F5-AC08-45A5-7A82-FB51FB822B57}"/>
              </a:ext>
            </a:extLst>
          </p:cNvPr>
          <p:cNvSpPr txBox="1"/>
          <p:nvPr/>
        </p:nvSpPr>
        <p:spPr>
          <a:xfrm>
            <a:off x="611853" y="4885339"/>
            <a:ext cx="10968294" cy="1237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Community engagements</a:t>
            </a:r>
          </a:p>
        </p:txBody>
      </p:sp>
      <p:pic>
        <p:nvPicPr>
          <p:cNvPr id="4" name="Picture 3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83379B48-48EF-B6EA-5532-1778D7C3BD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75" y="756064"/>
            <a:ext cx="3404985" cy="1349129"/>
          </a:xfrm>
          <a:prstGeom prst="rect">
            <a:avLst/>
          </a:prstGeom>
        </p:spPr>
      </p:pic>
      <p:pic>
        <p:nvPicPr>
          <p:cNvPr id="6" name="Picture 5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767488A1-8D2A-E1A6-E959-0E8472F8A3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049" y="696980"/>
            <a:ext cx="1461492" cy="3242833"/>
          </a:xfrm>
          <a:prstGeom prst="rect">
            <a:avLst/>
          </a:prstGeom>
        </p:spPr>
      </p:pic>
      <p:pic>
        <p:nvPicPr>
          <p:cNvPr id="8" name="Picture 7" descr="A picture containing text, indoor, ceiling&#10;&#10;Description automatically generated">
            <a:extLst>
              <a:ext uri="{FF2B5EF4-FFF2-40B4-BE49-F238E27FC236}">
                <a16:creationId xmlns:a16="http://schemas.microsoft.com/office/drawing/2014/main" id="{D97CCDDB-3051-1C69-CBE8-768DB9D359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360" y="2097994"/>
            <a:ext cx="3511115" cy="18223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63771E-85AE-0D3F-76C4-8D18C04DB372}"/>
              </a:ext>
            </a:extLst>
          </p:cNvPr>
          <p:cNvSpPr txBox="1"/>
          <p:nvPr/>
        </p:nvSpPr>
        <p:spPr>
          <a:xfrm>
            <a:off x="646113" y="630261"/>
            <a:ext cx="57368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4297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 </a:t>
            </a:r>
            <a:r>
              <a:rPr lang="en-US" sz="20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Sadaqa</a:t>
            </a:r>
            <a:r>
              <a:rPr lang="en-US" sz="20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gull , parent of </a:t>
            </a:r>
            <a:r>
              <a:rPr lang="en-US" sz="20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Mawara</a:t>
            </a:r>
            <a:r>
              <a:rPr lang="en-US" sz="20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Naveed delivered a guest lecture on the prospects of medical  tourism in </a:t>
            </a:r>
            <a:r>
              <a:rPr lang="en-US" sz="20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qatar</a:t>
            </a:r>
            <a:r>
              <a:rPr lang="en-US" sz="20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2000" b="1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CB14B0-81C0-E7B8-5AB5-7F0CFFB4C5FB}"/>
              </a:ext>
            </a:extLst>
          </p:cNvPr>
          <p:cNvSpPr txBox="1"/>
          <p:nvPr/>
        </p:nvSpPr>
        <p:spPr>
          <a:xfrm>
            <a:off x="646113" y="1815724"/>
            <a:ext cx="5736864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4297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Students had an interactive  session with her and came up with a proposal of establishing  many more pharmaceutical companies  in Qatar  to improve  medical  tourism.</a:t>
            </a:r>
          </a:p>
          <a:p>
            <a:pPr marL="285750" indent="-285750" defTabSz="4297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the discussion  , they also concluded that medical facilities  have to provided in affordable prices to tourists in case of emergency.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462601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7243D796-7ACA-08F4-51E3-B181DB7BF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175" y="-17077"/>
            <a:ext cx="4688909" cy="2159261"/>
          </a:xfrm>
          <a:prstGeom prst="rect">
            <a:avLst/>
          </a:prstGeom>
        </p:spPr>
      </p:pic>
      <p:pic>
        <p:nvPicPr>
          <p:cNvPr id="7" name="Picture 6" descr="A picture containing indoor, ceiling, floor, room&#10;&#10;Description automatically generated">
            <a:extLst>
              <a:ext uri="{FF2B5EF4-FFF2-40B4-BE49-F238E27FC236}">
                <a16:creationId xmlns:a16="http://schemas.microsoft.com/office/drawing/2014/main" id="{48896F37-619B-F610-51EB-E2330E179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5193"/>
            <a:ext cx="11874675" cy="2690081"/>
          </a:xfrm>
          <a:prstGeom prst="rect">
            <a:avLst/>
          </a:prstGeom>
        </p:spPr>
      </p:pic>
      <p:pic>
        <p:nvPicPr>
          <p:cNvPr id="9" name="Picture 8" descr="A picture containing text, person, group, people&#10;&#10;Description automatically generated">
            <a:extLst>
              <a:ext uri="{FF2B5EF4-FFF2-40B4-BE49-F238E27FC236}">
                <a16:creationId xmlns:a16="http://schemas.microsoft.com/office/drawing/2014/main" id="{0416E171-9C3E-92AF-5839-9E74B0CCB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765" y="2181978"/>
            <a:ext cx="4688910" cy="21132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351ADE-8DBF-9DDC-C492-56113651D0A8}"/>
              </a:ext>
            </a:extLst>
          </p:cNvPr>
          <p:cNvSpPr txBox="1"/>
          <p:nvPr/>
        </p:nvSpPr>
        <p:spPr>
          <a:xfrm>
            <a:off x="441542" y="827802"/>
            <a:ext cx="60939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 err="1"/>
              <a:t>Ms</a:t>
            </a:r>
            <a:r>
              <a:rPr lang="en-US" sz="2000" b="1" i="1" dirty="0"/>
              <a:t> </a:t>
            </a:r>
            <a:r>
              <a:rPr lang="en-US" sz="2000" b="1" i="1" dirty="0" err="1"/>
              <a:t>Rashmit</a:t>
            </a:r>
            <a:r>
              <a:rPr lang="en-US" sz="2000" b="1" i="1" dirty="0"/>
              <a:t>, a certified </a:t>
            </a:r>
            <a:r>
              <a:rPr lang="en-US" sz="2000" b="1" i="1" dirty="0" err="1"/>
              <a:t>zentangle</a:t>
            </a:r>
            <a:r>
              <a:rPr lang="en-US" sz="2000" b="1" i="1" dirty="0"/>
              <a:t> artist ( USA) and a teacher as well , based on Doha  conducted an engaging  ,inspiring and wonderful  workshop for year 5 students.  They made the sky- liner of  Doha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86586-36BB-7B92-FBA6-6532110B282E}"/>
              </a:ext>
            </a:extLst>
          </p:cNvPr>
          <p:cNvSpPr txBox="1"/>
          <p:nvPr/>
        </p:nvSpPr>
        <p:spPr>
          <a:xfrm>
            <a:off x="441542" y="2576866"/>
            <a:ext cx="60939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/>
              <a:t>As a proposal, the students  wanted to make </a:t>
            </a:r>
            <a:r>
              <a:rPr lang="en-US" sz="2000" b="1" i="1" dirty="0" err="1"/>
              <a:t>zentangle</a:t>
            </a:r>
            <a:r>
              <a:rPr lang="en-US" sz="2000" b="1" i="1" dirty="0"/>
              <a:t>  art of many more important  places ,  monuments  and mosques of </a:t>
            </a:r>
            <a:r>
              <a:rPr lang="en-US" sz="2000" b="1" i="1" dirty="0" err="1"/>
              <a:t>qatar</a:t>
            </a:r>
            <a:r>
              <a:rPr lang="en-US" sz="2000" b="1" i="1" dirty="0"/>
              <a:t> and hence attract tourists all over the world.</a:t>
            </a:r>
          </a:p>
        </p:txBody>
      </p:sp>
    </p:spTree>
    <p:extLst>
      <p:ext uri="{BB962C8B-B14F-4D97-AF65-F5344CB8AC3E}">
        <p14:creationId xmlns:p14="http://schemas.microsoft.com/office/powerpoint/2010/main" val="106809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C56E40-98E6-DE97-7BEA-E85388DEDFAD}"/>
              </a:ext>
            </a:extLst>
          </p:cNvPr>
          <p:cNvSpPr txBox="1"/>
          <p:nvPr/>
        </p:nvSpPr>
        <p:spPr>
          <a:xfrm>
            <a:off x="1327759" y="524231"/>
            <a:ext cx="63381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Our Proposals to develop Qatar tourism to meet Vision 2030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D5F4E0-8BC5-06C8-309A-E90AC9D9EDB2}"/>
              </a:ext>
            </a:extLst>
          </p:cNvPr>
          <p:cNvSpPr txBox="1"/>
          <p:nvPr/>
        </p:nvSpPr>
        <p:spPr>
          <a:xfrm>
            <a:off x="7503090" y="1277654"/>
            <a:ext cx="40960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We Welcome you to our class to see our work and find out !!!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6E4DBF-792B-FB18-3F49-CA0A9392206D}"/>
              </a:ext>
            </a:extLst>
          </p:cNvPr>
          <p:cNvSpPr txBox="1"/>
          <p:nvPr/>
        </p:nvSpPr>
        <p:spPr>
          <a:xfrm>
            <a:off x="7665929" y="4334005"/>
            <a:ext cx="3745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716859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291C97-49E7-8DDC-AC76-DE53BE4CB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Why did we choose this topic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19E68-0064-C7B4-12F5-641DC3397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</a:rPr>
              <a:t>Initially the rapid change in Qatar to host the  FIFA world Cup.</a:t>
            </a:r>
          </a:p>
          <a:p>
            <a:pPr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</a:rPr>
              <a:t>Building of Sustainable football stadiums.</a:t>
            </a:r>
          </a:p>
          <a:p>
            <a:pPr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</a:rPr>
              <a:t>Beautification of the country to attract tourists.</a:t>
            </a:r>
          </a:p>
          <a:p>
            <a:pPr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</a:rPr>
              <a:t>Developing a good  connectivity to stadiums through Metro.</a:t>
            </a:r>
          </a:p>
          <a:p>
            <a:pPr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</a:rPr>
              <a:t>Providing accommodation to all classes of people according to their affordability.</a:t>
            </a:r>
          </a:p>
          <a:p>
            <a:pPr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</a:rPr>
              <a:t>Moreover , the organizational capability of Qatar – by handling such humongous football fans.</a:t>
            </a:r>
          </a:p>
          <a:p>
            <a:pPr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</a:rPr>
              <a:t>Issue of Hayya card.</a:t>
            </a:r>
          </a:p>
          <a:p>
            <a:pPr>
              <a:lnSpc>
                <a:spcPct val="90000"/>
              </a:lnSpc>
            </a:pPr>
            <a:r>
              <a:rPr lang="en-US" sz="1700">
                <a:solidFill>
                  <a:srgbClr val="FFFFFF"/>
                </a:solidFill>
              </a:rPr>
              <a:t>These factors led us to choose this topic. </a:t>
            </a:r>
          </a:p>
        </p:txBody>
      </p:sp>
      <p:sp>
        <p:nvSpPr>
          <p:cNvPr id="14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7BF29-77F8-DC88-55F2-184B47681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6991"/>
          <a:stretch/>
        </p:blipFill>
        <p:spPr>
          <a:xfrm>
            <a:off x="7230352" y="2"/>
            <a:ext cx="4962068" cy="3428999"/>
          </a:xfrm>
          <a:custGeom>
            <a:avLst/>
            <a:gdLst/>
            <a:ahLst/>
            <a:cxnLst/>
            <a:rect l="l" t="t" r="r" b="b"/>
            <a:pathLst>
              <a:path w="4962068" h="3428999">
                <a:moveTo>
                  <a:pt x="0" y="0"/>
                </a:moveTo>
                <a:lnTo>
                  <a:pt x="1343538" y="0"/>
                </a:lnTo>
                <a:lnTo>
                  <a:pt x="1343538" y="1"/>
                </a:lnTo>
                <a:lnTo>
                  <a:pt x="4962068" y="1"/>
                </a:lnTo>
                <a:lnTo>
                  <a:pt x="4962067" y="3428999"/>
                </a:lnTo>
                <a:lnTo>
                  <a:pt x="250957" y="3428999"/>
                </a:lnTo>
                <a:lnTo>
                  <a:pt x="250957" y="3343961"/>
                </a:lnTo>
                <a:lnTo>
                  <a:pt x="251965" y="3201315"/>
                </a:lnTo>
                <a:lnTo>
                  <a:pt x="250957" y="3057297"/>
                </a:lnTo>
                <a:lnTo>
                  <a:pt x="248940" y="2911221"/>
                </a:lnTo>
                <a:lnTo>
                  <a:pt x="247091" y="2765146"/>
                </a:lnTo>
                <a:lnTo>
                  <a:pt x="243057" y="2617013"/>
                </a:lnTo>
                <a:lnTo>
                  <a:pt x="238855" y="2467509"/>
                </a:lnTo>
                <a:lnTo>
                  <a:pt x="233980" y="2318004"/>
                </a:lnTo>
                <a:lnTo>
                  <a:pt x="227089" y="2167128"/>
                </a:lnTo>
                <a:lnTo>
                  <a:pt x="218852" y="2014881"/>
                </a:lnTo>
                <a:lnTo>
                  <a:pt x="210952" y="1861947"/>
                </a:lnTo>
                <a:lnTo>
                  <a:pt x="200867" y="1709014"/>
                </a:lnTo>
                <a:lnTo>
                  <a:pt x="188764" y="1554023"/>
                </a:lnTo>
                <a:lnTo>
                  <a:pt x="176662" y="1401090"/>
                </a:lnTo>
                <a:lnTo>
                  <a:pt x="162710" y="1245413"/>
                </a:lnTo>
                <a:lnTo>
                  <a:pt x="147414" y="1089051"/>
                </a:lnTo>
                <a:lnTo>
                  <a:pt x="131278" y="934746"/>
                </a:lnTo>
                <a:lnTo>
                  <a:pt x="112452" y="778383"/>
                </a:lnTo>
                <a:lnTo>
                  <a:pt x="92281" y="622707"/>
                </a:lnTo>
                <a:lnTo>
                  <a:pt x="72278" y="466344"/>
                </a:lnTo>
                <a:lnTo>
                  <a:pt x="48914" y="310668"/>
                </a:lnTo>
                <a:lnTo>
                  <a:pt x="25045" y="155677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474DE4-A648-1F52-75F3-DBA3E780DC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36" r="19215" b="-1"/>
          <a:stretch/>
        </p:blipFill>
        <p:spPr>
          <a:xfrm>
            <a:off x="7228756" y="3428997"/>
            <a:ext cx="4963244" cy="3429002"/>
          </a:xfrm>
          <a:custGeom>
            <a:avLst/>
            <a:gdLst/>
            <a:ahLst/>
            <a:cxnLst/>
            <a:rect l="l" t="t" r="r" b="b"/>
            <a:pathLst>
              <a:path w="4963244" h="3429002">
                <a:moveTo>
                  <a:pt x="252134" y="0"/>
                </a:moveTo>
                <a:lnTo>
                  <a:pt x="4963244" y="0"/>
                </a:lnTo>
                <a:lnTo>
                  <a:pt x="4963244" y="3429002"/>
                </a:lnTo>
                <a:lnTo>
                  <a:pt x="900697" y="3429002"/>
                </a:lnTo>
                <a:lnTo>
                  <a:pt x="900697" y="3429001"/>
                </a:lnTo>
                <a:lnTo>
                  <a:pt x="0" y="3429001"/>
                </a:lnTo>
                <a:lnTo>
                  <a:pt x="5883" y="3388539"/>
                </a:lnTo>
                <a:lnTo>
                  <a:pt x="23196" y="3269895"/>
                </a:lnTo>
                <a:lnTo>
                  <a:pt x="35299" y="3183484"/>
                </a:lnTo>
                <a:lnTo>
                  <a:pt x="48073" y="3080614"/>
                </a:lnTo>
                <a:lnTo>
                  <a:pt x="63369" y="2958542"/>
                </a:lnTo>
                <a:lnTo>
                  <a:pt x="79506" y="2823439"/>
                </a:lnTo>
                <a:lnTo>
                  <a:pt x="96483" y="2671192"/>
                </a:lnTo>
                <a:lnTo>
                  <a:pt x="114469" y="2505228"/>
                </a:lnTo>
                <a:lnTo>
                  <a:pt x="132454" y="2324863"/>
                </a:lnTo>
                <a:lnTo>
                  <a:pt x="150776" y="2132839"/>
                </a:lnTo>
                <a:lnTo>
                  <a:pt x="167753" y="1925727"/>
                </a:lnTo>
                <a:lnTo>
                  <a:pt x="184058" y="1709014"/>
                </a:lnTo>
                <a:lnTo>
                  <a:pt x="198849" y="1479957"/>
                </a:lnTo>
                <a:lnTo>
                  <a:pt x="212969" y="1241299"/>
                </a:lnTo>
                <a:lnTo>
                  <a:pt x="226248" y="992353"/>
                </a:lnTo>
                <a:lnTo>
                  <a:pt x="230955" y="864794"/>
                </a:lnTo>
                <a:lnTo>
                  <a:pt x="236165" y="734493"/>
                </a:lnTo>
                <a:lnTo>
                  <a:pt x="241040" y="602134"/>
                </a:lnTo>
                <a:lnTo>
                  <a:pt x="244234" y="469088"/>
                </a:lnTo>
                <a:lnTo>
                  <a:pt x="247091" y="333300"/>
                </a:lnTo>
                <a:lnTo>
                  <a:pt x="250117" y="196140"/>
                </a:lnTo>
                <a:lnTo>
                  <a:pt x="252134" y="562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8761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6D5DAF6-CE74-91DB-A204-AF1E98907D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805378"/>
              </p:ext>
            </p:extLst>
          </p:nvPr>
        </p:nvGraphicFramePr>
        <p:xfrm>
          <a:off x="676124" y="950635"/>
          <a:ext cx="9478540" cy="1508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78540">
                  <a:extLst>
                    <a:ext uri="{9D8B030D-6E8A-4147-A177-3AD203B41FA5}">
                      <a16:colId xmlns:a16="http://schemas.microsoft.com/office/drawing/2014/main" val="22704321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Big Idea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982" marR="160982" marT="0" marB="0"/>
                </a:tc>
                <a:extLst>
                  <a:ext uri="{0D108BD9-81ED-4DB2-BD59-A6C34878D82A}">
                    <a16:rowId xmlns:a16="http://schemas.microsoft.com/office/drawing/2014/main" val="3330664995"/>
                  </a:ext>
                </a:extLst>
              </a:tr>
              <a:tr h="795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dirty="0">
                          <a:effectLst/>
                        </a:rPr>
                        <a:t>Development of Qatar’s economy to meet vision 2030 through tourism.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0982" marR="160982" marT="0" marB="0"/>
                </a:tc>
                <a:extLst>
                  <a:ext uri="{0D108BD9-81ED-4DB2-BD59-A6C34878D82A}">
                    <a16:rowId xmlns:a16="http://schemas.microsoft.com/office/drawing/2014/main" val="262495781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9430157-0819-EFC3-1BEB-988D16C32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967" y="2847129"/>
            <a:ext cx="1714500" cy="266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6E2045-CB54-7005-3F1B-A5045C072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15" y="2879271"/>
            <a:ext cx="5683542" cy="2368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241CE5-236A-9620-66FA-A157FF9F3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1978" y="2796457"/>
            <a:ext cx="2825674" cy="24080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556D46-C303-D0BD-E33A-7C5E29F80D9E}"/>
              </a:ext>
            </a:extLst>
          </p:cNvPr>
          <p:cNvSpPr txBox="1"/>
          <p:nvPr/>
        </p:nvSpPr>
        <p:spPr>
          <a:xfrm>
            <a:off x="533400" y="5780313"/>
            <a:ext cx="6302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Department of economic and social affairs: Tourism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884686-1367-61EE-D351-920B490F1059}"/>
              </a:ext>
            </a:extLst>
          </p:cNvPr>
          <p:cNvSpPr txBox="1"/>
          <p:nvPr/>
        </p:nvSpPr>
        <p:spPr>
          <a:xfrm>
            <a:off x="7369630" y="5780313"/>
            <a:ext cx="3753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SDG goal number- 8 </a:t>
            </a:r>
          </a:p>
        </p:txBody>
      </p:sp>
    </p:spTree>
    <p:extLst>
      <p:ext uri="{BB962C8B-B14F-4D97-AF65-F5344CB8AC3E}">
        <p14:creationId xmlns:p14="http://schemas.microsoft.com/office/powerpoint/2010/main" val="317129002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Freeform: Shape 29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7100830F-D7DB-8300-41E1-2BB62B2F6A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3992" y="1923467"/>
            <a:ext cx="5449889" cy="3011062"/>
          </a:xfrm>
          <a:prstGeom prst="rect">
            <a:avLst/>
          </a:prstGeom>
          <a:effectLst/>
        </p:spPr>
      </p:pic>
      <p:sp>
        <p:nvSpPr>
          <p:cNvPr id="37" name="Rectangle 31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91E26C-1DF8-596D-2B85-76BD6922A5CF}"/>
              </a:ext>
            </a:extLst>
          </p:cNvPr>
          <p:cNvSpPr txBox="1"/>
          <p:nvPr/>
        </p:nvSpPr>
        <p:spPr>
          <a:xfrm>
            <a:off x="450937" y="1478072"/>
            <a:ext cx="4364503" cy="47457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b="1" i="1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What is Qatar National Tourism Sector strategy?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b="1" i="1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Qatar Tourism has announced a package of plans and </a:t>
            </a:r>
            <a:r>
              <a:rPr lang="en-US" sz="2000" b="1" i="1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programmes</a:t>
            </a:r>
            <a:r>
              <a:rPr lang="en-US" sz="2000" b="1" i="1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for 2023, as part of its strategy aimed at strengthening Qatar's position as a leading global tourist destination by attracting </a:t>
            </a:r>
            <a:r>
              <a:rPr lang="en-US" sz="2800" b="1" i="1" dirty="0">
                <a:solidFill>
                  <a:schemeClr val="accent3"/>
                </a:solidFill>
                <a:highlight>
                  <a:srgbClr val="800080"/>
                </a:highlight>
                <a:latin typeface="+mj-lt"/>
                <a:ea typeface="+mj-ea"/>
                <a:cs typeface="+mj-cs"/>
              </a:rPr>
              <a:t>6million </a:t>
            </a:r>
            <a:r>
              <a:rPr lang="en-US" sz="2000" b="1" i="1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visitors annually and raising the tourism sector's contribution to the gross domestic product (GDP) to 12% by 2030.</a:t>
            </a:r>
          </a:p>
        </p:txBody>
      </p:sp>
    </p:spTree>
    <p:extLst>
      <p:ext uri="{BB962C8B-B14F-4D97-AF65-F5344CB8AC3E}">
        <p14:creationId xmlns:p14="http://schemas.microsoft.com/office/powerpoint/2010/main" val="2841150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651E751-C5B1-7D02-F559-DFABFED25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447014"/>
              </p:ext>
            </p:extLst>
          </p:nvPr>
        </p:nvGraphicFramePr>
        <p:xfrm>
          <a:off x="643467" y="1032955"/>
          <a:ext cx="10905066" cy="47200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05066">
                  <a:extLst>
                    <a:ext uri="{9D8B030D-6E8A-4147-A177-3AD203B41FA5}">
                      <a16:colId xmlns:a16="http://schemas.microsoft.com/office/drawing/2014/main" val="10927810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Big Questions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8484" marR="128484" marT="0" marB="0"/>
                </a:tc>
                <a:extLst>
                  <a:ext uri="{0D108BD9-81ED-4DB2-BD59-A6C34878D82A}">
                    <a16:rowId xmlns:a16="http://schemas.microsoft.com/office/drawing/2014/main" val="3709256221"/>
                  </a:ext>
                </a:extLst>
              </a:tr>
              <a:tr h="4323839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>
                          <a:effectLst/>
                        </a:rPr>
                        <a:t>What is the comfort zone of Qatar economy?</a:t>
                      </a:r>
                      <a:endParaRPr lang="en-US" sz="2100" dirty="0">
                        <a:effectLst/>
                      </a:endParaRPr>
                    </a:p>
                    <a:p>
                      <a:pPr marL="457200" marR="0" indent="-4572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>
                          <a:effectLst/>
                        </a:rPr>
                        <a:t>What kind of economy does Qatar have?</a:t>
                      </a:r>
                      <a:endParaRPr lang="en-US" sz="2100" dirty="0">
                        <a:effectLst/>
                      </a:endParaRPr>
                    </a:p>
                    <a:p>
                      <a:pPr marL="457200" marR="0" indent="-4572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>
                          <a:effectLst/>
                        </a:rPr>
                        <a:t>How can tourism lead to the economic growth to meet the vision 2030?</a:t>
                      </a:r>
                      <a:endParaRPr lang="en-US" sz="2100" dirty="0">
                        <a:effectLst/>
                      </a:endParaRPr>
                    </a:p>
                    <a:p>
                      <a:pPr marL="457200" marR="0" indent="-4572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>
                          <a:effectLst/>
                        </a:rPr>
                        <a:t>How can different kind of tourism aid in economic growth?</a:t>
                      </a:r>
                      <a:endParaRPr lang="en-US" sz="2100" dirty="0">
                        <a:effectLst/>
                      </a:endParaRPr>
                    </a:p>
                    <a:p>
                      <a:pPr marL="457200" marR="0" indent="-4572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>
                          <a:effectLst/>
                        </a:rPr>
                        <a:t>How does organizing events like FIFA help in building our economy by attracting tourists all over the world?</a:t>
                      </a:r>
                      <a:endParaRPr lang="en-US" sz="2100" dirty="0">
                        <a:effectLst/>
                      </a:endParaRPr>
                    </a:p>
                    <a:p>
                      <a:pPr marL="457200" marR="0" indent="-4572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>
                          <a:effectLst/>
                        </a:rPr>
                        <a:t>How can medical tourism help economic growth even during pandemic times?</a:t>
                      </a:r>
                    </a:p>
                    <a:p>
                      <a:pPr marL="457200" marR="0" indent="-4572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can we attract young tourists ?</a:t>
                      </a:r>
                      <a:endParaRPr lang="en-US" sz="2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8484" marR="128484" marT="0" marB="0"/>
                </a:tc>
                <a:extLst>
                  <a:ext uri="{0D108BD9-81ED-4DB2-BD59-A6C34878D82A}">
                    <a16:rowId xmlns:a16="http://schemas.microsoft.com/office/drawing/2014/main" val="3503473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829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309F268-A45B-4517-B03F-2774BAE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827DB6-3C0E-8471-9FF9-96F92B47FBFB}"/>
              </a:ext>
            </a:extLst>
          </p:cNvPr>
          <p:cNvSpPr txBox="1"/>
          <p:nvPr/>
        </p:nvSpPr>
        <p:spPr>
          <a:xfrm>
            <a:off x="643467" y="4947627"/>
            <a:ext cx="10905066" cy="12299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2628">
              <a:lnSpc>
                <a:spcPct val="90000"/>
              </a:lnSpc>
              <a:spcBef>
                <a:spcPct val="0"/>
              </a:spcBef>
              <a:spcAft>
                <a:spcPts val="594"/>
              </a:spcAft>
            </a:pPr>
            <a:r>
              <a:rPr lang="en-US" sz="3861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Watching Videos and writing short reflections.</a:t>
            </a:r>
            <a:endParaRPr lang="en-US" sz="390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picture containing indoor, floor, wall, room&#10;&#10;Description automatically generated">
            <a:extLst>
              <a:ext uri="{FF2B5EF4-FFF2-40B4-BE49-F238E27FC236}">
                <a16:creationId xmlns:a16="http://schemas.microsoft.com/office/drawing/2014/main" id="{B448336E-6927-CF77-32DB-1F65B1DD2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25" y="701706"/>
            <a:ext cx="4852221" cy="1710332"/>
          </a:xfrm>
          <a:prstGeom prst="rect">
            <a:avLst/>
          </a:prstGeom>
        </p:spPr>
      </p:pic>
      <p:pic>
        <p:nvPicPr>
          <p:cNvPr id="5" name="Picture 4" descr="Text, whiteboard&#10;&#10;Description automatically generated with medium confidence">
            <a:extLst>
              <a:ext uri="{FF2B5EF4-FFF2-40B4-BE49-F238E27FC236}">
                <a16:creationId xmlns:a16="http://schemas.microsoft.com/office/drawing/2014/main" id="{344A4918-71FE-22C8-6042-54309F900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380" y="684158"/>
            <a:ext cx="770718" cy="1710332"/>
          </a:xfrm>
          <a:prstGeom prst="rect">
            <a:avLst/>
          </a:prstGeom>
        </p:spPr>
      </p:pic>
      <p:pic>
        <p:nvPicPr>
          <p:cNvPr id="7" name="Picture 6" descr="A picture containing text, posing&#10;&#10;Description automatically generated">
            <a:extLst>
              <a:ext uri="{FF2B5EF4-FFF2-40B4-BE49-F238E27FC236}">
                <a16:creationId xmlns:a16="http://schemas.microsoft.com/office/drawing/2014/main" id="{DB8E3DD7-61A1-ACA2-24BD-3FB4BEB47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26" y="2424235"/>
            <a:ext cx="3594960" cy="1619979"/>
          </a:xfrm>
          <a:prstGeom prst="rect">
            <a:avLst/>
          </a:prstGeom>
        </p:spPr>
      </p:pic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BDF4A4E-FFAA-B132-D346-7EE6F9AC9F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983" y="729335"/>
            <a:ext cx="770718" cy="1710332"/>
          </a:xfrm>
          <a:prstGeom prst="rect">
            <a:avLst/>
          </a:prstGeom>
        </p:spPr>
      </p:pic>
      <p:pic>
        <p:nvPicPr>
          <p:cNvPr id="11" name="Picture 10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75518E0-8CF0-76FC-A116-0D0EA3A628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635" y="680417"/>
            <a:ext cx="770718" cy="1710332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0A44AFA0-5DAA-7425-CAF2-E4BEDB1652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941" y="2387007"/>
            <a:ext cx="3439156" cy="161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57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F260A8-6283-8DFB-81AE-E7B7CF7BC1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03" r="12634" b="-2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6D4252-D39E-BED7-4E2C-2E601CD5C6FF}"/>
              </a:ext>
            </a:extLst>
          </p:cNvPr>
          <p:cNvSpPr txBox="1"/>
          <p:nvPr/>
        </p:nvSpPr>
        <p:spPr>
          <a:xfrm>
            <a:off x="647700" y="685802"/>
            <a:ext cx="4914899" cy="5562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400" u="sng" dirty="0">
                <a:latin typeface="+mj-lt"/>
                <a:ea typeface="+mj-ea"/>
                <a:cs typeface="+mj-cs"/>
              </a:rPr>
              <a:t>ROAD Map to our journey</a:t>
            </a:r>
          </a:p>
          <a:p>
            <a:pPr marL="457200" indent="-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400" dirty="0">
                <a:latin typeface="+mj-lt"/>
                <a:ea typeface="+mj-ea"/>
                <a:cs typeface="+mj-cs"/>
              </a:rPr>
              <a:t>Understanding on Qatar’s tourism  growth until FIFA 2022</a:t>
            </a:r>
          </a:p>
          <a:p>
            <a:pPr marL="457200" indent="-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400" dirty="0">
                <a:latin typeface="+mj-lt"/>
                <a:ea typeface="+mj-ea"/>
                <a:cs typeface="+mj-cs"/>
              </a:rPr>
              <a:t>Types of Tourism leading to economic and social growth</a:t>
            </a:r>
          </a:p>
          <a:p>
            <a:pPr marL="457200" indent="-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400" dirty="0">
                <a:latin typeface="+mj-lt"/>
                <a:ea typeface="+mj-ea"/>
                <a:cs typeface="+mj-cs"/>
              </a:rPr>
              <a:t>Case study – Dubai and Georgia.</a:t>
            </a:r>
          </a:p>
          <a:p>
            <a:pPr marL="457200" indent="-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400" dirty="0">
                <a:latin typeface="+mj-lt"/>
                <a:ea typeface="+mj-ea"/>
                <a:cs typeface="+mj-cs"/>
              </a:rPr>
              <a:t>Tourism projects planned by Qatar Tourism to meet Vision 2030</a:t>
            </a:r>
          </a:p>
          <a:p>
            <a:pPr marL="457200" indent="-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400" dirty="0">
                <a:latin typeface="+mj-lt"/>
                <a:ea typeface="+mj-ea"/>
                <a:cs typeface="+mj-cs"/>
              </a:rPr>
              <a:t> Our proposal for enhancing Tourism</a:t>
            </a:r>
            <a:r>
              <a:rPr lang="en-US" dirty="0">
                <a:latin typeface="+mj-lt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428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C8C079-6D79-FC21-3406-94494AE58F3D}"/>
              </a:ext>
            </a:extLst>
          </p:cNvPr>
          <p:cNvSpPr txBox="1"/>
          <p:nvPr/>
        </p:nvSpPr>
        <p:spPr>
          <a:xfrm>
            <a:off x="1338943" y="1436914"/>
            <a:ext cx="70648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Divided into 5 major groups – Tourism until FIFA 2022, Event Tourism , Case study , Tourism to meet VISION 2030 and Our proposals.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dirty="0"/>
          </a:p>
        </p:txBody>
      </p:sp>
      <p:pic>
        <p:nvPicPr>
          <p:cNvPr id="4" name="Picture 3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AF6AE41B-143A-D308-A1A5-B59711E60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8943"/>
            <a:ext cx="3526971" cy="2130904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C539732-88D3-E8FF-F3AD-97BB5CC7E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1" y="2361201"/>
            <a:ext cx="3831772" cy="2158646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75A3D22-F996-0694-20F6-484856F27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543" y="2361201"/>
            <a:ext cx="4728161" cy="2130904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76ABDE0A-484D-E186-7ADC-CB0F47803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32" y="4509326"/>
            <a:ext cx="5018129" cy="2261588"/>
          </a:xfrm>
          <a:prstGeom prst="rect">
            <a:avLst/>
          </a:prstGeom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E04413B-9A47-989E-0972-7AA37AE186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76" y="4519847"/>
            <a:ext cx="5058189" cy="227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39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1FDFD7-D9F6-54F4-4802-5FD7A1CE5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64" y="1832696"/>
            <a:ext cx="4177419" cy="3067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12F298-37DE-64B5-4D82-F5847E076215}"/>
              </a:ext>
            </a:extLst>
          </p:cNvPr>
          <p:cNvSpPr txBox="1"/>
          <p:nvPr/>
        </p:nvSpPr>
        <p:spPr>
          <a:xfrm>
            <a:off x="2091847" y="555172"/>
            <a:ext cx="750309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highlight>
                  <a:srgbClr val="800080"/>
                </a:highlight>
              </a:rPr>
              <a:t>Technology driven YLP</a:t>
            </a:r>
          </a:p>
          <a:p>
            <a:pPr algn="ctr"/>
            <a:endParaRPr lang="en-US" sz="4800" dirty="0"/>
          </a:p>
          <a:p>
            <a:pPr algn="ctr"/>
            <a:r>
              <a:rPr lang="en-US" dirty="0"/>
              <a:t>-</a:t>
            </a:r>
          </a:p>
        </p:txBody>
      </p:sp>
      <p:pic>
        <p:nvPicPr>
          <p:cNvPr id="8" name="Picture 7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B7401526-A1AE-57B1-D637-1D63EFEB7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84" y="1832697"/>
            <a:ext cx="1382326" cy="3067576"/>
          </a:xfrm>
          <a:prstGeom prst="rect">
            <a:avLst/>
          </a:prstGeom>
        </p:spPr>
      </p:pic>
      <p:pic>
        <p:nvPicPr>
          <p:cNvPr id="10" name="Picture 9" descr="A picture containing text, computer, computer, person&#10;&#10;Description automatically generated">
            <a:extLst>
              <a:ext uri="{FF2B5EF4-FFF2-40B4-BE49-F238E27FC236}">
                <a16:creationId xmlns:a16="http://schemas.microsoft.com/office/drawing/2014/main" id="{43CBAC2D-C5C0-26D7-0636-216B69925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6" y="1853209"/>
            <a:ext cx="3222172" cy="1451991"/>
          </a:xfrm>
          <a:prstGeom prst="rect">
            <a:avLst/>
          </a:prstGeom>
        </p:spPr>
      </p:pic>
      <p:pic>
        <p:nvPicPr>
          <p:cNvPr id="12" name="Picture 11" descr="A group of people looking at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9CF96F88-3DB2-59A0-448A-7DBEC2545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6" y="3390537"/>
            <a:ext cx="3222171" cy="1451991"/>
          </a:xfrm>
          <a:prstGeom prst="rect">
            <a:avLst/>
          </a:prstGeom>
        </p:spPr>
      </p:pic>
      <p:pic>
        <p:nvPicPr>
          <p:cNvPr id="14" name="Picture 13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9893B2E9-0831-69AA-F53A-DD50C758AA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457" y="1873159"/>
            <a:ext cx="1328250" cy="2947573"/>
          </a:xfrm>
          <a:prstGeom prst="rect">
            <a:avLst/>
          </a:prstGeom>
        </p:spPr>
      </p:pic>
      <p:pic>
        <p:nvPicPr>
          <p:cNvPr id="16" name="Picture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B695984-7E89-9109-91FC-4A99D2863A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560" y="1892698"/>
            <a:ext cx="1328249" cy="2947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E18808-0B70-66B5-5DE7-79BEEFBF8AA2}"/>
              </a:ext>
            </a:extLst>
          </p:cNvPr>
          <p:cNvSpPr txBox="1"/>
          <p:nvPr/>
        </p:nvSpPr>
        <p:spPr>
          <a:xfrm>
            <a:off x="1979112" y="5523978"/>
            <a:ext cx="8192022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Each group worked on Padlet and gave an insight of their batch.</a:t>
            </a:r>
          </a:p>
        </p:txBody>
      </p:sp>
    </p:spTree>
    <p:extLst>
      <p:ext uri="{BB962C8B-B14F-4D97-AF65-F5344CB8AC3E}">
        <p14:creationId xmlns:p14="http://schemas.microsoft.com/office/powerpoint/2010/main" val="17792124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</TotalTime>
  <Words>643</Words>
  <Application>Microsoft Office PowerPoint</Application>
  <PresentationFormat>Widescreen</PresentationFormat>
  <Paragraphs>67</Paragraphs>
  <Slides>17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Wingdings</vt:lpstr>
      <vt:lpstr>Wingdings 3</vt:lpstr>
      <vt:lpstr>Ion</vt:lpstr>
      <vt:lpstr>Targeting tourism for vision 2030  YEAR V-A</vt:lpstr>
      <vt:lpstr>Why did we choose this topic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Targeting tourism for vision 2030 – YEAR – V-A</dc:title>
  <dc:creator>Deepa Gopalarathinam</dc:creator>
  <cp:lastModifiedBy>Deepa Gopalarathinam</cp:lastModifiedBy>
  <cp:revision>20</cp:revision>
  <dcterms:created xsi:type="dcterms:W3CDTF">2023-01-04T16:38:38Z</dcterms:created>
  <dcterms:modified xsi:type="dcterms:W3CDTF">2023-03-25T15:09:15Z</dcterms:modified>
</cp:coreProperties>
</file>