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5" r:id="rId11"/>
  </p:sldIdLst>
  <p:sldSz cx="18288000" cy="10287000"/>
  <p:notesSz cx="6858000" cy="9144000"/>
  <p:embeddedFontLst>
    <p:embeddedFont>
      <p:font typeface="Cooper BT Bold" panose="0208080404030B020404" pitchFamily="18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375" autoAdjust="0"/>
  </p:normalViewPr>
  <p:slideViewPr>
    <p:cSldViewPr>
      <p:cViewPr varScale="1">
        <p:scale>
          <a:sx n="50" d="100"/>
          <a:sy n="50" d="100"/>
        </p:scale>
        <p:origin x="14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87503" y="2884689"/>
            <a:ext cx="14272935" cy="388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5"/>
              </a:lnSpc>
            </a:pPr>
            <a:r>
              <a:rPr lang="en-US" sz="12987" dirty="0">
                <a:solidFill>
                  <a:srgbClr val="331C2C"/>
                </a:solidFill>
                <a:latin typeface="Cooper BT Bold"/>
              </a:rPr>
              <a:t>SELF-DEFENCE FOR WOMEN</a:t>
            </a:r>
          </a:p>
        </p:txBody>
      </p:sp>
      <p:sp>
        <p:nvSpPr>
          <p:cNvPr id="3" name="Freeform 3"/>
          <p:cNvSpPr/>
          <p:nvPr/>
        </p:nvSpPr>
        <p:spPr>
          <a:xfrm>
            <a:off x="-1889093" y="-2025661"/>
            <a:ext cx="4010284" cy="5327672"/>
          </a:xfrm>
          <a:custGeom>
            <a:avLst/>
            <a:gdLst/>
            <a:ahLst/>
            <a:cxnLst/>
            <a:rect l="l" t="t" r="r" b="b"/>
            <a:pathLst>
              <a:path w="4010284" h="5327672">
                <a:moveTo>
                  <a:pt x="0" y="0"/>
                </a:moveTo>
                <a:lnTo>
                  <a:pt x="4010284" y="0"/>
                </a:lnTo>
                <a:lnTo>
                  <a:pt x="4010284" y="5327672"/>
                </a:lnTo>
                <a:lnTo>
                  <a:pt x="0" y="5327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46247">
            <a:off x="-1156514" y="5381726"/>
            <a:ext cx="6088034" cy="7200900"/>
          </a:xfrm>
          <a:custGeom>
            <a:avLst/>
            <a:gdLst/>
            <a:ahLst/>
            <a:cxnLst/>
            <a:rect l="l" t="t" r="r" b="b"/>
            <a:pathLst>
              <a:path w="6088034" h="7200900">
                <a:moveTo>
                  <a:pt x="0" y="0"/>
                </a:moveTo>
                <a:lnTo>
                  <a:pt x="6088034" y="0"/>
                </a:lnTo>
                <a:lnTo>
                  <a:pt x="6088034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690362">
            <a:off x="12526631" y="-2276459"/>
            <a:ext cx="6088034" cy="7200900"/>
          </a:xfrm>
          <a:custGeom>
            <a:avLst/>
            <a:gdLst/>
            <a:ahLst/>
            <a:cxnLst/>
            <a:rect l="l" t="t" r="r" b="b"/>
            <a:pathLst>
              <a:path w="6088034" h="7200900">
                <a:moveTo>
                  <a:pt x="0" y="0"/>
                </a:moveTo>
                <a:lnTo>
                  <a:pt x="6088034" y="0"/>
                </a:lnTo>
                <a:lnTo>
                  <a:pt x="6088034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659771">
            <a:off x="16282858" y="6968873"/>
            <a:ext cx="4010284" cy="5327672"/>
          </a:xfrm>
          <a:custGeom>
            <a:avLst/>
            <a:gdLst/>
            <a:ahLst/>
            <a:cxnLst/>
            <a:rect l="l" t="t" r="r" b="b"/>
            <a:pathLst>
              <a:path w="4010284" h="5327672">
                <a:moveTo>
                  <a:pt x="0" y="0"/>
                </a:moveTo>
                <a:lnTo>
                  <a:pt x="4010284" y="0"/>
                </a:lnTo>
                <a:lnTo>
                  <a:pt x="4010284" y="5327672"/>
                </a:lnTo>
                <a:lnTo>
                  <a:pt x="0" y="5327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87707" y="7096319"/>
            <a:ext cx="9512586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331C2C"/>
                </a:solidFill>
                <a:latin typeface="Cooper BT Bold"/>
              </a:rPr>
              <a:t>Presented By : Year XI-C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02946" y="8725001"/>
            <a:ext cx="6882108" cy="537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6">
                <a:solidFill>
                  <a:srgbClr val="331C2C"/>
                </a:solidFill>
                <a:latin typeface="Cooper BT Bold"/>
              </a:rPr>
              <a:t>Youth Leadership Program|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75411" y="3912064"/>
            <a:ext cx="12737178" cy="223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83"/>
              </a:lnSpc>
            </a:pPr>
            <a:r>
              <a:rPr lang="en-US" sz="12987">
                <a:solidFill>
                  <a:srgbClr val="331C2C"/>
                </a:solidFill>
                <a:latin typeface="Cooper BT Bold"/>
              </a:rPr>
              <a:t>THANK YOU</a:t>
            </a:r>
          </a:p>
        </p:txBody>
      </p:sp>
      <p:sp>
        <p:nvSpPr>
          <p:cNvPr id="3" name="Freeform 3"/>
          <p:cNvSpPr/>
          <p:nvPr/>
        </p:nvSpPr>
        <p:spPr>
          <a:xfrm rot="-10690362">
            <a:off x="12526631" y="-2276459"/>
            <a:ext cx="6088034" cy="7200900"/>
          </a:xfrm>
          <a:custGeom>
            <a:avLst/>
            <a:gdLst/>
            <a:ahLst/>
            <a:cxnLst/>
            <a:rect l="l" t="t" r="r" b="b"/>
            <a:pathLst>
              <a:path w="6088034" h="7200900">
                <a:moveTo>
                  <a:pt x="0" y="0"/>
                </a:moveTo>
                <a:lnTo>
                  <a:pt x="6088034" y="0"/>
                </a:lnTo>
                <a:lnTo>
                  <a:pt x="6088034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46247">
            <a:off x="-1156514" y="5381726"/>
            <a:ext cx="6088034" cy="7200900"/>
          </a:xfrm>
          <a:custGeom>
            <a:avLst/>
            <a:gdLst/>
            <a:ahLst/>
            <a:cxnLst/>
            <a:rect l="l" t="t" r="r" b="b"/>
            <a:pathLst>
              <a:path w="6088034" h="7200900">
                <a:moveTo>
                  <a:pt x="0" y="0"/>
                </a:moveTo>
                <a:lnTo>
                  <a:pt x="6088034" y="0"/>
                </a:lnTo>
                <a:lnTo>
                  <a:pt x="6088034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89093" y="-2025661"/>
            <a:ext cx="4010284" cy="5327672"/>
          </a:xfrm>
          <a:custGeom>
            <a:avLst/>
            <a:gdLst/>
            <a:ahLst/>
            <a:cxnLst/>
            <a:rect l="l" t="t" r="r" b="b"/>
            <a:pathLst>
              <a:path w="4010284" h="5327672">
                <a:moveTo>
                  <a:pt x="0" y="0"/>
                </a:moveTo>
                <a:lnTo>
                  <a:pt x="4010284" y="0"/>
                </a:lnTo>
                <a:lnTo>
                  <a:pt x="4010284" y="5327672"/>
                </a:lnTo>
                <a:lnTo>
                  <a:pt x="0" y="5327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659771">
            <a:off x="16282858" y="6968873"/>
            <a:ext cx="4010284" cy="5327672"/>
          </a:xfrm>
          <a:custGeom>
            <a:avLst/>
            <a:gdLst/>
            <a:ahLst/>
            <a:cxnLst/>
            <a:rect l="l" t="t" r="r" b="b"/>
            <a:pathLst>
              <a:path w="4010284" h="5327672">
                <a:moveTo>
                  <a:pt x="0" y="0"/>
                </a:moveTo>
                <a:lnTo>
                  <a:pt x="4010284" y="0"/>
                </a:lnTo>
                <a:lnTo>
                  <a:pt x="4010284" y="5327672"/>
                </a:lnTo>
                <a:lnTo>
                  <a:pt x="0" y="5327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74110" y="2433527"/>
            <a:ext cx="14705320" cy="598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52"/>
              </a:lnSpc>
            </a:pPr>
            <a:r>
              <a:rPr lang="en-US" sz="4180" dirty="0">
                <a:solidFill>
                  <a:srgbClr val="331C2C"/>
                </a:solidFill>
                <a:latin typeface="Cooper BT Bold"/>
              </a:rPr>
              <a:t>Our aim was to explore the provisions within Qatari law that empower women with the right and freedom to defend themselves. This involved engaging in a basic self-defense class, led by a representative of ‘Strong Man’ karate class, promoting practical skills and awareness of personal safety. Grade 9 girls attended the session, showing active participation and fulfilling our project aim.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53980" y="904875"/>
            <a:ext cx="13180039" cy="1191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331C2C"/>
                </a:solidFill>
                <a:latin typeface="Cooper BT Bold"/>
              </a:rPr>
              <a:t>OVERVIEW</a:t>
            </a:r>
          </a:p>
        </p:txBody>
      </p:sp>
      <p:sp>
        <p:nvSpPr>
          <p:cNvPr id="4" name="Freeform 4"/>
          <p:cNvSpPr/>
          <p:nvPr/>
        </p:nvSpPr>
        <p:spPr>
          <a:xfrm rot="10659771">
            <a:off x="16939064" y="7804610"/>
            <a:ext cx="3371126" cy="4478549"/>
          </a:xfrm>
          <a:custGeom>
            <a:avLst/>
            <a:gdLst/>
            <a:ahLst/>
            <a:cxnLst/>
            <a:rect l="l" t="t" r="r" b="b"/>
            <a:pathLst>
              <a:path w="3371126" h="4478549">
                <a:moveTo>
                  <a:pt x="0" y="0"/>
                </a:moveTo>
                <a:lnTo>
                  <a:pt x="3371126" y="0"/>
                </a:lnTo>
                <a:lnTo>
                  <a:pt x="3371126" y="4478549"/>
                </a:lnTo>
                <a:lnTo>
                  <a:pt x="0" y="447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479430" y="8470436"/>
            <a:ext cx="1193520" cy="1159060"/>
            <a:chOff x="0" y="0"/>
            <a:chExt cx="1591360" cy="1545414"/>
          </a:xfrm>
        </p:grpSpPr>
        <p:grpSp>
          <p:nvGrpSpPr>
            <p:cNvPr id="6" name="Group 6"/>
            <p:cNvGrpSpPr/>
            <p:nvPr/>
          </p:nvGrpSpPr>
          <p:grpSpPr>
            <a:xfrm>
              <a:off x="22973" y="0"/>
              <a:ext cx="1545414" cy="1545414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EB3C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209522"/>
              <a:ext cx="1591360" cy="1076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90"/>
                </a:lnSpc>
              </a:pPr>
              <a:r>
                <a:rPr lang="en-US" sz="4850">
                  <a:solidFill>
                    <a:srgbClr val="331C2C"/>
                  </a:solidFill>
                  <a:latin typeface="Cooper BT Bold"/>
                </a:rPr>
                <a:t>2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889093" y="-1787536"/>
            <a:ext cx="3105152" cy="4125202"/>
          </a:xfrm>
          <a:custGeom>
            <a:avLst/>
            <a:gdLst/>
            <a:ahLst/>
            <a:cxnLst/>
            <a:rect l="l" t="t" r="r" b="b"/>
            <a:pathLst>
              <a:path w="3105152" h="4125202">
                <a:moveTo>
                  <a:pt x="0" y="0"/>
                </a:moveTo>
                <a:lnTo>
                  <a:pt x="3105152" y="0"/>
                </a:lnTo>
                <a:lnTo>
                  <a:pt x="3105152" y="4125202"/>
                </a:lnTo>
                <a:lnTo>
                  <a:pt x="0" y="412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4875"/>
            <a:ext cx="16230600" cy="1191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331C2C"/>
                </a:solidFill>
                <a:latin typeface="Cooper BT Bold"/>
              </a:rPr>
              <a:t>METHODOLOGIES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66635" y="2838500"/>
            <a:ext cx="15516465" cy="5725501"/>
            <a:chOff x="0" y="-53595"/>
            <a:chExt cx="20688620" cy="763400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473815" cy="1473815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1C2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121055"/>
              <a:ext cx="1473815" cy="1135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48"/>
                </a:lnSpc>
              </a:pPr>
              <a:r>
                <a:rPr lang="en-US" sz="5034">
                  <a:solidFill>
                    <a:srgbClr val="EDE0D1"/>
                  </a:solidFill>
                  <a:latin typeface="Cooper BT Bold"/>
                </a:rPr>
                <a:t>1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2742037"/>
              <a:ext cx="1473815" cy="1473815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1C2C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2863092"/>
              <a:ext cx="1473815" cy="1135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48"/>
                </a:lnSpc>
              </a:pPr>
              <a:r>
                <a:rPr lang="en-US" sz="5034">
                  <a:solidFill>
                    <a:srgbClr val="EDE0D1"/>
                  </a:solidFill>
                  <a:latin typeface="Cooper BT Bold"/>
                </a:rPr>
                <a:t>2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5484075"/>
              <a:ext cx="1473815" cy="147381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1C2C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5605129"/>
              <a:ext cx="1473815" cy="1135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48"/>
                </a:lnSpc>
              </a:pPr>
              <a:r>
                <a:rPr lang="en-US" sz="5034">
                  <a:solidFill>
                    <a:srgbClr val="EDE0D1"/>
                  </a:solidFill>
                  <a:latin typeface="Cooper BT Bold"/>
                </a:rPr>
                <a:t>3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11697" y="-53595"/>
              <a:ext cx="18976923" cy="2153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2"/>
                </a:lnSpc>
              </a:pPr>
              <a:r>
                <a:rPr lang="en-US" sz="3087">
                  <a:solidFill>
                    <a:srgbClr val="331C2C"/>
                  </a:solidFill>
                  <a:latin typeface="Cooper BT Bold"/>
                </a:rPr>
                <a:t>Calls were made to various taekwondo focused centres, and a female trainer was then invited to give a session in the girls-wing ground for grade 9 and 11.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11697" y="2686665"/>
              <a:ext cx="18976923" cy="1409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2"/>
                </a:lnSpc>
              </a:pPr>
              <a:r>
                <a:rPr lang="en-US" sz="3087" dirty="0">
                  <a:solidFill>
                    <a:srgbClr val="331C2C"/>
                  </a:solidFill>
                  <a:latin typeface="Cooper BT Bold"/>
                </a:rPr>
                <a:t>The trainer demonstrated a total of 3 skills which can be used to counter commonly used assault tactics (i.e. choking from behind).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711697" y="5426925"/>
              <a:ext cx="18976923" cy="2153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2"/>
                </a:lnSpc>
              </a:pPr>
              <a:r>
                <a:rPr lang="en-US" sz="3087" dirty="0">
                  <a:solidFill>
                    <a:srgbClr val="331C2C"/>
                  </a:solidFill>
                  <a:latin typeface="Cooper BT Bold"/>
                </a:rPr>
                <a:t>Analyzed Qatar’s stand on women’s right to a certain extent, allowing them to work alongside men and participate in various government and social activities, all while feeling safe and protected. 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27362" y="0"/>
            <a:ext cx="937061" cy="10287000"/>
            <a:chOff x="0" y="0"/>
            <a:chExt cx="246798" cy="27093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6798" cy="2709333"/>
            </a:xfrm>
            <a:custGeom>
              <a:avLst/>
              <a:gdLst/>
              <a:ahLst/>
              <a:cxnLst/>
              <a:rect l="l" t="t" r="r" b="b"/>
              <a:pathLst>
                <a:path w="246798" h="2709333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E0D1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4679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10659771">
            <a:off x="16939064" y="7804610"/>
            <a:ext cx="3371126" cy="4478549"/>
          </a:xfrm>
          <a:custGeom>
            <a:avLst/>
            <a:gdLst/>
            <a:ahLst/>
            <a:cxnLst/>
            <a:rect l="l" t="t" r="r" b="b"/>
            <a:pathLst>
              <a:path w="3371126" h="4478549">
                <a:moveTo>
                  <a:pt x="0" y="0"/>
                </a:moveTo>
                <a:lnTo>
                  <a:pt x="3371126" y="0"/>
                </a:lnTo>
                <a:lnTo>
                  <a:pt x="3371126" y="4478549"/>
                </a:lnTo>
                <a:lnTo>
                  <a:pt x="0" y="447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6479430" y="8470436"/>
            <a:ext cx="1193520" cy="1159060"/>
            <a:chOff x="0" y="0"/>
            <a:chExt cx="1591360" cy="1545414"/>
          </a:xfrm>
        </p:grpSpPr>
        <p:grpSp>
          <p:nvGrpSpPr>
            <p:cNvPr id="24" name="Group 24"/>
            <p:cNvGrpSpPr/>
            <p:nvPr/>
          </p:nvGrpSpPr>
          <p:grpSpPr>
            <a:xfrm>
              <a:off x="22973" y="0"/>
              <a:ext cx="1545414" cy="1545414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EB3C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0" y="209522"/>
              <a:ext cx="1591360" cy="1076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90"/>
                </a:lnSpc>
              </a:pPr>
              <a:r>
                <a:rPr lang="en-US" sz="4850">
                  <a:solidFill>
                    <a:srgbClr val="331C2C"/>
                  </a:solidFill>
                  <a:latin typeface="Cooper BT Bold"/>
                </a:rPr>
                <a:t>5</a:t>
              </a:r>
            </a:p>
          </p:txBody>
        </p:sp>
      </p:grpSp>
      <p:sp>
        <p:nvSpPr>
          <p:cNvPr id="28" name="Freeform 28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-1889093" y="-1787536"/>
            <a:ext cx="3105152" cy="4125202"/>
          </a:xfrm>
          <a:custGeom>
            <a:avLst/>
            <a:gdLst/>
            <a:ahLst/>
            <a:cxnLst/>
            <a:rect l="l" t="t" r="r" b="b"/>
            <a:pathLst>
              <a:path w="3105152" h="4125202">
                <a:moveTo>
                  <a:pt x="0" y="0"/>
                </a:moveTo>
                <a:lnTo>
                  <a:pt x="3105152" y="0"/>
                </a:lnTo>
                <a:lnTo>
                  <a:pt x="3105152" y="4125202"/>
                </a:lnTo>
                <a:lnTo>
                  <a:pt x="0" y="412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2146" y="904875"/>
            <a:ext cx="16103709" cy="1191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331C2C"/>
                </a:solidFill>
                <a:latin typeface="Cooper BT Bold"/>
              </a:rPr>
              <a:t>PLANNING</a:t>
            </a:r>
          </a:p>
        </p:txBody>
      </p:sp>
      <p:sp>
        <p:nvSpPr>
          <p:cNvPr id="4" name="Freeform 4"/>
          <p:cNvSpPr/>
          <p:nvPr/>
        </p:nvSpPr>
        <p:spPr>
          <a:xfrm rot="10659771">
            <a:off x="16939064" y="7804610"/>
            <a:ext cx="3371126" cy="4478549"/>
          </a:xfrm>
          <a:custGeom>
            <a:avLst/>
            <a:gdLst/>
            <a:ahLst/>
            <a:cxnLst/>
            <a:rect l="l" t="t" r="r" b="b"/>
            <a:pathLst>
              <a:path w="3371126" h="4478549">
                <a:moveTo>
                  <a:pt x="0" y="0"/>
                </a:moveTo>
                <a:lnTo>
                  <a:pt x="3371126" y="0"/>
                </a:lnTo>
                <a:lnTo>
                  <a:pt x="3371126" y="4478549"/>
                </a:lnTo>
                <a:lnTo>
                  <a:pt x="0" y="447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479430" y="8470436"/>
            <a:ext cx="1193520" cy="1159060"/>
            <a:chOff x="0" y="0"/>
            <a:chExt cx="1591360" cy="1545414"/>
          </a:xfrm>
        </p:grpSpPr>
        <p:grpSp>
          <p:nvGrpSpPr>
            <p:cNvPr id="6" name="Group 6"/>
            <p:cNvGrpSpPr/>
            <p:nvPr/>
          </p:nvGrpSpPr>
          <p:grpSpPr>
            <a:xfrm>
              <a:off x="22973" y="0"/>
              <a:ext cx="1545414" cy="1545414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EB3C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209522"/>
              <a:ext cx="1591360" cy="1076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90"/>
                </a:lnSpc>
              </a:pPr>
              <a:r>
                <a:rPr lang="en-US" sz="4850">
                  <a:solidFill>
                    <a:srgbClr val="331C2C"/>
                  </a:solidFill>
                  <a:latin typeface="Cooper BT Bold"/>
                </a:rPr>
                <a:t>6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889093" y="-1787536"/>
            <a:ext cx="3105152" cy="4125202"/>
          </a:xfrm>
          <a:custGeom>
            <a:avLst/>
            <a:gdLst/>
            <a:ahLst/>
            <a:cxnLst/>
            <a:rect l="l" t="t" r="r" b="b"/>
            <a:pathLst>
              <a:path w="3105152" h="4125202">
                <a:moveTo>
                  <a:pt x="0" y="0"/>
                </a:moveTo>
                <a:lnTo>
                  <a:pt x="3105152" y="0"/>
                </a:lnTo>
                <a:lnTo>
                  <a:pt x="3105152" y="4125202"/>
                </a:lnTo>
                <a:lnTo>
                  <a:pt x="0" y="412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60038" y="2586474"/>
            <a:ext cx="7089741" cy="5718634"/>
          </a:xfrm>
          <a:custGeom>
            <a:avLst/>
            <a:gdLst/>
            <a:ahLst/>
            <a:cxnLst/>
            <a:rect l="l" t="t" r="r" b="b"/>
            <a:pathLst>
              <a:path w="6978303" h="5168270">
                <a:moveTo>
                  <a:pt x="0" y="0"/>
                </a:moveTo>
                <a:lnTo>
                  <a:pt x="6978303" y="0"/>
                </a:lnTo>
                <a:lnTo>
                  <a:pt x="6978303" y="5168270"/>
                </a:lnTo>
                <a:lnTo>
                  <a:pt x="0" y="51682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19B375-67B0-9C4C-A615-DF66D96E7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44" y="2613979"/>
            <a:ext cx="7605105" cy="57038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59771">
            <a:off x="16939064" y="7804610"/>
            <a:ext cx="3371126" cy="4478549"/>
          </a:xfrm>
          <a:custGeom>
            <a:avLst/>
            <a:gdLst/>
            <a:ahLst/>
            <a:cxnLst/>
            <a:rect l="l" t="t" r="r" b="b"/>
            <a:pathLst>
              <a:path w="3371126" h="4478549">
                <a:moveTo>
                  <a:pt x="0" y="0"/>
                </a:moveTo>
                <a:lnTo>
                  <a:pt x="3371126" y="0"/>
                </a:lnTo>
                <a:lnTo>
                  <a:pt x="3371126" y="4478549"/>
                </a:lnTo>
                <a:lnTo>
                  <a:pt x="0" y="447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479430" y="8470436"/>
            <a:ext cx="1193520" cy="1159060"/>
            <a:chOff x="0" y="0"/>
            <a:chExt cx="1591360" cy="1545414"/>
          </a:xfrm>
        </p:grpSpPr>
        <p:grpSp>
          <p:nvGrpSpPr>
            <p:cNvPr id="4" name="Group 4"/>
            <p:cNvGrpSpPr/>
            <p:nvPr/>
          </p:nvGrpSpPr>
          <p:grpSpPr>
            <a:xfrm>
              <a:off x="22973" y="0"/>
              <a:ext cx="1545414" cy="1545414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EB3C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209522"/>
              <a:ext cx="1591360" cy="1076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90"/>
                </a:lnSpc>
              </a:pPr>
              <a:r>
                <a:rPr lang="en-US" sz="4850">
                  <a:solidFill>
                    <a:srgbClr val="331C2C"/>
                  </a:solidFill>
                  <a:latin typeface="Cooper BT Bold"/>
                </a:rPr>
                <a:t>6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889093" y="-1787536"/>
            <a:ext cx="3105152" cy="4125202"/>
          </a:xfrm>
          <a:custGeom>
            <a:avLst/>
            <a:gdLst/>
            <a:ahLst/>
            <a:cxnLst/>
            <a:rect l="l" t="t" r="r" b="b"/>
            <a:pathLst>
              <a:path w="3105152" h="4125202">
                <a:moveTo>
                  <a:pt x="0" y="0"/>
                </a:moveTo>
                <a:lnTo>
                  <a:pt x="3105152" y="0"/>
                </a:lnTo>
                <a:lnTo>
                  <a:pt x="3105152" y="4125202"/>
                </a:lnTo>
                <a:lnTo>
                  <a:pt x="0" y="412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19600" y="913383"/>
            <a:ext cx="8946476" cy="1103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dirty="0">
                <a:solidFill>
                  <a:srgbClr val="331C2C"/>
                </a:solidFill>
                <a:latin typeface="Cooper BT Bold"/>
              </a:rPr>
              <a:t>IMPLEMENTATION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B8EDCA-A724-9A44-AC9E-7634069E98C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38" y="2016955"/>
            <a:ext cx="12214562" cy="71901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59771">
            <a:off x="16939064" y="7804610"/>
            <a:ext cx="3371126" cy="4478549"/>
          </a:xfrm>
          <a:custGeom>
            <a:avLst/>
            <a:gdLst/>
            <a:ahLst/>
            <a:cxnLst/>
            <a:rect l="l" t="t" r="r" b="b"/>
            <a:pathLst>
              <a:path w="3371126" h="4478549">
                <a:moveTo>
                  <a:pt x="0" y="0"/>
                </a:moveTo>
                <a:lnTo>
                  <a:pt x="3371126" y="0"/>
                </a:lnTo>
                <a:lnTo>
                  <a:pt x="3371126" y="4478549"/>
                </a:lnTo>
                <a:lnTo>
                  <a:pt x="0" y="447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479430" y="8470436"/>
            <a:ext cx="1193520" cy="1159060"/>
            <a:chOff x="0" y="0"/>
            <a:chExt cx="1591360" cy="1545414"/>
          </a:xfrm>
        </p:grpSpPr>
        <p:grpSp>
          <p:nvGrpSpPr>
            <p:cNvPr id="4" name="Group 4"/>
            <p:cNvGrpSpPr/>
            <p:nvPr/>
          </p:nvGrpSpPr>
          <p:grpSpPr>
            <a:xfrm>
              <a:off x="22973" y="0"/>
              <a:ext cx="1545414" cy="1545414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EB3C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209522"/>
              <a:ext cx="1591360" cy="1076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90"/>
                </a:lnSpc>
              </a:pPr>
              <a:r>
                <a:rPr lang="en-US" sz="4850">
                  <a:solidFill>
                    <a:srgbClr val="331C2C"/>
                  </a:solidFill>
                  <a:latin typeface="Cooper BT Bold"/>
                </a:rPr>
                <a:t>6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889093" y="-1787536"/>
            <a:ext cx="3105152" cy="4125202"/>
          </a:xfrm>
          <a:custGeom>
            <a:avLst/>
            <a:gdLst/>
            <a:ahLst/>
            <a:cxnLst/>
            <a:rect l="l" t="t" r="r" b="b"/>
            <a:pathLst>
              <a:path w="3105152" h="4125202">
                <a:moveTo>
                  <a:pt x="0" y="0"/>
                </a:moveTo>
                <a:lnTo>
                  <a:pt x="3105152" y="0"/>
                </a:lnTo>
                <a:lnTo>
                  <a:pt x="3105152" y="4125202"/>
                </a:lnTo>
                <a:lnTo>
                  <a:pt x="0" y="412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76726" y="2707252"/>
            <a:ext cx="6122220" cy="5840987"/>
          </a:xfrm>
          <a:custGeom>
            <a:avLst/>
            <a:gdLst/>
            <a:ahLst/>
            <a:cxnLst/>
            <a:rect l="l" t="t" r="r" b="b"/>
            <a:pathLst>
              <a:path w="6122220" h="5840987">
                <a:moveTo>
                  <a:pt x="0" y="0"/>
                </a:moveTo>
                <a:lnTo>
                  <a:pt x="6122220" y="0"/>
                </a:lnTo>
                <a:lnTo>
                  <a:pt x="6122220" y="5840987"/>
                </a:lnTo>
                <a:lnTo>
                  <a:pt x="0" y="58409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601565" y="2707252"/>
            <a:ext cx="6877865" cy="5685380"/>
          </a:xfrm>
          <a:custGeom>
            <a:avLst/>
            <a:gdLst/>
            <a:ahLst/>
            <a:cxnLst/>
            <a:rect l="l" t="t" r="r" b="b"/>
            <a:pathLst>
              <a:path w="6877865" h="5685380">
                <a:moveTo>
                  <a:pt x="0" y="0"/>
                </a:moveTo>
                <a:lnTo>
                  <a:pt x="6877865" y="0"/>
                </a:lnTo>
                <a:lnTo>
                  <a:pt x="6877865" y="5685380"/>
                </a:lnTo>
                <a:lnTo>
                  <a:pt x="0" y="56853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082890" y="8644255"/>
            <a:ext cx="6122220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31C2C"/>
                </a:solidFill>
                <a:latin typeface="Cooper BT Bold"/>
              </a:rPr>
              <a:t>grabbing the hair from behind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17325" y="578578"/>
            <a:ext cx="5853351" cy="1151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331C2C"/>
                </a:solidFill>
                <a:latin typeface="Cooper BT Bold"/>
              </a:rPr>
              <a:t>Strategy no. 1</a:t>
            </a:r>
          </a:p>
        </p:txBody>
      </p:sp>
    </p:spTree>
    <p:extLst>
      <p:ext uri="{BB962C8B-B14F-4D97-AF65-F5344CB8AC3E}">
        <p14:creationId xmlns:p14="http://schemas.microsoft.com/office/powerpoint/2010/main" val="373100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59771">
            <a:off x="16939064" y="7804610"/>
            <a:ext cx="3371126" cy="4478549"/>
          </a:xfrm>
          <a:custGeom>
            <a:avLst/>
            <a:gdLst/>
            <a:ahLst/>
            <a:cxnLst/>
            <a:rect l="l" t="t" r="r" b="b"/>
            <a:pathLst>
              <a:path w="3371126" h="4478549">
                <a:moveTo>
                  <a:pt x="0" y="0"/>
                </a:moveTo>
                <a:lnTo>
                  <a:pt x="3371126" y="0"/>
                </a:lnTo>
                <a:lnTo>
                  <a:pt x="3371126" y="4478549"/>
                </a:lnTo>
                <a:lnTo>
                  <a:pt x="0" y="447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479430" y="8470436"/>
            <a:ext cx="1193520" cy="1159060"/>
            <a:chOff x="0" y="0"/>
            <a:chExt cx="1591360" cy="1545414"/>
          </a:xfrm>
        </p:grpSpPr>
        <p:grpSp>
          <p:nvGrpSpPr>
            <p:cNvPr id="4" name="Group 4"/>
            <p:cNvGrpSpPr/>
            <p:nvPr/>
          </p:nvGrpSpPr>
          <p:grpSpPr>
            <a:xfrm>
              <a:off x="22973" y="0"/>
              <a:ext cx="1545414" cy="1545414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EB3C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209522"/>
              <a:ext cx="1591360" cy="1076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90"/>
                </a:lnSpc>
              </a:pPr>
              <a:r>
                <a:rPr lang="en-US" sz="4850">
                  <a:solidFill>
                    <a:srgbClr val="331C2C"/>
                  </a:solidFill>
                  <a:latin typeface="Cooper BT Bold"/>
                </a:rPr>
                <a:t>6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889093" y="-1787536"/>
            <a:ext cx="3105152" cy="4125202"/>
          </a:xfrm>
          <a:custGeom>
            <a:avLst/>
            <a:gdLst/>
            <a:ahLst/>
            <a:cxnLst/>
            <a:rect l="l" t="t" r="r" b="b"/>
            <a:pathLst>
              <a:path w="3105152" h="4125202">
                <a:moveTo>
                  <a:pt x="0" y="0"/>
                </a:moveTo>
                <a:lnTo>
                  <a:pt x="3105152" y="0"/>
                </a:lnTo>
                <a:lnTo>
                  <a:pt x="3105152" y="4125202"/>
                </a:lnTo>
                <a:lnTo>
                  <a:pt x="0" y="412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60038" y="2629449"/>
            <a:ext cx="6024870" cy="5840987"/>
          </a:xfrm>
          <a:custGeom>
            <a:avLst/>
            <a:gdLst/>
            <a:ahLst/>
            <a:cxnLst/>
            <a:rect l="l" t="t" r="r" b="b"/>
            <a:pathLst>
              <a:path w="6024870" h="5840987">
                <a:moveTo>
                  <a:pt x="0" y="0"/>
                </a:moveTo>
                <a:lnTo>
                  <a:pt x="6024871" y="0"/>
                </a:lnTo>
                <a:lnTo>
                  <a:pt x="6024871" y="5840987"/>
                </a:lnTo>
                <a:lnTo>
                  <a:pt x="0" y="58409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613565" y="2514543"/>
            <a:ext cx="9059385" cy="5955893"/>
          </a:xfrm>
          <a:custGeom>
            <a:avLst/>
            <a:gdLst/>
            <a:ahLst/>
            <a:cxnLst/>
            <a:rect l="l" t="t" r="r" b="b"/>
            <a:pathLst>
              <a:path w="9059385" h="5955893">
                <a:moveTo>
                  <a:pt x="0" y="0"/>
                </a:moveTo>
                <a:lnTo>
                  <a:pt x="9059385" y="0"/>
                </a:lnTo>
                <a:lnTo>
                  <a:pt x="9059385" y="5955893"/>
                </a:lnTo>
                <a:lnTo>
                  <a:pt x="0" y="59558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993220" y="8944292"/>
            <a:ext cx="879109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31C2C"/>
                </a:solidFill>
                <a:latin typeface="Cooper BT Bold"/>
              </a:rPr>
              <a:t>grabbing the neck from behind (choking)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45359" y="151240"/>
            <a:ext cx="5853351" cy="1151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331C2C"/>
                </a:solidFill>
                <a:latin typeface="Cooper BT Bold"/>
              </a:rPr>
              <a:t>Strategy no.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59771">
            <a:off x="16939064" y="7804610"/>
            <a:ext cx="3371126" cy="4478549"/>
          </a:xfrm>
          <a:custGeom>
            <a:avLst/>
            <a:gdLst/>
            <a:ahLst/>
            <a:cxnLst/>
            <a:rect l="l" t="t" r="r" b="b"/>
            <a:pathLst>
              <a:path w="3371126" h="4478549">
                <a:moveTo>
                  <a:pt x="0" y="0"/>
                </a:moveTo>
                <a:lnTo>
                  <a:pt x="3371126" y="0"/>
                </a:lnTo>
                <a:lnTo>
                  <a:pt x="3371126" y="4478549"/>
                </a:lnTo>
                <a:lnTo>
                  <a:pt x="0" y="447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479430" y="8470436"/>
            <a:ext cx="1193520" cy="1159060"/>
            <a:chOff x="0" y="0"/>
            <a:chExt cx="1591360" cy="1545414"/>
          </a:xfrm>
        </p:grpSpPr>
        <p:grpSp>
          <p:nvGrpSpPr>
            <p:cNvPr id="4" name="Group 4"/>
            <p:cNvGrpSpPr/>
            <p:nvPr/>
          </p:nvGrpSpPr>
          <p:grpSpPr>
            <a:xfrm>
              <a:off x="22973" y="0"/>
              <a:ext cx="1545414" cy="1545414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EB3C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209522"/>
              <a:ext cx="1591360" cy="1076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90"/>
                </a:lnSpc>
              </a:pPr>
              <a:r>
                <a:rPr lang="en-US" sz="4850">
                  <a:solidFill>
                    <a:srgbClr val="331C2C"/>
                  </a:solidFill>
                  <a:latin typeface="Cooper BT Bold"/>
                </a:rPr>
                <a:t>8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889093" y="-1787536"/>
            <a:ext cx="3105152" cy="4125202"/>
          </a:xfrm>
          <a:custGeom>
            <a:avLst/>
            <a:gdLst/>
            <a:ahLst/>
            <a:cxnLst/>
            <a:rect l="l" t="t" r="r" b="b"/>
            <a:pathLst>
              <a:path w="3105152" h="4125202">
                <a:moveTo>
                  <a:pt x="0" y="0"/>
                </a:moveTo>
                <a:lnTo>
                  <a:pt x="3105152" y="0"/>
                </a:lnTo>
                <a:lnTo>
                  <a:pt x="3105152" y="4125202"/>
                </a:lnTo>
                <a:lnTo>
                  <a:pt x="0" y="412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60038" y="3608163"/>
            <a:ext cx="4048950" cy="4010572"/>
          </a:xfrm>
          <a:custGeom>
            <a:avLst/>
            <a:gdLst/>
            <a:ahLst/>
            <a:cxnLst/>
            <a:rect l="l" t="t" r="r" b="b"/>
            <a:pathLst>
              <a:path w="4048950" h="4010572">
                <a:moveTo>
                  <a:pt x="0" y="0"/>
                </a:moveTo>
                <a:lnTo>
                  <a:pt x="4048951" y="0"/>
                </a:lnTo>
                <a:lnTo>
                  <a:pt x="4048951" y="4010572"/>
                </a:lnTo>
                <a:lnTo>
                  <a:pt x="0" y="40105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290065" y="3538366"/>
            <a:ext cx="5198188" cy="4150167"/>
          </a:xfrm>
          <a:custGeom>
            <a:avLst/>
            <a:gdLst/>
            <a:ahLst/>
            <a:cxnLst/>
            <a:rect l="l" t="t" r="r" b="b"/>
            <a:pathLst>
              <a:path w="5198188" h="4150167">
                <a:moveTo>
                  <a:pt x="0" y="0"/>
                </a:moveTo>
                <a:lnTo>
                  <a:pt x="5198188" y="0"/>
                </a:lnTo>
                <a:lnTo>
                  <a:pt x="5198188" y="4150166"/>
                </a:lnTo>
                <a:lnTo>
                  <a:pt x="0" y="41501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269303" y="3489161"/>
            <a:ext cx="5787781" cy="4129574"/>
          </a:xfrm>
          <a:custGeom>
            <a:avLst/>
            <a:gdLst/>
            <a:ahLst/>
            <a:cxnLst/>
            <a:rect l="l" t="t" r="r" b="b"/>
            <a:pathLst>
              <a:path w="5787781" h="4129574">
                <a:moveTo>
                  <a:pt x="0" y="0"/>
                </a:moveTo>
                <a:lnTo>
                  <a:pt x="5787781" y="0"/>
                </a:lnTo>
                <a:lnTo>
                  <a:pt x="5787781" y="4129574"/>
                </a:lnTo>
                <a:lnTo>
                  <a:pt x="0" y="41295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962483" y="578578"/>
            <a:ext cx="5853351" cy="1151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331C2C"/>
                </a:solidFill>
                <a:latin typeface="Cooper BT Bold"/>
              </a:rPr>
              <a:t>Strategy no. 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62483" y="8627745"/>
            <a:ext cx="5853351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331C2C"/>
                </a:solidFill>
                <a:latin typeface="Cooper BT Bold"/>
              </a:rPr>
              <a:t>slapping from the front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3980" y="904875"/>
            <a:ext cx="13180039" cy="1191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331C2C"/>
                </a:solidFill>
                <a:latin typeface="Cooper BT Bold"/>
              </a:rPr>
              <a:t>REFLECTIONS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693030" y="3166804"/>
            <a:ext cx="12456016" cy="5883162"/>
            <a:chOff x="0" y="0"/>
            <a:chExt cx="3280597" cy="15494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80597" cy="1549475"/>
            </a:xfrm>
            <a:custGeom>
              <a:avLst/>
              <a:gdLst/>
              <a:ahLst/>
              <a:cxnLst/>
              <a:rect l="l" t="t" r="r" b="b"/>
              <a:pathLst>
                <a:path w="3280597" h="1549475">
                  <a:moveTo>
                    <a:pt x="31699" y="0"/>
                  </a:moveTo>
                  <a:lnTo>
                    <a:pt x="3248898" y="0"/>
                  </a:lnTo>
                  <a:cubicBezTo>
                    <a:pt x="3257305" y="0"/>
                    <a:pt x="3265368" y="3340"/>
                    <a:pt x="3271312" y="9284"/>
                  </a:cubicBezTo>
                  <a:cubicBezTo>
                    <a:pt x="3277257" y="15229"/>
                    <a:pt x="3280597" y="23292"/>
                    <a:pt x="3280597" y="31699"/>
                  </a:cubicBezTo>
                  <a:lnTo>
                    <a:pt x="3280597" y="1517776"/>
                  </a:lnTo>
                  <a:cubicBezTo>
                    <a:pt x="3280597" y="1535283"/>
                    <a:pt x="3266405" y="1549475"/>
                    <a:pt x="3248898" y="1549475"/>
                  </a:cubicBezTo>
                  <a:lnTo>
                    <a:pt x="31699" y="1549475"/>
                  </a:lnTo>
                  <a:cubicBezTo>
                    <a:pt x="14192" y="1549475"/>
                    <a:pt x="0" y="1535283"/>
                    <a:pt x="0" y="1517776"/>
                  </a:cubicBezTo>
                  <a:lnTo>
                    <a:pt x="0" y="31699"/>
                  </a:lnTo>
                  <a:cubicBezTo>
                    <a:pt x="0" y="14192"/>
                    <a:pt x="14192" y="0"/>
                    <a:pt x="31699" y="0"/>
                  </a:cubicBezTo>
                  <a:close/>
                </a:path>
              </a:pathLst>
            </a:custGeom>
            <a:solidFill>
              <a:srgbClr val="CEB3C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80597" cy="158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553980" y="2627623"/>
            <a:ext cx="6590020" cy="66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87"/>
              </a:lnSpc>
            </a:pPr>
            <a:r>
              <a:rPr lang="en-US" sz="3919">
                <a:solidFill>
                  <a:srgbClr val="EDE0D1"/>
                </a:solidFill>
                <a:latin typeface="Cooper BT Bold"/>
              </a:rPr>
              <a:t>Rimlah Adnan - 9C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35070" y="3470496"/>
            <a:ext cx="11371936" cy="5340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3"/>
              </a:lnSpc>
            </a:pPr>
            <a:r>
              <a:rPr lang="en-US" sz="2995" dirty="0">
                <a:solidFill>
                  <a:srgbClr val="331C2C"/>
                </a:solidFill>
                <a:latin typeface="Cooper BT Bold"/>
              </a:rPr>
              <a:t>Attending the self-defense class arranged by 11th grade at school for girls was incredibly empowering. Learning practical techniques for protecting oneself in various situations felt both empowering and essential. I gained confidence in my ability to defend myself if ever faced with danger. Moreover, it underscored the importance of being prepared and aware of one's surroundings, implanting a sense of empowerment and security. Overall, it was a valuable experience that equipped me with skills for life.</a:t>
            </a:r>
          </a:p>
          <a:p>
            <a:pPr algn="just">
              <a:lnSpc>
                <a:spcPts val="4193"/>
              </a:lnSpc>
            </a:pPr>
            <a:r>
              <a:rPr lang="en-US" sz="2995" dirty="0">
                <a:solidFill>
                  <a:srgbClr val="331C2C"/>
                </a:solidFill>
                <a:latin typeface="Cooper BT Bold"/>
              </a:rPr>
              <a:t>							</a:t>
            </a:r>
            <a:r>
              <a:rPr lang="en-US" sz="3600" dirty="0">
                <a:solidFill>
                  <a:srgbClr val="331C2C"/>
                </a:solidFill>
                <a:latin typeface="Cooper Black" panose="0208090404030B020404" pitchFamily="18" charset="77"/>
              </a:rPr>
              <a:t>- </a:t>
            </a:r>
            <a:r>
              <a:rPr lang="en-CA" sz="3600" b="1" dirty="0" err="1">
                <a:solidFill>
                  <a:schemeClr val="accent4">
                    <a:lumMod val="50000"/>
                  </a:schemeClr>
                </a:solidFill>
                <a:latin typeface="Cooper Black" panose="0208090404030B020404" pitchFamily="18" charset="77"/>
              </a:rPr>
              <a:t>Rimla</a:t>
            </a:r>
            <a:r>
              <a:rPr lang="en-CA" sz="3600" b="1" dirty="0">
                <a:solidFill>
                  <a:schemeClr val="accent4">
                    <a:lumMod val="50000"/>
                  </a:schemeClr>
                </a:solidFill>
                <a:latin typeface="Cooper Black" panose="0208090404030B020404" pitchFamily="18" charset="77"/>
              </a:rPr>
              <a:t> Adnan, 9C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ooper Black" panose="0208090404030B020404" pitchFamily="18" charset="77"/>
              </a:rPr>
              <a:t> 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Cooper Black" panose="0208090404030B020404" pitchFamily="18" charset="77"/>
            </a:endParaRPr>
          </a:p>
        </p:txBody>
      </p:sp>
      <p:sp>
        <p:nvSpPr>
          <p:cNvPr id="8" name="Freeform 8"/>
          <p:cNvSpPr/>
          <p:nvPr/>
        </p:nvSpPr>
        <p:spPr>
          <a:xfrm rot="10659771">
            <a:off x="16939064" y="7804610"/>
            <a:ext cx="3371126" cy="4478549"/>
          </a:xfrm>
          <a:custGeom>
            <a:avLst/>
            <a:gdLst/>
            <a:ahLst/>
            <a:cxnLst/>
            <a:rect l="l" t="t" r="r" b="b"/>
            <a:pathLst>
              <a:path w="3371126" h="4478549">
                <a:moveTo>
                  <a:pt x="0" y="0"/>
                </a:moveTo>
                <a:lnTo>
                  <a:pt x="3371126" y="0"/>
                </a:lnTo>
                <a:lnTo>
                  <a:pt x="3371126" y="4478549"/>
                </a:lnTo>
                <a:lnTo>
                  <a:pt x="0" y="447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479430" y="8470436"/>
            <a:ext cx="1193520" cy="1159060"/>
            <a:chOff x="0" y="0"/>
            <a:chExt cx="1591360" cy="1545414"/>
          </a:xfrm>
        </p:grpSpPr>
        <p:grpSp>
          <p:nvGrpSpPr>
            <p:cNvPr id="10" name="Group 10"/>
            <p:cNvGrpSpPr/>
            <p:nvPr/>
          </p:nvGrpSpPr>
          <p:grpSpPr>
            <a:xfrm>
              <a:off x="22973" y="0"/>
              <a:ext cx="1545414" cy="1545414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EB3C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209522"/>
              <a:ext cx="1591360" cy="1076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90"/>
                </a:lnSpc>
              </a:pPr>
              <a:r>
                <a:rPr lang="en-US" sz="4850">
                  <a:solidFill>
                    <a:srgbClr val="331C2C"/>
                  </a:solidFill>
                  <a:latin typeface="Cooper BT Bold"/>
                </a:rPr>
                <a:t>9</a:t>
              </a:r>
            </a:p>
          </p:txBody>
        </p:sp>
      </p:grpSp>
      <p:sp>
        <p:nvSpPr>
          <p:cNvPr id="14" name="Freeform 14"/>
          <p:cNvSpPr/>
          <p:nvPr/>
        </p:nvSpPr>
        <p:spPr>
          <a:xfrm rot="-10690362">
            <a:off x="14516937" y="-1346836"/>
            <a:ext cx="4134546" cy="4890324"/>
          </a:xfrm>
          <a:custGeom>
            <a:avLst/>
            <a:gdLst/>
            <a:ahLst/>
            <a:cxnLst/>
            <a:rect l="l" t="t" r="r" b="b"/>
            <a:pathLst>
              <a:path w="4134546" h="4890324">
                <a:moveTo>
                  <a:pt x="0" y="0"/>
                </a:moveTo>
                <a:lnTo>
                  <a:pt x="4134546" y="0"/>
                </a:lnTo>
                <a:lnTo>
                  <a:pt x="4134546" y="4890323"/>
                </a:lnTo>
                <a:lnTo>
                  <a:pt x="0" y="4890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889093" y="-1787536"/>
            <a:ext cx="3105152" cy="4125202"/>
          </a:xfrm>
          <a:custGeom>
            <a:avLst/>
            <a:gdLst/>
            <a:ahLst/>
            <a:cxnLst/>
            <a:rect l="l" t="t" r="r" b="b"/>
            <a:pathLst>
              <a:path w="3105152" h="4125202">
                <a:moveTo>
                  <a:pt x="0" y="0"/>
                </a:moveTo>
                <a:lnTo>
                  <a:pt x="3105152" y="0"/>
                </a:lnTo>
                <a:lnTo>
                  <a:pt x="3105152" y="4125202"/>
                </a:lnTo>
                <a:lnTo>
                  <a:pt x="0" y="4125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665646">
            <a:off x="-607849" y="7151772"/>
            <a:ext cx="4135775" cy="4891777"/>
          </a:xfrm>
          <a:custGeom>
            <a:avLst/>
            <a:gdLst/>
            <a:ahLst/>
            <a:cxnLst/>
            <a:rect l="l" t="t" r="r" b="b"/>
            <a:pathLst>
              <a:path w="4135775" h="4891777">
                <a:moveTo>
                  <a:pt x="0" y="0"/>
                </a:moveTo>
                <a:lnTo>
                  <a:pt x="4135775" y="0"/>
                </a:lnTo>
                <a:lnTo>
                  <a:pt x="4135775" y="4891776"/>
                </a:lnTo>
                <a:lnTo>
                  <a:pt x="0" y="489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318</Words>
  <Application>Microsoft Macintosh PowerPoint</Application>
  <PresentationFormat>Custom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Cooper BT Bold</vt:lpstr>
      <vt:lpstr>Cooper Black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Purple Abstract Thesis Defense Presentation</dc:title>
  <cp:lastModifiedBy>Ailyn Sungcaya</cp:lastModifiedBy>
  <cp:revision>6</cp:revision>
  <dcterms:created xsi:type="dcterms:W3CDTF">2006-08-16T00:00:00Z</dcterms:created>
  <dcterms:modified xsi:type="dcterms:W3CDTF">2024-03-27T06:46:21Z</dcterms:modified>
  <dc:identifier>DAGAh-Wpn4E</dc:identifier>
</cp:coreProperties>
</file>