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82" r:id="rId4"/>
    <p:sldId id="280" r:id="rId5"/>
    <p:sldId id="285" r:id="rId6"/>
    <p:sldId id="281" r:id="rId7"/>
    <p:sldId id="286" r:id="rId8"/>
    <p:sldId id="264" r:id="rId9"/>
    <p:sldId id="287" r:id="rId10"/>
    <p:sldId id="265" r:id="rId11"/>
    <p:sldId id="283" r:id="rId12"/>
    <p:sldId id="288" r:id="rId13"/>
    <p:sldId id="284" r:id="rId14"/>
    <p:sldId id="289" r:id="rId15"/>
    <p:sldId id="269" r:id="rId16"/>
    <p:sldId id="290" r:id="rId17"/>
    <p:sldId id="271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6" autoAdjust="0"/>
    <p:restoredTop sz="94375"/>
  </p:normalViewPr>
  <p:slideViewPr>
    <p:cSldViewPr>
      <p:cViewPr varScale="1">
        <p:scale>
          <a:sx n="76" d="100"/>
          <a:sy n="76" d="100"/>
        </p:scale>
        <p:origin x="19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 REPRODUCTION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/>
          <a:lstStyle/>
          <a:p>
            <a:r>
              <a:rPr lang="en-US" dirty="0"/>
              <a:t>FERTILISATION</a:t>
            </a:r>
          </a:p>
        </p:txBody>
      </p:sp>
      <p:pic>
        <p:nvPicPr>
          <p:cNvPr id="5" name="Content Placeholder 4" descr="graphicstock-diagram-of-fertilisation-process-illustration_BOQcy2yhg_SB_P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828800"/>
            <a:ext cx="5486400" cy="4471416"/>
          </a:xfrm>
        </p:spPr>
      </p:pic>
      <p:sp>
        <p:nvSpPr>
          <p:cNvPr id="4" name="Rectangle 3"/>
          <p:cNvSpPr/>
          <p:nvPr/>
        </p:nvSpPr>
        <p:spPr>
          <a:xfrm>
            <a:off x="-152400" y="6519446"/>
            <a:ext cx="10744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https://www.storyblocks.com/stock-image/diagram-of-fertilisation-process-illustration-rumvqkhj3gj0kol6a3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" y="533400"/>
            <a:ext cx="8229600" cy="1066800"/>
          </a:xfrm>
        </p:spPr>
        <p:txBody>
          <a:bodyPr/>
          <a:lstStyle/>
          <a:p>
            <a:r>
              <a:rPr lang="en-GB" dirty="0"/>
              <a:t>IMPLANTATION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0"/>
            <a:ext cx="7188995" cy="4792663"/>
          </a:xfrm>
        </p:spPr>
      </p:pic>
      <p:sp>
        <p:nvSpPr>
          <p:cNvPr id="4" name="Rectangle 3"/>
          <p:cNvSpPr/>
          <p:nvPr/>
        </p:nvSpPr>
        <p:spPr>
          <a:xfrm>
            <a:off x="-10297" y="6704111"/>
            <a:ext cx="8229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https://www.momjunction.com/articles/pregnancy-implantation_00386827/#gref</a:t>
            </a:r>
          </a:p>
        </p:txBody>
      </p:sp>
    </p:spTree>
    <p:extLst>
      <p:ext uri="{BB962C8B-B14F-4D97-AF65-F5344CB8AC3E}">
        <p14:creationId xmlns:p14="http://schemas.microsoft.com/office/powerpoint/2010/main" val="72200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A7AD-601D-464E-B176-1C75FDE79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9D6C0-780A-E841-921F-F195BF05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embryo: </a:t>
            </a:r>
            <a:r>
              <a:rPr lang="en-US" dirty="0"/>
              <a:t>the ball of cells that is produced by repeated division of the zygote</a:t>
            </a:r>
          </a:p>
          <a:p>
            <a:endParaRPr lang="en-US" dirty="0"/>
          </a:p>
          <a:p>
            <a:r>
              <a:rPr lang="en-US" b="1" dirty="0"/>
              <a:t>implantation: </a:t>
            </a:r>
            <a:r>
              <a:rPr lang="en-US" dirty="0"/>
              <a:t>attachment of the embryo to the lining of the uterus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5326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/>
              <a:t>STAGES IN DEVELOPMENT OF EMBRYO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6229838" cy="4859274"/>
          </a:xfrm>
        </p:spPr>
      </p:pic>
      <p:sp>
        <p:nvSpPr>
          <p:cNvPr id="5" name="Rectangle 4"/>
          <p:cNvSpPr/>
          <p:nvPr/>
        </p:nvSpPr>
        <p:spPr>
          <a:xfrm>
            <a:off x="14416" y="6475958"/>
            <a:ext cx="975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https://www.vectorstock.com/royalty-free-vector/stages-in-human-embryonic-development-vector-1855660</a:t>
            </a:r>
          </a:p>
        </p:txBody>
      </p:sp>
    </p:spTree>
    <p:extLst>
      <p:ext uri="{BB962C8B-B14F-4D97-AF65-F5344CB8AC3E}">
        <p14:creationId xmlns:p14="http://schemas.microsoft.com/office/powerpoint/2010/main" val="428497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FFBD-EB88-954D-B6B4-2CAF11878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1BA6-2561-C045-81E8-F6DFDE158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placenta: </a:t>
            </a:r>
            <a:r>
              <a:rPr lang="en-US" dirty="0"/>
              <a:t>an organ that connects the growing fetus to its mother, in which the blood of the fetus and mother are brought close together so that materials can be exchanged between them</a:t>
            </a:r>
          </a:p>
          <a:p>
            <a:r>
              <a:rPr lang="en-US" b="1" dirty="0"/>
              <a:t>fetus: </a:t>
            </a:r>
            <a:r>
              <a:rPr lang="en-US" dirty="0"/>
              <a:t>an unborn mammal, in which all the organs have been formed</a:t>
            </a:r>
          </a:p>
          <a:p>
            <a:r>
              <a:rPr lang="en-US" b="1" dirty="0"/>
              <a:t>umbilical cord: </a:t>
            </a:r>
            <a:r>
              <a:rPr lang="en-US" dirty="0"/>
              <a:t>a structure containing blood vessels that connects the fetus to the placenta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35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Position of Fetus Before Birth and the Structure of the Placenta</a:t>
            </a:r>
          </a:p>
        </p:txBody>
      </p:sp>
      <p:pic>
        <p:nvPicPr>
          <p:cNvPr id="4" name="Content Placeholder 3" descr="972a132f9ba696e2b06ca574615f7bb325ee0d0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3875" y="2533650"/>
            <a:ext cx="8096250" cy="3829050"/>
          </a:xfrm>
        </p:spPr>
      </p:pic>
      <p:sp>
        <p:nvSpPr>
          <p:cNvPr id="5" name="Rectangle 4"/>
          <p:cNvSpPr/>
          <p:nvPr/>
        </p:nvSpPr>
        <p:spPr>
          <a:xfrm>
            <a:off x="0" y="6488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https://getrevising.co.uk/revision-notes/the-placenta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9145-C508-AD4C-A20E-241FB2EE3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EA4C-B3A4-5046-B45D-871A3912B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amniotic sac: </a:t>
            </a:r>
            <a:r>
              <a:rPr lang="en-US" dirty="0"/>
              <a:t>a tough membrane that surrounds a developing fetus in the uterus </a:t>
            </a:r>
          </a:p>
          <a:p>
            <a:endParaRPr lang="en-US" dirty="0"/>
          </a:p>
          <a:p>
            <a:r>
              <a:rPr lang="en-US" b="1" dirty="0"/>
              <a:t>amniotic fluid: </a:t>
            </a:r>
            <a:r>
              <a:rPr lang="en-US" dirty="0"/>
              <a:t>liquid secreted by the amniotic sac, which supports and protects the fetus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26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Stages to the birth of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Dilation of the cervix</a:t>
            </a:r>
          </a:p>
          <a:p>
            <a:endParaRPr lang="en-US" dirty="0"/>
          </a:p>
          <a:p>
            <a:r>
              <a:rPr lang="en-US" dirty="0"/>
              <a:t>Delivery of the baby</a:t>
            </a:r>
          </a:p>
          <a:p>
            <a:endParaRPr lang="en-US" dirty="0"/>
          </a:p>
          <a:p>
            <a:r>
              <a:rPr lang="en-US" dirty="0"/>
              <a:t>Delivery of the afterbirth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en-US" dirty="0"/>
              <a:t>Sources: </a:t>
            </a:r>
            <a:r>
              <a:rPr lang="en-US" dirty="0" err="1"/>
              <a:t>Edexcel</a:t>
            </a:r>
            <a:r>
              <a:rPr lang="en-US" dirty="0"/>
              <a:t> IGCSE (9-1)  Biology (Pearson)</a:t>
            </a:r>
          </a:p>
          <a:p>
            <a:pPr>
              <a:buNone/>
            </a:pPr>
            <a:r>
              <a:rPr lang="en-US" dirty="0"/>
              <a:t>	 	</a:t>
            </a:r>
            <a:r>
              <a:rPr lang="en-US"/>
              <a:t>Biology for Cambridge </a:t>
            </a:r>
            <a:r>
              <a:rPr lang="en-US" dirty="0"/>
              <a:t>IGCSE Coursebook</a:t>
            </a:r>
          </a:p>
          <a:p>
            <a:pPr>
              <a:buNone/>
            </a:pPr>
            <a:r>
              <a:rPr lang="en-US" dirty="0"/>
              <a:t>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REPRODUCTION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Specialised</a:t>
            </a:r>
            <a:r>
              <a:rPr lang="en-US" dirty="0"/>
              <a:t> sex cells called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gametes </a:t>
            </a:r>
            <a:r>
              <a:rPr lang="en-US" dirty="0"/>
              <a:t>are produced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Sperm-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 mobile male gamete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Egg Cell (Ovum)- </a:t>
            </a:r>
            <a:r>
              <a:rPr lang="en-US" dirty="0">
                <a:solidFill>
                  <a:schemeClr val="tx1"/>
                </a:solidFill>
              </a:rPr>
              <a:t>stationary female gamete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Fertilisation</a:t>
            </a:r>
            <a:r>
              <a:rPr lang="en-US" dirty="0">
                <a:solidFill>
                  <a:schemeClr val="tx1"/>
                </a:solidFill>
              </a:rPr>
              <a:t>- when the sperm move to the egg and fuse with it</a:t>
            </a:r>
          </a:p>
          <a:p>
            <a:pPr lvl="1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Zygote</a:t>
            </a:r>
            <a:r>
              <a:rPr lang="en-US" dirty="0">
                <a:solidFill>
                  <a:schemeClr val="tx1"/>
                </a:solidFill>
              </a:rPr>
              <a:t>-single cell formed by </a:t>
            </a:r>
            <a:r>
              <a:rPr lang="en-US" dirty="0" err="1">
                <a:solidFill>
                  <a:schemeClr val="tx1"/>
                </a:solidFill>
              </a:rPr>
              <a:t>fertilisation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OF GAMETES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SPERM</a:t>
            </a:r>
            <a:r>
              <a:rPr lang="en-US" dirty="0"/>
              <a:t>- the testes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EGGS</a:t>
            </a:r>
            <a:r>
              <a:rPr lang="en-US" dirty="0"/>
              <a:t>- the ovaries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MEIOSIS</a:t>
            </a:r>
            <a:r>
              <a:rPr lang="en-US" dirty="0"/>
              <a:t> –Division of gametes cells producing 4 haploid cells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Haploid</a:t>
            </a:r>
            <a:r>
              <a:rPr lang="en-US" dirty="0"/>
              <a:t>- half the number of chromosome as the original cell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Diploid</a:t>
            </a:r>
            <a:r>
              <a:rPr lang="en-US" dirty="0"/>
              <a:t>- full number of chromosome</a:t>
            </a:r>
          </a:p>
        </p:txBody>
      </p:sp>
    </p:spTree>
    <p:extLst>
      <p:ext uri="{BB962C8B-B14F-4D97-AF65-F5344CB8AC3E}">
        <p14:creationId xmlns:p14="http://schemas.microsoft.com/office/powerpoint/2010/main" val="360437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MALE REPRODUCTIVE SYSTEM</a:t>
            </a:r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2809995C-F293-4A84-8D84-CBBC1603D1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49748"/>
            <a:ext cx="7266033" cy="5398651"/>
          </a:xfrm>
        </p:spPr>
      </p:pic>
    </p:spTree>
    <p:extLst>
      <p:ext uri="{BB962C8B-B14F-4D97-AF65-F5344CB8AC3E}">
        <p14:creationId xmlns:p14="http://schemas.microsoft.com/office/powerpoint/2010/main" val="349831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1B77-71F6-DB4E-88CD-B99F5A031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CFF5B-9AC6-004C-B395-ECA8B1C2B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sperm duct: </a:t>
            </a:r>
            <a:r>
              <a:rPr lang="en-US" dirty="0"/>
              <a:t>a tube that transports sperm from the testis to the urethra</a:t>
            </a:r>
          </a:p>
          <a:p>
            <a:r>
              <a:rPr lang="en-US" b="1" dirty="0"/>
              <a:t>penis: </a:t>
            </a:r>
            <a:r>
              <a:rPr lang="en-US" dirty="0"/>
              <a:t>organ containing the urethra, through which urine and sperm are carried</a:t>
            </a:r>
          </a:p>
          <a:p>
            <a:r>
              <a:rPr lang="en-US" b="1" dirty="0"/>
              <a:t>prostate gland: </a:t>
            </a:r>
            <a:r>
              <a:rPr lang="en-US" dirty="0"/>
              <a:t>organ that produces a nutritious fluid in which sperm are transported</a:t>
            </a:r>
          </a:p>
          <a:p>
            <a:r>
              <a:rPr lang="en-US" b="1" dirty="0"/>
              <a:t>epididymis: </a:t>
            </a:r>
            <a:r>
              <a:rPr lang="en-US" dirty="0"/>
              <a:t>part of the testis in which sperm are stored</a:t>
            </a:r>
          </a:p>
          <a:p>
            <a:r>
              <a:rPr lang="en-US" b="1" dirty="0"/>
              <a:t>testes</a:t>
            </a:r>
            <a:r>
              <a:rPr lang="en-US" dirty="0"/>
              <a:t> (singular: testis): organs in which the male gametes (sperm) are made</a:t>
            </a:r>
          </a:p>
          <a:p>
            <a:r>
              <a:rPr lang="en-US" b="1" dirty="0"/>
              <a:t>scrotum: </a:t>
            </a:r>
            <a:r>
              <a:rPr lang="en-US" dirty="0"/>
              <a:t>the sac that contains the testes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6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FEMALE REPRODUCTIVE SYSTEM</a:t>
            </a:r>
          </a:p>
        </p:txBody>
      </p:sp>
      <p:pic>
        <p:nvPicPr>
          <p:cNvPr id="5" name="Content Placeholder 4" descr="female-front-labelled_med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2133600"/>
            <a:ext cx="6267450" cy="4267200"/>
          </a:xfrm>
        </p:spPr>
      </p:pic>
      <p:sp>
        <p:nvSpPr>
          <p:cNvPr id="4" name="Rectangle 3"/>
          <p:cNvSpPr/>
          <p:nvPr/>
        </p:nvSpPr>
        <p:spPr>
          <a:xfrm>
            <a:off x="0" y="633478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http://ib.bioninja.com.au/standard-level/topic-6-human-physiology/66-hormones-homeostasis-and/female-reproductive-system.html</a:t>
            </a:r>
          </a:p>
        </p:txBody>
      </p:sp>
    </p:spTree>
    <p:extLst>
      <p:ext uri="{BB962C8B-B14F-4D97-AF65-F5344CB8AC3E}">
        <p14:creationId xmlns:p14="http://schemas.microsoft.com/office/powerpoint/2010/main" val="56563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76205-8245-6F45-89AA-BFE0C9D62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E5C42-D124-404C-AFA2-EF0B2176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ovaries: </a:t>
            </a:r>
            <a:r>
              <a:rPr lang="en-US" dirty="0"/>
              <a:t>organs that produce female gametes (eggs)</a:t>
            </a:r>
          </a:p>
          <a:p>
            <a:r>
              <a:rPr lang="en-US" b="1" dirty="0"/>
              <a:t>oviducts: </a:t>
            </a:r>
            <a:r>
              <a:rPr lang="en-US" dirty="0"/>
              <a:t>tubes leading from the ovaries to the uterus; also known as Fallopian tubes </a:t>
            </a:r>
          </a:p>
          <a:p>
            <a:r>
              <a:rPr lang="en-US" b="1" dirty="0"/>
              <a:t>uterus: </a:t>
            </a:r>
            <a:r>
              <a:rPr lang="en-US" dirty="0"/>
              <a:t>the organ in which a fetus develops before birth; also known as the womb </a:t>
            </a:r>
          </a:p>
          <a:p>
            <a:r>
              <a:rPr lang="en-US" b="1" dirty="0"/>
              <a:t>cervix: </a:t>
            </a:r>
            <a:r>
              <a:rPr lang="en-US" dirty="0"/>
              <a:t>a narrow opening leading from the uterus to the vagina</a:t>
            </a:r>
          </a:p>
          <a:p>
            <a:r>
              <a:rPr lang="en-US" b="1" dirty="0"/>
              <a:t>vagina: </a:t>
            </a:r>
            <a:r>
              <a:rPr lang="en-US" dirty="0"/>
              <a:t>opening from the uterus to the outside of the body</a:t>
            </a:r>
          </a:p>
          <a:p>
            <a:r>
              <a:rPr lang="en-US" b="1" dirty="0"/>
              <a:t>ovulation: </a:t>
            </a:r>
            <a:r>
              <a:rPr lang="en-US" dirty="0"/>
              <a:t>the release of an egg from an ovary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09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066800"/>
          </a:xfrm>
        </p:spPr>
        <p:txBody>
          <a:bodyPr/>
          <a:lstStyle/>
          <a:p>
            <a:r>
              <a:rPr lang="en-US" dirty="0"/>
              <a:t>SPERM AND EGG</a:t>
            </a:r>
          </a:p>
        </p:txBody>
      </p:sp>
      <p:pic>
        <p:nvPicPr>
          <p:cNvPr id="5" name="Content Placeholder 4" descr="structure-and-parts-of-a-sperm-ce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7162800" cy="2213927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https://www.invitra.com/sperm-cell/structure-and-parts-of-a-sperm-cell/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6350168"/>
            <a:ext cx="8153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https://stock.adobe.com/images/structure-egg-cell-or-ovum-plural-ova/191331795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356066"/>
            <a:ext cx="3860800" cy="328345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6B4E0-C7EB-E249-9593-AADA09878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41C8-534A-4644-87F4-5DBAED3FD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flagellum</a:t>
            </a:r>
            <a:r>
              <a:rPr lang="en-US" dirty="0"/>
              <a:t> (plural: flagella): a long, whip-like</a:t>
            </a:r>
          </a:p>
          <a:p>
            <a:pPr marL="109728" indent="0">
              <a:buNone/>
            </a:pPr>
            <a:r>
              <a:rPr lang="en-US" dirty="0"/>
              <a:t>'tail' structure found on sperm cells, used for swimming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acrosome: </a:t>
            </a:r>
            <a:r>
              <a:rPr lang="en-US" dirty="0"/>
              <a:t>a structure containing digestive enzymes, in the head of a sperm cell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1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532</TotalTime>
  <Words>564</Words>
  <Application>Microsoft Macintosh PowerPoint</Application>
  <PresentationFormat>On-screen Show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Georgia</vt:lpstr>
      <vt:lpstr>Trebuchet MS</vt:lpstr>
      <vt:lpstr>Wingdings 2</vt:lpstr>
      <vt:lpstr>Urban</vt:lpstr>
      <vt:lpstr>HUMAN REPRODUCTION </vt:lpstr>
      <vt:lpstr>SEXUAL REPRODUCTION</vt:lpstr>
      <vt:lpstr>PRODUCTION OF GAMETES</vt:lpstr>
      <vt:lpstr>MALE REPRODUCTIVE SYSTEM</vt:lpstr>
      <vt:lpstr>KEY WORDS</vt:lpstr>
      <vt:lpstr>FEMALE REPRODUCTIVE SYSTEM</vt:lpstr>
      <vt:lpstr>Key Words</vt:lpstr>
      <vt:lpstr>SPERM AND EGG</vt:lpstr>
      <vt:lpstr>Key Words</vt:lpstr>
      <vt:lpstr>FERTILISATION</vt:lpstr>
      <vt:lpstr>IMPLANTATION</vt:lpstr>
      <vt:lpstr>Key Words</vt:lpstr>
      <vt:lpstr>STAGES IN DEVELOPMENT OF EMBRYO</vt:lpstr>
      <vt:lpstr>Key Words</vt:lpstr>
      <vt:lpstr>The Position of Fetus Before Birth and the Structure of the Placenta</vt:lpstr>
      <vt:lpstr>Key Words</vt:lpstr>
      <vt:lpstr>Three Stages to the birth of child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Ailyn G. Sungcaya</dc:creator>
  <cp:lastModifiedBy>Ailyn Sungcaya</cp:lastModifiedBy>
  <cp:revision>41</cp:revision>
  <dcterms:created xsi:type="dcterms:W3CDTF">2006-08-16T00:00:00Z</dcterms:created>
  <dcterms:modified xsi:type="dcterms:W3CDTF">2023-09-13T07:07:06Z</dcterms:modified>
</cp:coreProperties>
</file>