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7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6D"/>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3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75A0C4B-D182-4F73-BDBA-93D9B91EDB79}" type="datetimeFigureOut">
              <a:rPr lang="en-GB" smtClean="0"/>
              <a:pPr/>
              <a:t>08/07/2016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A1847-0A22-422B-9174-61884684E804}" type="slidenum">
              <a:rPr lang="en-GB" smtClean="0"/>
              <a:pPr/>
              <a:t>‹#›</a:t>
            </a:fld>
            <a:endParaRPr lang="en-GB"/>
          </a:p>
        </p:txBody>
      </p:sp>
    </p:spTree>
    <p:extLst>
      <p:ext uri="{BB962C8B-B14F-4D97-AF65-F5344CB8AC3E}">
        <p14:creationId xmlns:p14="http://schemas.microsoft.com/office/powerpoint/2010/main" val="37071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5A0C4B-D182-4F73-BDBA-93D9B91EDB79}" type="datetimeFigureOut">
              <a:rPr lang="en-GB" smtClean="0"/>
              <a:pPr/>
              <a:t>08/07/2016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A1847-0A22-422B-9174-61884684E804}" type="slidenum">
              <a:rPr lang="en-GB" smtClean="0"/>
              <a:pPr/>
              <a:t>‹#›</a:t>
            </a:fld>
            <a:endParaRPr lang="en-GB"/>
          </a:p>
        </p:txBody>
      </p:sp>
    </p:spTree>
    <p:extLst>
      <p:ext uri="{BB962C8B-B14F-4D97-AF65-F5344CB8AC3E}">
        <p14:creationId xmlns:p14="http://schemas.microsoft.com/office/powerpoint/2010/main" val="60768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5A0C4B-D182-4F73-BDBA-93D9B91EDB79}" type="datetimeFigureOut">
              <a:rPr lang="en-GB" smtClean="0"/>
              <a:pPr/>
              <a:t>08/07/2016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A1847-0A22-422B-9174-61884684E804}" type="slidenum">
              <a:rPr lang="en-GB" smtClean="0"/>
              <a:pPr/>
              <a:t>‹#›</a:t>
            </a:fld>
            <a:endParaRPr lang="en-GB"/>
          </a:p>
        </p:txBody>
      </p:sp>
    </p:spTree>
    <p:extLst>
      <p:ext uri="{BB962C8B-B14F-4D97-AF65-F5344CB8AC3E}">
        <p14:creationId xmlns:p14="http://schemas.microsoft.com/office/powerpoint/2010/main" val="115576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5A0C4B-D182-4F73-BDBA-93D9B91EDB79}" type="datetimeFigureOut">
              <a:rPr lang="en-GB" smtClean="0"/>
              <a:pPr/>
              <a:t>08/07/2016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A1847-0A22-422B-9174-61884684E804}" type="slidenum">
              <a:rPr lang="en-GB" smtClean="0"/>
              <a:pPr/>
              <a:t>‹#›</a:t>
            </a:fld>
            <a:endParaRPr lang="en-GB"/>
          </a:p>
        </p:txBody>
      </p:sp>
    </p:spTree>
    <p:extLst>
      <p:ext uri="{BB962C8B-B14F-4D97-AF65-F5344CB8AC3E}">
        <p14:creationId xmlns:p14="http://schemas.microsoft.com/office/powerpoint/2010/main" val="117140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5A0C4B-D182-4F73-BDBA-93D9B91EDB79}" type="datetimeFigureOut">
              <a:rPr lang="en-GB" smtClean="0"/>
              <a:pPr/>
              <a:t>08/07/2016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A1847-0A22-422B-9174-61884684E804}" type="slidenum">
              <a:rPr lang="en-GB" smtClean="0"/>
              <a:pPr/>
              <a:t>‹#›</a:t>
            </a:fld>
            <a:endParaRPr lang="en-GB"/>
          </a:p>
        </p:txBody>
      </p:sp>
    </p:spTree>
    <p:extLst>
      <p:ext uri="{BB962C8B-B14F-4D97-AF65-F5344CB8AC3E}">
        <p14:creationId xmlns:p14="http://schemas.microsoft.com/office/powerpoint/2010/main" val="100303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75A0C4B-D182-4F73-BDBA-93D9B91EDB79}" type="datetimeFigureOut">
              <a:rPr lang="en-GB" smtClean="0"/>
              <a:pPr/>
              <a:t>08/07/2016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A1847-0A22-422B-9174-61884684E804}" type="slidenum">
              <a:rPr lang="en-GB" smtClean="0"/>
              <a:pPr/>
              <a:t>‹#›</a:t>
            </a:fld>
            <a:endParaRPr lang="en-GB"/>
          </a:p>
        </p:txBody>
      </p:sp>
    </p:spTree>
    <p:extLst>
      <p:ext uri="{BB962C8B-B14F-4D97-AF65-F5344CB8AC3E}">
        <p14:creationId xmlns:p14="http://schemas.microsoft.com/office/powerpoint/2010/main" val="37077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5A0C4B-D182-4F73-BDBA-93D9B91EDB79}" type="datetimeFigureOut">
              <a:rPr lang="en-GB" smtClean="0"/>
              <a:pPr/>
              <a:t>08/07/2016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FA1847-0A22-422B-9174-61884684E804}" type="slidenum">
              <a:rPr lang="en-GB" smtClean="0"/>
              <a:pPr/>
              <a:t>‹#›</a:t>
            </a:fld>
            <a:endParaRPr lang="en-GB"/>
          </a:p>
        </p:txBody>
      </p:sp>
    </p:spTree>
    <p:extLst>
      <p:ext uri="{BB962C8B-B14F-4D97-AF65-F5344CB8AC3E}">
        <p14:creationId xmlns:p14="http://schemas.microsoft.com/office/powerpoint/2010/main" val="350241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75A0C4B-D182-4F73-BDBA-93D9B91EDB79}" type="datetimeFigureOut">
              <a:rPr lang="en-GB" smtClean="0"/>
              <a:pPr/>
              <a:t>08/07/2016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FA1847-0A22-422B-9174-61884684E804}" type="slidenum">
              <a:rPr lang="en-GB" smtClean="0"/>
              <a:pPr/>
              <a:t>‹#›</a:t>
            </a:fld>
            <a:endParaRPr lang="en-GB"/>
          </a:p>
        </p:txBody>
      </p:sp>
    </p:spTree>
    <p:extLst>
      <p:ext uri="{BB962C8B-B14F-4D97-AF65-F5344CB8AC3E}">
        <p14:creationId xmlns:p14="http://schemas.microsoft.com/office/powerpoint/2010/main" val="354552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A0C4B-D182-4F73-BDBA-93D9B91EDB79}" type="datetimeFigureOut">
              <a:rPr lang="en-GB" smtClean="0"/>
              <a:pPr/>
              <a:t>08/07/2016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FA1847-0A22-422B-9174-61884684E804}" type="slidenum">
              <a:rPr lang="en-GB" smtClean="0"/>
              <a:pPr/>
              <a:t>‹#›</a:t>
            </a:fld>
            <a:endParaRPr lang="en-GB"/>
          </a:p>
        </p:txBody>
      </p:sp>
    </p:spTree>
    <p:extLst>
      <p:ext uri="{BB962C8B-B14F-4D97-AF65-F5344CB8AC3E}">
        <p14:creationId xmlns:p14="http://schemas.microsoft.com/office/powerpoint/2010/main" val="26410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5A0C4B-D182-4F73-BDBA-93D9B91EDB79}" type="datetimeFigureOut">
              <a:rPr lang="en-GB" smtClean="0"/>
              <a:pPr/>
              <a:t>08/07/2016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A1847-0A22-422B-9174-61884684E804}" type="slidenum">
              <a:rPr lang="en-GB" smtClean="0"/>
              <a:pPr/>
              <a:t>‹#›</a:t>
            </a:fld>
            <a:endParaRPr lang="en-GB"/>
          </a:p>
        </p:txBody>
      </p:sp>
    </p:spTree>
    <p:extLst>
      <p:ext uri="{BB962C8B-B14F-4D97-AF65-F5344CB8AC3E}">
        <p14:creationId xmlns:p14="http://schemas.microsoft.com/office/powerpoint/2010/main" val="2491701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5A0C4B-D182-4F73-BDBA-93D9B91EDB79}" type="datetimeFigureOut">
              <a:rPr lang="en-GB" smtClean="0"/>
              <a:pPr/>
              <a:t>08/07/2016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A1847-0A22-422B-9174-61884684E804}" type="slidenum">
              <a:rPr lang="en-GB" smtClean="0"/>
              <a:pPr/>
              <a:t>‹#›</a:t>
            </a:fld>
            <a:endParaRPr lang="en-GB"/>
          </a:p>
        </p:txBody>
      </p:sp>
    </p:spTree>
    <p:extLst>
      <p:ext uri="{BB962C8B-B14F-4D97-AF65-F5344CB8AC3E}">
        <p14:creationId xmlns:p14="http://schemas.microsoft.com/office/powerpoint/2010/main" val="320401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A0C4B-D182-4F73-BDBA-93D9B91EDB79}" type="datetimeFigureOut">
              <a:rPr lang="en-GB" smtClean="0"/>
              <a:pPr/>
              <a:t>08/07/2016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A1847-0A22-422B-9174-61884684E804}" type="slidenum">
              <a:rPr lang="en-GB" smtClean="0"/>
              <a:pPr/>
              <a:t>‹#›</a:t>
            </a:fld>
            <a:endParaRPr lang="en-GB"/>
          </a:p>
        </p:txBody>
      </p:sp>
    </p:spTree>
    <p:extLst>
      <p:ext uri="{BB962C8B-B14F-4D97-AF65-F5344CB8AC3E}">
        <p14:creationId xmlns:p14="http://schemas.microsoft.com/office/powerpoint/2010/main" val="379493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493239" y="1592796"/>
            <a:ext cx="3312284" cy="2707408"/>
          </a:xfrm>
          <a:prstGeom prst="rect">
            <a:avLst/>
          </a:prstGeom>
          <a:noFill/>
        </p:spPr>
        <p:txBody>
          <a:bodyPr wrap="square" rtlCol="0">
            <a:spAutoFit/>
          </a:bodyPr>
          <a:lstStyle/>
          <a:p>
            <a:pPr marL="0" indent="0" algn="ctr">
              <a:buNone/>
            </a:pPr>
            <a:r>
              <a:rPr lang="en-GB" sz="1500" b="1" dirty="0">
                <a:solidFill>
                  <a:srgbClr val="FF0000"/>
                </a:solidFill>
              </a:rPr>
              <a:t>Science - Year </a:t>
            </a:r>
            <a:r>
              <a:rPr lang="en-GB" sz="1500" b="1" dirty="0" smtClean="0">
                <a:solidFill>
                  <a:srgbClr val="FF0000"/>
                </a:solidFill>
              </a:rPr>
              <a:t>3</a:t>
            </a:r>
            <a:endParaRPr lang="en-GB" sz="1500" b="1" dirty="0">
              <a:solidFill>
                <a:srgbClr val="FF0000"/>
              </a:solidFill>
            </a:endParaRPr>
          </a:p>
          <a:p>
            <a:pPr marL="0" indent="0" algn="ctr">
              <a:buNone/>
            </a:pPr>
            <a:endParaRPr lang="en-GB" sz="1350" dirty="0"/>
          </a:p>
          <a:p>
            <a:pPr marL="0" indent="0" algn="ctr">
              <a:buNone/>
            </a:pPr>
            <a:r>
              <a:rPr lang="en-GB" sz="1350" dirty="0" smtClean="0"/>
              <a:t>Light </a:t>
            </a:r>
            <a:r>
              <a:rPr lang="en-GB" sz="1350" dirty="0"/>
              <a:t>– Block </a:t>
            </a:r>
            <a:r>
              <a:rPr lang="en-GB" sz="1350" dirty="0" smtClean="0"/>
              <a:t>3L</a:t>
            </a:r>
            <a:endParaRPr lang="en-GB" sz="1350" dirty="0"/>
          </a:p>
          <a:p>
            <a:pPr marL="0" indent="0" algn="ctr">
              <a:buNone/>
            </a:pPr>
            <a:endParaRPr lang="en-GB" sz="1350" dirty="0"/>
          </a:p>
          <a:p>
            <a:pPr marL="0" indent="0" algn="ctr">
              <a:buNone/>
            </a:pPr>
            <a:r>
              <a:rPr lang="en-GB" b="1" dirty="0" smtClean="0"/>
              <a:t>Light and Shadows</a:t>
            </a:r>
            <a:endParaRPr lang="en-GB" sz="1350" dirty="0"/>
          </a:p>
          <a:p>
            <a:pPr marL="0" indent="0" algn="ctr">
              <a:buNone/>
            </a:pPr>
            <a:endParaRPr lang="en-GB" sz="1350" dirty="0"/>
          </a:p>
          <a:p>
            <a:pPr marL="0" indent="0" algn="ctr">
              <a:buNone/>
            </a:pPr>
            <a:r>
              <a:rPr lang="en-GB" sz="1350" dirty="0"/>
              <a:t>Session </a:t>
            </a:r>
            <a:r>
              <a:rPr lang="en-GB" sz="1350" dirty="0" smtClean="0"/>
              <a:t>3</a:t>
            </a:r>
            <a:endParaRPr lang="en-GB" sz="1350" dirty="0"/>
          </a:p>
          <a:p>
            <a:pPr marL="0" indent="0" algn="ctr">
              <a:buNone/>
            </a:pPr>
            <a:r>
              <a:rPr lang="en-GB" sz="1350" b="1" dirty="0" smtClean="0"/>
              <a:t>Last Team Standing PowerPoint</a:t>
            </a:r>
            <a:endParaRPr lang="en-GB" sz="1350" b="1" dirty="0"/>
          </a:p>
        </p:txBody>
      </p:sp>
      <p:sp>
        <p:nvSpPr>
          <p:cNvPr id="5" name="TextBox 4"/>
          <p:cNvSpPr txBox="1"/>
          <p:nvPr/>
        </p:nvSpPr>
        <p:spPr>
          <a:xfrm>
            <a:off x="3311905" y="6206148"/>
            <a:ext cx="5674951" cy="369332"/>
          </a:xfrm>
          <a:prstGeom prst="rect">
            <a:avLst/>
          </a:prstGeom>
          <a:noFill/>
        </p:spPr>
        <p:txBody>
          <a:bodyPr wrap="none" rtlCol="0">
            <a:spAutoFit/>
          </a:bodyPr>
          <a:lstStyle/>
          <a:p>
            <a:r>
              <a:rPr lang="en-GB" sz="900" dirty="0"/>
              <a:t>© Original resource copyright Hamilton Trust, who give permission for it to be adapted as wished by individual users.</a:t>
            </a:r>
          </a:p>
          <a:p>
            <a:r>
              <a:rPr lang="en-GB" sz="900" dirty="0"/>
              <a:t>We refer you to our warning, at the foot of the block overview, about links to other websites.</a:t>
            </a:r>
          </a:p>
        </p:txBody>
      </p:sp>
    </p:spTree>
    <p:extLst>
      <p:ext uri="{BB962C8B-B14F-4D97-AF65-F5344CB8AC3E}">
        <p14:creationId xmlns:p14="http://schemas.microsoft.com/office/powerpoint/2010/main" val="79625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9000" y="482600"/>
            <a:ext cx="10172700" cy="1569660"/>
          </a:xfrm>
          <a:prstGeom prst="rect">
            <a:avLst/>
          </a:prstGeom>
          <a:noFill/>
        </p:spPr>
        <p:txBody>
          <a:bodyPr wrap="square" rtlCol="0">
            <a:spAutoFit/>
          </a:bodyPr>
          <a:lstStyle/>
          <a:p>
            <a:r>
              <a:rPr lang="en-GB" sz="3200" dirty="0" smtClean="0"/>
              <a:t>7. Sunlight does not just contain visible light, it also contains light energy which is invisible to humans, a powerful type of light energy called …</a:t>
            </a:r>
            <a:endParaRPr lang="en-GB" sz="3200" dirty="0"/>
          </a:p>
        </p:txBody>
      </p:sp>
      <p:cxnSp>
        <p:nvCxnSpPr>
          <p:cNvPr id="5" name="Straight Connector 4"/>
          <p:cNvCxnSpPr/>
          <p:nvPr/>
        </p:nvCxnSpPr>
        <p:spPr>
          <a:xfrm>
            <a:off x="5886450" y="4381500"/>
            <a:ext cx="12700" cy="2006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95186" y="5453743"/>
            <a:ext cx="3536043" cy="523220"/>
          </a:xfrm>
          <a:prstGeom prst="rect">
            <a:avLst/>
          </a:prstGeom>
          <a:noFill/>
        </p:spPr>
        <p:txBody>
          <a:bodyPr wrap="square" rtlCol="0">
            <a:spAutoFit/>
          </a:bodyPr>
          <a:lstStyle/>
          <a:p>
            <a:r>
              <a:rPr lang="en-GB" sz="2800" dirty="0" smtClean="0"/>
              <a:t>Ultra-violet (UV) light</a:t>
            </a:r>
            <a:endParaRPr lang="en-GB" sz="2800" dirty="0"/>
          </a:p>
        </p:txBody>
      </p:sp>
      <p:sp>
        <p:nvSpPr>
          <p:cNvPr id="6" name="TextBox 5"/>
          <p:cNvSpPr txBox="1"/>
          <p:nvPr/>
        </p:nvSpPr>
        <p:spPr>
          <a:xfrm>
            <a:off x="6694713" y="5453743"/>
            <a:ext cx="3967843" cy="523220"/>
          </a:xfrm>
          <a:prstGeom prst="rect">
            <a:avLst/>
          </a:prstGeom>
          <a:noFill/>
          <a:ln>
            <a:noFill/>
          </a:ln>
        </p:spPr>
        <p:txBody>
          <a:bodyPr wrap="square" rtlCol="0">
            <a:spAutoFit/>
          </a:bodyPr>
          <a:lstStyle/>
          <a:p>
            <a:r>
              <a:rPr lang="en-GB" sz="2800" dirty="0" smtClean="0"/>
              <a:t>Ultra-mauve (UM) light</a:t>
            </a:r>
            <a:endParaRPr lang="en-GB" sz="2800" dirty="0"/>
          </a:p>
        </p:txBody>
      </p:sp>
      <p:pic>
        <p:nvPicPr>
          <p:cNvPr id="8196" name="Picture 4" descr="http://www.healthywomen.org/sites/default/files/1442927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3452" y="2041374"/>
            <a:ext cx="4405996" cy="2897093"/>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a:off x="1819953" y="2995367"/>
            <a:ext cx="762000"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876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0100" y="751114"/>
            <a:ext cx="10727871" cy="584775"/>
          </a:xfrm>
          <a:prstGeom prst="rect">
            <a:avLst/>
          </a:prstGeom>
          <a:noFill/>
        </p:spPr>
        <p:txBody>
          <a:bodyPr wrap="square" rtlCol="0">
            <a:spAutoFit/>
          </a:bodyPr>
          <a:lstStyle/>
          <a:p>
            <a:r>
              <a:rPr lang="en-GB" sz="3200" dirty="0" smtClean="0"/>
              <a:t>8. Ultra-Violet light can damage your skin and also your …</a:t>
            </a:r>
            <a:endParaRPr lang="en-GB" sz="3200" dirty="0"/>
          </a:p>
        </p:txBody>
      </p:sp>
      <p:cxnSp>
        <p:nvCxnSpPr>
          <p:cNvPr id="4" name="Straight Connector 3"/>
          <p:cNvCxnSpPr/>
          <p:nvPr/>
        </p:nvCxnSpPr>
        <p:spPr>
          <a:xfrm>
            <a:off x="5886450" y="4381500"/>
            <a:ext cx="12700" cy="2006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http://charlottesmartypants.com/wp-content/uploads/2013/05/iStock_000004952981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0573" y="2323376"/>
            <a:ext cx="4062412" cy="2708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2272" y="5545884"/>
            <a:ext cx="1338943" cy="646331"/>
          </a:xfrm>
          <a:prstGeom prst="rect">
            <a:avLst/>
          </a:prstGeom>
          <a:noFill/>
        </p:spPr>
        <p:txBody>
          <a:bodyPr wrap="square" rtlCol="0">
            <a:spAutoFit/>
          </a:bodyPr>
          <a:lstStyle/>
          <a:p>
            <a:r>
              <a:rPr lang="en-GB" sz="3600" dirty="0" smtClean="0"/>
              <a:t>hair</a:t>
            </a:r>
            <a:endParaRPr lang="en-GB" sz="3600" dirty="0"/>
          </a:p>
        </p:txBody>
      </p:sp>
      <p:sp>
        <p:nvSpPr>
          <p:cNvPr id="6" name="TextBox 5"/>
          <p:cNvSpPr txBox="1"/>
          <p:nvPr/>
        </p:nvSpPr>
        <p:spPr>
          <a:xfrm>
            <a:off x="7993856" y="5388486"/>
            <a:ext cx="2432958" cy="646331"/>
          </a:xfrm>
          <a:prstGeom prst="rect">
            <a:avLst/>
          </a:prstGeom>
          <a:noFill/>
        </p:spPr>
        <p:txBody>
          <a:bodyPr wrap="square" rtlCol="0">
            <a:spAutoFit/>
          </a:bodyPr>
          <a:lstStyle/>
          <a:p>
            <a:r>
              <a:rPr lang="en-GB" sz="3600" dirty="0" smtClean="0"/>
              <a:t>eyes</a:t>
            </a:r>
            <a:endParaRPr lang="en-GB" sz="3600" dirty="0"/>
          </a:p>
        </p:txBody>
      </p:sp>
      <p:sp>
        <p:nvSpPr>
          <p:cNvPr id="7" name="Down Arrow 6"/>
          <p:cNvSpPr/>
          <p:nvPr/>
        </p:nvSpPr>
        <p:spPr>
          <a:xfrm>
            <a:off x="8448335" y="3088551"/>
            <a:ext cx="762000"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131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886450" y="4381500"/>
            <a:ext cx="12700" cy="2006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42" name="Picture 2" descr="http://www.boots.com/wcsstore/cmsassets/Boots/Library/Icon/Content%20/Opticians/00_2014/02_FEB/ultra-violet-myths/opticians-sunglasses-smiling-kid-child/opticians-sunglasses-smiling-kid-chil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5825" y="1994472"/>
            <a:ext cx="2381250" cy="3171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59329" y="604157"/>
            <a:ext cx="10482942" cy="1815882"/>
          </a:xfrm>
          <a:prstGeom prst="rect">
            <a:avLst/>
          </a:prstGeom>
          <a:noFill/>
        </p:spPr>
        <p:txBody>
          <a:bodyPr wrap="square" rtlCol="0">
            <a:spAutoFit/>
          </a:bodyPr>
          <a:lstStyle/>
          <a:p>
            <a:r>
              <a:rPr lang="en-GB" sz="2800" dirty="0" smtClean="0"/>
              <a:t>9. Remember you should never look at the sun even if you are wearing sunglasses. But if you are out playing in strong sunlight they can protect your eyes from UV damage. For maximum safety always choose glasses … </a:t>
            </a:r>
            <a:endParaRPr lang="en-GB" sz="2800" dirty="0"/>
          </a:p>
        </p:txBody>
      </p:sp>
      <p:sp>
        <p:nvSpPr>
          <p:cNvPr id="4" name="TextBox 3"/>
          <p:cNvSpPr txBox="1"/>
          <p:nvPr/>
        </p:nvSpPr>
        <p:spPr>
          <a:xfrm>
            <a:off x="1159329" y="5374941"/>
            <a:ext cx="3984172" cy="523220"/>
          </a:xfrm>
          <a:prstGeom prst="rect">
            <a:avLst/>
          </a:prstGeom>
          <a:noFill/>
        </p:spPr>
        <p:txBody>
          <a:bodyPr wrap="square" rtlCol="0">
            <a:spAutoFit/>
          </a:bodyPr>
          <a:lstStyle/>
          <a:p>
            <a:r>
              <a:rPr lang="en-GB" sz="2800" dirty="0" smtClean="0"/>
              <a:t>With 100% UV protection</a:t>
            </a:r>
            <a:endParaRPr lang="en-GB" sz="2800" dirty="0"/>
          </a:p>
        </p:txBody>
      </p:sp>
      <p:sp>
        <p:nvSpPr>
          <p:cNvPr id="5" name="TextBox 4"/>
          <p:cNvSpPr txBox="1"/>
          <p:nvPr/>
        </p:nvSpPr>
        <p:spPr>
          <a:xfrm>
            <a:off x="7468961" y="5374941"/>
            <a:ext cx="4042682" cy="523220"/>
          </a:xfrm>
          <a:prstGeom prst="rect">
            <a:avLst/>
          </a:prstGeom>
          <a:noFill/>
        </p:spPr>
        <p:txBody>
          <a:bodyPr wrap="square" rtlCol="0">
            <a:spAutoFit/>
          </a:bodyPr>
          <a:lstStyle/>
          <a:p>
            <a:r>
              <a:rPr lang="en-GB" sz="2800" dirty="0" smtClean="0"/>
              <a:t>With plastic lenses</a:t>
            </a:r>
            <a:endParaRPr lang="en-GB" sz="2800" dirty="0"/>
          </a:p>
        </p:txBody>
      </p:sp>
      <p:sp>
        <p:nvSpPr>
          <p:cNvPr id="7" name="Down Arrow 6"/>
          <p:cNvSpPr/>
          <p:nvPr/>
        </p:nvSpPr>
        <p:spPr>
          <a:xfrm>
            <a:off x="2745014" y="2980369"/>
            <a:ext cx="762000"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2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657850" y="4114800"/>
            <a:ext cx="12700" cy="2006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https://encrypted-tbn1.gstatic.com/images?q=tbn:ANd9GcTfN_cAwlSkSg5VL6DjCO1wBVU19Y6gKkKis81HRkYVMv_O3Rt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7074" y="1897062"/>
            <a:ext cx="5786641" cy="29670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52500" y="584201"/>
            <a:ext cx="9918700" cy="954107"/>
          </a:xfrm>
          <a:prstGeom prst="rect">
            <a:avLst/>
          </a:prstGeom>
          <a:noFill/>
        </p:spPr>
        <p:txBody>
          <a:bodyPr wrap="square" rtlCol="0">
            <a:spAutoFit/>
          </a:bodyPr>
          <a:lstStyle/>
          <a:p>
            <a:r>
              <a:rPr lang="en-GB" sz="2800" dirty="0" smtClean="0"/>
              <a:t>10. When light shines from a source, it bounces off objects. This is called …</a:t>
            </a:r>
            <a:endParaRPr lang="en-GB" sz="2800" dirty="0"/>
          </a:p>
        </p:txBody>
      </p:sp>
      <p:sp>
        <p:nvSpPr>
          <p:cNvPr id="3" name="Rectangle 2"/>
          <p:cNvSpPr/>
          <p:nvPr/>
        </p:nvSpPr>
        <p:spPr>
          <a:xfrm>
            <a:off x="7010400" y="1498600"/>
            <a:ext cx="2260600" cy="336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629400" y="5219700"/>
            <a:ext cx="3213100" cy="584775"/>
          </a:xfrm>
          <a:prstGeom prst="rect">
            <a:avLst/>
          </a:prstGeom>
          <a:noFill/>
        </p:spPr>
        <p:txBody>
          <a:bodyPr wrap="square" rtlCol="0">
            <a:spAutoFit/>
          </a:bodyPr>
          <a:lstStyle/>
          <a:p>
            <a:r>
              <a:rPr lang="en-GB" sz="3200" dirty="0" smtClean="0"/>
              <a:t>Reflection</a:t>
            </a:r>
            <a:endParaRPr lang="en-GB" sz="3200" dirty="0"/>
          </a:p>
        </p:txBody>
      </p:sp>
      <p:sp>
        <p:nvSpPr>
          <p:cNvPr id="6" name="TextBox 5"/>
          <p:cNvSpPr txBox="1"/>
          <p:nvPr/>
        </p:nvSpPr>
        <p:spPr>
          <a:xfrm>
            <a:off x="2476500" y="5219700"/>
            <a:ext cx="3565525" cy="584775"/>
          </a:xfrm>
          <a:prstGeom prst="rect">
            <a:avLst/>
          </a:prstGeom>
          <a:noFill/>
        </p:spPr>
        <p:txBody>
          <a:bodyPr wrap="square" rtlCol="0">
            <a:spAutoFit/>
          </a:bodyPr>
          <a:lstStyle/>
          <a:p>
            <a:r>
              <a:rPr lang="en-GB" sz="3200" dirty="0" smtClean="0"/>
              <a:t>Refraction</a:t>
            </a:r>
            <a:endParaRPr lang="en-GB" sz="3200" dirty="0"/>
          </a:p>
        </p:txBody>
      </p:sp>
      <p:sp>
        <p:nvSpPr>
          <p:cNvPr id="8" name="Down Arrow 7"/>
          <p:cNvSpPr/>
          <p:nvPr/>
        </p:nvSpPr>
        <p:spPr>
          <a:xfrm>
            <a:off x="7473950" y="2726369"/>
            <a:ext cx="762000"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299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914400"/>
            <a:ext cx="10490200" cy="1077218"/>
          </a:xfrm>
          <a:prstGeom prst="rect">
            <a:avLst/>
          </a:prstGeom>
          <a:noFill/>
        </p:spPr>
        <p:txBody>
          <a:bodyPr wrap="square" rtlCol="0">
            <a:spAutoFit/>
          </a:bodyPr>
          <a:lstStyle/>
          <a:p>
            <a:r>
              <a:rPr lang="en-GB" sz="3200" dirty="0" smtClean="0"/>
              <a:t>11. Some colours reflect more light than others. Here are some colours that are good reflectors of light</a:t>
            </a:r>
            <a:endParaRPr lang="en-GB" sz="3200" dirty="0"/>
          </a:p>
        </p:txBody>
      </p:sp>
      <p:cxnSp>
        <p:nvCxnSpPr>
          <p:cNvPr id="3" name="Straight Connector 2"/>
          <p:cNvCxnSpPr/>
          <p:nvPr/>
        </p:nvCxnSpPr>
        <p:spPr>
          <a:xfrm>
            <a:off x="5975350" y="4229100"/>
            <a:ext cx="12700" cy="2006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569200" y="4229100"/>
            <a:ext cx="1193800" cy="1193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8435975" y="4826000"/>
            <a:ext cx="1193800" cy="1193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9302750" y="4165600"/>
            <a:ext cx="1193800" cy="1193800"/>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803525" y="4089400"/>
            <a:ext cx="1193800" cy="1193800"/>
          </a:xfrm>
          <a:prstGeom prst="ellipse">
            <a:avLst/>
          </a:prstGeom>
          <a:solidFill>
            <a:srgbClr val="FFFF66">
              <a:alpha val="6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993900" y="4686300"/>
            <a:ext cx="1193800" cy="1193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409700" y="4000500"/>
            <a:ext cx="1193800" cy="1193800"/>
          </a:xfrm>
          <a:prstGeom prst="ellipse">
            <a:avLst/>
          </a:prstGeom>
          <a:solidFill>
            <a:srgbClr val="FFD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2590800" y="2201594"/>
            <a:ext cx="762000"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93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Image result for pair of glass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1600200" y="990600"/>
            <a:ext cx="9309100" cy="1077218"/>
          </a:xfrm>
          <a:prstGeom prst="rect">
            <a:avLst/>
          </a:prstGeom>
          <a:noFill/>
        </p:spPr>
        <p:txBody>
          <a:bodyPr wrap="square" rtlCol="0">
            <a:spAutoFit/>
          </a:bodyPr>
          <a:lstStyle/>
          <a:p>
            <a:r>
              <a:rPr lang="en-GB" sz="3200" dirty="0" smtClean="0"/>
              <a:t>12. These objects are designed to reflect a beam of light</a:t>
            </a:r>
            <a:endParaRPr lang="en-GB" sz="3200" dirty="0"/>
          </a:p>
        </p:txBody>
      </p:sp>
      <p:cxnSp>
        <p:nvCxnSpPr>
          <p:cNvPr id="3" name="Straight Connector 2"/>
          <p:cNvCxnSpPr/>
          <p:nvPr/>
        </p:nvCxnSpPr>
        <p:spPr>
          <a:xfrm>
            <a:off x="5975350" y="4229100"/>
            <a:ext cx="12700" cy="2006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2" name="Picture 4" descr="http://www.proshieldsafetysigns.co.uk/signs/57829_sig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3501" y="3901014"/>
            <a:ext cx="1711325" cy="15102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ecx.images-amazon.com/images/I/41TZhfvh-y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536" y="4587875"/>
            <a:ext cx="1420539" cy="16478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hemicalparadigms.wikispaces.com/file/view/90064678.JPG/33599707/9006467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814" y="4656137"/>
            <a:ext cx="1598886" cy="159888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ithluckblog.com/wp-content/uploads/2013/02/firmo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7865" y="5119425"/>
            <a:ext cx="2313535" cy="115676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vrcfurniture.weebly.com/uploads/4/6/2/7/46270303/6438586_ori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6439" y="4059848"/>
            <a:ext cx="2051966" cy="234510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g-ecx.images-amazon.com/images/G/02/uk-camera/brand/2015/q2/usage5._SS300_.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87865" y="3349547"/>
            <a:ext cx="1769878" cy="1769878"/>
          </a:xfrm>
          <a:prstGeom prst="rect">
            <a:avLst/>
          </a:prstGeom>
          <a:noFill/>
          <a:extLst>
            <a:ext uri="{909E8E84-426E-40DD-AFC4-6F175D3DCCD1}">
              <a14:hiddenFill xmlns:a14="http://schemas.microsoft.com/office/drawing/2010/main">
                <a:solidFill>
                  <a:srgbClr val="FFFFFF"/>
                </a:solidFill>
              </a14:hiddenFill>
            </a:ext>
          </a:extLst>
        </p:spPr>
      </p:pic>
      <p:sp>
        <p:nvSpPr>
          <p:cNvPr id="11" name="Down Arrow 10"/>
          <p:cNvSpPr/>
          <p:nvPr/>
        </p:nvSpPr>
        <p:spPr>
          <a:xfrm>
            <a:off x="2738163" y="1847850"/>
            <a:ext cx="762000"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272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0" y="685800"/>
            <a:ext cx="10401300" cy="584775"/>
          </a:xfrm>
          <a:prstGeom prst="rect">
            <a:avLst/>
          </a:prstGeom>
          <a:noFill/>
        </p:spPr>
        <p:txBody>
          <a:bodyPr wrap="square" rtlCol="0">
            <a:spAutoFit/>
          </a:bodyPr>
          <a:lstStyle/>
          <a:p>
            <a:r>
              <a:rPr lang="en-GB" sz="3200" dirty="0" smtClean="0"/>
              <a:t>13. We see things when…</a:t>
            </a:r>
            <a:endParaRPr lang="en-GB" sz="3200" dirty="0"/>
          </a:p>
        </p:txBody>
      </p:sp>
      <p:cxnSp>
        <p:nvCxnSpPr>
          <p:cNvPr id="4" name="Straight Connector 3"/>
          <p:cNvCxnSpPr/>
          <p:nvPr/>
        </p:nvCxnSpPr>
        <p:spPr>
          <a:xfrm>
            <a:off x="5568950" y="4254500"/>
            <a:ext cx="12700" cy="2006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https://encrypted-tbn1.gstatic.com/images?q=tbn:ANd9GcTfN_cAwlSkSg5VL6DjCO1wBVU19Y6gKkKis81HRkYVMv_O3Rt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4075" y="2241996"/>
            <a:ext cx="4469922" cy="22919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53150" y="5028267"/>
            <a:ext cx="4406900" cy="954107"/>
          </a:xfrm>
          <a:prstGeom prst="rect">
            <a:avLst/>
          </a:prstGeom>
          <a:noFill/>
        </p:spPr>
        <p:txBody>
          <a:bodyPr wrap="square" rtlCol="0">
            <a:spAutoFit/>
          </a:bodyPr>
          <a:lstStyle/>
          <a:p>
            <a:r>
              <a:rPr lang="en-GB" sz="2800" dirty="0"/>
              <a:t>light that is reflected from an </a:t>
            </a:r>
            <a:r>
              <a:rPr lang="en-GB" sz="2800" dirty="0" smtClean="0"/>
              <a:t>object enters our eyes</a:t>
            </a:r>
            <a:endParaRPr lang="en-GB" sz="2800" dirty="0"/>
          </a:p>
        </p:txBody>
      </p:sp>
      <p:sp>
        <p:nvSpPr>
          <p:cNvPr id="5" name="TextBox 4"/>
          <p:cNvSpPr txBox="1"/>
          <p:nvPr/>
        </p:nvSpPr>
        <p:spPr>
          <a:xfrm>
            <a:off x="952500" y="5142854"/>
            <a:ext cx="4330700" cy="954107"/>
          </a:xfrm>
          <a:prstGeom prst="rect">
            <a:avLst/>
          </a:prstGeom>
          <a:noFill/>
        </p:spPr>
        <p:txBody>
          <a:bodyPr wrap="square" rtlCol="0">
            <a:spAutoFit/>
          </a:bodyPr>
          <a:lstStyle/>
          <a:p>
            <a:r>
              <a:rPr lang="en-GB" sz="2800" dirty="0"/>
              <a:t>l</a:t>
            </a:r>
            <a:r>
              <a:rPr lang="en-GB" sz="2800" dirty="0" smtClean="0"/>
              <a:t>ight from our eyes reflects off an object</a:t>
            </a:r>
            <a:endParaRPr lang="en-GB" sz="2800" dirty="0"/>
          </a:p>
        </p:txBody>
      </p:sp>
      <p:sp>
        <p:nvSpPr>
          <p:cNvPr id="7" name="Down Arrow 6"/>
          <p:cNvSpPr/>
          <p:nvPr/>
        </p:nvSpPr>
        <p:spPr>
          <a:xfrm>
            <a:off x="8761592" y="2177871"/>
            <a:ext cx="762000"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682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25638" y="973138"/>
            <a:ext cx="8553450" cy="4845625"/>
            <a:chOff x="490538" y="1125538"/>
            <a:chExt cx="8553450" cy="4845625"/>
          </a:xfrm>
        </p:grpSpPr>
        <p:sp>
          <p:nvSpPr>
            <p:cNvPr id="4" name="Text Box 4"/>
            <p:cNvSpPr txBox="1">
              <a:spLocks noChangeArrowheads="1"/>
            </p:cNvSpPr>
            <p:nvPr/>
          </p:nvSpPr>
          <p:spPr bwMode="auto">
            <a:xfrm>
              <a:off x="900113" y="1125538"/>
              <a:ext cx="7632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4400"/>
                <a:t>End of Game!</a:t>
              </a:r>
              <a:endParaRPr lang="en-US" altLang="en-US" sz="4400"/>
            </a:p>
          </p:txBody>
        </p:sp>
        <p:sp>
          <p:nvSpPr>
            <p:cNvPr id="5" name="Text Box 5"/>
            <p:cNvSpPr txBox="1">
              <a:spLocks noChangeArrowheads="1"/>
            </p:cNvSpPr>
            <p:nvPr/>
          </p:nvSpPr>
          <p:spPr bwMode="auto">
            <a:xfrm>
              <a:off x="4767263" y="39243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3200"/>
            </a:p>
          </p:txBody>
        </p:sp>
        <p:pic>
          <p:nvPicPr>
            <p:cNvPr id="6" name="Picture 7" descr="children-cartoon-500x2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513" y="2276475"/>
              <a:ext cx="4762500" cy="2819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8"/>
            <p:cNvSpPr txBox="1">
              <a:spLocks noChangeArrowheads="1"/>
            </p:cNvSpPr>
            <p:nvPr/>
          </p:nvSpPr>
          <p:spPr bwMode="auto">
            <a:xfrm>
              <a:off x="490538" y="5386388"/>
              <a:ext cx="85534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3200" dirty="0"/>
                <a:t>Congratulations </a:t>
              </a:r>
              <a:r>
                <a:rPr lang="en-GB" altLang="en-US" sz="3200" dirty="0" smtClean="0"/>
                <a:t>all teams that are still </a:t>
              </a:r>
              <a:r>
                <a:rPr lang="en-GB" altLang="en-US" sz="3200" dirty="0"/>
                <a:t>standing!</a:t>
              </a:r>
              <a:endParaRPr lang="en-US" altLang="en-US" sz="3200" dirty="0"/>
            </a:p>
          </p:txBody>
        </p:sp>
      </p:grpSp>
    </p:spTree>
    <p:extLst>
      <p:ext uri="{BB962C8B-B14F-4D97-AF65-F5344CB8AC3E}">
        <p14:creationId xmlns:p14="http://schemas.microsoft.com/office/powerpoint/2010/main" val="3143297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5700" y="625313"/>
            <a:ext cx="9271000" cy="830997"/>
          </a:xfrm>
          <a:prstGeom prst="rect">
            <a:avLst/>
          </a:prstGeom>
          <a:noFill/>
        </p:spPr>
        <p:txBody>
          <a:bodyPr wrap="square" rtlCol="0">
            <a:spAutoFit/>
          </a:bodyPr>
          <a:lstStyle/>
          <a:p>
            <a:pPr algn="ctr"/>
            <a:r>
              <a:rPr lang="en-GB" sz="4800" dirty="0" smtClean="0"/>
              <a:t>Last Group Standing!</a:t>
            </a:r>
            <a:endParaRPr lang="en-GB" sz="4800" dirty="0"/>
          </a:p>
        </p:txBody>
      </p:sp>
      <p:sp>
        <p:nvSpPr>
          <p:cNvPr id="5" name="TextBox 4"/>
          <p:cNvSpPr txBox="1"/>
          <p:nvPr/>
        </p:nvSpPr>
        <p:spPr>
          <a:xfrm>
            <a:off x="736600" y="2001360"/>
            <a:ext cx="6134100" cy="2246769"/>
          </a:xfrm>
          <a:prstGeom prst="rect">
            <a:avLst/>
          </a:prstGeom>
          <a:noFill/>
        </p:spPr>
        <p:txBody>
          <a:bodyPr wrap="square" rtlCol="0">
            <a:spAutoFit/>
          </a:bodyPr>
          <a:lstStyle/>
          <a:p>
            <a:pPr>
              <a:spcBef>
                <a:spcPct val="50000"/>
              </a:spcBef>
            </a:pPr>
            <a:r>
              <a:rPr lang="en-GB" altLang="en-US" sz="2800" b="1" dirty="0" smtClean="0"/>
              <a:t>Play this team game in your theatre group. Together, choose an answer to each question and all stand either to the left or the right of the line, depending on your choice.</a:t>
            </a:r>
            <a:endParaRPr lang="en-US" altLang="en-US" sz="2800" b="1" dirty="0"/>
          </a:p>
        </p:txBody>
      </p:sp>
      <p:sp>
        <p:nvSpPr>
          <p:cNvPr id="6" name="TextBox 5"/>
          <p:cNvSpPr txBox="1"/>
          <p:nvPr/>
        </p:nvSpPr>
        <p:spPr>
          <a:xfrm>
            <a:off x="736600" y="5099148"/>
            <a:ext cx="10447944" cy="1231106"/>
          </a:xfrm>
          <a:prstGeom prst="rect">
            <a:avLst/>
          </a:prstGeom>
          <a:noFill/>
        </p:spPr>
        <p:txBody>
          <a:bodyPr wrap="square" rtlCol="0">
            <a:spAutoFit/>
          </a:bodyPr>
          <a:lstStyle/>
          <a:p>
            <a:r>
              <a:rPr lang="en-GB" altLang="en-US" sz="2800" b="1" dirty="0" smtClean="0"/>
              <a:t>If you are correct, stay standing ready to answer the next question, if you are wrong, all sit down – you are out for now!  </a:t>
            </a:r>
            <a:endParaRPr lang="en-US" altLang="en-US" sz="2800" dirty="0" smtClean="0"/>
          </a:p>
          <a:p>
            <a:endParaRPr lang="en-GB" dirty="0"/>
          </a:p>
        </p:txBody>
      </p:sp>
      <p:sp>
        <p:nvSpPr>
          <p:cNvPr id="7" name="Rectangle 6"/>
          <p:cNvSpPr/>
          <p:nvPr/>
        </p:nvSpPr>
        <p:spPr>
          <a:xfrm>
            <a:off x="5909890" y="3244334"/>
            <a:ext cx="4935909" cy="369332"/>
          </a:xfrm>
          <a:prstGeom prst="rect">
            <a:avLst/>
          </a:prstGeom>
        </p:spPr>
        <p:txBody>
          <a:bodyPr wrap="square">
            <a:spAutoFit/>
          </a:bodyPr>
          <a:lstStyle/>
          <a:p>
            <a:r>
              <a:rPr lang="en-GB" altLang="en-US" b="1" dirty="0" smtClean="0"/>
              <a:t> </a:t>
            </a:r>
            <a:endParaRPr lang="en-GB" dirty="0"/>
          </a:p>
        </p:txBody>
      </p:sp>
      <p:pic>
        <p:nvPicPr>
          <p:cNvPr id="1026" name="Picture 2" descr="http://www.thenakedscientists.com/forum/index.php?action=dlattach;topic=10938.0;attach=13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8500" y="1885315"/>
            <a:ext cx="4136044" cy="277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235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9800" y="4368798"/>
            <a:ext cx="10299700" cy="1815882"/>
          </a:xfrm>
          <a:prstGeom prst="rect">
            <a:avLst/>
          </a:prstGeom>
        </p:spPr>
        <p:txBody>
          <a:bodyPr wrap="square">
            <a:spAutoFit/>
          </a:bodyPr>
          <a:lstStyle/>
          <a:p>
            <a:pPr>
              <a:spcBef>
                <a:spcPct val="50000"/>
              </a:spcBef>
            </a:pPr>
            <a:r>
              <a:rPr lang="en-GB" altLang="en-US" sz="2800" b="1" dirty="0"/>
              <a:t>Some questions are easy and some are hard. If you are not sure, </a:t>
            </a:r>
            <a:r>
              <a:rPr lang="en-GB" altLang="en-US" sz="2800" b="1" dirty="0" smtClean="0"/>
              <a:t>discuss it in your team and together </a:t>
            </a:r>
            <a:r>
              <a:rPr lang="en-GB" altLang="en-US" sz="2800" b="1" dirty="0"/>
              <a:t>give it your best guess! If </a:t>
            </a:r>
            <a:r>
              <a:rPr lang="en-GB" altLang="en-US" sz="2800" b="1" dirty="0" smtClean="0"/>
              <a:t>all the teams are out</a:t>
            </a:r>
            <a:r>
              <a:rPr lang="en-GB" altLang="en-US" sz="2800" b="1" dirty="0"/>
              <a:t>, the whole class stands up and </a:t>
            </a:r>
            <a:r>
              <a:rPr lang="en-GB" altLang="en-US" sz="2800" b="1" dirty="0" smtClean="0"/>
              <a:t>everyone is back </a:t>
            </a:r>
            <a:r>
              <a:rPr lang="en-GB" altLang="en-US" sz="2800" b="1" dirty="0"/>
              <a:t>in again! </a:t>
            </a:r>
            <a:r>
              <a:rPr lang="en-GB" altLang="en-US" sz="2800" b="1" dirty="0" smtClean="0"/>
              <a:t>The teams standing </a:t>
            </a:r>
            <a:r>
              <a:rPr lang="en-GB" altLang="en-US" sz="2800" b="1" dirty="0"/>
              <a:t>at the end, win the </a:t>
            </a:r>
            <a:r>
              <a:rPr lang="en-GB" altLang="en-US" sz="2800" b="1" dirty="0" smtClean="0"/>
              <a:t>game!</a:t>
            </a:r>
            <a:endParaRPr lang="en-US" altLang="en-US" sz="2800" dirty="0"/>
          </a:p>
        </p:txBody>
      </p:sp>
      <p:pic>
        <p:nvPicPr>
          <p:cNvPr id="5122" name="Picture 2" descr="http://www.drdobbin.co.uk/sites/all/sites/drdobbin.co.uk/files/image/Sunligh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374" y="630236"/>
            <a:ext cx="5191126" cy="346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403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108700" y="4165600"/>
            <a:ext cx="12700" cy="2006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71600" y="977900"/>
            <a:ext cx="9347200" cy="584775"/>
          </a:xfrm>
          <a:prstGeom prst="rect">
            <a:avLst/>
          </a:prstGeom>
          <a:noFill/>
        </p:spPr>
        <p:txBody>
          <a:bodyPr wrap="square" rtlCol="0">
            <a:spAutoFit/>
          </a:bodyPr>
          <a:lstStyle/>
          <a:p>
            <a:r>
              <a:rPr lang="en-GB" sz="3200" dirty="0" smtClean="0"/>
              <a:t>1. A light source…</a:t>
            </a:r>
            <a:endParaRPr lang="en-GB" sz="3200" dirty="0"/>
          </a:p>
        </p:txBody>
      </p:sp>
      <p:sp>
        <p:nvSpPr>
          <p:cNvPr id="5" name="TextBox 4"/>
          <p:cNvSpPr txBox="1"/>
          <p:nvPr/>
        </p:nvSpPr>
        <p:spPr>
          <a:xfrm>
            <a:off x="1828800" y="5105400"/>
            <a:ext cx="2882900" cy="584775"/>
          </a:xfrm>
          <a:prstGeom prst="rect">
            <a:avLst/>
          </a:prstGeom>
          <a:noFill/>
        </p:spPr>
        <p:txBody>
          <a:bodyPr wrap="square" rtlCol="0">
            <a:spAutoFit/>
          </a:bodyPr>
          <a:lstStyle/>
          <a:p>
            <a:r>
              <a:rPr lang="en-GB" sz="3200" dirty="0" smtClean="0"/>
              <a:t>generates light</a:t>
            </a:r>
            <a:endParaRPr lang="en-GB" sz="3200" dirty="0"/>
          </a:p>
        </p:txBody>
      </p:sp>
      <p:sp>
        <p:nvSpPr>
          <p:cNvPr id="6" name="TextBox 5"/>
          <p:cNvSpPr txBox="1"/>
          <p:nvPr/>
        </p:nvSpPr>
        <p:spPr>
          <a:xfrm>
            <a:off x="7137400" y="5105400"/>
            <a:ext cx="3352800" cy="584775"/>
          </a:xfrm>
          <a:prstGeom prst="rect">
            <a:avLst/>
          </a:prstGeom>
          <a:noFill/>
        </p:spPr>
        <p:txBody>
          <a:bodyPr wrap="square" rtlCol="0">
            <a:spAutoFit/>
          </a:bodyPr>
          <a:lstStyle/>
          <a:p>
            <a:r>
              <a:rPr lang="en-GB" sz="3200" dirty="0"/>
              <a:t>r</a:t>
            </a:r>
            <a:r>
              <a:rPr lang="en-GB" sz="3200" dirty="0" smtClean="0"/>
              <a:t>eflects light</a:t>
            </a:r>
            <a:endParaRPr lang="en-GB" sz="3200" dirty="0"/>
          </a:p>
        </p:txBody>
      </p:sp>
      <p:pic>
        <p:nvPicPr>
          <p:cNvPr id="2050" name="Picture 2" descr="http://photos.gograph.com/thumbs/CSP/CSP780/k78031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1700" y="1725545"/>
            <a:ext cx="2609850" cy="2625295"/>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a:off x="2260600" y="2565400"/>
            <a:ext cx="762000"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952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447707"/>
            <a:ext cx="9169400" cy="646331"/>
          </a:xfrm>
          <a:prstGeom prst="rect">
            <a:avLst/>
          </a:prstGeom>
          <a:noFill/>
        </p:spPr>
        <p:txBody>
          <a:bodyPr wrap="square" rtlCol="0">
            <a:spAutoFit/>
          </a:bodyPr>
          <a:lstStyle/>
          <a:p>
            <a:r>
              <a:rPr lang="en-GB" sz="3600" dirty="0" smtClean="0"/>
              <a:t>2. These are all light sources except for…</a:t>
            </a:r>
            <a:endParaRPr lang="en-GB" sz="3600" dirty="0"/>
          </a:p>
        </p:txBody>
      </p:sp>
      <p:pic>
        <p:nvPicPr>
          <p:cNvPr id="3074" name="Picture 2" descr="http://nineplanets.org/images/thesu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900" y="715963"/>
            <a:ext cx="1646007" cy="15700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nineplanets.org/images/them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5775" y="715963"/>
            <a:ext cx="1582451" cy="13779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hswstatic.com/gif/how-to-start-a-fire-250x1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3094" y="715963"/>
            <a:ext cx="2296583" cy="13779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images30.fotki.com/v40/photos/1/141020/3830456/IMG_1386-v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4545" y="715963"/>
            <a:ext cx="1944104" cy="140704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healthcentral.com/sites/www.healthcentral.com/files/lamp_shutt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73517" y="715963"/>
            <a:ext cx="1473200" cy="14732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5943600" y="4114800"/>
            <a:ext cx="12700" cy="2006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277100" y="5410486"/>
            <a:ext cx="2705100" cy="584776"/>
          </a:xfrm>
          <a:prstGeom prst="rect">
            <a:avLst/>
          </a:prstGeom>
          <a:noFill/>
        </p:spPr>
        <p:txBody>
          <a:bodyPr wrap="square" rtlCol="0">
            <a:spAutoFit/>
          </a:bodyPr>
          <a:lstStyle/>
          <a:p>
            <a:r>
              <a:rPr lang="en-GB" sz="3200" dirty="0" smtClean="0"/>
              <a:t>the moon</a:t>
            </a:r>
            <a:endParaRPr lang="en-GB" sz="3200" dirty="0"/>
          </a:p>
        </p:txBody>
      </p:sp>
      <p:sp>
        <p:nvSpPr>
          <p:cNvPr id="4" name="TextBox 3"/>
          <p:cNvSpPr txBox="1"/>
          <p:nvPr/>
        </p:nvSpPr>
        <p:spPr>
          <a:xfrm>
            <a:off x="2750907" y="5410487"/>
            <a:ext cx="1654175" cy="584775"/>
          </a:xfrm>
          <a:prstGeom prst="rect">
            <a:avLst/>
          </a:prstGeom>
          <a:noFill/>
        </p:spPr>
        <p:txBody>
          <a:bodyPr wrap="square" rtlCol="0">
            <a:spAutoFit/>
          </a:bodyPr>
          <a:lstStyle/>
          <a:p>
            <a:r>
              <a:rPr lang="en-GB" sz="3200" dirty="0" smtClean="0"/>
              <a:t>the fire</a:t>
            </a:r>
            <a:endParaRPr lang="en-GB" sz="3200" dirty="0"/>
          </a:p>
        </p:txBody>
      </p:sp>
      <p:sp>
        <p:nvSpPr>
          <p:cNvPr id="12" name="Down Arrow 11"/>
          <p:cNvSpPr/>
          <p:nvPr/>
        </p:nvSpPr>
        <p:spPr>
          <a:xfrm>
            <a:off x="7655072" y="3314483"/>
            <a:ext cx="762000"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106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600" y="1028700"/>
            <a:ext cx="9486900" cy="1200329"/>
          </a:xfrm>
          <a:prstGeom prst="rect">
            <a:avLst/>
          </a:prstGeom>
          <a:noFill/>
        </p:spPr>
        <p:txBody>
          <a:bodyPr wrap="square" rtlCol="0">
            <a:spAutoFit/>
          </a:bodyPr>
          <a:lstStyle/>
          <a:p>
            <a:r>
              <a:rPr lang="en-GB" sz="3600" dirty="0" smtClean="0"/>
              <a:t>3. The moon does not make any light of its own but instead it </a:t>
            </a:r>
            <a:endParaRPr lang="en-GB" sz="3600" dirty="0"/>
          </a:p>
        </p:txBody>
      </p:sp>
      <p:cxnSp>
        <p:nvCxnSpPr>
          <p:cNvPr id="3" name="Straight Connector 2"/>
          <p:cNvCxnSpPr/>
          <p:nvPr/>
        </p:nvCxnSpPr>
        <p:spPr>
          <a:xfrm>
            <a:off x="5943600" y="4114800"/>
            <a:ext cx="12700" cy="2006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descr="http://nineplanets.org/images/them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0965" y="2229029"/>
            <a:ext cx="2665270" cy="23208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20065" y="4933554"/>
            <a:ext cx="4114800" cy="523220"/>
          </a:xfrm>
          <a:prstGeom prst="rect">
            <a:avLst/>
          </a:prstGeom>
          <a:noFill/>
        </p:spPr>
        <p:txBody>
          <a:bodyPr wrap="square" rtlCol="0">
            <a:spAutoFit/>
          </a:bodyPr>
          <a:lstStyle/>
          <a:p>
            <a:r>
              <a:rPr lang="en-GB" sz="2800" dirty="0" smtClean="0"/>
              <a:t>reflects the light of the sun</a:t>
            </a:r>
            <a:endParaRPr lang="en-GB" sz="2800" dirty="0"/>
          </a:p>
        </p:txBody>
      </p:sp>
      <p:sp>
        <p:nvSpPr>
          <p:cNvPr id="6" name="TextBox 5"/>
          <p:cNvSpPr txBox="1"/>
          <p:nvPr/>
        </p:nvSpPr>
        <p:spPr>
          <a:xfrm>
            <a:off x="6565900" y="4872167"/>
            <a:ext cx="4381500" cy="523220"/>
          </a:xfrm>
          <a:prstGeom prst="rect">
            <a:avLst/>
          </a:prstGeom>
          <a:noFill/>
        </p:spPr>
        <p:txBody>
          <a:bodyPr wrap="square" rtlCol="0">
            <a:spAutoFit/>
          </a:bodyPr>
          <a:lstStyle/>
          <a:p>
            <a:r>
              <a:rPr lang="en-GB" sz="2800" dirty="0" smtClean="0"/>
              <a:t>respects the light of the sun</a:t>
            </a:r>
            <a:endParaRPr lang="en-GB" sz="2800" dirty="0"/>
          </a:p>
        </p:txBody>
      </p:sp>
      <p:sp>
        <p:nvSpPr>
          <p:cNvPr id="7" name="Down Arrow 6"/>
          <p:cNvSpPr/>
          <p:nvPr/>
        </p:nvSpPr>
        <p:spPr>
          <a:xfrm>
            <a:off x="2356283" y="2798610"/>
            <a:ext cx="762000"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156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0300" y="533400"/>
            <a:ext cx="9664700" cy="646331"/>
          </a:xfrm>
          <a:prstGeom prst="rect">
            <a:avLst/>
          </a:prstGeom>
          <a:noFill/>
        </p:spPr>
        <p:txBody>
          <a:bodyPr wrap="square" rtlCol="0">
            <a:spAutoFit/>
          </a:bodyPr>
          <a:lstStyle/>
          <a:p>
            <a:r>
              <a:rPr lang="en-GB" sz="3600" dirty="0" smtClean="0"/>
              <a:t>4. The sun is in fact …</a:t>
            </a:r>
            <a:endParaRPr lang="en-GB" sz="3600" dirty="0"/>
          </a:p>
        </p:txBody>
      </p:sp>
      <p:cxnSp>
        <p:nvCxnSpPr>
          <p:cNvPr id="4" name="Straight Connector 3"/>
          <p:cNvCxnSpPr/>
          <p:nvPr/>
        </p:nvCxnSpPr>
        <p:spPr>
          <a:xfrm>
            <a:off x="5886450" y="4381500"/>
            <a:ext cx="12700" cy="2006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http://nineplanets.org/images/thesu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6900" y="1820863"/>
            <a:ext cx="2959100" cy="2822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80200" y="5194300"/>
            <a:ext cx="2832100" cy="584775"/>
          </a:xfrm>
          <a:prstGeom prst="rect">
            <a:avLst/>
          </a:prstGeom>
          <a:noFill/>
        </p:spPr>
        <p:txBody>
          <a:bodyPr wrap="square" rtlCol="0">
            <a:spAutoFit/>
          </a:bodyPr>
          <a:lstStyle/>
          <a:p>
            <a:r>
              <a:rPr lang="en-GB" sz="3200" dirty="0" smtClean="0"/>
              <a:t>a giant planet</a:t>
            </a:r>
            <a:endParaRPr lang="en-GB" sz="3200" dirty="0"/>
          </a:p>
        </p:txBody>
      </p:sp>
      <p:sp>
        <p:nvSpPr>
          <p:cNvPr id="7" name="TextBox 6"/>
          <p:cNvSpPr txBox="1"/>
          <p:nvPr/>
        </p:nvSpPr>
        <p:spPr>
          <a:xfrm>
            <a:off x="1130300" y="5130800"/>
            <a:ext cx="4305300" cy="584775"/>
          </a:xfrm>
          <a:prstGeom prst="rect">
            <a:avLst/>
          </a:prstGeom>
          <a:noFill/>
        </p:spPr>
        <p:txBody>
          <a:bodyPr wrap="square" rtlCol="0">
            <a:spAutoFit/>
          </a:bodyPr>
          <a:lstStyle/>
          <a:p>
            <a:r>
              <a:rPr lang="en-GB" sz="3200" dirty="0" smtClean="0"/>
              <a:t>an average sized star</a:t>
            </a:r>
            <a:endParaRPr lang="en-GB" sz="3200" dirty="0"/>
          </a:p>
        </p:txBody>
      </p:sp>
      <p:sp>
        <p:nvSpPr>
          <p:cNvPr id="8" name="Down Arrow 7"/>
          <p:cNvSpPr/>
          <p:nvPr/>
        </p:nvSpPr>
        <p:spPr>
          <a:xfrm>
            <a:off x="2356283" y="2798610"/>
            <a:ext cx="762000"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809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52500"/>
            <a:ext cx="10160000" cy="584775"/>
          </a:xfrm>
          <a:prstGeom prst="rect">
            <a:avLst/>
          </a:prstGeom>
          <a:noFill/>
        </p:spPr>
        <p:txBody>
          <a:bodyPr wrap="square" rtlCol="0">
            <a:spAutoFit/>
          </a:bodyPr>
          <a:lstStyle/>
          <a:p>
            <a:r>
              <a:rPr lang="en-GB" sz="3200" dirty="0" smtClean="0"/>
              <a:t>5. Looking directly at the sun is …</a:t>
            </a:r>
            <a:endParaRPr lang="en-GB" sz="3200" dirty="0"/>
          </a:p>
        </p:txBody>
      </p:sp>
      <p:cxnSp>
        <p:nvCxnSpPr>
          <p:cNvPr id="5" name="Straight Connector 4"/>
          <p:cNvCxnSpPr/>
          <p:nvPr/>
        </p:nvCxnSpPr>
        <p:spPr>
          <a:xfrm>
            <a:off x="5886450" y="4381500"/>
            <a:ext cx="12700" cy="2006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descr="http://nineplanets.org/images/thesu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6900" y="1820863"/>
            <a:ext cx="2959100" cy="28225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80200" y="5194300"/>
            <a:ext cx="4025900" cy="584775"/>
          </a:xfrm>
          <a:prstGeom prst="rect">
            <a:avLst/>
          </a:prstGeom>
          <a:noFill/>
        </p:spPr>
        <p:txBody>
          <a:bodyPr wrap="square" rtlCol="0">
            <a:spAutoFit/>
          </a:bodyPr>
          <a:lstStyle/>
          <a:p>
            <a:r>
              <a:rPr lang="en-GB" sz="3200" dirty="0" smtClean="0"/>
              <a:t>extremely dangerous</a:t>
            </a:r>
            <a:endParaRPr lang="en-GB" sz="3200" dirty="0"/>
          </a:p>
        </p:txBody>
      </p:sp>
      <p:sp>
        <p:nvSpPr>
          <p:cNvPr id="8" name="TextBox 7"/>
          <p:cNvSpPr txBox="1"/>
          <p:nvPr/>
        </p:nvSpPr>
        <p:spPr>
          <a:xfrm>
            <a:off x="1841500" y="5319948"/>
            <a:ext cx="4305300" cy="584775"/>
          </a:xfrm>
          <a:prstGeom prst="rect">
            <a:avLst/>
          </a:prstGeom>
          <a:noFill/>
        </p:spPr>
        <p:txBody>
          <a:bodyPr wrap="square" rtlCol="0">
            <a:spAutoFit/>
          </a:bodyPr>
          <a:lstStyle/>
          <a:p>
            <a:r>
              <a:rPr lang="en-GB" sz="3200" dirty="0" smtClean="0"/>
              <a:t>a bit risky</a:t>
            </a:r>
            <a:endParaRPr lang="en-GB" sz="3200" dirty="0"/>
          </a:p>
        </p:txBody>
      </p:sp>
      <p:sp>
        <p:nvSpPr>
          <p:cNvPr id="9" name="Down Arrow 8"/>
          <p:cNvSpPr/>
          <p:nvPr/>
        </p:nvSpPr>
        <p:spPr>
          <a:xfrm>
            <a:off x="8312150" y="2700288"/>
            <a:ext cx="762000"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361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descr="Image result for dangers of looking at the su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1270000" y="822213"/>
            <a:ext cx="9664700" cy="1754326"/>
          </a:xfrm>
          <a:prstGeom prst="rect">
            <a:avLst/>
          </a:prstGeom>
          <a:noFill/>
        </p:spPr>
        <p:txBody>
          <a:bodyPr wrap="square" rtlCol="0">
            <a:spAutoFit/>
          </a:bodyPr>
          <a:lstStyle/>
          <a:p>
            <a:r>
              <a:rPr lang="en-GB" sz="3600" dirty="0" smtClean="0"/>
              <a:t>6. This is because the sun gives out more power than our eyes can handle. Looking at the sun, even for a moment can </a:t>
            </a:r>
            <a:endParaRPr lang="en-GB" sz="3600" dirty="0"/>
          </a:p>
        </p:txBody>
      </p:sp>
      <p:cxnSp>
        <p:nvCxnSpPr>
          <p:cNvPr id="4" name="Straight Connector 3"/>
          <p:cNvCxnSpPr/>
          <p:nvPr/>
        </p:nvCxnSpPr>
        <p:spPr>
          <a:xfrm>
            <a:off x="5886450" y="4381500"/>
            <a:ext cx="12700" cy="2006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59600" y="5384800"/>
            <a:ext cx="2832100" cy="584775"/>
          </a:xfrm>
          <a:prstGeom prst="rect">
            <a:avLst/>
          </a:prstGeom>
          <a:noFill/>
        </p:spPr>
        <p:txBody>
          <a:bodyPr wrap="square" rtlCol="0">
            <a:spAutoFit/>
          </a:bodyPr>
          <a:lstStyle/>
          <a:p>
            <a:r>
              <a:rPr lang="en-GB" sz="3200" dirty="0"/>
              <a:t>c</a:t>
            </a:r>
            <a:r>
              <a:rPr lang="en-GB" sz="3200" dirty="0" smtClean="0"/>
              <a:t>ause blindness</a:t>
            </a:r>
            <a:endParaRPr lang="en-GB" sz="3200" dirty="0"/>
          </a:p>
        </p:txBody>
      </p:sp>
      <p:sp>
        <p:nvSpPr>
          <p:cNvPr id="7" name="TextBox 6"/>
          <p:cNvSpPr txBox="1"/>
          <p:nvPr/>
        </p:nvSpPr>
        <p:spPr>
          <a:xfrm>
            <a:off x="2934133" y="5384800"/>
            <a:ext cx="1638300" cy="584775"/>
          </a:xfrm>
          <a:prstGeom prst="rect">
            <a:avLst/>
          </a:prstGeom>
          <a:noFill/>
        </p:spPr>
        <p:txBody>
          <a:bodyPr wrap="square" rtlCol="0">
            <a:spAutoFit/>
          </a:bodyPr>
          <a:lstStyle/>
          <a:p>
            <a:r>
              <a:rPr lang="en-GB" sz="3200" dirty="0" smtClean="0"/>
              <a:t>hurt</a:t>
            </a:r>
            <a:endParaRPr lang="en-GB" sz="3200" dirty="0"/>
          </a:p>
        </p:txBody>
      </p:sp>
      <p:sp>
        <p:nvSpPr>
          <p:cNvPr id="8" name="Down Arrow 7"/>
          <p:cNvSpPr/>
          <p:nvPr/>
        </p:nvSpPr>
        <p:spPr>
          <a:xfrm>
            <a:off x="8151734" y="3120155"/>
            <a:ext cx="762000"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2" name="Picture 6" descr="http://cdn2.uk.mentalfloss.com/sites/mentalflossuk/files/styles/16x9_620/public/0/64/istock_hand-blocking-sun-small1.jpg?itok=c1yPeHa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3283" y="2576539"/>
            <a:ext cx="3846434" cy="216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58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4168</TotalTime>
  <Words>489</Words>
  <Application>Microsoft Office PowerPoint</Application>
  <PresentationFormat>Widescreen</PresentationFormat>
  <Paragraphs>52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Searson</dc:creator>
  <cp:lastModifiedBy>Kevin</cp:lastModifiedBy>
  <cp:revision>29</cp:revision>
  <dcterms:created xsi:type="dcterms:W3CDTF">2016-04-19T11:54:17Z</dcterms:created>
  <dcterms:modified xsi:type="dcterms:W3CDTF">2016-07-08T10:45:55Z</dcterms:modified>
</cp:coreProperties>
</file>