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1"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59" r:id="rId8"/>
    <p:sldId id="270" r:id="rId9"/>
    <p:sldId id="268" r:id="rId10"/>
    <p:sldId id="271" r:id="rId11"/>
    <p:sldId id="269"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3EF4C8-A872-454D-BBFC-33146ED3A04F}" v="32" dt="2023-10-31T14:07:28.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4660"/>
  </p:normalViewPr>
  <p:slideViewPr>
    <p:cSldViewPr snapToGrid="0">
      <p:cViewPr>
        <p:scale>
          <a:sx n="87" d="100"/>
          <a:sy n="87" d="100"/>
        </p:scale>
        <p:origin x="57" y="5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3E416-7EFF-4274-A27A-75318AD2ACE7}" type="datetimeFigureOut">
              <a:rPr lang="en-US" smtClean="0"/>
              <a:t>12/14/2024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CE3257-BFD6-4B0F-A40C-C4E4B711A89B}" type="slidenum">
              <a:rPr lang="en-US" smtClean="0"/>
              <a:t>‹#›</a:t>
            </a:fld>
            <a:endParaRPr lang="en-US"/>
          </a:p>
        </p:txBody>
      </p:sp>
    </p:spTree>
    <p:extLst>
      <p:ext uri="{BB962C8B-B14F-4D97-AF65-F5344CB8AC3E}">
        <p14:creationId xmlns:p14="http://schemas.microsoft.com/office/powerpoint/2010/main" val="1598438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7DDD-8DBC-FA6C-D024-1E77A5B1FD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AAAFF5-1EB3-D7ED-72EC-511FDDA26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347F00-837E-5692-EBE3-D9702DA311D0}"/>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5" name="Footer Placeholder 4">
            <a:extLst>
              <a:ext uri="{FF2B5EF4-FFF2-40B4-BE49-F238E27FC236}">
                <a16:creationId xmlns:a16="http://schemas.microsoft.com/office/drawing/2014/main" id="{2DBE655E-EDCD-6731-A631-8BE8127B3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425E5-0509-2A3F-40A8-6F35BC79E6C6}"/>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78933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1F23-EE43-29BC-FB4B-A18B32544B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2B8881-093C-19E2-4734-0BA094DD8B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C59C00-6E7F-1AA5-1D2B-289994DCF5EB}"/>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5" name="Footer Placeholder 4">
            <a:extLst>
              <a:ext uri="{FF2B5EF4-FFF2-40B4-BE49-F238E27FC236}">
                <a16:creationId xmlns:a16="http://schemas.microsoft.com/office/drawing/2014/main" id="{6119D6EA-EEB2-992A-9A40-8A155F0020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05007-3524-03B5-C14C-6D6AE59277A2}"/>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38901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01F091-1624-D930-D34B-2E14FEAC97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EBB406-DB04-604F-AEE7-66C617120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E5FEB1-06DD-4C80-7CF2-872C8285675C}"/>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5" name="Footer Placeholder 4">
            <a:extLst>
              <a:ext uri="{FF2B5EF4-FFF2-40B4-BE49-F238E27FC236}">
                <a16:creationId xmlns:a16="http://schemas.microsoft.com/office/drawing/2014/main" id="{8C3FEED5-A964-15A7-193C-E841FD860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55D2DA-E912-73EC-70D9-86E76789BC58}"/>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41630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ACCF-A5BB-B991-CD3D-6C2249083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CAC70-AF65-C98D-7346-289EB3E301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3F5945-E1BB-D2C0-23C5-1A83AC04DFA8}"/>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5" name="Footer Placeholder 4">
            <a:extLst>
              <a:ext uri="{FF2B5EF4-FFF2-40B4-BE49-F238E27FC236}">
                <a16:creationId xmlns:a16="http://schemas.microsoft.com/office/drawing/2014/main" id="{BE4FF2B0-C6EB-1568-0414-7C12411AF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A2CD5-24BA-BA43-D65D-727900678084}"/>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62211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E53D3-9328-F6E3-C91E-37AFADE5A0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0C4034-AE34-7D10-B45D-DC458FA57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AA2BEA-02BD-A2A3-BC40-BF6BF17A190F}"/>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5" name="Footer Placeholder 4">
            <a:extLst>
              <a:ext uri="{FF2B5EF4-FFF2-40B4-BE49-F238E27FC236}">
                <a16:creationId xmlns:a16="http://schemas.microsoft.com/office/drawing/2014/main" id="{7EB7503E-051B-5FE2-6201-E15A810D6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AD214-FDFE-56BF-5C27-199694A23577}"/>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62301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CAC5F-22A7-1A68-35D8-E5CB7EFD4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B1F8F8-8D9F-5461-F563-9B2D5021F5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D090FC-4B38-9BC7-F942-A5AC49222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BC56B2-9150-057C-4C53-087546E72F76}"/>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6" name="Footer Placeholder 5">
            <a:extLst>
              <a:ext uri="{FF2B5EF4-FFF2-40B4-BE49-F238E27FC236}">
                <a16:creationId xmlns:a16="http://schemas.microsoft.com/office/drawing/2014/main" id="{16CADDEC-5A46-ADCA-01AC-747FE47FC6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47B491-C28F-3107-E559-F1F7E8577F0F}"/>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74714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FE06D-8428-A4D4-40C7-EF2F3C5258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7782A-302B-2637-B112-87BA81BA9B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BE4EBA-181A-8A75-4B26-F329E9C8D5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8B5063-8E21-2BDF-0FBF-5E29F6577C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DBDAC5-C56B-DD60-6D20-BBBAA19736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2E0747-AF55-9245-E1DE-62EBB05AD7B5}"/>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8" name="Footer Placeholder 7">
            <a:extLst>
              <a:ext uri="{FF2B5EF4-FFF2-40B4-BE49-F238E27FC236}">
                <a16:creationId xmlns:a16="http://schemas.microsoft.com/office/drawing/2014/main" id="{202896F3-101E-A8C1-8066-C46631FD7B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8B21F7-0D2D-9F97-643B-835E61A97AB4}"/>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338952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1B624-C7B3-7B6E-1936-0879CA3AA6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A0EF7F-8C7F-84D5-5265-069E5E74CFFA}"/>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4" name="Footer Placeholder 3">
            <a:extLst>
              <a:ext uri="{FF2B5EF4-FFF2-40B4-BE49-F238E27FC236}">
                <a16:creationId xmlns:a16="http://schemas.microsoft.com/office/drawing/2014/main" id="{189710FF-C312-3EC3-8A32-295FB28EF2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195583-A08D-2771-7BCD-3CD6B7FD7EEE}"/>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67373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AD933D-76B0-18AB-70D7-01D6051E8F46}"/>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3" name="Footer Placeholder 2">
            <a:extLst>
              <a:ext uri="{FF2B5EF4-FFF2-40B4-BE49-F238E27FC236}">
                <a16:creationId xmlns:a16="http://schemas.microsoft.com/office/drawing/2014/main" id="{C0E4586D-2409-9C32-8D82-388E37A801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0E0FF4-AD85-4D19-2D4D-B6B2D650B259}"/>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403729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610-FF76-1A8F-E9DF-EBC47FBA41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42BE97-7663-5554-3213-DA28D95147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1BD34A-70AF-58D6-D660-C673AAD78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1390A8-E796-2CB5-CCB5-359E8F385468}"/>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6" name="Footer Placeholder 5">
            <a:extLst>
              <a:ext uri="{FF2B5EF4-FFF2-40B4-BE49-F238E27FC236}">
                <a16:creationId xmlns:a16="http://schemas.microsoft.com/office/drawing/2014/main" id="{0EF8B2B5-64CF-D6FD-3D93-3334F3B1A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DCC08-ADE5-381F-A0ED-50D08C2127B6}"/>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44865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25DF-0EE9-25EF-EB09-7972BB73B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4F90D4-07E5-CC45-A31E-02B7B664E8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E64547-90FF-4673-1F45-15B6FBEA2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C9331-5617-794E-7182-08AFBF30DB22}"/>
              </a:ext>
            </a:extLst>
          </p:cNvPr>
          <p:cNvSpPr>
            <a:spLocks noGrp="1"/>
          </p:cNvSpPr>
          <p:nvPr>
            <p:ph type="dt" sz="half" idx="10"/>
          </p:nvPr>
        </p:nvSpPr>
        <p:spPr/>
        <p:txBody>
          <a:bodyPr/>
          <a:lstStyle/>
          <a:p>
            <a:fld id="{4A20588E-CEC0-4D7F-A5BD-A77E2BFEADF3}" type="datetimeFigureOut">
              <a:rPr lang="en-US" smtClean="0"/>
              <a:t>12/14/2024</a:t>
            </a:fld>
            <a:endParaRPr lang="en-US"/>
          </a:p>
        </p:txBody>
      </p:sp>
      <p:sp>
        <p:nvSpPr>
          <p:cNvPr id="6" name="Footer Placeholder 5">
            <a:extLst>
              <a:ext uri="{FF2B5EF4-FFF2-40B4-BE49-F238E27FC236}">
                <a16:creationId xmlns:a16="http://schemas.microsoft.com/office/drawing/2014/main" id="{1396F6AB-BA13-505D-7CC6-53C6A0C9F9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4FA72-8D19-03C6-D8C1-91490B8BF3B8}"/>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845646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DBFD58-E734-9CE4-057A-433079155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1A52FD-37FF-E94A-C83A-8FF83B020D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E9F6B-2353-E446-4EB7-83CE6E6134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588E-CEC0-4D7F-A5BD-A77E2BFEADF3}" type="datetimeFigureOut">
              <a:rPr lang="en-US" smtClean="0"/>
              <a:t>12/14/2024</a:t>
            </a:fld>
            <a:endParaRPr lang="en-US"/>
          </a:p>
        </p:txBody>
      </p:sp>
      <p:sp>
        <p:nvSpPr>
          <p:cNvPr id="5" name="Footer Placeholder 4">
            <a:extLst>
              <a:ext uri="{FF2B5EF4-FFF2-40B4-BE49-F238E27FC236}">
                <a16:creationId xmlns:a16="http://schemas.microsoft.com/office/drawing/2014/main" id="{A9A6DB78-229C-7BA6-E815-62CF376B6A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1529F-E02A-2FC4-5A5E-A00584786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5CBAC-DAB6-4336-925A-2C6B0FE05D50}" type="slidenum">
              <a:rPr lang="en-US" smtClean="0"/>
              <a:t>‹#›</a:t>
            </a:fld>
            <a:endParaRPr lang="en-US"/>
          </a:p>
        </p:txBody>
      </p:sp>
    </p:spTree>
    <p:extLst>
      <p:ext uri="{BB962C8B-B14F-4D97-AF65-F5344CB8AC3E}">
        <p14:creationId xmlns:p14="http://schemas.microsoft.com/office/powerpoint/2010/main" val="3517882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rawpixel.com/search/flow%20chart" TargetMode="External"/><Relationship Id="rId2" Type="http://schemas.openxmlformats.org/officeDocument/2006/relationships/image" Target="../media/image1.1"/><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niceplaceinthesun.blogspot.com/2018/02/tuesdays-question-whats-worst-food.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ngall.com/sticky-note-pn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50DE-C2EB-8998-8311-6F6242F35BB5}"/>
              </a:ext>
            </a:extLst>
          </p:cNvPr>
          <p:cNvSpPr>
            <a:spLocks noGrp="1"/>
          </p:cNvSpPr>
          <p:nvPr>
            <p:ph type="ctrTitle"/>
          </p:nvPr>
        </p:nvSpPr>
        <p:spPr>
          <a:xfrm>
            <a:off x="762001" y="1141711"/>
            <a:ext cx="3234466" cy="3474364"/>
          </a:xfrm>
        </p:spPr>
        <p:txBody>
          <a:bodyPr anchor="t">
            <a:normAutofit/>
          </a:bodyPr>
          <a:lstStyle/>
          <a:p>
            <a:pPr algn="l" rtl="0" fontAlgn="base"/>
            <a:r>
              <a:rPr lang="en-US" sz="3300" dirty="0"/>
              <a:t>Unit 1- Go with the flow</a:t>
            </a:r>
            <a:br>
              <a:rPr lang="en-US" sz="3300" dirty="0"/>
            </a:br>
            <a:br>
              <a:rPr lang="en-US" sz="3300" dirty="0"/>
            </a:br>
            <a:r>
              <a:rPr lang="en-US" sz="1800" b="1" dirty="0">
                <a:effectLst/>
                <a:latin typeface="Calibri" panose="020F0502020204030204" pitchFamily="34" charset="0"/>
                <a:ea typeface="Times New Roman" panose="02020603050405020304" pitchFamily="18" charset="0"/>
              </a:rPr>
              <a:t>Predict the outcome of the flowchart</a:t>
            </a:r>
            <a:br>
              <a:rPr lang="en-US" sz="1050" b="0" i="0" dirty="0">
                <a:solidFill>
                  <a:srgbClr val="000000"/>
                </a:solidFill>
                <a:effectLst/>
                <a:latin typeface="Segoe UI" panose="020B0502040204020203" pitchFamily="34" charset="0"/>
              </a:rPr>
            </a:br>
            <a:endParaRPr lang="en-US" sz="3300" dirty="0"/>
          </a:p>
        </p:txBody>
      </p:sp>
      <p:sp>
        <p:nvSpPr>
          <p:cNvPr id="3" name="Subtitle 2">
            <a:extLst>
              <a:ext uri="{FF2B5EF4-FFF2-40B4-BE49-F238E27FC236}">
                <a16:creationId xmlns:a16="http://schemas.microsoft.com/office/drawing/2014/main" id="{0BB0169C-2EC1-577D-614B-36112BED8781}"/>
              </a:ext>
            </a:extLst>
          </p:cNvPr>
          <p:cNvSpPr>
            <a:spLocks noGrp="1"/>
          </p:cNvSpPr>
          <p:nvPr>
            <p:ph type="subTitle" idx="1"/>
          </p:nvPr>
        </p:nvSpPr>
        <p:spPr>
          <a:xfrm>
            <a:off x="762000" y="4609474"/>
            <a:ext cx="3234467" cy="1263291"/>
          </a:xfrm>
        </p:spPr>
        <p:txBody>
          <a:bodyPr anchor="b">
            <a:normAutofit/>
          </a:bodyPr>
          <a:lstStyle/>
          <a:p>
            <a:pPr algn="l"/>
            <a:r>
              <a:rPr lang="en-US" sz="1800" dirty="0"/>
              <a:t>Year 6 Week 19 Day2</a:t>
            </a:r>
          </a:p>
          <a:p>
            <a:pPr algn="l"/>
            <a:endParaRPr lang="en-US" sz="1800" dirty="0"/>
          </a:p>
        </p:txBody>
      </p:sp>
      <p:cxnSp>
        <p:nvCxnSpPr>
          <p:cNvPr id="10" name="Straight Connector 9">
            <a:extLst>
              <a:ext uri="{FF2B5EF4-FFF2-40B4-BE49-F238E27FC236}">
                <a16:creationId xmlns:a16="http://schemas.microsoft.com/office/drawing/2014/main" id="{33193FD5-6A49-7562-EA76-F15D42E158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C23A1C00-9AF5-BE73-8489-67B9F1EA120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53736" y="2332652"/>
            <a:ext cx="6722467" cy="4487247"/>
          </a:xfrm>
          <a:prstGeom prst="rect">
            <a:avLst/>
          </a:prstGeom>
        </p:spPr>
      </p:pic>
    </p:spTree>
    <p:extLst>
      <p:ext uri="{BB962C8B-B14F-4D97-AF65-F5344CB8AC3E}">
        <p14:creationId xmlns:p14="http://schemas.microsoft.com/office/powerpoint/2010/main" val="328864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EB45D-8D3E-A18A-CBC8-E2CE481F932C}"/>
              </a:ext>
            </a:extLst>
          </p:cNvPr>
          <p:cNvSpPr>
            <a:spLocks noGrp="1"/>
          </p:cNvSpPr>
          <p:nvPr>
            <p:ph type="title"/>
          </p:nvPr>
        </p:nvSpPr>
        <p:spPr>
          <a:xfrm>
            <a:off x="762001" y="1138265"/>
            <a:ext cx="9390528" cy="1401183"/>
          </a:xfrm>
        </p:spPr>
        <p:txBody>
          <a:bodyPr anchor="t">
            <a:normAutofit/>
          </a:bodyPr>
          <a:lstStyle/>
          <a:p>
            <a:r>
              <a:rPr lang="en-US" sz="3200"/>
              <a:t>Learning objective</a:t>
            </a:r>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904B97-147D-8F12-DE68-EF7B6A53B2C3}"/>
              </a:ext>
            </a:extLst>
          </p:cNvPr>
          <p:cNvSpPr>
            <a:spLocks noGrp="1"/>
          </p:cNvSpPr>
          <p:nvPr>
            <p:ph idx="1"/>
          </p:nvPr>
        </p:nvSpPr>
        <p:spPr>
          <a:xfrm>
            <a:off x="762001" y="2551177"/>
            <a:ext cx="10069605" cy="957134"/>
          </a:xfrm>
        </p:spPr>
        <p:txBody>
          <a:bodyPr>
            <a:normAutofit fontScale="92500" lnSpcReduction="10000"/>
          </a:bodyPr>
          <a:lstStyle/>
          <a:p>
            <a:pPr algn="l" rtl="0" fontAlgn="base"/>
            <a:r>
              <a:rPr lang="en-US" sz="2400" b="1" i="0" dirty="0">
                <a:solidFill>
                  <a:srgbClr val="000000"/>
                </a:solidFill>
                <a:effectLst/>
                <a:latin typeface="Segoe UI" panose="020B0502040204020203" pitchFamily="34" charset="0"/>
              </a:rPr>
              <a:t>By the end of the lesson students will be able to </a:t>
            </a:r>
            <a:r>
              <a:rPr lang="en-US" sz="2400" b="1" i="0" dirty="0" err="1">
                <a:solidFill>
                  <a:srgbClr val="000000"/>
                </a:solidFill>
                <a:effectLst/>
                <a:latin typeface="Segoe UI" panose="020B0502040204020203" pitchFamily="34" charset="0"/>
              </a:rPr>
              <a:t>analyse</a:t>
            </a:r>
            <a:r>
              <a:rPr lang="en-US" sz="2400" b="1" i="0" dirty="0">
                <a:solidFill>
                  <a:srgbClr val="000000"/>
                </a:solidFill>
                <a:effectLst/>
                <a:latin typeface="Segoe UI" panose="020B0502040204020203" pitchFamily="34" charset="0"/>
              </a:rPr>
              <a:t> and predict the outcomes of flowcharts after having the class discussion and completing the practical task using MS Word.</a:t>
            </a:r>
          </a:p>
        </p:txBody>
      </p:sp>
    </p:spTree>
    <p:extLst>
      <p:ext uri="{BB962C8B-B14F-4D97-AF65-F5344CB8AC3E}">
        <p14:creationId xmlns:p14="http://schemas.microsoft.com/office/powerpoint/2010/main" val="399936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7507A-0C67-47F2-9584-7F28E80B0B92}"/>
              </a:ext>
            </a:extLst>
          </p:cNvPr>
          <p:cNvSpPr>
            <a:spLocks noGrp="1"/>
          </p:cNvSpPr>
          <p:nvPr>
            <p:ph type="title"/>
          </p:nvPr>
        </p:nvSpPr>
        <p:spPr>
          <a:xfrm>
            <a:off x="762001" y="1138265"/>
            <a:ext cx="9390528" cy="1401183"/>
          </a:xfrm>
        </p:spPr>
        <p:txBody>
          <a:bodyPr anchor="t">
            <a:normAutofit/>
          </a:bodyPr>
          <a:lstStyle/>
          <a:p>
            <a:r>
              <a:rPr lang="en-US" sz="3200"/>
              <a:t>Key Vocabulary</a:t>
            </a:r>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EF838E5-6969-8D81-9B50-0E36B11DBF2A}"/>
              </a:ext>
            </a:extLst>
          </p:cNvPr>
          <p:cNvSpPr>
            <a:spLocks noGrp="1"/>
          </p:cNvSpPr>
          <p:nvPr>
            <p:ph idx="1"/>
          </p:nvPr>
        </p:nvSpPr>
        <p:spPr>
          <a:xfrm>
            <a:off x="762001" y="2551176"/>
            <a:ext cx="10069605" cy="3602935"/>
          </a:xfrm>
        </p:spPr>
        <p:txBody>
          <a:bodyPr>
            <a:normAutofit/>
          </a:bodyPr>
          <a:lstStyle/>
          <a:p>
            <a:pPr marL="0" indent="0">
              <a:buNone/>
            </a:pPr>
            <a:r>
              <a:rPr lang="en-US" sz="1800" dirty="0">
                <a:effectLst/>
                <a:latin typeface="Calibri" panose="020F0502020204030204" pitchFamily="34" charset="0"/>
                <a:ea typeface="Times New Roman" panose="02020603050405020304" pitchFamily="18" charset="0"/>
              </a:rPr>
              <a:t>Flowchart symbols, Input, Output, Process, Outcomes</a:t>
            </a:r>
            <a:endParaRPr lang="en-US" sz="2000" dirty="0"/>
          </a:p>
        </p:txBody>
      </p:sp>
    </p:spTree>
    <p:extLst>
      <p:ext uri="{BB962C8B-B14F-4D97-AF65-F5344CB8AC3E}">
        <p14:creationId xmlns:p14="http://schemas.microsoft.com/office/powerpoint/2010/main" val="252617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B42C7-5028-17B4-100B-93138B022D1D}"/>
              </a:ext>
            </a:extLst>
          </p:cNvPr>
          <p:cNvSpPr>
            <a:spLocks noGrp="1"/>
          </p:cNvSpPr>
          <p:nvPr>
            <p:ph type="title"/>
          </p:nvPr>
        </p:nvSpPr>
        <p:spPr>
          <a:xfrm>
            <a:off x="8079978" y="741391"/>
            <a:ext cx="3369234" cy="1616203"/>
          </a:xfrm>
        </p:spPr>
        <p:txBody>
          <a:bodyPr anchor="b">
            <a:normAutofit/>
          </a:bodyPr>
          <a:lstStyle/>
          <a:p>
            <a:r>
              <a:rPr lang="en-US" sz="3200" dirty="0"/>
              <a:t>Big Question</a:t>
            </a:r>
          </a:p>
        </p:txBody>
      </p:sp>
      <p:sp>
        <p:nvSpPr>
          <p:cNvPr id="9" name="Rectangle 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79677" y="2347416"/>
            <a:ext cx="1630908" cy="7390262"/>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919061" y="1919060"/>
            <a:ext cx="6854280" cy="301615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61657" y="4425055"/>
            <a:ext cx="2928605" cy="2432945"/>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 name="Content Placeholder 2">
            <a:extLst>
              <a:ext uri="{FF2B5EF4-FFF2-40B4-BE49-F238E27FC236}">
                <a16:creationId xmlns:a16="http://schemas.microsoft.com/office/drawing/2014/main" id="{93F5AF12-92EB-0AE5-DD7E-6A065C08EDCD}"/>
              </a:ext>
            </a:extLst>
          </p:cNvPr>
          <p:cNvSpPr>
            <a:spLocks noGrp="1"/>
          </p:cNvSpPr>
          <p:nvPr>
            <p:ph idx="1"/>
          </p:nvPr>
        </p:nvSpPr>
        <p:spPr>
          <a:xfrm>
            <a:off x="8079978" y="2533476"/>
            <a:ext cx="3369234" cy="3447832"/>
          </a:xfrm>
        </p:spPr>
        <p:txBody>
          <a:bodyPr anchor="t">
            <a:normAutofit/>
          </a:bodyPr>
          <a:lstStyle/>
          <a:p>
            <a:pPr marL="0" indent="0">
              <a:buNone/>
            </a:pPr>
            <a:r>
              <a:rPr lang="en-US" sz="1800" dirty="0">
                <a:effectLst/>
                <a:latin typeface="Calibri" panose="020F0502020204030204" pitchFamily="34" charset="0"/>
                <a:ea typeface="Times New Roman" panose="02020603050405020304" pitchFamily="18" charset="0"/>
              </a:rPr>
              <a:t>What is the significance of a flowchart?</a:t>
            </a:r>
            <a:endParaRPr lang="en-US" sz="2000" dirty="0">
              <a:effectLst/>
              <a:latin typeface="Calibri" panose="020F0502020204030204" pitchFamily="34" charset="0"/>
              <a:ea typeface="Times New Roman" panose="02020603050405020304" pitchFamily="18" charset="0"/>
            </a:endParaRPr>
          </a:p>
          <a:p>
            <a:pPr marL="0" indent="0">
              <a:buNone/>
            </a:pPr>
            <a:endParaRPr lang="en-US" sz="2000" dirty="0"/>
          </a:p>
        </p:txBody>
      </p:sp>
      <p:pic>
        <p:nvPicPr>
          <p:cNvPr id="8" name="Picture 7">
            <a:extLst>
              <a:ext uri="{FF2B5EF4-FFF2-40B4-BE49-F238E27FC236}">
                <a16:creationId xmlns:a16="http://schemas.microsoft.com/office/drawing/2014/main" id="{98888070-390E-BBB5-B3A7-D1EE63A9F48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59398" y="1549491"/>
            <a:ext cx="3369234" cy="3946239"/>
          </a:xfrm>
          <a:prstGeom prst="rect">
            <a:avLst/>
          </a:prstGeom>
        </p:spPr>
      </p:pic>
    </p:spTree>
    <p:extLst>
      <p:ext uri="{BB962C8B-B14F-4D97-AF65-F5344CB8AC3E}">
        <p14:creationId xmlns:p14="http://schemas.microsoft.com/office/powerpoint/2010/main" val="192084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EDC93C-5D51-DC6B-D15B-B513466117A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Hook Activity – Group (10 mins)</a:t>
            </a:r>
            <a:endParaRPr lang="en-US" sz="3600" kern="1200" dirty="0">
              <a:solidFill>
                <a:srgbClr val="FFFFFF"/>
              </a:solidFill>
              <a:latin typeface="+mj-lt"/>
              <a:ea typeface="+mj-ea"/>
              <a:cs typeface="+mj-cs"/>
            </a:endParaRPr>
          </a:p>
        </p:txBody>
      </p:sp>
      <p:sp>
        <p:nvSpPr>
          <p:cNvPr id="4" name="Content Placeholder 3">
            <a:extLst>
              <a:ext uri="{FF2B5EF4-FFF2-40B4-BE49-F238E27FC236}">
                <a16:creationId xmlns:a16="http://schemas.microsoft.com/office/drawing/2014/main" id="{63C85639-5478-45AF-32BA-B718D7ED77D1}"/>
              </a:ext>
            </a:extLst>
          </p:cNvPr>
          <p:cNvSpPr>
            <a:spLocks noGrp="1"/>
          </p:cNvSpPr>
          <p:nvPr>
            <p:ph idx="1"/>
          </p:nvPr>
        </p:nvSpPr>
        <p:spPr>
          <a:xfrm>
            <a:off x="1003041" y="6130212"/>
            <a:ext cx="10515600" cy="4351338"/>
          </a:xfrm>
        </p:spPr>
        <p:txBody>
          <a:bodyPr/>
          <a:lstStyle/>
          <a:p>
            <a:endParaRPr lang="en-US" dirty="0"/>
          </a:p>
          <a:p>
            <a:endParaRPr lang="en-US" dirty="0"/>
          </a:p>
          <a:p>
            <a:endParaRPr lang="en-US" dirty="0"/>
          </a:p>
          <a:p>
            <a:endParaRPr lang="en-US" dirty="0"/>
          </a:p>
          <a:p>
            <a:pPr marL="0" indent="0">
              <a:buNone/>
            </a:pPr>
            <a:endParaRPr lang="en-US" dirty="0"/>
          </a:p>
          <a:p>
            <a:endParaRPr lang="en-US" dirty="0"/>
          </a:p>
        </p:txBody>
      </p:sp>
      <p:sp>
        <p:nvSpPr>
          <p:cNvPr id="3" name="TextBox 2">
            <a:extLst>
              <a:ext uri="{FF2B5EF4-FFF2-40B4-BE49-F238E27FC236}">
                <a16:creationId xmlns:a16="http://schemas.microsoft.com/office/drawing/2014/main" id="{41F4B480-5E7B-0368-F3B2-6B68CF80996B}"/>
              </a:ext>
            </a:extLst>
          </p:cNvPr>
          <p:cNvSpPr txBox="1"/>
          <p:nvPr/>
        </p:nvSpPr>
        <p:spPr>
          <a:xfrm>
            <a:off x="4413380" y="393961"/>
            <a:ext cx="6592078" cy="5262979"/>
          </a:xfrm>
          <a:prstGeom prst="rect">
            <a:avLst/>
          </a:prstGeom>
          <a:noFill/>
        </p:spPr>
        <p:txBody>
          <a:bodyPr wrap="square" rtlCol="0">
            <a:spAutoFit/>
          </a:bodyPr>
          <a:lstStyle/>
          <a:p>
            <a:pPr marL="0" marR="0" indent="0">
              <a:spcBef>
                <a:spcPts val="0"/>
              </a:spcBef>
              <a:spcAft>
                <a:spcPts val="0"/>
              </a:spcAft>
            </a:pPr>
            <a:r>
              <a:rPr lang="en-GB" sz="1400" dirty="0">
                <a:effectLst/>
                <a:highlight>
                  <a:srgbClr val="FFFF00"/>
                </a:highlight>
                <a:latin typeface="Calibri" panose="020F0502020204030204" pitchFamily="34" charset="0"/>
                <a:ea typeface="MS ??"/>
              </a:rPr>
              <a:t>7 mins-Think-Pair-Share</a:t>
            </a:r>
            <a:endParaRPr lang="en-US" sz="1400" dirty="0">
              <a:effectLst/>
              <a:latin typeface="Arial" panose="020B0604020202020204" pitchFamily="34" charset="0"/>
              <a:ea typeface="MS ??"/>
            </a:endParaRPr>
          </a:p>
          <a:p>
            <a:pPr marL="26670" marR="0" indent="-26670">
              <a:spcBef>
                <a:spcPts val="0"/>
              </a:spcBef>
              <a:spcAft>
                <a:spcPts val="0"/>
              </a:spcAft>
            </a:pPr>
            <a:r>
              <a:rPr lang="en-GB" sz="1400" dirty="0">
                <a:effectLst/>
                <a:latin typeface="Calibri" panose="020F0502020204030204" pitchFamily="34" charset="0"/>
                <a:ea typeface="MS ??"/>
              </a:rPr>
              <a:t> </a:t>
            </a:r>
            <a:endParaRPr lang="en-US" sz="1400" dirty="0">
              <a:effectLst/>
              <a:latin typeface="Arial" panose="020B0604020202020204" pitchFamily="34" charset="0"/>
              <a:ea typeface="MS ??"/>
            </a:endParaRPr>
          </a:p>
          <a:p>
            <a:pPr marL="0" marR="0" indent="0">
              <a:spcBef>
                <a:spcPts val="0"/>
              </a:spcBef>
              <a:spcAft>
                <a:spcPts val="0"/>
              </a:spcAft>
            </a:pPr>
            <a:r>
              <a:rPr lang="en-GB" sz="1400" dirty="0">
                <a:effectLst/>
                <a:latin typeface="Calibri" panose="020F0502020204030204" pitchFamily="34" charset="0"/>
                <a:ea typeface="MS ??"/>
              </a:rPr>
              <a:t>Ask learners if they can predict the animal that is being described. Slowly list the facts about each animal, taking answers as they come.</a:t>
            </a:r>
            <a:endParaRPr lang="en-US" sz="1400" dirty="0">
              <a:effectLst/>
              <a:latin typeface="Arial" panose="020B0604020202020204" pitchFamily="34" charset="0"/>
              <a:ea typeface="MS ??"/>
            </a:endParaRPr>
          </a:p>
          <a:p>
            <a:pPr marL="0" marR="0" indent="0">
              <a:spcBef>
                <a:spcPts val="0"/>
              </a:spcBef>
              <a:spcAft>
                <a:spcPts val="0"/>
              </a:spcAft>
            </a:pPr>
            <a:r>
              <a:rPr lang="en-GB" sz="1400" dirty="0">
                <a:effectLst/>
                <a:latin typeface="Calibri" panose="020F0502020204030204" pitchFamily="34" charset="0"/>
                <a:ea typeface="MS ??"/>
              </a:rPr>
              <a:t>• This bird lives in Antarctica. It cannot fly but it can swim. It eats fish. </a:t>
            </a:r>
            <a:endParaRPr lang="en-US" sz="1400" dirty="0">
              <a:effectLst/>
              <a:latin typeface="Arial" panose="020B0604020202020204" pitchFamily="34" charset="0"/>
              <a:ea typeface="MS ??"/>
            </a:endParaRPr>
          </a:p>
          <a:p>
            <a:pPr marL="0" marR="0" indent="0">
              <a:spcBef>
                <a:spcPts val="0"/>
              </a:spcBef>
              <a:spcAft>
                <a:spcPts val="0"/>
              </a:spcAft>
            </a:pPr>
            <a:r>
              <a:rPr lang="en-GB" sz="1400" dirty="0">
                <a:effectLst/>
                <a:latin typeface="Calibri" panose="020F0502020204030204" pitchFamily="34" charset="0"/>
                <a:ea typeface="MS ??"/>
              </a:rPr>
              <a:t>• This animal can be found on farms. It is small and has feathers. They are farmed for their eggs. </a:t>
            </a:r>
            <a:endParaRPr lang="en-US" sz="1400" dirty="0">
              <a:effectLst/>
              <a:latin typeface="Arial" panose="020B0604020202020204" pitchFamily="34" charset="0"/>
              <a:ea typeface="MS ??"/>
            </a:endParaRPr>
          </a:p>
          <a:p>
            <a:pPr marL="0" marR="0" indent="0">
              <a:spcBef>
                <a:spcPts val="0"/>
              </a:spcBef>
              <a:spcAft>
                <a:spcPts val="0"/>
              </a:spcAft>
            </a:pPr>
            <a:r>
              <a:rPr lang="en-GB" sz="1400" dirty="0">
                <a:effectLst/>
                <a:latin typeface="Calibri" panose="020F0502020204030204" pitchFamily="34" charset="0"/>
                <a:ea typeface="MS ??"/>
              </a:rPr>
              <a:t>• This animal is a reptile with short legs. It has a long tail and strong jaw. It can swim very fast. It is found in Africa, America, Asia and Australia. It has very sharp teeth. </a:t>
            </a:r>
            <a:endParaRPr lang="en-US" sz="1400" dirty="0">
              <a:effectLst/>
              <a:latin typeface="Arial" panose="020B0604020202020204" pitchFamily="34" charset="0"/>
              <a:ea typeface="MS ??"/>
            </a:endParaRPr>
          </a:p>
          <a:p>
            <a:pPr marL="457200" marR="0" indent="0">
              <a:spcBef>
                <a:spcPts val="0"/>
              </a:spcBef>
              <a:spcAft>
                <a:spcPts val="0"/>
              </a:spcAft>
            </a:pPr>
            <a:r>
              <a:rPr lang="en-GB" sz="1400" dirty="0">
                <a:effectLst/>
                <a:latin typeface="Calibri" panose="020F0502020204030204" pitchFamily="34" charset="0"/>
                <a:ea typeface="MS ??"/>
              </a:rPr>
              <a:t>•This animal lives in the ocean. It is very intelligent. It can expel ink and change colours. It is venomous and eats fish. It has eight arms.</a:t>
            </a:r>
            <a:endParaRPr lang="en-US" sz="1400" dirty="0">
              <a:effectLst/>
              <a:latin typeface="Arial" panose="020B0604020202020204" pitchFamily="34" charset="0"/>
              <a:ea typeface="MS ??"/>
            </a:endParaRPr>
          </a:p>
          <a:p>
            <a:pPr marL="457200" marR="0" indent="0">
              <a:spcBef>
                <a:spcPts val="0"/>
              </a:spcBef>
              <a:spcAft>
                <a:spcPts val="0"/>
              </a:spcAft>
            </a:pPr>
            <a:r>
              <a:rPr lang="en-GB" sz="1400" dirty="0">
                <a:effectLst/>
                <a:latin typeface="Calibri" panose="020F0502020204030204" pitchFamily="34" charset="0"/>
                <a:ea typeface="MS ??"/>
              </a:rPr>
              <a:t> </a:t>
            </a:r>
            <a:endParaRPr lang="en-US" sz="1400" dirty="0">
              <a:effectLst/>
              <a:latin typeface="Arial" panose="020B0604020202020204" pitchFamily="34" charset="0"/>
              <a:ea typeface="MS ??"/>
            </a:endParaRPr>
          </a:p>
          <a:p>
            <a:pPr marL="0" marR="0">
              <a:spcBef>
                <a:spcPts val="0"/>
              </a:spcBef>
              <a:spcAft>
                <a:spcPts val="0"/>
              </a:spcAft>
            </a:pPr>
            <a:r>
              <a:rPr lang="en-GB" sz="1400" b="1" dirty="0">
                <a:effectLst/>
                <a:latin typeface="Calibri" panose="020F0502020204030204" pitchFamily="34" charset="0"/>
                <a:ea typeface="MS ??"/>
              </a:rPr>
              <a:t>2 mins-Critical Thinking</a:t>
            </a:r>
            <a:endParaRPr lang="en-US" sz="1400" dirty="0">
              <a:effectLst/>
              <a:latin typeface="Arial" panose="020B0604020202020204" pitchFamily="34" charset="0"/>
              <a:ea typeface="MS ??"/>
            </a:endParaRPr>
          </a:p>
          <a:p>
            <a:pPr marL="342900" marR="0" lvl="0" indent="-342900">
              <a:spcBef>
                <a:spcPts val="0"/>
              </a:spcBef>
              <a:spcAft>
                <a:spcPts val="0"/>
              </a:spcAft>
              <a:buFont typeface="Symbol" panose="05050102010706020507" pitchFamily="18" charset="2"/>
              <a:buChar char=""/>
            </a:pPr>
            <a:r>
              <a:rPr lang="en-GB" sz="1400" dirty="0">
                <a:effectLst/>
                <a:latin typeface="Calibri" panose="020F0502020204030204" pitchFamily="34" charset="0"/>
                <a:ea typeface="MS ??"/>
              </a:rPr>
              <a:t>﻿Ask what strategy did they use to solve the animal puzzle </a:t>
            </a:r>
            <a:endParaRPr lang="en-US" sz="1400" dirty="0">
              <a:effectLst/>
              <a:latin typeface="Arial" panose="020B0604020202020204" pitchFamily="34" charset="0"/>
              <a:ea typeface="MS ??"/>
            </a:endParaRPr>
          </a:p>
          <a:p>
            <a:pPr marL="457200" marR="0" indent="0">
              <a:spcBef>
                <a:spcPts val="0"/>
              </a:spcBef>
              <a:spcAft>
                <a:spcPts val="0"/>
              </a:spcAft>
            </a:pPr>
            <a:r>
              <a:rPr lang="en-GB" sz="1400" dirty="0">
                <a:effectLst/>
                <a:latin typeface="Calibri" panose="020F0502020204030204" pitchFamily="34" charset="0"/>
                <a:ea typeface="MS ??"/>
              </a:rPr>
              <a:t> </a:t>
            </a:r>
            <a:endParaRPr lang="en-US" sz="1400" dirty="0">
              <a:effectLst/>
              <a:latin typeface="Arial" panose="020B0604020202020204" pitchFamily="34" charset="0"/>
              <a:ea typeface="MS ??"/>
            </a:endParaRPr>
          </a:p>
          <a:p>
            <a:pPr marL="457200" marR="0" indent="0">
              <a:spcBef>
                <a:spcPts val="0"/>
              </a:spcBef>
              <a:spcAft>
                <a:spcPts val="0"/>
              </a:spcAft>
            </a:pPr>
            <a:r>
              <a:rPr lang="en-GB" sz="1400" dirty="0">
                <a:effectLst/>
                <a:latin typeface="Calibri" panose="020F0502020204030204" pitchFamily="34" charset="0"/>
                <a:ea typeface="MS ??"/>
              </a:rPr>
              <a:t>Learners should understand that they carefully compared the given facts with knowledge about different animals.</a:t>
            </a:r>
            <a:endParaRPr lang="en-US" sz="1400" dirty="0">
              <a:effectLst/>
              <a:latin typeface="Arial" panose="020B0604020202020204" pitchFamily="34" charset="0"/>
              <a:ea typeface="MS ??"/>
            </a:endParaRPr>
          </a:p>
          <a:p>
            <a:pPr marL="457200" marR="0" indent="0">
              <a:spcBef>
                <a:spcPts val="0"/>
              </a:spcBef>
              <a:spcAft>
                <a:spcPts val="0"/>
              </a:spcAft>
            </a:pPr>
            <a:r>
              <a:rPr lang="en-GB" sz="1400" dirty="0">
                <a:effectLst/>
                <a:latin typeface="Calibri" panose="020F0502020204030204" pitchFamily="34" charset="0"/>
                <a:ea typeface="MS ??"/>
              </a:rPr>
              <a:t> </a:t>
            </a:r>
            <a:endParaRPr lang="en-US" sz="1400" dirty="0">
              <a:effectLst/>
              <a:latin typeface="Arial" panose="020B0604020202020204" pitchFamily="34" charset="0"/>
              <a:ea typeface="MS ??"/>
            </a:endParaRPr>
          </a:p>
          <a:p>
            <a:pPr marL="457200" marR="0" indent="0">
              <a:spcBef>
                <a:spcPts val="0"/>
              </a:spcBef>
              <a:spcAft>
                <a:spcPts val="0"/>
              </a:spcAft>
            </a:pPr>
            <a:r>
              <a:rPr lang="en-GB" sz="1400" b="1" dirty="0">
                <a:effectLst/>
                <a:latin typeface="Calibri" panose="020F0502020204030204" pitchFamily="34" charset="0"/>
                <a:ea typeface="MS ??"/>
              </a:rPr>
              <a:t>1mins-Teacher talking time</a:t>
            </a:r>
            <a:endParaRPr lang="en-US" sz="1400" dirty="0">
              <a:effectLst/>
              <a:latin typeface="Arial" panose="020B0604020202020204" pitchFamily="34" charset="0"/>
              <a:ea typeface="MS ??"/>
            </a:endParaRPr>
          </a:p>
          <a:p>
            <a:pPr marL="457200" marR="0" indent="0">
              <a:spcBef>
                <a:spcPts val="0"/>
              </a:spcBef>
              <a:spcAft>
                <a:spcPts val="0"/>
              </a:spcAft>
            </a:pPr>
            <a:r>
              <a:rPr lang="en-GB" sz="1400" dirty="0">
                <a:latin typeface="Calibri" panose="020F0502020204030204" pitchFamily="34" charset="0"/>
                <a:ea typeface="MS ??"/>
              </a:rPr>
              <a:t>A</a:t>
            </a:r>
            <a:r>
              <a:rPr lang="en-GB" sz="1400" dirty="0">
                <a:effectLst/>
                <a:latin typeface="Calibri" panose="020F0502020204030204" pitchFamily="34" charset="0"/>
                <a:ea typeface="MS ??"/>
              </a:rPr>
              <a:t> similar approach is used when trying to predict the outcome of a flowchart. They need to carefully follow the instructions in the flowchart to come to the correct conclusion. As we acquire more information from each step in the flowchart our prediction becomes more accurate. If we do not read the flowchart correctly, or fully understand each step, then our prediction will be incorrect.</a:t>
            </a:r>
            <a:endParaRPr lang="en-US" sz="1400" dirty="0">
              <a:effectLst/>
              <a:latin typeface="Arial" panose="020B0604020202020204" pitchFamily="34" charset="0"/>
              <a:ea typeface="MS ??"/>
            </a:endParaRPr>
          </a:p>
        </p:txBody>
      </p:sp>
    </p:spTree>
    <p:extLst>
      <p:ext uri="{BB962C8B-B14F-4D97-AF65-F5344CB8AC3E}">
        <p14:creationId xmlns:p14="http://schemas.microsoft.com/office/powerpoint/2010/main" val="988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973105" y="1623639"/>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Main Activity  Discussion–</a:t>
            </a:r>
            <a:endParaRPr lang="en-US" sz="3600" kern="1200" dirty="0">
              <a:solidFill>
                <a:srgbClr val="FFFFFF"/>
              </a:solidFill>
              <a:latin typeface="+mj-lt"/>
              <a:ea typeface="+mj-ea"/>
              <a:cs typeface="+mj-cs"/>
            </a:endParaRPr>
          </a:p>
        </p:txBody>
      </p:sp>
      <p:sp>
        <p:nvSpPr>
          <p:cNvPr id="8" name="TextBox 7">
            <a:extLst>
              <a:ext uri="{FF2B5EF4-FFF2-40B4-BE49-F238E27FC236}">
                <a16:creationId xmlns:a16="http://schemas.microsoft.com/office/drawing/2014/main" id="{D085508D-419D-BF71-4E03-626C73594272}"/>
              </a:ext>
            </a:extLst>
          </p:cNvPr>
          <p:cNvSpPr txBox="1"/>
          <p:nvPr/>
        </p:nvSpPr>
        <p:spPr>
          <a:xfrm>
            <a:off x="4014732" y="388659"/>
            <a:ext cx="7791972" cy="1754326"/>
          </a:xfrm>
          <a:prstGeom prst="rect">
            <a:avLst/>
          </a:prstGeom>
          <a:noFill/>
        </p:spPr>
        <p:txBody>
          <a:bodyPr wrap="square" lIns="91440" tIns="45720" rIns="91440" bIns="45720" rtlCol="0" anchor="t">
            <a:spAutoFit/>
          </a:bodyPr>
          <a:lstStyle/>
          <a:p>
            <a:pPr marL="0" marR="0">
              <a:spcBef>
                <a:spcPts val="0"/>
              </a:spcBef>
              <a:spcAft>
                <a:spcPts val="0"/>
              </a:spcAft>
            </a:pPr>
            <a:r>
              <a:rPr lang="en-US" dirty="0">
                <a:solidFill>
                  <a:srgbClr val="000000"/>
                </a:solidFill>
                <a:latin typeface="Calibri"/>
                <a:ea typeface="Calibri"/>
                <a:cs typeface="Calibri"/>
              </a:rPr>
              <a:t> </a:t>
            </a:r>
            <a:r>
              <a:rPr lang="en-GB" sz="1800" dirty="0">
                <a:effectLst/>
                <a:latin typeface="Calibri" panose="020F0502020204030204" pitchFamily="34" charset="0"/>
                <a:ea typeface="MS ??"/>
              </a:rPr>
              <a:t>5 mins-Visual Aid</a:t>
            </a:r>
            <a:endParaRPr lang="en-US" sz="1800" dirty="0">
              <a:effectLst/>
              <a:latin typeface="Arial" panose="020B0604020202020204" pitchFamily="34" charset="0"/>
              <a:ea typeface="MS ??"/>
            </a:endParaRPr>
          </a:p>
          <a:p>
            <a:pPr marL="0" marR="0">
              <a:spcBef>
                <a:spcPts val="0"/>
              </a:spcBef>
              <a:spcAft>
                <a:spcPts val="0"/>
              </a:spcAft>
            </a:pPr>
            <a:r>
              <a:rPr lang="en-GB" sz="1800" dirty="0">
                <a:effectLst/>
                <a:latin typeface="Calibri" panose="020F0502020204030204" pitchFamily="34" charset="0"/>
                <a:ea typeface="MS ??"/>
              </a:rPr>
              <a:t>Teacher will display the flow chart on the smart board and the students will predict the output by discussing their pair.</a:t>
            </a:r>
            <a:endParaRPr lang="en-US" sz="1800" dirty="0">
              <a:effectLst/>
              <a:latin typeface="Arial" panose="020B0604020202020204" pitchFamily="34" charset="0"/>
              <a:ea typeface="MS ??"/>
            </a:endParaRPr>
          </a:p>
          <a:p>
            <a:pPr marL="0" marR="0">
              <a:spcBef>
                <a:spcPts val="0"/>
              </a:spcBef>
              <a:spcAft>
                <a:spcPts val="0"/>
              </a:spcAft>
            </a:pPr>
            <a:r>
              <a:rPr lang="en-GB" sz="1800" dirty="0">
                <a:effectLst/>
                <a:latin typeface="Calibri" panose="020F0502020204030204" pitchFamily="34" charset="0"/>
                <a:ea typeface="MS ??"/>
              </a:rPr>
              <a:t>Teacher will randomly select the students and jot down the answers as their responses.</a:t>
            </a:r>
            <a:endParaRPr lang="en-US" sz="1800" dirty="0">
              <a:effectLst/>
              <a:latin typeface="Arial" panose="020B0604020202020204" pitchFamily="34" charset="0"/>
              <a:ea typeface="MS ??"/>
            </a:endParaRPr>
          </a:p>
          <a:p>
            <a:pPr algn="l" rtl="0" fontAlgn="base"/>
            <a:endParaRPr lang="en-US" dirty="0">
              <a:ea typeface="Calibri"/>
              <a:cs typeface="Calibri"/>
            </a:endParaRPr>
          </a:p>
        </p:txBody>
      </p:sp>
      <p:sp>
        <p:nvSpPr>
          <p:cNvPr id="3" name="TextBox 2">
            <a:extLst>
              <a:ext uri="{FF2B5EF4-FFF2-40B4-BE49-F238E27FC236}">
                <a16:creationId xmlns:a16="http://schemas.microsoft.com/office/drawing/2014/main" id="{9BF4A423-64E0-DA5F-5781-A0C3EEA9F48A}"/>
              </a:ext>
            </a:extLst>
          </p:cNvPr>
          <p:cNvSpPr txBox="1"/>
          <p:nvPr/>
        </p:nvSpPr>
        <p:spPr>
          <a:xfrm>
            <a:off x="4812631" y="614112"/>
            <a:ext cx="5226217" cy="651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5" name="Picture 4">
            <a:extLst>
              <a:ext uri="{FF2B5EF4-FFF2-40B4-BE49-F238E27FC236}">
                <a16:creationId xmlns:a16="http://schemas.microsoft.com/office/drawing/2014/main" id="{9548D0CA-778A-458C-972B-6C3DA6A176CD}"/>
              </a:ext>
            </a:extLst>
          </p:cNvPr>
          <p:cNvPicPr>
            <a:picLocks noChangeAspect="1"/>
          </p:cNvPicPr>
          <p:nvPr/>
        </p:nvPicPr>
        <p:blipFill>
          <a:blip r:embed="rId2"/>
          <a:stretch>
            <a:fillRect/>
          </a:stretch>
        </p:blipFill>
        <p:spPr>
          <a:xfrm>
            <a:off x="5694338" y="2029866"/>
            <a:ext cx="3924329" cy="3838603"/>
          </a:xfrm>
          <a:prstGeom prst="rect">
            <a:avLst/>
          </a:prstGeom>
        </p:spPr>
      </p:pic>
    </p:spTree>
    <p:extLst>
      <p:ext uri="{BB962C8B-B14F-4D97-AF65-F5344CB8AC3E}">
        <p14:creationId xmlns:p14="http://schemas.microsoft.com/office/powerpoint/2010/main" val="3280823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1021895" y="1967265"/>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Main Activity</a:t>
            </a:r>
            <a:endParaRPr lang="en-US" sz="3600" kern="1200" dirty="0">
              <a:solidFill>
                <a:srgbClr val="FFFFFF"/>
              </a:solidFill>
              <a:latin typeface="+mj-lt"/>
              <a:ea typeface="+mj-ea"/>
              <a:cs typeface="+mj-cs"/>
            </a:endParaRPr>
          </a:p>
        </p:txBody>
      </p:sp>
      <p:sp>
        <p:nvSpPr>
          <p:cNvPr id="19" name="TextBox 18">
            <a:extLst>
              <a:ext uri="{FF2B5EF4-FFF2-40B4-BE49-F238E27FC236}">
                <a16:creationId xmlns:a16="http://schemas.microsoft.com/office/drawing/2014/main" id="{FD9EED93-4617-6001-E01F-07B065468FF7}"/>
              </a:ext>
            </a:extLst>
          </p:cNvPr>
          <p:cNvSpPr txBox="1"/>
          <p:nvPr/>
        </p:nvSpPr>
        <p:spPr>
          <a:xfrm>
            <a:off x="4110886" y="363523"/>
            <a:ext cx="6097554" cy="2462213"/>
          </a:xfrm>
          <a:prstGeom prst="rect">
            <a:avLst/>
          </a:prstGeom>
          <a:noFill/>
        </p:spPr>
        <p:txBody>
          <a:bodyPr wrap="square">
            <a:spAutoFit/>
          </a:bodyPr>
          <a:lstStyle/>
          <a:p>
            <a:pPr marL="0" marR="0">
              <a:spcBef>
                <a:spcPts val="0"/>
              </a:spcBef>
              <a:spcAft>
                <a:spcPts val="0"/>
              </a:spcAft>
            </a:pPr>
            <a:r>
              <a:rPr lang="en-GB" sz="1400" b="1" dirty="0">
                <a:effectLst/>
                <a:latin typeface="Calibri" panose="020F0502020204030204" pitchFamily="34" charset="0"/>
                <a:ea typeface="MS ??"/>
              </a:rPr>
              <a:t>10 mins- Discussion </a:t>
            </a:r>
            <a:endParaRPr lang="en-US" sz="1400" dirty="0">
              <a:effectLst/>
              <a:latin typeface="Arial" panose="020B0604020202020204" pitchFamily="34" charset="0"/>
              <a:ea typeface="MS ??"/>
            </a:endParaRPr>
          </a:p>
          <a:p>
            <a:pPr marL="0" marR="0">
              <a:spcBef>
                <a:spcPts val="0"/>
              </a:spcBef>
              <a:spcAft>
                <a:spcPts val="0"/>
              </a:spcAft>
            </a:pPr>
            <a:r>
              <a:rPr lang="en-GB" sz="1400" dirty="0">
                <a:effectLst/>
                <a:latin typeface="Calibri" panose="020F0502020204030204" pitchFamily="34" charset="0"/>
                <a:ea typeface="MS ??"/>
              </a:rPr>
              <a:t>Ask learners to cover up each flowchart in the Learner's Book, and then reveal and read aloud each step. The class can discuss what they think happens in each Milkshake Flowchart. Learners can uncover the answers to see if they were correct.</a:t>
            </a:r>
            <a:endParaRPr lang="en-US" sz="1400" dirty="0">
              <a:effectLst/>
              <a:latin typeface="Arial" panose="020B0604020202020204" pitchFamily="34" charset="0"/>
              <a:ea typeface="MS ??"/>
            </a:endParaRPr>
          </a:p>
          <a:p>
            <a:pPr marL="0" marR="0">
              <a:spcBef>
                <a:spcPts val="0"/>
              </a:spcBef>
              <a:spcAft>
                <a:spcPts val="0"/>
              </a:spcAft>
            </a:pPr>
            <a:r>
              <a:rPr lang="en-GB" sz="1400" dirty="0">
                <a:effectLst/>
                <a:latin typeface="Calibri" panose="020F0502020204030204" pitchFamily="34" charset="0"/>
                <a:ea typeface="MS ??"/>
              </a:rPr>
              <a:t>Teacher then will explain them the different terms as reinforcement of the previous unit-</a:t>
            </a:r>
            <a:endParaRPr lang="en-US" sz="1400" dirty="0">
              <a:effectLst/>
              <a:latin typeface="Arial" panose="020B0604020202020204" pitchFamily="34" charset="0"/>
              <a:ea typeface="MS ??"/>
            </a:endParaRPr>
          </a:p>
          <a:p>
            <a:pPr marL="0" marR="0">
              <a:spcBef>
                <a:spcPts val="0"/>
              </a:spcBef>
              <a:spcAft>
                <a:spcPts val="0"/>
              </a:spcAft>
            </a:pPr>
            <a:r>
              <a:rPr lang="en-GB" sz="1400" dirty="0">
                <a:effectLst/>
                <a:latin typeface="Calibri" panose="020F0502020204030204" pitchFamily="34" charset="0"/>
                <a:ea typeface="MS ??"/>
              </a:rPr>
              <a:t>1)Linear chart</a:t>
            </a:r>
            <a:endParaRPr lang="en-US" sz="1400" dirty="0">
              <a:effectLst/>
              <a:latin typeface="Arial" panose="020B0604020202020204" pitchFamily="34" charset="0"/>
              <a:ea typeface="MS ??"/>
            </a:endParaRPr>
          </a:p>
          <a:p>
            <a:pPr marL="0" marR="0">
              <a:spcBef>
                <a:spcPts val="0"/>
              </a:spcBef>
              <a:spcAft>
                <a:spcPts val="0"/>
              </a:spcAft>
            </a:pPr>
            <a:r>
              <a:rPr lang="en-GB" sz="1400" dirty="0">
                <a:effectLst/>
                <a:latin typeface="Calibri" panose="020F0502020204030204" pitchFamily="34" charset="0"/>
                <a:ea typeface="MS ??"/>
              </a:rPr>
              <a:t>2)Flowchart with a loop</a:t>
            </a:r>
            <a:endParaRPr lang="en-US" sz="1400" dirty="0">
              <a:effectLst/>
              <a:latin typeface="Arial" panose="020B0604020202020204" pitchFamily="34" charset="0"/>
              <a:ea typeface="MS ??"/>
            </a:endParaRPr>
          </a:p>
          <a:p>
            <a:pPr marL="0" marR="0">
              <a:spcBef>
                <a:spcPts val="0"/>
              </a:spcBef>
              <a:spcAft>
                <a:spcPts val="0"/>
              </a:spcAft>
            </a:pPr>
            <a:r>
              <a:rPr lang="en-GB" sz="1400" dirty="0">
                <a:effectLst/>
                <a:latin typeface="Calibri" panose="020F0502020204030204" pitchFamily="34" charset="0"/>
                <a:ea typeface="MS ??"/>
              </a:rPr>
              <a:t>3)Flowchart with the decision</a:t>
            </a:r>
            <a:endParaRPr lang="en-US" sz="1400" dirty="0">
              <a:effectLst/>
              <a:latin typeface="Arial" panose="020B0604020202020204" pitchFamily="34" charset="0"/>
              <a:ea typeface="MS ??"/>
            </a:endParaRPr>
          </a:p>
          <a:p>
            <a:pPr algn="l" rtl="0" fontAlgn="base"/>
            <a:r>
              <a:rPr lang="en-US" sz="1400" b="0" i="0" dirty="0">
                <a:solidFill>
                  <a:srgbClr val="000000"/>
                </a:solidFill>
                <a:effectLst/>
                <a:latin typeface="Calibri" panose="020F0502020204030204" pitchFamily="34" charset="0"/>
              </a:rPr>
              <a:t> </a:t>
            </a:r>
            <a:endParaRPr lang="en-US" sz="1400" b="0" i="0" dirty="0">
              <a:solidFill>
                <a:srgbClr val="000000"/>
              </a:solidFill>
              <a:effectLst/>
              <a:latin typeface="Segoe UI" panose="020B0502040204020203" pitchFamily="34" charset="0"/>
            </a:endParaRPr>
          </a:p>
        </p:txBody>
      </p:sp>
      <p:sp>
        <p:nvSpPr>
          <p:cNvPr id="4" name="TextBox 3">
            <a:extLst>
              <a:ext uri="{FF2B5EF4-FFF2-40B4-BE49-F238E27FC236}">
                <a16:creationId xmlns:a16="http://schemas.microsoft.com/office/drawing/2014/main" id="{D721665C-E1BB-CA1F-6688-B6069CDF17DA}"/>
              </a:ext>
            </a:extLst>
          </p:cNvPr>
          <p:cNvSpPr txBox="1"/>
          <p:nvPr/>
        </p:nvSpPr>
        <p:spPr>
          <a:xfrm>
            <a:off x="4273302" y="2825736"/>
            <a:ext cx="6097554" cy="923330"/>
          </a:xfrm>
          <a:prstGeom prst="rect">
            <a:avLst/>
          </a:prstGeom>
          <a:noFill/>
        </p:spPr>
        <p:txBody>
          <a:bodyPr wrap="square">
            <a:spAutoFit/>
          </a:bodyPr>
          <a:lstStyle/>
          <a:p>
            <a:pPr marL="0" marR="0">
              <a:spcBef>
                <a:spcPts val="0"/>
              </a:spcBef>
              <a:spcAft>
                <a:spcPts val="0"/>
              </a:spcAft>
            </a:pPr>
            <a:r>
              <a:rPr lang="en-GB" sz="1800" b="1" dirty="0">
                <a:effectLst/>
                <a:latin typeface="Calibri" panose="020F0502020204030204" pitchFamily="34" charset="0"/>
                <a:ea typeface="MS ??"/>
              </a:rPr>
              <a:t>30 mins- Peer activity</a:t>
            </a:r>
            <a:endParaRPr lang="en-US" sz="1800" dirty="0">
              <a:effectLst/>
              <a:latin typeface="Arial" panose="020B0604020202020204" pitchFamily="34" charset="0"/>
              <a:ea typeface="MS ??"/>
            </a:endParaRPr>
          </a:p>
          <a:p>
            <a:pPr marL="0" marR="0">
              <a:spcBef>
                <a:spcPts val="0"/>
              </a:spcBef>
              <a:spcAft>
                <a:spcPts val="0"/>
              </a:spcAft>
            </a:pPr>
            <a:r>
              <a:rPr lang="en-GB" sz="1800" dirty="0">
                <a:effectLst/>
                <a:latin typeface="Calibri" panose="020F0502020204030204" pitchFamily="34" charset="0"/>
                <a:ea typeface="MS ??"/>
              </a:rPr>
              <a:t>Students will discuss with their peer and complete the </a:t>
            </a:r>
            <a:r>
              <a:rPr lang="en-GB" sz="1800" b="1" dirty="0">
                <a:effectLst/>
                <a:latin typeface="Calibri" panose="020F0502020204030204" pitchFamily="34" charset="0"/>
                <a:ea typeface="MS ??"/>
              </a:rPr>
              <a:t>Practical worksheet 7 using MS Word.</a:t>
            </a:r>
            <a:endParaRPr lang="en-US" sz="1800" dirty="0">
              <a:effectLst/>
              <a:latin typeface="Arial" panose="020B0604020202020204" pitchFamily="34" charset="0"/>
              <a:ea typeface="MS ??"/>
            </a:endParaRPr>
          </a:p>
        </p:txBody>
      </p:sp>
    </p:spTree>
    <p:extLst>
      <p:ext uri="{BB962C8B-B14F-4D97-AF65-F5344CB8AC3E}">
        <p14:creationId xmlns:p14="http://schemas.microsoft.com/office/powerpoint/2010/main" val="4216831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1021895" y="1967265"/>
            <a:ext cx="2628900" cy="2547257"/>
          </a:xfrm>
          <a:noFill/>
        </p:spPr>
        <p:txBody>
          <a:bodyPr vert="horz" lIns="91440" tIns="45720" rIns="91440" bIns="45720" rtlCol="0" anchor="ctr">
            <a:normAutofit/>
          </a:bodyPr>
          <a:lstStyle/>
          <a:p>
            <a:pPr algn="ctr"/>
            <a:r>
              <a:rPr lang="en-US" sz="3600" b="1" dirty="0">
                <a:solidFill>
                  <a:srgbClr val="FFFFFF"/>
                </a:solidFill>
              </a:rPr>
              <a:t>Extension Task</a:t>
            </a:r>
            <a:endParaRPr lang="en-US" sz="3600" kern="1200" dirty="0">
              <a:solidFill>
                <a:srgbClr val="FFFFFF"/>
              </a:solidFill>
              <a:latin typeface="+mj-lt"/>
              <a:ea typeface="+mj-ea"/>
              <a:cs typeface="+mj-cs"/>
            </a:endParaRPr>
          </a:p>
        </p:txBody>
      </p:sp>
      <p:sp>
        <p:nvSpPr>
          <p:cNvPr id="11" name="TextBox 10">
            <a:extLst>
              <a:ext uri="{FF2B5EF4-FFF2-40B4-BE49-F238E27FC236}">
                <a16:creationId xmlns:a16="http://schemas.microsoft.com/office/drawing/2014/main" id="{A1629F36-D06C-526E-ED3F-E45038DD26F2}"/>
              </a:ext>
            </a:extLst>
          </p:cNvPr>
          <p:cNvSpPr txBox="1"/>
          <p:nvPr/>
        </p:nvSpPr>
        <p:spPr>
          <a:xfrm>
            <a:off x="4484393" y="525643"/>
            <a:ext cx="6190144" cy="646331"/>
          </a:xfrm>
          <a:prstGeom prst="rect">
            <a:avLst/>
          </a:prstGeom>
          <a:noFill/>
        </p:spPr>
        <p:txBody>
          <a:bodyPr wrap="square">
            <a:spAutoFit/>
          </a:bodyPr>
          <a:lstStyle/>
          <a:p>
            <a:br>
              <a:rPr lang="en-US" dirty="0">
                <a:effectLst/>
              </a:rPr>
            </a:br>
            <a:endParaRPr lang="en-US" sz="1800" dirty="0">
              <a:effectLst/>
              <a:latin typeface="Arial" panose="020B0604020202020204" pitchFamily="34" charset="0"/>
              <a:ea typeface="MS ??"/>
            </a:endParaRPr>
          </a:p>
        </p:txBody>
      </p:sp>
      <p:pic>
        <p:nvPicPr>
          <p:cNvPr id="4" name="Picture 3">
            <a:extLst>
              <a:ext uri="{FF2B5EF4-FFF2-40B4-BE49-F238E27FC236}">
                <a16:creationId xmlns:a16="http://schemas.microsoft.com/office/drawing/2014/main" id="{563A8B4A-EF71-41E3-B8FB-80E7DF927634}"/>
              </a:ext>
            </a:extLst>
          </p:cNvPr>
          <p:cNvPicPr>
            <a:picLocks noChangeAspect="1"/>
          </p:cNvPicPr>
          <p:nvPr/>
        </p:nvPicPr>
        <p:blipFill>
          <a:blip r:embed="rId2"/>
          <a:stretch>
            <a:fillRect/>
          </a:stretch>
        </p:blipFill>
        <p:spPr>
          <a:xfrm>
            <a:off x="5539740" y="674466"/>
            <a:ext cx="4638709" cy="5657891"/>
          </a:xfrm>
          <a:prstGeom prst="rect">
            <a:avLst/>
          </a:prstGeom>
        </p:spPr>
      </p:pic>
    </p:spTree>
    <p:extLst>
      <p:ext uri="{BB962C8B-B14F-4D97-AF65-F5344CB8AC3E}">
        <p14:creationId xmlns:p14="http://schemas.microsoft.com/office/powerpoint/2010/main" val="2565934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D598-4512-7245-7C61-3544B8625CA0}"/>
              </a:ext>
            </a:extLst>
          </p:cNvPr>
          <p:cNvSpPr>
            <a:spLocks noGrp="1"/>
          </p:cNvSpPr>
          <p:nvPr>
            <p:ph type="title"/>
          </p:nvPr>
        </p:nvSpPr>
        <p:spPr>
          <a:xfrm>
            <a:off x="5755598" y="1138036"/>
            <a:ext cx="5598202" cy="1402470"/>
          </a:xfrm>
        </p:spPr>
        <p:txBody>
          <a:bodyPr anchor="t">
            <a:normAutofit/>
          </a:bodyPr>
          <a:lstStyle/>
          <a:p>
            <a:r>
              <a:rPr lang="en-US" sz="3200" dirty="0"/>
              <a:t>Plenary </a:t>
            </a:r>
          </a:p>
        </p:txBody>
      </p:sp>
      <p:cxnSp>
        <p:nvCxnSpPr>
          <p:cNvPr id="15" name="Straight Connector 14">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8738"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443A4A-FDBD-289D-0F80-EDE8BE205522}"/>
              </a:ext>
            </a:extLst>
          </p:cNvPr>
          <p:cNvSpPr>
            <a:spLocks noGrp="1"/>
          </p:cNvSpPr>
          <p:nvPr>
            <p:ph idx="1"/>
          </p:nvPr>
        </p:nvSpPr>
        <p:spPr>
          <a:xfrm>
            <a:off x="5755598" y="2551176"/>
            <a:ext cx="5444382" cy="3591207"/>
          </a:xfrm>
        </p:spPr>
        <p:txBody>
          <a:bodyPr>
            <a:normAutofit/>
          </a:bodyPr>
          <a:lstStyle/>
          <a:p>
            <a:pPr marL="0" indent="0">
              <a:buNone/>
            </a:pPr>
            <a:endParaRPr lang="en-US" sz="2000" dirty="0">
              <a:latin typeface="Calibri" panose="020F0502020204030204" pitchFamily="34" charset="0"/>
              <a:ea typeface="Times New Roman" panose="02020603050405020304" pitchFamily="18" charset="0"/>
            </a:endParaRPr>
          </a:p>
          <a:p>
            <a:pPr marL="0" indent="0">
              <a:buNone/>
            </a:pP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2000" dirty="0"/>
          </a:p>
        </p:txBody>
      </p:sp>
      <p:sp>
        <p:nvSpPr>
          <p:cNvPr id="5" name="TextBox 4">
            <a:extLst>
              <a:ext uri="{FF2B5EF4-FFF2-40B4-BE49-F238E27FC236}">
                <a16:creationId xmlns:a16="http://schemas.microsoft.com/office/drawing/2014/main" id="{59282079-A50D-BEED-D9B1-70172E78DB0E}"/>
              </a:ext>
            </a:extLst>
          </p:cNvPr>
          <p:cNvSpPr txBox="1"/>
          <p:nvPr/>
        </p:nvSpPr>
        <p:spPr>
          <a:xfrm>
            <a:off x="4858917" y="1904845"/>
            <a:ext cx="5180822" cy="1477328"/>
          </a:xfrm>
          <a:prstGeom prst="rect">
            <a:avLst/>
          </a:prstGeom>
          <a:noFill/>
        </p:spPr>
        <p:txBody>
          <a:bodyPr wrap="square">
            <a:spAutoFit/>
          </a:bodyPr>
          <a:lstStyle/>
          <a:p>
            <a:pPr algn="l" rtl="0" fontAlgn="base"/>
            <a:r>
              <a:rPr lang="en-US" sz="1800" b="1" i="0" u="sng" dirty="0">
                <a:solidFill>
                  <a:srgbClr val="000000"/>
                </a:solidFill>
                <a:effectLst/>
                <a:latin typeface="Calibri" panose="020F0502020204030204" pitchFamily="34" charset="0"/>
              </a:rPr>
              <a:t>Just a min-</a:t>
            </a: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marL="0" marR="0">
              <a:spcBef>
                <a:spcPts val="0"/>
              </a:spcBef>
              <a:spcAft>
                <a:spcPts val="0"/>
              </a:spcAft>
              <a:tabLst>
                <a:tab pos="2872740" algn="l"/>
              </a:tabLst>
            </a:pPr>
            <a:r>
              <a:rPr lang="en-GB" dirty="0">
                <a:latin typeface="Calibri" panose="020F0502020204030204" pitchFamily="34" charset="0"/>
                <a:ea typeface="Times New Roman" panose="02020603050405020304" pitchFamily="18" charset="0"/>
              </a:rPr>
              <a:t>S</a:t>
            </a:r>
            <a:r>
              <a:rPr lang="en-GB" sz="1800" dirty="0">
                <a:effectLst/>
                <a:latin typeface="Calibri" panose="020F0502020204030204" pitchFamily="34" charset="0"/>
                <a:ea typeface="Times New Roman" panose="02020603050405020304" pitchFamily="18" charset="0"/>
              </a:rPr>
              <a:t>ummarise in short how did they predict the outcomes using the flowchart?</a:t>
            </a:r>
            <a:endParaRPr lang="en-US"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Meanwhile others will note it down in the sticky note.</a:t>
            </a:r>
            <a:endParaRPr lang="en-US" b="0" i="0" dirty="0">
              <a:solidFill>
                <a:srgbClr val="000000"/>
              </a:solidFill>
              <a:effectLst/>
              <a:latin typeface="Segoe UI" panose="020B0502040204020203" pitchFamily="34" charset="0"/>
            </a:endParaRPr>
          </a:p>
        </p:txBody>
      </p:sp>
      <p:sp>
        <p:nvSpPr>
          <p:cNvPr id="12" name="TextBox 11">
            <a:extLst>
              <a:ext uri="{FF2B5EF4-FFF2-40B4-BE49-F238E27FC236}">
                <a16:creationId xmlns:a16="http://schemas.microsoft.com/office/drawing/2014/main" id="{094CC9C9-46F4-FAF7-F57B-3E5E1EF9499D}"/>
              </a:ext>
            </a:extLst>
          </p:cNvPr>
          <p:cNvSpPr txBox="1"/>
          <p:nvPr/>
        </p:nvSpPr>
        <p:spPr>
          <a:xfrm>
            <a:off x="5149596" y="4059936"/>
            <a:ext cx="1892808" cy="230832"/>
          </a:xfrm>
          <a:prstGeom prst="rect">
            <a:avLst/>
          </a:prstGeom>
          <a:noFill/>
        </p:spPr>
        <p:txBody>
          <a:bodyPr wrap="square" rtlCol="0">
            <a:spAutoFit/>
          </a:bodyPr>
          <a:lstStyle/>
          <a:p>
            <a:endParaRPr lang="en-US" sz="900" dirty="0"/>
          </a:p>
        </p:txBody>
      </p:sp>
      <p:pic>
        <p:nvPicPr>
          <p:cNvPr id="6" name="Picture 5">
            <a:extLst>
              <a:ext uri="{FF2B5EF4-FFF2-40B4-BE49-F238E27FC236}">
                <a16:creationId xmlns:a16="http://schemas.microsoft.com/office/drawing/2014/main" id="{493EF124-FAD0-6788-C09B-74C40046DF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46348" y="1425170"/>
            <a:ext cx="2804166" cy="2938278"/>
          </a:xfrm>
          <a:prstGeom prst="rect">
            <a:avLst/>
          </a:prstGeom>
        </p:spPr>
      </p:pic>
    </p:spTree>
    <p:extLst>
      <p:ext uri="{BB962C8B-B14F-4D97-AF65-F5344CB8AC3E}">
        <p14:creationId xmlns:p14="http://schemas.microsoft.com/office/powerpoint/2010/main" val="3191275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7F8804519DEA4EB4FADE8C3BCBC318" ma:contentTypeVersion="17" ma:contentTypeDescription="Create a new document." ma:contentTypeScope="" ma:versionID="1cdce28eb44bff28a4b93bf36e4f66c6">
  <xsd:schema xmlns:xsd="http://www.w3.org/2001/XMLSchema" xmlns:xs="http://www.w3.org/2001/XMLSchema" xmlns:p="http://schemas.microsoft.com/office/2006/metadata/properties" xmlns:ns3="9af60565-f5e9-4209-a22b-ef0b976848d1" xmlns:ns4="15804158-f315-42ba-9bf5-f5f442ddde16" targetNamespace="http://schemas.microsoft.com/office/2006/metadata/properties" ma:root="true" ma:fieldsID="bded8ea9b9bc73cab5ccd5b0b515c05d" ns3:_="" ns4:_="">
    <xsd:import namespace="9af60565-f5e9-4209-a22b-ef0b976848d1"/>
    <xsd:import namespace="15804158-f315-42ba-9bf5-f5f442ddde1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60565-f5e9-4209-a22b-ef0b97684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804158-f315-42ba-9bf5-f5f442ddde1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af60565-f5e9-4209-a22b-ef0b976848d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B575C7-C639-47D6-BE80-3B0AB893C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f60565-f5e9-4209-a22b-ef0b976848d1"/>
    <ds:schemaRef ds:uri="15804158-f315-42ba-9bf5-f5f442ddde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059E46-5841-439B-8EF3-130257CB6032}">
  <ds:schemaRefs>
    <ds:schemaRef ds:uri="http://purl.org/dc/terms/"/>
    <ds:schemaRef ds:uri="http://purl.org/dc/dcmitype/"/>
    <ds:schemaRef ds:uri="15804158-f315-42ba-9bf5-f5f442ddde16"/>
    <ds:schemaRef ds:uri="http://schemas.microsoft.com/office/2006/metadata/properties"/>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9af60565-f5e9-4209-a22b-ef0b976848d1"/>
  </ds:schemaRefs>
</ds:datastoreItem>
</file>

<file path=customXml/itemProps3.xml><?xml version="1.0" encoding="utf-8"?>
<ds:datastoreItem xmlns:ds="http://schemas.openxmlformats.org/officeDocument/2006/customXml" ds:itemID="{C782E064-C1EA-477A-8FB7-4246FB3CD9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655</TotalTime>
  <Words>519</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MS ??</vt:lpstr>
      <vt:lpstr>Segoe UI</vt:lpstr>
      <vt:lpstr>Symbol</vt:lpstr>
      <vt:lpstr>Times New Roman</vt:lpstr>
      <vt:lpstr>Office Theme</vt:lpstr>
      <vt:lpstr>Unit 1- Go with the flow  Predict the outcome of the flowchart </vt:lpstr>
      <vt:lpstr>Learning objective</vt:lpstr>
      <vt:lpstr>Key Vocabulary</vt:lpstr>
      <vt:lpstr>Big Question</vt:lpstr>
      <vt:lpstr>Hook Activity – Group (10 mins)</vt:lpstr>
      <vt:lpstr>Main Activity  Discussion–</vt:lpstr>
      <vt:lpstr>Main Activity</vt:lpstr>
      <vt:lpstr>Extension Task</vt:lpstr>
      <vt:lpstr>Plenary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Programs Clear Being Efficient Follow, understand, edit and correct algorithms</dc:title>
  <dc:creator>Shomaila Ali</dc:creator>
  <cp:lastModifiedBy>Madina Shafique</cp:lastModifiedBy>
  <cp:revision>26</cp:revision>
  <dcterms:created xsi:type="dcterms:W3CDTF">2023-09-15T16:26:21Z</dcterms:created>
  <dcterms:modified xsi:type="dcterms:W3CDTF">2024-12-14T12:23:57Z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0x010100BD7F8804519DEA4EB4FADE8C3BCBC318</vt:lpwstr>
  </property>
</Properties>
</file>