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Gaegu Bold" panose="020B0604020202020204" charset="0"/>
      <p:regular r:id="rId10"/>
    </p:embeddedFont>
    <p:embeddedFont>
      <p:font typeface="Calibri" panose="020F0502020204030204" pitchFamily="34" charset="0"/>
      <p:regular r:id="rId11"/>
      <p:bold r:id="rId12"/>
      <p:italic r:id="rId13"/>
      <p:boldItalic r:id="rId14"/>
    </p:embeddedFont>
    <p:embeddedFont>
      <p:font typeface="Josefin Sans Bold" panose="020B0604020202020204" charset="0"/>
      <p:regular r:id="rId15"/>
    </p:embeddedFont>
    <p:embeddedFont>
      <p:font typeface="Josefin Sans"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14.svg"/><Relationship Id="rId7" Type="http://schemas.openxmlformats.org/officeDocument/2006/relationships/image" Target="../media/image10.svg"/><Relationship Id="rId12"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8.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6.svg"/><Relationship Id="rId5" Type="http://schemas.openxmlformats.org/officeDocument/2006/relationships/image" Target="../media/image4.sv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14.svg"/><Relationship Id="rId7" Type="http://schemas.openxmlformats.org/officeDocument/2006/relationships/image" Target="../media/image10.svg"/><Relationship Id="rId12"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8.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6.svg"/><Relationship Id="rId5" Type="http://schemas.openxmlformats.org/officeDocument/2006/relationships/image" Target="../media/image4.sv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14.svg"/><Relationship Id="rId7" Type="http://schemas.openxmlformats.org/officeDocument/2006/relationships/image" Target="../media/image10.svg"/><Relationship Id="rId12"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8.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6.svg"/><Relationship Id="rId5" Type="http://schemas.openxmlformats.org/officeDocument/2006/relationships/image" Target="../media/image4.sv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0.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svg"/><Relationship Id="rId3" Type="http://schemas.openxmlformats.org/officeDocument/2006/relationships/image" Target="../media/image14.svg"/><Relationship Id="rId7" Type="http://schemas.openxmlformats.org/officeDocument/2006/relationships/image" Target="../media/image10.svg"/><Relationship Id="rId12"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16.svg"/><Relationship Id="rId14" Type="http://schemas.openxmlformats.org/officeDocument/2006/relationships/hyperlink" Target="https://www.betterhealth.vic.gov.au/health/conditionsandtreatments/epilepsy-in-childr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5769424" y="4735181"/>
            <a:ext cx="10042849" cy="1256732"/>
            <a:chOff x="0" y="0"/>
            <a:chExt cx="2645030" cy="330991"/>
          </a:xfrm>
        </p:grpSpPr>
        <p:sp>
          <p:nvSpPr>
            <p:cNvPr id="3" name="Freeform 3"/>
            <p:cNvSpPr/>
            <p:nvPr/>
          </p:nvSpPr>
          <p:spPr>
            <a:xfrm>
              <a:off x="0" y="0"/>
              <a:ext cx="2645030" cy="330991"/>
            </a:xfrm>
            <a:custGeom>
              <a:avLst/>
              <a:gdLst/>
              <a:ahLst/>
              <a:cxnLst/>
              <a:rect l="l" t="t" r="r" b="b"/>
              <a:pathLst>
                <a:path w="2645030" h="330991">
                  <a:moveTo>
                    <a:pt x="39315" y="0"/>
                  </a:moveTo>
                  <a:lnTo>
                    <a:pt x="2605715" y="0"/>
                  </a:lnTo>
                  <a:cubicBezTo>
                    <a:pt x="2616142" y="0"/>
                    <a:pt x="2626142" y="4142"/>
                    <a:pt x="2633515" y="11515"/>
                  </a:cubicBezTo>
                  <a:cubicBezTo>
                    <a:pt x="2640888" y="18888"/>
                    <a:pt x="2645030" y="28888"/>
                    <a:pt x="2645030" y="39315"/>
                  </a:cubicBezTo>
                  <a:lnTo>
                    <a:pt x="2645030" y="291676"/>
                  </a:lnTo>
                  <a:cubicBezTo>
                    <a:pt x="2645030" y="313389"/>
                    <a:pt x="2627428" y="330991"/>
                    <a:pt x="2605715" y="330991"/>
                  </a:cubicBezTo>
                  <a:lnTo>
                    <a:pt x="39315" y="330991"/>
                  </a:lnTo>
                  <a:cubicBezTo>
                    <a:pt x="28888" y="330991"/>
                    <a:pt x="18888" y="326849"/>
                    <a:pt x="11515" y="319476"/>
                  </a:cubicBezTo>
                  <a:cubicBezTo>
                    <a:pt x="4142" y="312103"/>
                    <a:pt x="0" y="302103"/>
                    <a:pt x="0" y="291676"/>
                  </a:cubicBezTo>
                  <a:lnTo>
                    <a:pt x="0" y="39315"/>
                  </a:lnTo>
                  <a:cubicBezTo>
                    <a:pt x="0" y="17602"/>
                    <a:pt x="17602" y="0"/>
                    <a:pt x="39315" y="0"/>
                  </a:cubicBezTo>
                  <a:close/>
                </a:path>
              </a:pathLst>
            </a:custGeom>
            <a:solidFill>
              <a:srgbClr val="24536B"/>
            </a:solidFill>
          </p:spPr>
        </p:sp>
        <p:sp>
          <p:nvSpPr>
            <p:cNvPr id="4" name="TextBox 4"/>
            <p:cNvSpPr txBox="1"/>
            <p:nvPr/>
          </p:nvSpPr>
          <p:spPr>
            <a:xfrm>
              <a:off x="0" y="-28575"/>
              <a:ext cx="2645030" cy="359566"/>
            </a:xfrm>
            <a:prstGeom prst="rect">
              <a:avLst/>
            </a:prstGeom>
          </p:spPr>
          <p:txBody>
            <a:bodyPr lIns="50800" tIns="50800" rIns="50800" bIns="50800" rtlCol="0" anchor="ctr"/>
            <a:lstStyle/>
            <a:p>
              <a:pPr algn="ctr">
                <a:lnSpc>
                  <a:spcPts val="2241"/>
                </a:lnSpc>
              </a:pPr>
              <a:endParaRPr/>
            </a:p>
          </p:txBody>
        </p:sp>
      </p:grpSp>
      <p:sp>
        <p:nvSpPr>
          <p:cNvPr id="5" name="Freeform 5"/>
          <p:cNvSpPr/>
          <p:nvPr/>
        </p:nvSpPr>
        <p:spPr>
          <a:xfrm>
            <a:off x="10284905" y="6117038"/>
            <a:ext cx="7764516" cy="3359918"/>
          </a:xfrm>
          <a:custGeom>
            <a:avLst/>
            <a:gdLst/>
            <a:ahLst/>
            <a:cxnLst/>
            <a:rect l="l" t="t" r="r" b="b"/>
            <a:pathLst>
              <a:path w="7764516" h="3359918">
                <a:moveTo>
                  <a:pt x="0" y="0"/>
                </a:moveTo>
                <a:lnTo>
                  <a:pt x="7764516" y="0"/>
                </a:lnTo>
                <a:lnTo>
                  <a:pt x="7764516" y="3359918"/>
                </a:lnTo>
                <a:lnTo>
                  <a:pt x="0" y="33599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5270742" y="9467431"/>
            <a:ext cx="13544899" cy="6107518"/>
          </a:xfrm>
          <a:custGeom>
            <a:avLst/>
            <a:gdLst/>
            <a:ahLst/>
            <a:cxnLst/>
            <a:rect l="l" t="t" r="r" b="b"/>
            <a:pathLst>
              <a:path w="13544899" h="6107518">
                <a:moveTo>
                  <a:pt x="0" y="0"/>
                </a:moveTo>
                <a:lnTo>
                  <a:pt x="13544899" y="0"/>
                </a:lnTo>
                <a:lnTo>
                  <a:pt x="13544899" y="6107518"/>
                </a:lnTo>
                <a:lnTo>
                  <a:pt x="0" y="61075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66434" y="408588"/>
            <a:ext cx="4680928" cy="4544756"/>
          </a:xfrm>
          <a:custGeom>
            <a:avLst/>
            <a:gdLst/>
            <a:ahLst/>
            <a:cxnLst/>
            <a:rect l="l" t="t" r="r" b="b"/>
            <a:pathLst>
              <a:path w="4680928" h="4544756">
                <a:moveTo>
                  <a:pt x="0" y="0"/>
                </a:moveTo>
                <a:lnTo>
                  <a:pt x="4680929" y="0"/>
                </a:lnTo>
                <a:lnTo>
                  <a:pt x="4680929" y="4544757"/>
                </a:lnTo>
                <a:lnTo>
                  <a:pt x="0" y="454475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a:off x="-496053" y="4932304"/>
            <a:ext cx="4304968" cy="7588886"/>
          </a:xfrm>
          <a:custGeom>
            <a:avLst/>
            <a:gdLst/>
            <a:ahLst/>
            <a:cxnLst/>
            <a:rect l="l" t="t" r="r" b="b"/>
            <a:pathLst>
              <a:path w="4304968" h="7588886">
                <a:moveTo>
                  <a:pt x="0" y="0"/>
                </a:moveTo>
                <a:lnTo>
                  <a:pt x="4304968" y="0"/>
                </a:lnTo>
                <a:lnTo>
                  <a:pt x="4304968" y="7588886"/>
                </a:lnTo>
                <a:lnTo>
                  <a:pt x="0" y="758888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5323475" y="7058713"/>
            <a:ext cx="1886229" cy="2418243"/>
          </a:xfrm>
          <a:custGeom>
            <a:avLst/>
            <a:gdLst/>
            <a:ahLst/>
            <a:cxnLst/>
            <a:rect l="l" t="t" r="r" b="b"/>
            <a:pathLst>
              <a:path w="1886229" h="2418243">
                <a:moveTo>
                  <a:pt x="0" y="0"/>
                </a:moveTo>
                <a:lnTo>
                  <a:pt x="1886230" y="0"/>
                </a:lnTo>
                <a:lnTo>
                  <a:pt x="1886230" y="2418243"/>
                </a:lnTo>
                <a:lnTo>
                  <a:pt x="0" y="241824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256549" y="6311469"/>
            <a:ext cx="4843789" cy="4613272"/>
          </a:xfrm>
          <a:custGeom>
            <a:avLst/>
            <a:gdLst/>
            <a:ahLst/>
            <a:cxnLst/>
            <a:rect l="l" t="t" r="r" b="b"/>
            <a:pathLst>
              <a:path w="4843789" h="4613272">
                <a:moveTo>
                  <a:pt x="0" y="0"/>
                </a:moveTo>
                <a:lnTo>
                  <a:pt x="4843790" y="0"/>
                </a:lnTo>
                <a:lnTo>
                  <a:pt x="4843790" y="4613272"/>
                </a:lnTo>
                <a:lnTo>
                  <a:pt x="0" y="461327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TextBox 11"/>
          <p:cNvSpPr txBox="1"/>
          <p:nvPr/>
        </p:nvSpPr>
        <p:spPr>
          <a:xfrm>
            <a:off x="5769424" y="1090616"/>
            <a:ext cx="7780434" cy="2897910"/>
          </a:xfrm>
          <a:prstGeom prst="rect">
            <a:avLst/>
          </a:prstGeom>
        </p:spPr>
        <p:txBody>
          <a:bodyPr lIns="0" tIns="0" rIns="0" bIns="0" rtlCol="0" anchor="t">
            <a:spAutoFit/>
          </a:bodyPr>
          <a:lstStyle/>
          <a:p>
            <a:pPr>
              <a:lnSpc>
                <a:spcPts val="7584"/>
              </a:lnSpc>
            </a:pPr>
            <a:r>
              <a:rPr lang="en-US" sz="5417">
                <a:solidFill>
                  <a:srgbClr val="059F78"/>
                </a:solidFill>
                <a:latin typeface="HappyThursday TH Bold"/>
              </a:rPr>
              <a:t>COMPUTER-RELATED INJURIES</a:t>
            </a:r>
          </a:p>
          <a:p>
            <a:pPr marL="0" lvl="0" indent="0">
              <a:lnSpc>
                <a:spcPts val="7584"/>
              </a:lnSpc>
            </a:pPr>
            <a:endParaRPr lang="en-US" sz="5417">
              <a:solidFill>
                <a:srgbClr val="059F78"/>
              </a:solidFill>
              <a:latin typeface="HappyThursday TH Bold"/>
            </a:endParaRPr>
          </a:p>
        </p:txBody>
      </p:sp>
      <p:sp>
        <p:nvSpPr>
          <p:cNvPr id="12" name="TextBox 12"/>
          <p:cNvSpPr txBox="1"/>
          <p:nvPr/>
        </p:nvSpPr>
        <p:spPr>
          <a:xfrm>
            <a:off x="6371245" y="4661872"/>
            <a:ext cx="8839206" cy="1079500"/>
          </a:xfrm>
          <a:prstGeom prst="rect">
            <a:avLst/>
          </a:prstGeom>
        </p:spPr>
        <p:txBody>
          <a:bodyPr lIns="0" tIns="0" rIns="0" bIns="0" rtlCol="0" anchor="t">
            <a:spAutoFit/>
          </a:bodyPr>
          <a:lstStyle/>
          <a:p>
            <a:pPr marL="0" lvl="0" indent="0" algn="ctr">
              <a:lnSpc>
                <a:spcPts val="8000"/>
              </a:lnSpc>
              <a:spcBef>
                <a:spcPct val="0"/>
              </a:spcBef>
            </a:pPr>
            <a:r>
              <a:rPr lang="en-US" sz="5000" spc="1500">
                <a:solidFill>
                  <a:srgbClr val="FFFFFF"/>
                </a:solidFill>
                <a:latin typeface="Gaegu Bold"/>
              </a:rPr>
              <a:t>YEAR 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38749" y="8854650"/>
            <a:ext cx="18731151" cy="1907363"/>
            <a:chOff x="0" y="0"/>
            <a:chExt cx="4933307" cy="502351"/>
          </a:xfrm>
        </p:grpSpPr>
        <p:sp>
          <p:nvSpPr>
            <p:cNvPr id="3" name="Freeform 3"/>
            <p:cNvSpPr/>
            <p:nvPr/>
          </p:nvSpPr>
          <p:spPr>
            <a:xfrm>
              <a:off x="0" y="0"/>
              <a:ext cx="4933307" cy="502351"/>
            </a:xfrm>
            <a:custGeom>
              <a:avLst/>
              <a:gdLst/>
              <a:ahLst/>
              <a:cxnLst/>
              <a:rect l="l" t="t" r="r" b="b"/>
              <a:pathLst>
                <a:path w="4933307" h="502351">
                  <a:moveTo>
                    <a:pt x="0" y="0"/>
                  </a:moveTo>
                  <a:lnTo>
                    <a:pt x="4933307" y="0"/>
                  </a:lnTo>
                  <a:lnTo>
                    <a:pt x="4933307" y="502351"/>
                  </a:lnTo>
                  <a:lnTo>
                    <a:pt x="0" y="502351"/>
                  </a:lnTo>
                  <a:close/>
                </a:path>
              </a:pathLst>
            </a:custGeom>
            <a:solidFill>
              <a:srgbClr val="E49B8E"/>
            </a:solidFill>
          </p:spPr>
        </p:sp>
        <p:sp>
          <p:nvSpPr>
            <p:cNvPr id="4" name="TextBox 4"/>
            <p:cNvSpPr txBox="1"/>
            <p:nvPr/>
          </p:nvSpPr>
          <p:spPr>
            <a:xfrm>
              <a:off x="0" y="-28575"/>
              <a:ext cx="4933307" cy="530926"/>
            </a:xfrm>
            <a:prstGeom prst="rect">
              <a:avLst/>
            </a:prstGeom>
          </p:spPr>
          <p:txBody>
            <a:bodyPr lIns="50800" tIns="50800" rIns="50800" bIns="50800" rtlCol="0" anchor="ctr"/>
            <a:lstStyle/>
            <a:p>
              <a:pPr algn="ctr">
                <a:lnSpc>
                  <a:spcPts val="2241"/>
                </a:lnSpc>
              </a:pPr>
              <a:endParaRPr/>
            </a:p>
          </p:txBody>
        </p:sp>
      </p:grpSp>
      <p:sp>
        <p:nvSpPr>
          <p:cNvPr id="5" name="Freeform 5"/>
          <p:cNvSpPr/>
          <p:nvPr/>
        </p:nvSpPr>
        <p:spPr>
          <a:xfrm>
            <a:off x="1951254" y="597184"/>
            <a:ext cx="14111176" cy="7645692"/>
          </a:xfrm>
          <a:custGeom>
            <a:avLst/>
            <a:gdLst/>
            <a:ahLst/>
            <a:cxnLst/>
            <a:rect l="l" t="t" r="r" b="b"/>
            <a:pathLst>
              <a:path w="14111176" h="7645692">
                <a:moveTo>
                  <a:pt x="0" y="0"/>
                </a:moveTo>
                <a:lnTo>
                  <a:pt x="14111175" y="0"/>
                </a:lnTo>
                <a:lnTo>
                  <a:pt x="14111175" y="7645691"/>
                </a:lnTo>
                <a:lnTo>
                  <a:pt x="0" y="76456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5540108" y="792263"/>
            <a:ext cx="6549237" cy="1698635"/>
          </a:xfrm>
          <a:prstGeom prst="rect">
            <a:avLst/>
          </a:prstGeom>
        </p:spPr>
        <p:txBody>
          <a:bodyPr lIns="0" tIns="0" rIns="0" bIns="0" rtlCol="0" anchor="t">
            <a:spAutoFit/>
          </a:bodyPr>
          <a:lstStyle/>
          <a:p>
            <a:pPr marL="0" lvl="0" indent="0" algn="ctr">
              <a:lnSpc>
                <a:spcPts val="4341"/>
              </a:lnSpc>
              <a:spcBef>
                <a:spcPct val="0"/>
              </a:spcBef>
            </a:pPr>
            <a:r>
              <a:rPr lang="en-US" sz="3947">
                <a:solidFill>
                  <a:srgbClr val="FFFFFF"/>
                </a:solidFill>
                <a:latin typeface="HappyThursday TH Bold"/>
              </a:rPr>
              <a:t>POSTURE-RELATED INJURIES FROM COMPUTER USE</a:t>
            </a:r>
          </a:p>
        </p:txBody>
      </p:sp>
      <p:sp>
        <p:nvSpPr>
          <p:cNvPr id="7" name="Freeform 7"/>
          <p:cNvSpPr/>
          <p:nvPr/>
        </p:nvSpPr>
        <p:spPr>
          <a:xfrm>
            <a:off x="314159" y="7644412"/>
            <a:ext cx="8127393" cy="3664715"/>
          </a:xfrm>
          <a:custGeom>
            <a:avLst/>
            <a:gdLst/>
            <a:ahLst/>
            <a:cxnLst/>
            <a:rect l="l" t="t" r="r" b="b"/>
            <a:pathLst>
              <a:path w="8127393" h="3664715">
                <a:moveTo>
                  <a:pt x="0" y="0"/>
                </a:moveTo>
                <a:lnTo>
                  <a:pt x="8127393" y="0"/>
                </a:lnTo>
                <a:lnTo>
                  <a:pt x="8127393" y="3664715"/>
                </a:lnTo>
                <a:lnTo>
                  <a:pt x="0" y="36647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867565" y="5968698"/>
            <a:ext cx="1307057" cy="1675714"/>
          </a:xfrm>
          <a:custGeom>
            <a:avLst/>
            <a:gdLst/>
            <a:ahLst/>
            <a:cxnLst/>
            <a:rect l="l" t="t" r="r" b="b"/>
            <a:pathLst>
              <a:path w="1307057" h="1675714">
                <a:moveTo>
                  <a:pt x="0" y="0"/>
                </a:moveTo>
                <a:lnTo>
                  <a:pt x="1307057" y="0"/>
                </a:lnTo>
                <a:lnTo>
                  <a:pt x="1307057" y="1675714"/>
                </a:lnTo>
                <a:lnTo>
                  <a:pt x="0" y="16757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5078518" y="5679707"/>
            <a:ext cx="3062726" cy="4352712"/>
          </a:xfrm>
          <a:custGeom>
            <a:avLst/>
            <a:gdLst/>
            <a:ahLst/>
            <a:cxnLst/>
            <a:rect l="l" t="t" r="r" b="b"/>
            <a:pathLst>
              <a:path w="3062726" h="4352712">
                <a:moveTo>
                  <a:pt x="0" y="0"/>
                </a:moveTo>
                <a:lnTo>
                  <a:pt x="3062726" y="0"/>
                </a:lnTo>
                <a:lnTo>
                  <a:pt x="3062726" y="4352712"/>
                </a:lnTo>
                <a:lnTo>
                  <a:pt x="0" y="43527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2045737">
            <a:off x="16959540" y="2924723"/>
            <a:ext cx="2661690" cy="3632579"/>
          </a:xfrm>
          <a:custGeom>
            <a:avLst/>
            <a:gdLst/>
            <a:ahLst/>
            <a:cxnLst/>
            <a:rect l="l" t="t" r="r" b="b"/>
            <a:pathLst>
              <a:path w="2661690" h="3632579">
                <a:moveTo>
                  <a:pt x="0" y="0"/>
                </a:moveTo>
                <a:lnTo>
                  <a:pt x="2661690" y="0"/>
                </a:lnTo>
                <a:lnTo>
                  <a:pt x="2661690" y="3632579"/>
                </a:lnTo>
                <a:lnTo>
                  <a:pt x="0" y="363257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198388" y="1428421"/>
            <a:ext cx="1951254" cy="2185722"/>
          </a:xfrm>
          <a:custGeom>
            <a:avLst/>
            <a:gdLst/>
            <a:ahLst/>
            <a:cxnLst/>
            <a:rect l="l" t="t" r="r" b="b"/>
            <a:pathLst>
              <a:path w="1951254" h="2185722">
                <a:moveTo>
                  <a:pt x="0" y="0"/>
                </a:moveTo>
                <a:lnTo>
                  <a:pt x="1951254" y="0"/>
                </a:lnTo>
                <a:lnTo>
                  <a:pt x="1951254" y="2185722"/>
                </a:lnTo>
                <a:lnTo>
                  <a:pt x="0" y="218572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3432323" y="2454607"/>
            <a:ext cx="11646195" cy="4586725"/>
          </a:xfrm>
          <a:prstGeom prst="rect">
            <a:avLst/>
          </a:prstGeom>
        </p:spPr>
        <p:txBody>
          <a:bodyPr lIns="0" tIns="0" rIns="0" bIns="0" rtlCol="0" anchor="t">
            <a:spAutoFit/>
          </a:bodyPr>
          <a:lstStyle/>
          <a:p>
            <a:pPr>
              <a:lnSpc>
                <a:spcPts val="3355"/>
              </a:lnSpc>
              <a:spcBef>
                <a:spcPct val="0"/>
              </a:spcBef>
            </a:pPr>
            <a:endParaRPr/>
          </a:p>
          <a:p>
            <a:pPr>
              <a:lnSpc>
                <a:spcPts val="3355"/>
              </a:lnSpc>
              <a:spcBef>
                <a:spcPct val="0"/>
              </a:spcBef>
            </a:pPr>
            <a:r>
              <a:rPr lang="en-US" sz="2396">
                <a:solidFill>
                  <a:srgbClr val="000000"/>
                </a:solidFill>
                <a:latin typeface="Josefin Sans"/>
              </a:rPr>
              <a:t>Back and neck pain, headaches, and shoulder and arm pain are common computer-related injuries. Such muscle and joint problems can be caused or made worse by poor workstation (desk) design, bad posture and sitting for long periods of time.</a:t>
            </a:r>
          </a:p>
          <a:p>
            <a:pPr>
              <a:lnSpc>
                <a:spcPts val="3355"/>
              </a:lnSpc>
              <a:spcBef>
                <a:spcPct val="0"/>
              </a:spcBef>
            </a:pPr>
            <a:endParaRPr lang="en-US" sz="2396">
              <a:solidFill>
                <a:srgbClr val="000000"/>
              </a:solidFill>
              <a:latin typeface="Josefin Sans"/>
            </a:endParaRPr>
          </a:p>
          <a:p>
            <a:pPr>
              <a:lnSpc>
                <a:spcPts val="3355"/>
              </a:lnSpc>
              <a:spcBef>
                <a:spcPct val="0"/>
              </a:spcBef>
            </a:pPr>
            <a:r>
              <a:rPr lang="en-US" sz="2396">
                <a:solidFill>
                  <a:srgbClr val="000000"/>
                </a:solidFill>
                <a:latin typeface="Josefin Sans"/>
              </a:rPr>
              <a:t>Although sitting requires less muscular effort than standing, it still causes physical fatigue (tiredness) and you need to hold parts of your body steady for long periods of time. This reduces circulation of blood to your muscles, bones, tendons and ligaments, sometimes leading to stiffness and pain. If a workstation is not set up properly, these steady positions can put even greater stress on your muscles and joints.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2" name="Freeform 2"/>
          <p:cNvSpPr/>
          <p:nvPr/>
        </p:nvSpPr>
        <p:spPr>
          <a:xfrm>
            <a:off x="770064" y="621756"/>
            <a:ext cx="9676885" cy="9043489"/>
          </a:xfrm>
          <a:custGeom>
            <a:avLst/>
            <a:gdLst/>
            <a:ahLst/>
            <a:cxnLst/>
            <a:rect l="l" t="t" r="r" b="b"/>
            <a:pathLst>
              <a:path w="9676885" h="9043489">
                <a:moveTo>
                  <a:pt x="0" y="0"/>
                </a:moveTo>
                <a:lnTo>
                  <a:pt x="9676885" y="0"/>
                </a:lnTo>
                <a:lnTo>
                  <a:pt x="9676885" y="9043488"/>
                </a:lnTo>
                <a:lnTo>
                  <a:pt x="0" y="90434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55165" y="7995637"/>
            <a:ext cx="13544899" cy="6107518"/>
          </a:xfrm>
          <a:custGeom>
            <a:avLst/>
            <a:gdLst/>
            <a:ahLst/>
            <a:cxnLst/>
            <a:rect l="l" t="t" r="r" b="b"/>
            <a:pathLst>
              <a:path w="13544899" h="6107518">
                <a:moveTo>
                  <a:pt x="0" y="0"/>
                </a:moveTo>
                <a:lnTo>
                  <a:pt x="13544899" y="0"/>
                </a:lnTo>
                <a:lnTo>
                  <a:pt x="13544899" y="6107518"/>
                </a:lnTo>
                <a:lnTo>
                  <a:pt x="0" y="61075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113532" y="1524946"/>
            <a:ext cx="6884030" cy="6556416"/>
          </a:xfrm>
          <a:custGeom>
            <a:avLst/>
            <a:gdLst/>
            <a:ahLst/>
            <a:cxnLst/>
            <a:rect l="l" t="t" r="r" b="b"/>
            <a:pathLst>
              <a:path w="6884030" h="6556416">
                <a:moveTo>
                  <a:pt x="0" y="0"/>
                </a:moveTo>
                <a:lnTo>
                  <a:pt x="6884029" y="0"/>
                </a:lnTo>
                <a:lnTo>
                  <a:pt x="6884029" y="6556416"/>
                </a:lnTo>
                <a:lnTo>
                  <a:pt x="0" y="655641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2245822" y="4958039"/>
            <a:ext cx="2369327" cy="3037598"/>
          </a:xfrm>
          <a:custGeom>
            <a:avLst/>
            <a:gdLst/>
            <a:ahLst/>
            <a:cxnLst/>
            <a:rect l="l" t="t" r="r" b="b"/>
            <a:pathLst>
              <a:path w="2369327" h="3037598">
                <a:moveTo>
                  <a:pt x="0" y="0"/>
                </a:moveTo>
                <a:lnTo>
                  <a:pt x="2369327" y="0"/>
                </a:lnTo>
                <a:lnTo>
                  <a:pt x="2369327" y="3037598"/>
                </a:lnTo>
                <a:lnTo>
                  <a:pt x="0" y="30375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36591">
            <a:off x="-225064" y="1067588"/>
            <a:ext cx="1990256" cy="1624773"/>
          </a:xfrm>
          <a:custGeom>
            <a:avLst/>
            <a:gdLst/>
            <a:ahLst/>
            <a:cxnLst/>
            <a:rect l="l" t="t" r="r" b="b"/>
            <a:pathLst>
              <a:path w="1990256" h="1624773">
                <a:moveTo>
                  <a:pt x="0" y="0"/>
                </a:moveTo>
                <a:lnTo>
                  <a:pt x="1990256" y="0"/>
                </a:lnTo>
                <a:lnTo>
                  <a:pt x="1990256" y="1624773"/>
                </a:lnTo>
                <a:lnTo>
                  <a:pt x="0" y="162477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6713040">
            <a:off x="11847844" y="597722"/>
            <a:ext cx="2423424" cy="2379362"/>
          </a:xfrm>
          <a:custGeom>
            <a:avLst/>
            <a:gdLst/>
            <a:ahLst/>
            <a:cxnLst/>
            <a:rect l="l" t="t" r="r" b="b"/>
            <a:pathLst>
              <a:path w="2423424" h="2379362">
                <a:moveTo>
                  <a:pt x="0" y="0"/>
                </a:moveTo>
                <a:lnTo>
                  <a:pt x="2423424" y="0"/>
                </a:lnTo>
                <a:lnTo>
                  <a:pt x="2423424" y="2379362"/>
                </a:lnTo>
                <a:lnTo>
                  <a:pt x="0" y="237936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1365214" y="1296158"/>
            <a:ext cx="8111961" cy="6225100"/>
          </a:xfrm>
          <a:prstGeom prst="rect">
            <a:avLst/>
          </a:prstGeom>
        </p:spPr>
        <p:txBody>
          <a:bodyPr lIns="0" tIns="0" rIns="0" bIns="0" rtlCol="0" anchor="t">
            <a:spAutoFit/>
          </a:bodyPr>
          <a:lstStyle/>
          <a:p>
            <a:pPr>
              <a:lnSpc>
                <a:spcPts val="3524"/>
              </a:lnSpc>
              <a:spcBef>
                <a:spcPct val="0"/>
              </a:spcBef>
            </a:pPr>
            <a:r>
              <a:rPr lang="en-US" sz="2517">
                <a:solidFill>
                  <a:srgbClr val="000000"/>
                </a:solidFill>
                <a:latin typeface="Josefin Sans Bold"/>
              </a:rPr>
              <a:t>Preventing computer-related muscle and joint injuries</a:t>
            </a:r>
          </a:p>
          <a:p>
            <a:pPr>
              <a:lnSpc>
                <a:spcPts val="3524"/>
              </a:lnSpc>
              <a:spcBef>
                <a:spcPct val="0"/>
              </a:spcBef>
            </a:pPr>
            <a:r>
              <a:rPr lang="en-US" sz="2517">
                <a:solidFill>
                  <a:srgbClr val="000000"/>
                </a:solidFill>
                <a:latin typeface="Josefin Sans Bold"/>
              </a:rPr>
              <a:t>Tips to avoid muscle and joint problems include:</a:t>
            </a:r>
          </a:p>
          <a:p>
            <a:pPr>
              <a:lnSpc>
                <a:spcPts val="3244"/>
              </a:lnSpc>
              <a:spcBef>
                <a:spcPct val="0"/>
              </a:spcBef>
            </a:pPr>
            <a:endParaRPr lang="en-US" sz="2517">
              <a:solidFill>
                <a:srgbClr val="000000"/>
              </a:solidFill>
              <a:latin typeface="Josefin Sans Bold"/>
            </a:endParaRPr>
          </a:p>
          <a:p>
            <a:pPr>
              <a:lnSpc>
                <a:spcPts val="3244"/>
              </a:lnSpc>
              <a:spcBef>
                <a:spcPct val="0"/>
              </a:spcBef>
            </a:pPr>
            <a:r>
              <a:rPr lang="en-US" sz="2317">
                <a:solidFill>
                  <a:srgbClr val="000000"/>
                </a:solidFill>
                <a:latin typeface="Josefin Sans"/>
              </a:rPr>
              <a:t>Sit at an adjustable desk specially designed for use with computers.</a:t>
            </a:r>
          </a:p>
          <a:p>
            <a:pPr>
              <a:lnSpc>
                <a:spcPts val="3244"/>
              </a:lnSpc>
              <a:spcBef>
                <a:spcPct val="0"/>
              </a:spcBef>
            </a:pPr>
            <a:r>
              <a:rPr lang="en-US" sz="2317">
                <a:solidFill>
                  <a:srgbClr val="000000"/>
                </a:solidFill>
                <a:latin typeface="Josefin Sans"/>
              </a:rPr>
              <a:t>Have the computer monitor (screen) either at eye level or slightly lower.</a:t>
            </a:r>
          </a:p>
          <a:p>
            <a:pPr>
              <a:lnSpc>
                <a:spcPts val="3244"/>
              </a:lnSpc>
              <a:spcBef>
                <a:spcPct val="0"/>
              </a:spcBef>
            </a:pPr>
            <a:r>
              <a:rPr lang="en-US" sz="2317">
                <a:solidFill>
                  <a:srgbClr val="000000"/>
                </a:solidFill>
                <a:latin typeface="Josefin Sans"/>
              </a:rPr>
              <a:t>Have your keyboard at a height that lets your elbows rest comfortably at your sides. Your forearms should be roughly parallel with the floor and level with the keyboard.</a:t>
            </a:r>
          </a:p>
          <a:p>
            <a:pPr>
              <a:lnSpc>
                <a:spcPts val="3244"/>
              </a:lnSpc>
              <a:spcBef>
                <a:spcPct val="0"/>
              </a:spcBef>
            </a:pPr>
            <a:r>
              <a:rPr lang="en-US" sz="2317">
                <a:solidFill>
                  <a:srgbClr val="000000"/>
                </a:solidFill>
                <a:latin typeface="Josefin Sans"/>
              </a:rPr>
              <a:t>Adjust your chair so that your feet rest flat on the floor, or use a footstool.</a:t>
            </a:r>
          </a:p>
          <a:p>
            <a:pPr>
              <a:lnSpc>
                <a:spcPts val="3244"/>
              </a:lnSpc>
              <a:spcBef>
                <a:spcPct val="0"/>
              </a:spcBef>
            </a:pPr>
            <a:r>
              <a:rPr lang="en-US" sz="2317">
                <a:solidFill>
                  <a:srgbClr val="000000"/>
                </a:solidFill>
                <a:latin typeface="Josefin Sans"/>
              </a:rPr>
              <a:t>Use an ergonomic chair, specially designed to help your spine hold its natural curve while sitting.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38749" y="8854650"/>
            <a:ext cx="18731151" cy="1907363"/>
            <a:chOff x="0" y="0"/>
            <a:chExt cx="4933307" cy="502351"/>
          </a:xfrm>
        </p:grpSpPr>
        <p:sp>
          <p:nvSpPr>
            <p:cNvPr id="3" name="Freeform 3"/>
            <p:cNvSpPr/>
            <p:nvPr/>
          </p:nvSpPr>
          <p:spPr>
            <a:xfrm>
              <a:off x="0" y="0"/>
              <a:ext cx="4933307" cy="502351"/>
            </a:xfrm>
            <a:custGeom>
              <a:avLst/>
              <a:gdLst/>
              <a:ahLst/>
              <a:cxnLst/>
              <a:rect l="l" t="t" r="r" b="b"/>
              <a:pathLst>
                <a:path w="4933307" h="502351">
                  <a:moveTo>
                    <a:pt x="0" y="0"/>
                  </a:moveTo>
                  <a:lnTo>
                    <a:pt x="4933307" y="0"/>
                  </a:lnTo>
                  <a:lnTo>
                    <a:pt x="4933307" y="502351"/>
                  </a:lnTo>
                  <a:lnTo>
                    <a:pt x="0" y="502351"/>
                  </a:lnTo>
                  <a:close/>
                </a:path>
              </a:pathLst>
            </a:custGeom>
            <a:solidFill>
              <a:srgbClr val="E49B8E"/>
            </a:solidFill>
          </p:spPr>
        </p:sp>
        <p:sp>
          <p:nvSpPr>
            <p:cNvPr id="4" name="TextBox 4"/>
            <p:cNvSpPr txBox="1"/>
            <p:nvPr/>
          </p:nvSpPr>
          <p:spPr>
            <a:xfrm>
              <a:off x="0" y="-28575"/>
              <a:ext cx="4933307" cy="530926"/>
            </a:xfrm>
            <a:prstGeom prst="rect">
              <a:avLst/>
            </a:prstGeom>
          </p:spPr>
          <p:txBody>
            <a:bodyPr lIns="50800" tIns="50800" rIns="50800" bIns="50800" rtlCol="0" anchor="ctr"/>
            <a:lstStyle/>
            <a:p>
              <a:pPr algn="ctr">
                <a:lnSpc>
                  <a:spcPts val="2241"/>
                </a:lnSpc>
              </a:pPr>
              <a:endParaRPr/>
            </a:p>
          </p:txBody>
        </p:sp>
      </p:grpSp>
      <p:sp>
        <p:nvSpPr>
          <p:cNvPr id="5" name="Freeform 5"/>
          <p:cNvSpPr/>
          <p:nvPr/>
        </p:nvSpPr>
        <p:spPr>
          <a:xfrm>
            <a:off x="1951254" y="597184"/>
            <a:ext cx="14111176" cy="7645692"/>
          </a:xfrm>
          <a:custGeom>
            <a:avLst/>
            <a:gdLst/>
            <a:ahLst/>
            <a:cxnLst/>
            <a:rect l="l" t="t" r="r" b="b"/>
            <a:pathLst>
              <a:path w="14111176" h="7645692">
                <a:moveTo>
                  <a:pt x="0" y="0"/>
                </a:moveTo>
                <a:lnTo>
                  <a:pt x="14111175" y="0"/>
                </a:lnTo>
                <a:lnTo>
                  <a:pt x="14111175" y="7645691"/>
                </a:lnTo>
                <a:lnTo>
                  <a:pt x="0" y="76456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5540108" y="792263"/>
            <a:ext cx="6549237" cy="1698635"/>
          </a:xfrm>
          <a:prstGeom prst="rect">
            <a:avLst/>
          </a:prstGeom>
        </p:spPr>
        <p:txBody>
          <a:bodyPr lIns="0" tIns="0" rIns="0" bIns="0" rtlCol="0" anchor="t">
            <a:spAutoFit/>
          </a:bodyPr>
          <a:lstStyle/>
          <a:p>
            <a:pPr marL="0" lvl="0" indent="0" algn="ctr">
              <a:lnSpc>
                <a:spcPts val="4341"/>
              </a:lnSpc>
              <a:spcBef>
                <a:spcPct val="0"/>
              </a:spcBef>
            </a:pPr>
            <a:r>
              <a:rPr lang="en-US" sz="3947">
                <a:solidFill>
                  <a:srgbClr val="FFFFFF"/>
                </a:solidFill>
                <a:latin typeface="HappyThursday TH Bold"/>
              </a:rPr>
              <a:t>COMPUTER-RELATED OVERUSE INJURIES OF THE HAND OR ARM</a:t>
            </a:r>
          </a:p>
        </p:txBody>
      </p:sp>
      <p:sp>
        <p:nvSpPr>
          <p:cNvPr id="7" name="Freeform 7"/>
          <p:cNvSpPr/>
          <p:nvPr/>
        </p:nvSpPr>
        <p:spPr>
          <a:xfrm>
            <a:off x="314159" y="7644412"/>
            <a:ext cx="8127393" cy="3664715"/>
          </a:xfrm>
          <a:custGeom>
            <a:avLst/>
            <a:gdLst/>
            <a:ahLst/>
            <a:cxnLst/>
            <a:rect l="l" t="t" r="r" b="b"/>
            <a:pathLst>
              <a:path w="8127393" h="3664715">
                <a:moveTo>
                  <a:pt x="0" y="0"/>
                </a:moveTo>
                <a:lnTo>
                  <a:pt x="8127393" y="0"/>
                </a:lnTo>
                <a:lnTo>
                  <a:pt x="8127393" y="3664715"/>
                </a:lnTo>
                <a:lnTo>
                  <a:pt x="0" y="36647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867565" y="5968698"/>
            <a:ext cx="1307057" cy="1675714"/>
          </a:xfrm>
          <a:custGeom>
            <a:avLst/>
            <a:gdLst/>
            <a:ahLst/>
            <a:cxnLst/>
            <a:rect l="l" t="t" r="r" b="b"/>
            <a:pathLst>
              <a:path w="1307057" h="1675714">
                <a:moveTo>
                  <a:pt x="0" y="0"/>
                </a:moveTo>
                <a:lnTo>
                  <a:pt x="1307057" y="0"/>
                </a:lnTo>
                <a:lnTo>
                  <a:pt x="1307057" y="1675714"/>
                </a:lnTo>
                <a:lnTo>
                  <a:pt x="0" y="16757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5078518" y="5679707"/>
            <a:ext cx="3062726" cy="4352712"/>
          </a:xfrm>
          <a:custGeom>
            <a:avLst/>
            <a:gdLst/>
            <a:ahLst/>
            <a:cxnLst/>
            <a:rect l="l" t="t" r="r" b="b"/>
            <a:pathLst>
              <a:path w="3062726" h="4352712">
                <a:moveTo>
                  <a:pt x="0" y="0"/>
                </a:moveTo>
                <a:lnTo>
                  <a:pt x="3062726" y="0"/>
                </a:lnTo>
                <a:lnTo>
                  <a:pt x="3062726" y="4352712"/>
                </a:lnTo>
                <a:lnTo>
                  <a:pt x="0" y="43527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2045737">
            <a:off x="16959540" y="2924723"/>
            <a:ext cx="2661690" cy="3632579"/>
          </a:xfrm>
          <a:custGeom>
            <a:avLst/>
            <a:gdLst/>
            <a:ahLst/>
            <a:cxnLst/>
            <a:rect l="l" t="t" r="r" b="b"/>
            <a:pathLst>
              <a:path w="2661690" h="3632579">
                <a:moveTo>
                  <a:pt x="0" y="0"/>
                </a:moveTo>
                <a:lnTo>
                  <a:pt x="2661690" y="0"/>
                </a:lnTo>
                <a:lnTo>
                  <a:pt x="2661690" y="3632579"/>
                </a:lnTo>
                <a:lnTo>
                  <a:pt x="0" y="363257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198388" y="1428421"/>
            <a:ext cx="1951254" cy="2185722"/>
          </a:xfrm>
          <a:custGeom>
            <a:avLst/>
            <a:gdLst/>
            <a:ahLst/>
            <a:cxnLst/>
            <a:rect l="l" t="t" r="r" b="b"/>
            <a:pathLst>
              <a:path w="1951254" h="2185722">
                <a:moveTo>
                  <a:pt x="0" y="0"/>
                </a:moveTo>
                <a:lnTo>
                  <a:pt x="1951254" y="0"/>
                </a:lnTo>
                <a:lnTo>
                  <a:pt x="1951254" y="2185722"/>
                </a:lnTo>
                <a:lnTo>
                  <a:pt x="0" y="218572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3432323" y="2464132"/>
            <a:ext cx="11646195" cy="3551000"/>
          </a:xfrm>
          <a:prstGeom prst="rect">
            <a:avLst/>
          </a:prstGeom>
        </p:spPr>
        <p:txBody>
          <a:bodyPr lIns="0" tIns="0" rIns="0" bIns="0" rtlCol="0" anchor="t">
            <a:spAutoFit/>
          </a:bodyPr>
          <a:lstStyle/>
          <a:p>
            <a:pPr>
              <a:lnSpc>
                <a:spcPts val="4195"/>
              </a:lnSpc>
            </a:pPr>
            <a:endParaRPr/>
          </a:p>
          <a:p>
            <a:pPr>
              <a:lnSpc>
                <a:spcPts val="4195"/>
              </a:lnSpc>
            </a:pPr>
            <a:r>
              <a:rPr lang="en-US" sz="2996">
                <a:solidFill>
                  <a:srgbClr val="000000"/>
                </a:solidFill>
                <a:latin typeface="Josefin Sans"/>
              </a:rPr>
              <a:t>Muscles and tendons can become painful with repetitive movements and awkward postures. This is known as ‘overuse injury’ and typically occurs in the elbow, wrist or hand of computer users. Symptoms of these overuse injuries include pain, swelling, stiffness of the joints, weakness and numbness.</a:t>
            </a:r>
          </a:p>
          <a:p>
            <a:pPr>
              <a:lnSpc>
                <a:spcPts val="3355"/>
              </a:lnSpc>
              <a:spcBef>
                <a:spcPct val="0"/>
              </a:spcBef>
            </a:pPr>
            <a:endParaRPr lang="en-US" sz="2996">
              <a:solidFill>
                <a:srgbClr val="000000"/>
              </a:solidFill>
              <a:latin typeface="Josefin San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2" name="Freeform 2"/>
          <p:cNvSpPr/>
          <p:nvPr/>
        </p:nvSpPr>
        <p:spPr>
          <a:xfrm>
            <a:off x="770064" y="621756"/>
            <a:ext cx="9676885" cy="9043489"/>
          </a:xfrm>
          <a:custGeom>
            <a:avLst/>
            <a:gdLst/>
            <a:ahLst/>
            <a:cxnLst/>
            <a:rect l="l" t="t" r="r" b="b"/>
            <a:pathLst>
              <a:path w="9676885" h="9043489">
                <a:moveTo>
                  <a:pt x="0" y="0"/>
                </a:moveTo>
                <a:lnTo>
                  <a:pt x="9676885" y="0"/>
                </a:lnTo>
                <a:lnTo>
                  <a:pt x="9676885" y="9043488"/>
                </a:lnTo>
                <a:lnTo>
                  <a:pt x="0" y="90434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55165" y="7995637"/>
            <a:ext cx="13544899" cy="6107518"/>
          </a:xfrm>
          <a:custGeom>
            <a:avLst/>
            <a:gdLst/>
            <a:ahLst/>
            <a:cxnLst/>
            <a:rect l="l" t="t" r="r" b="b"/>
            <a:pathLst>
              <a:path w="13544899" h="6107518">
                <a:moveTo>
                  <a:pt x="0" y="0"/>
                </a:moveTo>
                <a:lnTo>
                  <a:pt x="13544899" y="0"/>
                </a:lnTo>
                <a:lnTo>
                  <a:pt x="13544899" y="6107518"/>
                </a:lnTo>
                <a:lnTo>
                  <a:pt x="0" y="61075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113532" y="1524946"/>
            <a:ext cx="6884030" cy="6556416"/>
          </a:xfrm>
          <a:custGeom>
            <a:avLst/>
            <a:gdLst/>
            <a:ahLst/>
            <a:cxnLst/>
            <a:rect l="l" t="t" r="r" b="b"/>
            <a:pathLst>
              <a:path w="6884030" h="6556416">
                <a:moveTo>
                  <a:pt x="0" y="0"/>
                </a:moveTo>
                <a:lnTo>
                  <a:pt x="6884029" y="0"/>
                </a:lnTo>
                <a:lnTo>
                  <a:pt x="6884029" y="6556416"/>
                </a:lnTo>
                <a:lnTo>
                  <a:pt x="0" y="655641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2245822" y="4958039"/>
            <a:ext cx="2369327" cy="3037598"/>
          </a:xfrm>
          <a:custGeom>
            <a:avLst/>
            <a:gdLst/>
            <a:ahLst/>
            <a:cxnLst/>
            <a:rect l="l" t="t" r="r" b="b"/>
            <a:pathLst>
              <a:path w="2369327" h="3037598">
                <a:moveTo>
                  <a:pt x="0" y="0"/>
                </a:moveTo>
                <a:lnTo>
                  <a:pt x="2369327" y="0"/>
                </a:lnTo>
                <a:lnTo>
                  <a:pt x="2369327" y="3037598"/>
                </a:lnTo>
                <a:lnTo>
                  <a:pt x="0" y="30375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36591">
            <a:off x="-225064" y="1067588"/>
            <a:ext cx="1990256" cy="1624773"/>
          </a:xfrm>
          <a:custGeom>
            <a:avLst/>
            <a:gdLst/>
            <a:ahLst/>
            <a:cxnLst/>
            <a:rect l="l" t="t" r="r" b="b"/>
            <a:pathLst>
              <a:path w="1990256" h="1624773">
                <a:moveTo>
                  <a:pt x="0" y="0"/>
                </a:moveTo>
                <a:lnTo>
                  <a:pt x="1990256" y="0"/>
                </a:lnTo>
                <a:lnTo>
                  <a:pt x="1990256" y="1624773"/>
                </a:lnTo>
                <a:lnTo>
                  <a:pt x="0" y="162477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6713040">
            <a:off x="11847844" y="597722"/>
            <a:ext cx="2423424" cy="2379362"/>
          </a:xfrm>
          <a:custGeom>
            <a:avLst/>
            <a:gdLst/>
            <a:ahLst/>
            <a:cxnLst/>
            <a:rect l="l" t="t" r="r" b="b"/>
            <a:pathLst>
              <a:path w="2423424" h="2379362">
                <a:moveTo>
                  <a:pt x="0" y="0"/>
                </a:moveTo>
                <a:lnTo>
                  <a:pt x="2423424" y="0"/>
                </a:lnTo>
                <a:lnTo>
                  <a:pt x="2423424" y="2379362"/>
                </a:lnTo>
                <a:lnTo>
                  <a:pt x="0" y="237936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1365214" y="1286633"/>
            <a:ext cx="8111961" cy="7291163"/>
          </a:xfrm>
          <a:prstGeom prst="rect">
            <a:avLst/>
          </a:prstGeom>
        </p:spPr>
        <p:txBody>
          <a:bodyPr lIns="0" tIns="0" rIns="0" bIns="0" rtlCol="0" anchor="t">
            <a:spAutoFit/>
          </a:bodyPr>
          <a:lstStyle/>
          <a:p>
            <a:pPr>
              <a:lnSpc>
                <a:spcPts val="3804"/>
              </a:lnSpc>
              <a:spcBef>
                <a:spcPct val="0"/>
              </a:spcBef>
            </a:pPr>
            <a:r>
              <a:rPr lang="en-US" sz="3200" u="sng" dirty="0" smtClean="0">
                <a:solidFill>
                  <a:srgbClr val="000000"/>
                </a:solidFill>
                <a:latin typeface="Josefin Sans Bold"/>
              </a:rPr>
              <a:t>PREVENTING COMPUTER-RELATED OVERUSE INJURIES</a:t>
            </a:r>
          </a:p>
          <a:p>
            <a:pPr>
              <a:lnSpc>
                <a:spcPts val="3804"/>
              </a:lnSpc>
              <a:spcBef>
                <a:spcPct val="0"/>
              </a:spcBef>
            </a:pPr>
            <a:r>
              <a:rPr lang="en-US" sz="3200" u="sng" dirty="0" smtClean="0">
                <a:solidFill>
                  <a:srgbClr val="000000"/>
                </a:solidFill>
                <a:latin typeface="Josefin Sans Bold"/>
              </a:rPr>
              <a:t>TIPS TO AVOID OVERUSE INJURIES OF THE HAND OR ARM INCLUDE:</a:t>
            </a:r>
          </a:p>
          <a:p>
            <a:pPr marL="543490" lvl="1" indent="-271745">
              <a:lnSpc>
                <a:spcPts val="3524"/>
              </a:lnSpc>
              <a:spcBef>
                <a:spcPct val="0"/>
              </a:spcBef>
              <a:buFont typeface="Arial"/>
              <a:buChar char="•"/>
            </a:pPr>
            <a:r>
              <a:rPr lang="en-US" sz="2517" dirty="0" smtClean="0">
                <a:solidFill>
                  <a:srgbClr val="000000"/>
                </a:solidFill>
                <a:latin typeface="Josefin Sans Bold"/>
              </a:rPr>
              <a:t>Have </a:t>
            </a:r>
            <a:r>
              <a:rPr lang="en-US" sz="2517" dirty="0">
                <a:solidFill>
                  <a:srgbClr val="000000"/>
                </a:solidFill>
                <a:latin typeface="Josefin Sans Bold"/>
              </a:rPr>
              <a:t>your mouse at the same height as your correctly positioned keyboard.</a:t>
            </a:r>
          </a:p>
          <a:p>
            <a:pPr marL="543490" lvl="1" indent="-271745">
              <a:lnSpc>
                <a:spcPts val="3524"/>
              </a:lnSpc>
              <a:spcBef>
                <a:spcPct val="0"/>
              </a:spcBef>
              <a:buFont typeface="Arial"/>
              <a:buChar char="•"/>
            </a:pPr>
            <a:r>
              <a:rPr lang="en-US" sz="2517" dirty="0">
                <a:solidFill>
                  <a:srgbClr val="000000"/>
                </a:solidFill>
                <a:latin typeface="Josefin Sans Bold"/>
              </a:rPr>
              <a:t>Position the mouse as close as possible to the side of the keyboard.</a:t>
            </a:r>
          </a:p>
          <a:p>
            <a:pPr marL="543490" lvl="1" indent="-271745">
              <a:lnSpc>
                <a:spcPts val="3524"/>
              </a:lnSpc>
              <a:spcBef>
                <a:spcPct val="0"/>
              </a:spcBef>
              <a:buFont typeface="Arial"/>
              <a:buChar char="•"/>
            </a:pPr>
            <a:r>
              <a:rPr lang="en-US" sz="2517" dirty="0">
                <a:solidFill>
                  <a:srgbClr val="000000"/>
                </a:solidFill>
                <a:latin typeface="Josefin Sans Bold"/>
              </a:rPr>
              <a:t>Use your whole arm, not just your wrist, when using the mouse.</a:t>
            </a:r>
          </a:p>
          <a:p>
            <a:pPr marL="543490" lvl="1" indent="-271745">
              <a:lnSpc>
                <a:spcPts val="3524"/>
              </a:lnSpc>
              <a:spcBef>
                <a:spcPct val="0"/>
              </a:spcBef>
              <a:buFont typeface="Arial"/>
              <a:buChar char="•"/>
            </a:pPr>
            <a:r>
              <a:rPr lang="en-US" sz="2517" dirty="0">
                <a:solidFill>
                  <a:srgbClr val="000000"/>
                </a:solidFill>
                <a:latin typeface="Josefin Sans Bold"/>
              </a:rPr>
              <a:t>Type lightly and gently.</a:t>
            </a:r>
          </a:p>
          <a:p>
            <a:pPr marL="543490" lvl="1" indent="-271745">
              <a:lnSpc>
                <a:spcPts val="3524"/>
              </a:lnSpc>
              <a:spcBef>
                <a:spcPct val="0"/>
              </a:spcBef>
              <a:buFont typeface="Arial"/>
              <a:buChar char="•"/>
            </a:pPr>
            <a:r>
              <a:rPr lang="en-US" sz="2517" dirty="0">
                <a:solidFill>
                  <a:srgbClr val="000000"/>
                </a:solidFill>
                <a:latin typeface="Josefin Sans Bold"/>
              </a:rPr>
              <a:t>Mix your tasks to avoid long, uninterrupted stretches of using the computer.</a:t>
            </a:r>
          </a:p>
          <a:p>
            <a:pPr marL="543490" lvl="1" indent="-271745">
              <a:lnSpc>
                <a:spcPts val="3524"/>
              </a:lnSpc>
              <a:spcBef>
                <a:spcPct val="0"/>
              </a:spcBef>
              <a:buFont typeface="Arial"/>
              <a:buChar char="•"/>
            </a:pPr>
            <a:r>
              <a:rPr lang="en-US" sz="2517" dirty="0">
                <a:solidFill>
                  <a:srgbClr val="000000"/>
                </a:solidFill>
                <a:latin typeface="Josefin Sans Bold"/>
              </a:rPr>
              <a:t>Remove your hands from the keyboard when not actively typing, to let your arms relax.</a:t>
            </a:r>
          </a:p>
          <a:p>
            <a:pPr>
              <a:lnSpc>
                <a:spcPts val="3244"/>
              </a:lnSpc>
              <a:spcBef>
                <a:spcPct val="0"/>
              </a:spcBef>
            </a:pPr>
            <a:endParaRPr lang="en-US" sz="2517" dirty="0">
              <a:solidFill>
                <a:srgbClr val="000000"/>
              </a:solidFill>
              <a:latin typeface="Josefin Sans Bo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38749" y="8854650"/>
            <a:ext cx="18731151" cy="1907363"/>
            <a:chOff x="0" y="0"/>
            <a:chExt cx="4933307" cy="502351"/>
          </a:xfrm>
        </p:grpSpPr>
        <p:sp>
          <p:nvSpPr>
            <p:cNvPr id="3" name="Freeform 3"/>
            <p:cNvSpPr/>
            <p:nvPr/>
          </p:nvSpPr>
          <p:spPr>
            <a:xfrm>
              <a:off x="0" y="0"/>
              <a:ext cx="4933307" cy="502351"/>
            </a:xfrm>
            <a:custGeom>
              <a:avLst/>
              <a:gdLst/>
              <a:ahLst/>
              <a:cxnLst/>
              <a:rect l="l" t="t" r="r" b="b"/>
              <a:pathLst>
                <a:path w="4933307" h="502351">
                  <a:moveTo>
                    <a:pt x="0" y="0"/>
                  </a:moveTo>
                  <a:lnTo>
                    <a:pt x="4933307" y="0"/>
                  </a:lnTo>
                  <a:lnTo>
                    <a:pt x="4933307" y="502351"/>
                  </a:lnTo>
                  <a:lnTo>
                    <a:pt x="0" y="502351"/>
                  </a:lnTo>
                  <a:close/>
                </a:path>
              </a:pathLst>
            </a:custGeom>
            <a:solidFill>
              <a:srgbClr val="E49B8E"/>
            </a:solidFill>
          </p:spPr>
        </p:sp>
        <p:sp>
          <p:nvSpPr>
            <p:cNvPr id="4" name="TextBox 4"/>
            <p:cNvSpPr txBox="1"/>
            <p:nvPr/>
          </p:nvSpPr>
          <p:spPr>
            <a:xfrm>
              <a:off x="0" y="-28575"/>
              <a:ext cx="4933307" cy="530926"/>
            </a:xfrm>
            <a:prstGeom prst="rect">
              <a:avLst/>
            </a:prstGeom>
          </p:spPr>
          <p:txBody>
            <a:bodyPr lIns="50800" tIns="50800" rIns="50800" bIns="50800" rtlCol="0" anchor="ctr"/>
            <a:lstStyle/>
            <a:p>
              <a:pPr algn="ctr">
                <a:lnSpc>
                  <a:spcPts val="2241"/>
                </a:lnSpc>
              </a:pPr>
              <a:endParaRPr/>
            </a:p>
          </p:txBody>
        </p:sp>
      </p:grpSp>
      <p:sp>
        <p:nvSpPr>
          <p:cNvPr id="5" name="Freeform 5"/>
          <p:cNvSpPr/>
          <p:nvPr/>
        </p:nvSpPr>
        <p:spPr>
          <a:xfrm>
            <a:off x="1951254" y="597184"/>
            <a:ext cx="14111176" cy="7645692"/>
          </a:xfrm>
          <a:custGeom>
            <a:avLst/>
            <a:gdLst/>
            <a:ahLst/>
            <a:cxnLst/>
            <a:rect l="l" t="t" r="r" b="b"/>
            <a:pathLst>
              <a:path w="14111176" h="7645692">
                <a:moveTo>
                  <a:pt x="0" y="0"/>
                </a:moveTo>
                <a:lnTo>
                  <a:pt x="14111175" y="0"/>
                </a:lnTo>
                <a:lnTo>
                  <a:pt x="14111175" y="7645691"/>
                </a:lnTo>
                <a:lnTo>
                  <a:pt x="0" y="76456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5540108" y="792263"/>
            <a:ext cx="6549237" cy="2248137"/>
          </a:xfrm>
          <a:prstGeom prst="rect">
            <a:avLst/>
          </a:prstGeom>
        </p:spPr>
        <p:txBody>
          <a:bodyPr lIns="0" tIns="0" rIns="0" bIns="0" rtlCol="0" anchor="t">
            <a:spAutoFit/>
          </a:bodyPr>
          <a:lstStyle/>
          <a:p>
            <a:pPr algn="ctr">
              <a:lnSpc>
                <a:spcPts val="4341"/>
              </a:lnSpc>
            </a:pPr>
            <a:endParaRPr dirty="0"/>
          </a:p>
          <a:p>
            <a:pPr algn="ctr">
              <a:lnSpc>
                <a:spcPts val="4341"/>
              </a:lnSpc>
            </a:pPr>
            <a:r>
              <a:rPr lang="en-US" sz="3947" b="1" dirty="0" smtClean="0">
                <a:latin typeface="HappyThursday TH Bold"/>
              </a:rPr>
              <a:t>EYE STRAIN FROM COMPUTER USE</a:t>
            </a:r>
          </a:p>
          <a:p>
            <a:pPr marL="0" lvl="0" indent="0" algn="ctr">
              <a:lnSpc>
                <a:spcPts val="4341"/>
              </a:lnSpc>
              <a:spcBef>
                <a:spcPct val="0"/>
              </a:spcBef>
            </a:pPr>
            <a:endParaRPr lang="en-US" sz="3947" dirty="0">
              <a:solidFill>
                <a:srgbClr val="FFFFFF"/>
              </a:solidFill>
              <a:latin typeface="HappyThursday TH Bold"/>
            </a:endParaRPr>
          </a:p>
        </p:txBody>
      </p:sp>
      <p:sp>
        <p:nvSpPr>
          <p:cNvPr id="7" name="Freeform 7"/>
          <p:cNvSpPr/>
          <p:nvPr/>
        </p:nvSpPr>
        <p:spPr>
          <a:xfrm>
            <a:off x="314159" y="7644412"/>
            <a:ext cx="8127393" cy="3664715"/>
          </a:xfrm>
          <a:custGeom>
            <a:avLst/>
            <a:gdLst/>
            <a:ahLst/>
            <a:cxnLst/>
            <a:rect l="l" t="t" r="r" b="b"/>
            <a:pathLst>
              <a:path w="8127393" h="3664715">
                <a:moveTo>
                  <a:pt x="0" y="0"/>
                </a:moveTo>
                <a:lnTo>
                  <a:pt x="8127393" y="0"/>
                </a:lnTo>
                <a:lnTo>
                  <a:pt x="8127393" y="3664715"/>
                </a:lnTo>
                <a:lnTo>
                  <a:pt x="0" y="36647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867565" y="5968698"/>
            <a:ext cx="1307057" cy="1675714"/>
          </a:xfrm>
          <a:custGeom>
            <a:avLst/>
            <a:gdLst/>
            <a:ahLst/>
            <a:cxnLst/>
            <a:rect l="l" t="t" r="r" b="b"/>
            <a:pathLst>
              <a:path w="1307057" h="1675714">
                <a:moveTo>
                  <a:pt x="0" y="0"/>
                </a:moveTo>
                <a:lnTo>
                  <a:pt x="1307057" y="0"/>
                </a:lnTo>
                <a:lnTo>
                  <a:pt x="1307057" y="1675714"/>
                </a:lnTo>
                <a:lnTo>
                  <a:pt x="0" y="16757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5078518" y="5679707"/>
            <a:ext cx="3062726" cy="4352712"/>
          </a:xfrm>
          <a:custGeom>
            <a:avLst/>
            <a:gdLst/>
            <a:ahLst/>
            <a:cxnLst/>
            <a:rect l="l" t="t" r="r" b="b"/>
            <a:pathLst>
              <a:path w="3062726" h="4352712">
                <a:moveTo>
                  <a:pt x="0" y="0"/>
                </a:moveTo>
                <a:lnTo>
                  <a:pt x="3062726" y="0"/>
                </a:lnTo>
                <a:lnTo>
                  <a:pt x="3062726" y="4352712"/>
                </a:lnTo>
                <a:lnTo>
                  <a:pt x="0" y="43527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2045737">
            <a:off x="16959540" y="2924723"/>
            <a:ext cx="2661690" cy="3632579"/>
          </a:xfrm>
          <a:custGeom>
            <a:avLst/>
            <a:gdLst/>
            <a:ahLst/>
            <a:cxnLst/>
            <a:rect l="l" t="t" r="r" b="b"/>
            <a:pathLst>
              <a:path w="2661690" h="3632579">
                <a:moveTo>
                  <a:pt x="0" y="0"/>
                </a:moveTo>
                <a:lnTo>
                  <a:pt x="2661690" y="0"/>
                </a:lnTo>
                <a:lnTo>
                  <a:pt x="2661690" y="3632579"/>
                </a:lnTo>
                <a:lnTo>
                  <a:pt x="0" y="363257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198388" y="1428421"/>
            <a:ext cx="1951254" cy="2185722"/>
          </a:xfrm>
          <a:custGeom>
            <a:avLst/>
            <a:gdLst/>
            <a:ahLst/>
            <a:cxnLst/>
            <a:rect l="l" t="t" r="r" b="b"/>
            <a:pathLst>
              <a:path w="1951254" h="2185722">
                <a:moveTo>
                  <a:pt x="0" y="0"/>
                </a:moveTo>
                <a:lnTo>
                  <a:pt x="1951254" y="0"/>
                </a:lnTo>
                <a:lnTo>
                  <a:pt x="1951254" y="2185722"/>
                </a:lnTo>
                <a:lnTo>
                  <a:pt x="0" y="218572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3432323" y="2464132"/>
            <a:ext cx="11646195" cy="3027125"/>
          </a:xfrm>
          <a:prstGeom prst="rect">
            <a:avLst/>
          </a:prstGeom>
        </p:spPr>
        <p:txBody>
          <a:bodyPr lIns="0" tIns="0" rIns="0" bIns="0" rtlCol="0" anchor="t">
            <a:spAutoFit/>
          </a:bodyPr>
          <a:lstStyle/>
          <a:p>
            <a:pPr>
              <a:lnSpc>
                <a:spcPts val="4195"/>
              </a:lnSpc>
            </a:pPr>
            <a:endParaRPr/>
          </a:p>
          <a:p>
            <a:pPr>
              <a:lnSpc>
                <a:spcPts val="4195"/>
              </a:lnSpc>
            </a:pPr>
            <a:r>
              <a:rPr lang="en-US" sz="2996">
                <a:solidFill>
                  <a:srgbClr val="000000"/>
                </a:solidFill>
                <a:latin typeface="Josefin Sans"/>
              </a:rPr>
              <a:t>Focusing your eyes at the same distance point for long periods of time causes fatigue. The human eye structurally prefers to look at objects more than six metres away, so any work performed close up puts extra demands on your eye muscles.</a:t>
            </a:r>
          </a:p>
          <a:p>
            <a:pPr>
              <a:lnSpc>
                <a:spcPts val="3355"/>
              </a:lnSpc>
              <a:spcBef>
                <a:spcPct val="0"/>
              </a:spcBef>
            </a:pPr>
            <a:endParaRPr lang="en-US" sz="2996">
              <a:solidFill>
                <a:srgbClr val="000000"/>
              </a:solidFill>
              <a:latin typeface="Josefin San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sp>
        <p:nvSpPr>
          <p:cNvPr id="2" name="Freeform 2"/>
          <p:cNvSpPr/>
          <p:nvPr/>
        </p:nvSpPr>
        <p:spPr>
          <a:xfrm>
            <a:off x="770064" y="621756"/>
            <a:ext cx="9676885" cy="9043489"/>
          </a:xfrm>
          <a:custGeom>
            <a:avLst/>
            <a:gdLst/>
            <a:ahLst/>
            <a:cxnLst/>
            <a:rect l="l" t="t" r="r" b="b"/>
            <a:pathLst>
              <a:path w="9676885" h="9043489">
                <a:moveTo>
                  <a:pt x="0" y="0"/>
                </a:moveTo>
                <a:lnTo>
                  <a:pt x="9676885" y="0"/>
                </a:lnTo>
                <a:lnTo>
                  <a:pt x="9676885" y="9043488"/>
                </a:lnTo>
                <a:lnTo>
                  <a:pt x="0" y="904348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555165" y="7995637"/>
            <a:ext cx="13544899" cy="6107518"/>
          </a:xfrm>
          <a:custGeom>
            <a:avLst/>
            <a:gdLst/>
            <a:ahLst/>
            <a:cxnLst/>
            <a:rect l="l" t="t" r="r" b="b"/>
            <a:pathLst>
              <a:path w="13544899" h="6107518">
                <a:moveTo>
                  <a:pt x="0" y="0"/>
                </a:moveTo>
                <a:lnTo>
                  <a:pt x="13544899" y="0"/>
                </a:lnTo>
                <a:lnTo>
                  <a:pt x="13544899" y="6107518"/>
                </a:lnTo>
                <a:lnTo>
                  <a:pt x="0" y="610751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3113532" y="1524946"/>
            <a:ext cx="6884030" cy="6556416"/>
          </a:xfrm>
          <a:custGeom>
            <a:avLst/>
            <a:gdLst/>
            <a:ahLst/>
            <a:cxnLst/>
            <a:rect l="l" t="t" r="r" b="b"/>
            <a:pathLst>
              <a:path w="6884030" h="6556416">
                <a:moveTo>
                  <a:pt x="0" y="0"/>
                </a:moveTo>
                <a:lnTo>
                  <a:pt x="6884029" y="0"/>
                </a:lnTo>
                <a:lnTo>
                  <a:pt x="6884029" y="6556416"/>
                </a:lnTo>
                <a:lnTo>
                  <a:pt x="0" y="655641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12245822" y="4958039"/>
            <a:ext cx="2369327" cy="3037598"/>
          </a:xfrm>
          <a:custGeom>
            <a:avLst/>
            <a:gdLst/>
            <a:ahLst/>
            <a:cxnLst/>
            <a:rect l="l" t="t" r="r" b="b"/>
            <a:pathLst>
              <a:path w="2369327" h="3037598">
                <a:moveTo>
                  <a:pt x="0" y="0"/>
                </a:moveTo>
                <a:lnTo>
                  <a:pt x="2369327" y="0"/>
                </a:lnTo>
                <a:lnTo>
                  <a:pt x="2369327" y="3037598"/>
                </a:lnTo>
                <a:lnTo>
                  <a:pt x="0" y="30375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36591">
            <a:off x="-225064" y="1067588"/>
            <a:ext cx="1990256" cy="1624773"/>
          </a:xfrm>
          <a:custGeom>
            <a:avLst/>
            <a:gdLst/>
            <a:ahLst/>
            <a:cxnLst/>
            <a:rect l="l" t="t" r="r" b="b"/>
            <a:pathLst>
              <a:path w="1990256" h="1624773">
                <a:moveTo>
                  <a:pt x="0" y="0"/>
                </a:moveTo>
                <a:lnTo>
                  <a:pt x="1990256" y="0"/>
                </a:lnTo>
                <a:lnTo>
                  <a:pt x="1990256" y="1624773"/>
                </a:lnTo>
                <a:lnTo>
                  <a:pt x="0" y="162477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6713040">
            <a:off x="11847844" y="597722"/>
            <a:ext cx="2423424" cy="2379362"/>
          </a:xfrm>
          <a:custGeom>
            <a:avLst/>
            <a:gdLst/>
            <a:ahLst/>
            <a:cxnLst/>
            <a:rect l="l" t="t" r="r" b="b"/>
            <a:pathLst>
              <a:path w="2423424" h="2379362">
                <a:moveTo>
                  <a:pt x="0" y="0"/>
                </a:moveTo>
                <a:lnTo>
                  <a:pt x="2423424" y="0"/>
                </a:lnTo>
                <a:lnTo>
                  <a:pt x="2423424" y="2379362"/>
                </a:lnTo>
                <a:lnTo>
                  <a:pt x="0" y="237936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TextBox 8"/>
          <p:cNvSpPr txBox="1"/>
          <p:nvPr/>
        </p:nvSpPr>
        <p:spPr>
          <a:xfrm>
            <a:off x="1365214" y="1296158"/>
            <a:ext cx="8111961" cy="7463582"/>
          </a:xfrm>
          <a:prstGeom prst="rect">
            <a:avLst/>
          </a:prstGeom>
        </p:spPr>
        <p:txBody>
          <a:bodyPr lIns="0" tIns="0" rIns="0" bIns="0" rtlCol="0" anchor="t">
            <a:spAutoFit/>
          </a:bodyPr>
          <a:lstStyle/>
          <a:p>
            <a:pPr>
              <a:lnSpc>
                <a:spcPts val="3664"/>
              </a:lnSpc>
              <a:spcBef>
                <a:spcPct val="0"/>
              </a:spcBef>
            </a:pPr>
            <a:r>
              <a:rPr lang="en-US" sz="2400" b="1" dirty="0" smtClean="0">
                <a:latin typeface="Josefin Sans Bold"/>
              </a:rPr>
              <a:t>PREVENTING EYE STRAIN FROM COMPUTER USE</a:t>
            </a:r>
          </a:p>
          <a:p>
            <a:pPr>
              <a:lnSpc>
                <a:spcPts val="3664"/>
              </a:lnSpc>
              <a:spcBef>
                <a:spcPct val="0"/>
              </a:spcBef>
            </a:pPr>
            <a:r>
              <a:rPr lang="en-US" sz="2400" b="1" dirty="0" smtClean="0">
                <a:latin typeface="Josefin Sans Bold"/>
              </a:rPr>
              <a:t>TIPS TO AVOID EYE STRAIN INCLUDE:</a:t>
            </a:r>
          </a:p>
          <a:p>
            <a:pPr marL="521900" lvl="1" indent="-260950">
              <a:lnSpc>
                <a:spcPts val="3384"/>
              </a:lnSpc>
              <a:spcBef>
                <a:spcPct val="0"/>
              </a:spcBef>
              <a:buFont typeface="Arial"/>
              <a:buChar char="•"/>
            </a:pPr>
            <a:r>
              <a:rPr lang="en-US" sz="2417" dirty="0" smtClean="0">
                <a:solidFill>
                  <a:srgbClr val="000000"/>
                </a:solidFill>
                <a:latin typeface="Josefin Sans Bold"/>
              </a:rPr>
              <a:t>Make </a:t>
            </a:r>
            <a:r>
              <a:rPr lang="en-US" sz="2417" dirty="0">
                <a:solidFill>
                  <a:srgbClr val="000000"/>
                </a:solidFill>
                <a:latin typeface="Josefin Sans Bold"/>
              </a:rPr>
              <a:t>sure your main source of light (such as a window) is not shining into your face or directly onto the computer screen.</a:t>
            </a:r>
          </a:p>
          <a:p>
            <a:pPr marL="521900" lvl="1" indent="-260950">
              <a:lnSpc>
                <a:spcPts val="3384"/>
              </a:lnSpc>
              <a:spcBef>
                <a:spcPct val="0"/>
              </a:spcBef>
              <a:buFont typeface="Arial"/>
              <a:buChar char="•"/>
            </a:pPr>
            <a:r>
              <a:rPr lang="en-US" sz="2417" dirty="0">
                <a:solidFill>
                  <a:srgbClr val="000000"/>
                </a:solidFill>
                <a:latin typeface="Josefin Sans Bold"/>
              </a:rPr>
              <a:t>Tilt the screen slightly to avoid reflections or glare.</a:t>
            </a:r>
          </a:p>
          <a:p>
            <a:pPr marL="521900" lvl="1" indent="-260950">
              <a:lnSpc>
                <a:spcPts val="3384"/>
              </a:lnSpc>
              <a:spcBef>
                <a:spcPct val="0"/>
              </a:spcBef>
              <a:buFont typeface="Arial"/>
              <a:buChar char="•"/>
            </a:pPr>
            <a:r>
              <a:rPr lang="en-US" sz="2417" dirty="0">
                <a:solidFill>
                  <a:srgbClr val="000000"/>
                </a:solidFill>
                <a:latin typeface="Josefin Sans Bold"/>
              </a:rPr>
              <a:t>Make sure the screen is not too close to your face.</a:t>
            </a:r>
          </a:p>
          <a:p>
            <a:pPr marL="521900" lvl="1" indent="-260950">
              <a:lnSpc>
                <a:spcPts val="3384"/>
              </a:lnSpc>
              <a:spcBef>
                <a:spcPct val="0"/>
              </a:spcBef>
              <a:buFont typeface="Arial"/>
              <a:buChar char="•"/>
            </a:pPr>
            <a:r>
              <a:rPr lang="en-US" sz="2417" dirty="0">
                <a:solidFill>
                  <a:srgbClr val="000000"/>
                </a:solidFill>
                <a:latin typeface="Josefin Sans Bold"/>
              </a:rPr>
              <a:t>Put the screen either at eye level or slightly lower.</a:t>
            </a:r>
          </a:p>
          <a:p>
            <a:pPr marL="521900" lvl="1" indent="-260950">
              <a:lnSpc>
                <a:spcPts val="3384"/>
              </a:lnSpc>
              <a:spcBef>
                <a:spcPct val="0"/>
              </a:spcBef>
              <a:buFont typeface="Arial"/>
              <a:buChar char="•"/>
            </a:pPr>
            <a:r>
              <a:rPr lang="en-US" sz="2417" dirty="0">
                <a:solidFill>
                  <a:srgbClr val="000000"/>
                </a:solidFill>
                <a:latin typeface="Josefin Sans Bold"/>
              </a:rPr>
              <a:t>Reduce the contrast and brightness of your screen by adjusting the controls.</a:t>
            </a:r>
          </a:p>
          <a:p>
            <a:pPr marL="521900" lvl="1" indent="-260950">
              <a:lnSpc>
                <a:spcPts val="3384"/>
              </a:lnSpc>
              <a:spcBef>
                <a:spcPct val="0"/>
              </a:spcBef>
              <a:buFont typeface="Arial"/>
              <a:buChar char="•"/>
            </a:pPr>
            <a:r>
              <a:rPr lang="en-US" sz="2417" dirty="0">
                <a:solidFill>
                  <a:srgbClr val="000000"/>
                </a:solidFill>
                <a:latin typeface="Josefin Sans Bold"/>
              </a:rPr>
              <a:t>Frequently look away from the screen and focus on faraway objects.</a:t>
            </a:r>
          </a:p>
          <a:p>
            <a:pPr marL="521900" lvl="1" indent="-260950">
              <a:lnSpc>
                <a:spcPts val="3384"/>
              </a:lnSpc>
              <a:spcBef>
                <a:spcPct val="0"/>
              </a:spcBef>
              <a:buFont typeface="Arial"/>
              <a:buChar char="•"/>
            </a:pPr>
            <a:r>
              <a:rPr lang="en-US" sz="2417" dirty="0">
                <a:solidFill>
                  <a:srgbClr val="000000"/>
                </a:solidFill>
                <a:latin typeface="Josefin Sans Bold"/>
              </a:rPr>
              <a:t>Have regular eye examinations to check that any blurring, headaches and other associated problems are not caused by any underlying disorders.</a:t>
            </a:r>
          </a:p>
          <a:p>
            <a:pPr>
              <a:lnSpc>
                <a:spcPts val="3384"/>
              </a:lnSpc>
              <a:spcBef>
                <a:spcPct val="0"/>
              </a:spcBef>
            </a:pPr>
            <a:endParaRPr lang="en-US" sz="2417" dirty="0">
              <a:solidFill>
                <a:srgbClr val="000000"/>
              </a:solidFill>
              <a:latin typeface="Josefin Sans Bold"/>
            </a:endParaRPr>
          </a:p>
          <a:p>
            <a:pPr>
              <a:lnSpc>
                <a:spcPts val="3244"/>
              </a:lnSpc>
              <a:spcBef>
                <a:spcPct val="0"/>
              </a:spcBef>
            </a:pPr>
            <a:endParaRPr lang="en-US" sz="2417" dirty="0">
              <a:solidFill>
                <a:srgbClr val="000000"/>
              </a:solidFill>
              <a:latin typeface="Josefin Sans Bo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FFF1"/>
        </a:solidFill>
        <a:effectLst/>
      </p:bgPr>
    </p:bg>
    <p:spTree>
      <p:nvGrpSpPr>
        <p:cNvPr id="1" name=""/>
        <p:cNvGrpSpPr/>
        <p:nvPr/>
      </p:nvGrpSpPr>
      <p:grpSpPr>
        <a:xfrm>
          <a:off x="0" y="0"/>
          <a:ext cx="0" cy="0"/>
          <a:chOff x="0" y="0"/>
          <a:chExt cx="0" cy="0"/>
        </a:xfrm>
      </p:grpSpPr>
      <p:grpSp>
        <p:nvGrpSpPr>
          <p:cNvPr id="2" name="Group 2"/>
          <p:cNvGrpSpPr/>
          <p:nvPr/>
        </p:nvGrpSpPr>
        <p:grpSpPr>
          <a:xfrm>
            <a:off x="-138749" y="8854650"/>
            <a:ext cx="18731151" cy="1907363"/>
            <a:chOff x="0" y="0"/>
            <a:chExt cx="4933307" cy="502351"/>
          </a:xfrm>
        </p:grpSpPr>
        <p:sp>
          <p:nvSpPr>
            <p:cNvPr id="3" name="Freeform 3"/>
            <p:cNvSpPr/>
            <p:nvPr/>
          </p:nvSpPr>
          <p:spPr>
            <a:xfrm>
              <a:off x="0" y="0"/>
              <a:ext cx="4933307" cy="502351"/>
            </a:xfrm>
            <a:custGeom>
              <a:avLst/>
              <a:gdLst/>
              <a:ahLst/>
              <a:cxnLst/>
              <a:rect l="l" t="t" r="r" b="b"/>
              <a:pathLst>
                <a:path w="4933307" h="502351">
                  <a:moveTo>
                    <a:pt x="0" y="0"/>
                  </a:moveTo>
                  <a:lnTo>
                    <a:pt x="4933307" y="0"/>
                  </a:lnTo>
                  <a:lnTo>
                    <a:pt x="4933307" y="502351"/>
                  </a:lnTo>
                  <a:lnTo>
                    <a:pt x="0" y="502351"/>
                  </a:lnTo>
                  <a:close/>
                </a:path>
              </a:pathLst>
            </a:custGeom>
            <a:solidFill>
              <a:srgbClr val="E49B8E"/>
            </a:solidFill>
          </p:spPr>
        </p:sp>
        <p:sp>
          <p:nvSpPr>
            <p:cNvPr id="4" name="TextBox 4"/>
            <p:cNvSpPr txBox="1"/>
            <p:nvPr/>
          </p:nvSpPr>
          <p:spPr>
            <a:xfrm>
              <a:off x="0" y="-28575"/>
              <a:ext cx="4933307" cy="530926"/>
            </a:xfrm>
            <a:prstGeom prst="rect">
              <a:avLst/>
            </a:prstGeom>
          </p:spPr>
          <p:txBody>
            <a:bodyPr lIns="50800" tIns="50800" rIns="50800" bIns="50800" rtlCol="0" anchor="ctr"/>
            <a:lstStyle/>
            <a:p>
              <a:pPr algn="ctr">
                <a:lnSpc>
                  <a:spcPts val="2241"/>
                </a:lnSpc>
              </a:pPr>
              <a:endParaRPr/>
            </a:p>
          </p:txBody>
        </p:sp>
      </p:grpSp>
      <p:sp>
        <p:nvSpPr>
          <p:cNvPr id="5" name="Freeform 5"/>
          <p:cNvSpPr/>
          <p:nvPr/>
        </p:nvSpPr>
        <p:spPr>
          <a:xfrm>
            <a:off x="1951254" y="597184"/>
            <a:ext cx="14111176" cy="7645692"/>
          </a:xfrm>
          <a:custGeom>
            <a:avLst/>
            <a:gdLst/>
            <a:ahLst/>
            <a:cxnLst/>
            <a:rect l="l" t="t" r="r" b="b"/>
            <a:pathLst>
              <a:path w="14111176" h="7645692">
                <a:moveTo>
                  <a:pt x="0" y="0"/>
                </a:moveTo>
                <a:lnTo>
                  <a:pt x="14111175" y="0"/>
                </a:lnTo>
                <a:lnTo>
                  <a:pt x="14111175" y="7645691"/>
                </a:lnTo>
                <a:lnTo>
                  <a:pt x="0" y="76456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5540108" y="792263"/>
            <a:ext cx="6549237" cy="1698635"/>
          </a:xfrm>
          <a:prstGeom prst="rect">
            <a:avLst/>
          </a:prstGeom>
        </p:spPr>
        <p:txBody>
          <a:bodyPr lIns="0" tIns="0" rIns="0" bIns="0" rtlCol="0" anchor="t">
            <a:spAutoFit/>
          </a:bodyPr>
          <a:lstStyle/>
          <a:p>
            <a:pPr algn="ctr">
              <a:lnSpc>
                <a:spcPts val="4341"/>
              </a:lnSpc>
            </a:pPr>
            <a:endParaRPr dirty="0"/>
          </a:p>
          <a:p>
            <a:pPr marL="0" lvl="0" indent="0" algn="ctr">
              <a:lnSpc>
                <a:spcPts val="4341"/>
              </a:lnSpc>
              <a:spcBef>
                <a:spcPct val="0"/>
              </a:spcBef>
            </a:pPr>
            <a:r>
              <a:rPr lang="en-US" sz="4800" b="1" dirty="0" smtClean="0">
                <a:latin typeface="HappyThursday TH Bold"/>
              </a:rPr>
              <a:t>HEALTH RISKS FROM COMPUTER GAMES</a:t>
            </a:r>
            <a:endParaRPr lang="en-US" sz="4800" b="1" dirty="0">
              <a:latin typeface="HappyThursday TH Bold"/>
            </a:endParaRPr>
          </a:p>
        </p:txBody>
      </p:sp>
      <p:sp>
        <p:nvSpPr>
          <p:cNvPr id="7" name="Freeform 7"/>
          <p:cNvSpPr/>
          <p:nvPr/>
        </p:nvSpPr>
        <p:spPr>
          <a:xfrm>
            <a:off x="314159" y="7644412"/>
            <a:ext cx="8127393" cy="3664715"/>
          </a:xfrm>
          <a:custGeom>
            <a:avLst/>
            <a:gdLst/>
            <a:ahLst/>
            <a:cxnLst/>
            <a:rect l="l" t="t" r="r" b="b"/>
            <a:pathLst>
              <a:path w="8127393" h="3664715">
                <a:moveTo>
                  <a:pt x="0" y="0"/>
                </a:moveTo>
                <a:lnTo>
                  <a:pt x="8127393" y="0"/>
                </a:lnTo>
                <a:lnTo>
                  <a:pt x="8127393" y="3664715"/>
                </a:lnTo>
                <a:lnTo>
                  <a:pt x="0" y="366471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867565" y="5968698"/>
            <a:ext cx="1307057" cy="1675714"/>
          </a:xfrm>
          <a:custGeom>
            <a:avLst/>
            <a:gdLst/>
            <a:ahLst/>
            <a:cxnLst/>
            <a:rect l="l" t="t" r="r" b="b"/>
            <a:pathLst>
              <a:path w="1307057" h="1675714">
                <a:moveTo>
                  <a:pt x="0" y="0"/>
                </a:moveTo>
                <a:lnTo>
                  <a:pt x="1307057" y="0"/>
                </a:lnTo>
                <a:lnTo>
                  <a:pt x="1307057" y="1675714"/>
                </a:lnTo>
                <a:lnTo>
                  <a:pt x="0" y="167571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a:off x="15078518" y="5679707"/>
            <a:ext cx="3062726" cy="4352712"/>
          </a:xfrm>
          <a:custGeom>
            <a:avLst/>
            <a:gdLst/>
            <a:ahLst/>
            <a:cxnLst/>
            <a:rect l="l" t="t" r="r" b="b"/>
            <a:pathLst>
              <a:path w="3062726" h="4352712">
                <a:moveTo>
                  <a:pt x="0" y="0"/>
                </a:moveTo>
                <a:lnTo>
                  <a:pt x="3062726" y="0"/>
                </a:lnTo>
                <a:lnTo>
                  <a:pt x="3062726" y="4352712"/>
                </a:lnTo>
                <a:lnTo>
                  <a:pt x="0" y="43527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2045737">
            <a:off x="16959540" y="2924723"/>
            <a:ext cx="2661690" cy="3632579"/>
          </a:xfrm>
          <a:custGeom>
            <a:avLst/>
            <a:gdLst/>
            <a:ahLst/>
            <a:cxnLst/>
            <a:rect l="l" t="t" r="r" b="b"/>
            <a:pathLst>
              <a:path w="2661690" h="3632579">
                <a:moveTo>
                  <a:pt x="0" y="0"/>
                </a:moveTo>
                <a:lnTo>
                  <a:pt x="2661690" y="0"/>
                </a:lnTo>
                <a:lnTo>
                  <a:pt x="2661690" y="3632579"/>
                </a:lnTo>
                <a:lnTo>
                  <a:pt x="0" y="363257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198388" y="1428421"/>
            <a:ext cx="1951254" cy="2185722"/>
          </a:xfrm>
          <a:custGeom>
            <a:avLst/>
            <a:gdLst/>
            <a:ahLst/>
            <a:cxnLst/>
            <a:rect l="l" t="t" r="r" b="b"/>
            <a:pathLst>
              <a:path w="1951254" h="2185722">
                <a:moveTo>
                  <a:pt x="0" y="0"/>
                </a:moveTo>
                <a:lnTo>
                  <a:pt x="1951254" y="0"/>
                </a:lnTo>
                <a:lnTo>
                  <a:pt x="1951254" y="2185722"/>
                </a:lnTo>
                <a:lnTo>
                  <a:pt x="0" y="2185722"/>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3183744" y="2209563"/>
            <a:ext cx="11646195" cy="5646500"/>
          </a:xfrm>
          <a:prstGeom prst="rect">
            <a:avLst/>
          </a:prstGeom>
        </p:spPr>
        <p:txBody>
          <a:bodyPr lIns="0" tIns="0" rIns="0" bIns="0" rtlCol="0" anchor="t">
            <a:spAutoFit/>
          </a:bodyPr>
          <a:lstStyle/>
          <a:p>
            <a:pPr>
              <a:lnSpc>
                <a:spcPts val="4195"/>
              </a:lnSpc>
            </a:pPr>
            <a:endParaRPr dirty="0"/>
          </a:p>
          <a:p>
            <a:pPr>
              <a:lnSpc>
                <a:spcPts val="4195"/>
              </a:lnSpc>
            </a:pPr>
            <a:r>
              <a:rPr lang="en-US" sz="2996" dirty="0">
                <a:solidFill>
                  <a:srgbClr val="000000"/>
                </a:solidFill>
                <a:latin typeface="Josefin Sans"/>
              </a:rPr>
              <a:t>Playing computer games for too long or without correct furniture and posture can lead to health problems such as:</a:t>
            </a:r>
          </a:p>
          <a:p>
            <a:pPr marL="647020" lvl="1" indent="-323510">
              <a:lnSpc>
                <a:spcPts val="4195"/>
              </a:lnSpc>
              <a:buFont typeface="Arial"/>
              <a:buChar char="•"/>
            </a:pPr>
            <a:r>
              <a:rPr lang="en-US" sz="2996" dirty="0">
                <a:solidFill>
                  <a:srgbClr val="000000"/>
                </a:solidFill>
                <a:latin typeface="Josefin Sans"/>
              </a:rPr>
              <a:t>overuse injuries of the hand</a:t>
            </a:r>
          </a:p>
          <a:p>
            <a:pPr marL="647020" lvl="1" indent="-323510">
              <a:lnSpc>
                <a:spcPts val="4195"/>
              </a:lnSpc>
              <a:buFont typeface="Arial"/>
              <a:buChar char="•"/>
            </a:pPr>
            <a:r>
              <a:rPr lang="en-US" sz="2996" dirty="0">
                <a:solidFill>
                  <a:srgbClr val="000000"/>
                </a:solidFill>
                <a:latin typeface="Josefin Sans"/>
              </a:rPr>
              <a:t>obesity</a:t>
            </a:r>
          </a:p>
          <a:p>
            <a:pPr marL="647020" lvl="1" indent="-323510">
              <a:lnSpc>
                <a:spcPts val="4195"/>
              </a:lnSpc>
              <a:buFont typeface="Arial"/>
              <a:buChar char="•"/>
            </a:pPr>
            <a:r>
              <a:rPr lang="en-US" sz="2996" dirty="0">
                <a:solidFill>
                  <a:srgbClr val="000000"/>
                </a:solidFill>
                <a:latin typeface="Josefin Sans"/>
              </a:rPr>
              <a:t>muscle and joint problems</a:t>
            </a:r>
          </a:p>
          <a:p>
            <a:pPr marL="647020" lvl="1" indent="-323510">
              <a:lnSpc>
                <a:spcPts val="4195"/>
              </a:lnSpc>
              <a:buFont typeface="Arial"/>
              <a:buChar char="•"/>
            </a:pPr>
            <a:r>
              <a:rPr lang="en-US" sz="2996" dirty="0">
                <a:solidFill>
                  <a:srgbClr val="000000"/>
                </a:solidFill>
                <a:latin typeface="Josefin Sans"/>
              </a:rPr>
              <a:t>eye strain</a:t>
            </a:r>
          </a:p>
          <a:p>
            <a:pPr marL="647020" lvl="1" indent="-323510">
              <a:lnSpc>
                <a:spcPts val="4195"/>
              </a:lnSpc>
              <a:buFont typeface="Arial"/>
              <a:buChar char="•"/>
            </a:pPr>
            <a:r>
              <a:rPr lang="en-US" sz="2996" dirty="0" err="1">
                <a:solidFill>
                  <a:srgbClr val="000000"/>
                </a:solidFill>
                <a:latin typeface="Josefin Sans"/>
              </a:rPr>
              <a:t>behavioural</a:t>
            </a:r>
            <a:r>
              <a:rPr lang="en-US" sz="2996" dirty="0">
                <a:solidFill>
                  <a:srgbClr val="000000"/>
                </a:solidFill>
                <a:latin typeface="Josefin Sans"/>
              </a:rPr>
              <a:t> problems, including aggressive </a:t>
            </a:r>
            <a:r>
              <a:rPr lang="en-US" sz="2996" dirty="0" err="1">
                <a:solidFill>
                  <a:srgbClr val="000000"/>
                </a:solidFill>
                <a:latin typeface="Josefin Sans"/>
              </a:rPr>
              <a:t>behaviour</a:t>
            </a:r>
            <a:endParaRPr lang="en-US" sz="2996" dirty="0">
              <a:solidFill>
                <a:srgbClr val="000000"/>
              </a:solidFill>
              <a:latin typeface="Josefin Sans"/>
            </a:endParaRPr>
          </a:p>
          <a:p>
            <a:pPr marL="647020" lvl="1" indent="-323510">
              <a:lnSpc>
                <a:spcPts val="4195"/>
              </a:lnSpc>
              <a:buFont typeface="Arial"/>
              <a:buChar char="•"/>
            </a:pPr>
            <a:r>
              <a:rPr lang="en-US" sz="2996" dirty="0">
                <a:solidFill>
                  <a:srgbClr val="000000"/>
                </a:solidFill>
                <a:latin typeface="Josefin Sans"/>
              </a:rPr>
              <a:t>photosensitive </a:t>
            </a:r>
            <a:r>
              <a:rPr lang="en-US" sz="2996" u="sng" dirty="0">
                <a:solidFill>
                  <a:srgbClr val="000000"/>
                </a:solidFill>
                <a:latin typeface="Josefin Sans Bold"/>
                <a:hlinkClick r:id="rId14" tooltip="https://www.betterhealth.vic.gov.au/health/conditionsandtreatments/epilepsy-in-children"/>
              </a:rPr>
              <a:t>epileptic seizures</a:t>
            </a:r>
            <a:r>
              <a:rPr lang="en-US" sz="2996" dirty="0">
                <a:solidFill>
                  <a:srgbClr val="000000"/>
                </a:solidFill>
                <a:latin typeface="Josefin Sans"/>
              </a:rPr>
              <a:t> (caused by flashing or rapidly changing lights – this is rare).</a:t>
            </a:r>
          </a:p>
          <a:p>
            <a:pPr>
              <a:lnSpc>
                <a:spcPts val="3355"/>
              </a:lnSpc>
              <a:spcBef>
                <a:spcPct val="0"/>
              </a:spcBef>
            </a:pPr>
            <a:endParaRPr lang="en-US" sz="2996" dirty="0">
              <a:solidFill>
                <a:srgbClr val="000000"/>
              </a:solidFill>
              <a:latin typeface="Josefin San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627</Words>
  <Application>Microsoft Office PowerPoint</Application>
  <PresentationFormat>Custom</PresentationFormat>
  <Paragraphs>49</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HappyThursday TH Bold</vt:lpstr>
      <vt:lpstr>Gaegu Bold</vt:lpstr>
      <vt:lpstr>Calibri</vt:lpstr>
      <vt:lpstr>Josefin Sans Bold</vt:lpstr>
      <vt:lpstr>Josefin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Cute Illustrative City Quiz Game Presentation</dc:title>
  <cp:lastModifiedBy>Muhammad Umair Khan Umair</cp:lastModifiedBy>
  <cp:revision>2</cp:revision>
  <dcterms:created xsi:type="dcterms:W3CDTF">2006-08-16T00:00:00Z</dcterms:created>
  <dcterms:modified xsi:type="dcterms:W3CDTF">2024-09-22T18:55:05Z</dcterms:modified>
  <dc:identifier>DAF77c8zZPE</dc:identifier>
</cp:coreProperties>
</file>