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80" r:id="rId2"/>
    <p:sldId id="306" r:id="rId3"/>
    <p:sldId id="308" r:id="rId4"/>
    <p:sldId id="319" r:id="rId5"/>
    <p:sldId id="320" r:id="rId6"/>
    <p:sldId id="321" r:id="rId7"/>
    <p:sldId id="322" r:id="rId8"/>
    <p:sldId id="323" r:id="rId9"/>
    <p:sldId id="324" r:id="rId10"/>
    <p:sldId id="326" r:id="rId11"/>
    <p:sldId id="327" r:id="rId12"/>
    <p:sldId id="329" r:id="rId13"/>
    <p:sldId id="25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72" userDrawn="1">
          <p15:clr>
            <a:srgbClr val="A4A3A4"/>
          </p15:clr>
        </p15:guide>
        <p15:guide id="2" pos="393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ABFF"/>
    <a:srgbClr val="FF81FF"/>
    <a:srgbClr val="990099"/>
    <a:srgbClr val="9E9EBE"/>
    <a:srgbClr val="FFAFD7"/>
    <a:srgbClr val="FF3399"/>
    <a:srgbClr val="666699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7" autoAdjust="0"/>
    <p:restoredTop sz="84766" autoAdjust="0"/>
  </p:normalViewPr>
  <p:slideViewPr>
    <p:cSldViewPr snapToGrid="0">
      <p:cViewPr varScale="1">
        <p:scale>
          <a:sx n="61" d="100"/>
          <a:sy n="61" d="100"/>
        </p:scale>
        <p:origin x="1086" y="78"/>
      </p:cViewPr>
      <p:guideLst>
        <p:guide orient="horz" pos="2772"/>
        <p:guide pos="39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862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45069D-0DA1-4F58-8F43-90C43489E8AD}" type="datetimeFigureOut">
              <a:rPr lang="en-GB" smtClean="0"/>
              <a:t>28/01/2020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09BC24-41CC-4FC4-BA18-F894B7ED82D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2228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14805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82450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15708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90241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152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61761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6796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69897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50813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77957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29378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8379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28/01/2020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5611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28/01/2020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8254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28/01/2020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8080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28/01/2020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3201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28/01/2020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941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28/01/2020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3632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28/01/2020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5399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28/01/2020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3778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28/01/2020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8655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28/01/2020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0257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28/01/2020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6398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AEE5F-8F5A-4802-B70F-D306782E7DF3}" type="datetimeFigureOut">
              <a:rPr lang="en-GB" smtClean="0"/>
              <a:t>28/01/2020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8686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hamilton-trust.org.uk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1679" y="1300505"/>
            <a:ext cx="10101467" cy="1117891"/>
          </a:xfrm>
        </p:spPr>
        <p:txBody>
          <a:bodyPr>
            <a:noAutofit/>
          </a:bodyPr>
          <a:lstStyle/>
          <a:p>
            <a:br>
              <a:rPr lang="en-GB" b="1" dirty="0">
                <a:solidFill>
                  <a:srgbClr val="0000FF"/>
                </a:solidFill>
                <a:latin typeface="+mn-lt"/>
              </a:rPr>
            </a:br>
            <a:r>
              <a:rPr lang="en-GB" b="1" dirty="0">
                <a:solidFill>
                  <a:srgbClr val="0000FF"/>
                </a:solidFill>
                <a:latin typeface="+mn-lt"/>
              </a:rPr>
              <a:t>Adding description using conjunctions and prepositions</a:t>
            </a:r>
            <a:endParaRPr lang="en-GB" sz="8000" b="1" dirty="0">
              <a:solidFill>
                <a:srgbClr val="0000FF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06437" y="464234"/>
            <a:ext cx="11141612" cy="5852160"/>
          </a:xfrm>
          <a:prstGeom prst="rect">
            <a:avLst/>
          </a:prstGeom>
          <a:noFill/>
          <a:ln w="63500" cmpd="dbl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6" name="il_fi" descr="5472282450_785b4c554e_z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5824" y="2595652"/>
            <a:ext cx="6353175" cy="25241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72044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610" y="830492"/>
            <a:ext cx="105735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rgbClr val="0000FF"/>
                </a:solidFill>
              </a:rPr>
              <a:t>Phrases</a:t>
            </a:r>
            <a:r>
              <a:rPr lang="en-GB" sz="3600" b="1" dirty="0"/>
              <a:t> </a:t>
            </a:r>
          </a:p>
          <a:p>
            <a:pPr algn="ctr"/>
            <a:r>
              <a:rPr lang="en-GB" sz="2800" dirty="0"/>
              <a:t>A </a:t>
            </a:r>
            <a:r>
              <a:rPr lang="en-GB" sz="2800" b="1" dirty="0"/>
              <a:t>phrase</a:t>
            </a:r>
            <a:r>
              <a:rPr lang="en-GB" sz="2800" dirty="0"/>
              <a:t> is a group of words which adds meaning to a sentence.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63477" y="2566045"/>
            <a:ext cx="361782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>
                <a:solidFill>
                  <a:srgbClr val="0000FF"/>
                </a:solidFill>
              </a:rPr>
              <a:t>over the moor</a:t>
            </a:r>
          </a:p>
          <a:p>
            <a:pPr algn="ctr"/>
            <a:r>
              <a:rPr lang="en-GB" sz="2800" i="1" dirty="0">
                <a:solidFill>
                  <a:srgbClr val="0000FF"/>
                </a:solidFill>
              </a:rPr>
              <a:t>in the air</a:t>
            </a:r>
          </a:p>
          <a:p>
            <a:pPr algn="ctr"/>
            <a:r>
              <a:rPr lang="en-GB" sz="2800" i="1" dirty="0">
                <a:solidFill>
                  <a:srgbClr val="0000FF"/>
                </a:solidFill>
              </a:rPr>
              <a:t>till teatime</a:t>
            </a:r>
          </a:p>
          <a:p>
            <a:pPr algn="ctr"/>
            <a:r>
              <a:rPr lang="en-GB" sz="2800" i="1" dirty="0">
                <a:solidFill>
                  <a:srgbClr val="0000FF"/>
                </a:solidFill>
              </a:rPr>
              <a:t>for days and days</a:t>
            </a:r>
          </a:p>
        </p:txBody>
      </p:sp>
      <p:sp>
        <p:nvSpPr>
          <p:cNvPr id="7" name="Rectangle 6"/>
          <p:cNvSpPr/>
          <p:nvPr/>
        </p:nvSpPr>
        <p:spPr>
          <a:xfrm>
            <a:off x="506437" y="464234"/>
            <a:ext cx="11141612" cy="5852160"/>
          </a:xfrm>
          <a:prstGeom prst="rect">
            <a:avLst/>
          </a:prstGeom>
          <a:noFill/>
          <a:ln w="63500" cmpd="dbl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06437" y="5324805"/>
            <a:ext cx="109697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There is </a:t>
            </a:r>
            <a:r>
              <a:rPr lang="en-GB" sz="2800" b="1" dirty="0"/>
              <a:t>no active verb </a:t>
            </a:r>
            <a:r>
              <a:rPr lang="en-GB" sz="2800" dirty="0"/>
              <a:t>in a phrase; it does not make sense on its own.</a:t>
            </a:r>
          </a:p>
        </p:txBody>
      </p:sp>
    </p:spTree>
    <p:extLst>
      <p:ext uri="{BB962C8B-B14F-4D97-AF65-F5344CB8AC3E}">
        <p14:creationId xmlns:p14="http://schemas.microsoft.com/office/powerpoint/2010/main" val="369131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9553" y="491129"/>
            <a:ext cx="105735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rgbClr val="0000FF"/>
                </a:solidFill>
              </a:rPr>
              <a:t>Prepositions</a:t>
            </a:r>
            <a:r>
              <a:rPr lang="en-GB" sz="3600" b="1" dirty="0"/>
              <a:t> </a:t>
            </a:r>
          </a:p>
          <a:p>
            <a:pPr algn="ctr"/>
            <a:r>
              <a:rPr lang="en-GB" sz="2800" b="1" dirty="0"/>
              <a:t>Prepositions</a:t>
            </a:r>
            <a:r>
              <a:rPr lang="en-GB" sz="2800" dirty="0"/>
              <a:t> tell us how words are related.</a:t>
            </a:r>
          </a:p>
        </p:txBody>
      </p:sp>
      <p:sp>
        <p:nvSpPr>
          <p:cNvPr id="7" name="Rectangle 6"/>
          <p:cNvSpPr/>
          <p:nvPr/>
        </p:nvSpPr>
        <p:spPr>
          <a:xfrm>
            <a:off x="506437" y="464234"/>
            <a:ext cx="11141612" cy="5852160"/>
          </a:xfrm>
          <a:prstGeom prst="rect">
            <a:avLst/>
          </a:prstGeom>
          <a:noFill/>
          <a:ln w="63500" cmpd="dbl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TextBox 39"/>
          <p:cNvSpPr txBox="1"/>
          <p:nvPr/>
        </p:nvSpPr>
        <p:spPr>
          <a:xfrm>
            <a:off x="6076331" y="2221143"/>
            <a:ext cx="1504561" cy="3111107"/>
          </a:xfrm>
          <a:prstGeom prst="roundRect">
            <a:avLst/>
          </a:prstGeom>
          <a:solidFill>
            <a:srgbClr val="92D050"/>
          </a:solidFill>
          <a:ln w="285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When?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before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in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during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at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Times New Roman" panose="02020603050405020304" pitchFamily="18" charset="0"/>
              </a:rPr>
              <a:t>after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kern="0" dirty="0">
                <a:solidFill>
                  <a:sysClr val="windowText" lastClr="000000"/>
                </a:solidFill>
                <a:ea typeface="Times New Roman" panose="02020603050405020304" pitchFamily="18" charset="0"/>
              </a:rPr>
              <a:t>until/till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</p:txBody>
      </p:sp>
      <p:sp>
        <p:nvSpPr>
          <p:cNvPr id="36" name="TextBox 17"/>
          <p:cNvSpPr txBox="1"/>
          <p:nvPr/>
        </p:nvSpPr>
        <p:spPr>
          <a:xfrm>
            <a:off x="4409766" y="2221143"/>
            <a:ext cx="1504561" cy="3163932"/>
          </a:xfrm>
          <a:prstGeom prst="roundRect">
            <a:avLst/>
          </a:prstGeom>
          <a:solidFill>
            <a:srgbClr val="5B9BD5">
              <a:lumMod val="60000"/>
              <a:lumOff val="40000"/>
            </a:srgbClr>
          </a:solidFill>
          <a:ln w="285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Where?</a:t>
            </a:r>
            <a:endParaRPr lang="en-GB" sz="2000" kern="0" dirty="0">
              <a:solidFill>
                <a:sysClr val="windowText" lastClr="000000"/>
              </a:solidFill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kern="0" noProof="0" dirty="0">
                <a:solidFill>
                  <a:sysClr val="windowText" lastClr="000000"/>
                </a:solidFill>
                <a:ea typeface="Times New Roman" panose="02020603050405020304" pitchFamily="18" charset="0"/>
              </a:rPr>
              <a:t>inside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kern="0" dirty="0">
                <a:solidFill>
                  <a:sysClr val="windowText" lastClr="000000"/>
                </a:solidFill>
                <a:ea typeface="Times New Roman" panose="02020603050405020304" pitchFamily="18" charset="0"/>
              </a:rPr>
              <a:t>outside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Times New Roman" panose="02020603050405020304" pitchFamily="18" charset="0"/>
              </a:rPr>
              <a:t>between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kern="0" dirty="0">
                <a:solidFill>
                  <a:sysClr val="windowText" lastClr="000000"/>
                </a:solidFill>
                <a:ea typeface="Times New Roman" panose="02020603050405020304" pitchFamily="18" charset="0"/>
              </a:rPr>
              <a:t>over</a:t>
            </a:r>
          </a:p>
          <a:p>
            <a:pPr algn="ctr">
              <a:defRPr/>
            </a:pPr>
            <a:r>
              <a:rPr lang="en-GB" sz="2000" kern="0" dirty="0">
                <a:solidFill>
                  <a:sysClr val="windowText" lastClr="000000"/>
                </a:solidFill>
                <a:ea typeface="Times New Roman" panose="02020603050405020304" pitchFamily="18" charset="0"/>
              </a:rPr>
              <a:t>under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kern="0" dirty="0">
                <a:solidFill>
                  <a:sysClr val="windowText" lastClr="000000"/>
                </a:solidFill>
                <a:ea typeface="Times New Roman" panose="02020603050405020304" pitchFamily="18" charset="0"/>
              </a:rPr>
              <a:t>from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Times New Roman" panose="02020603050405020304" pitchFamily="18" charset="0"/>
              </a:rPr>
              <a:t>above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kern="0" dirty="0">
                <a:solidFill>
                  <a:sysClr val="windowText" lastClr="000000"/>
                </a:solidFill>
                <a:ea typeface="Times New Roman" panose="02020603050405020304" pitchFamily="18" charset="0"/>
              </a:rPr>
              <a:t>with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465872" y="2539123"/>
            <a:ext cx="38345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800" dirty="0"/>
              <a:t>The wind is howling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452347" y="2523095"/>
            <a:ext cx="38345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8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</a:rPr>
              <a:t>over </a:t>
            </a:r>
            <a:r>
              <a:rPr lang="en-GB" sz="2800" u="sng" dirty="0">
                <a:uFill>
                  <a:solidFill>
                    <a:srgbClr val="0000FF"/>
                  </a:solidFill>
                </a:uFill>
              </a:rPr>
              <a:t>the moor.</a:t>
            </a:r>
            <a:endParaRPr lang="en-GB" sz="2800" dirty="0"/>
          </a:p>
        </p:txBody>
      </p:sp>
      <p:sp>
        <p:nvSpPr>
          <p:cNvPr id="41" name="TextBox 40"/>
          <p:cNvSpPr txBox="1"/>
          <p:nvPr/>
        </p:nvSpPr>
        <p:spPr>
          <a:xfrm>
            <a:off x="3465872" y="3224652"/>
            <a:ext cx="2197509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800" dirty="0"/>
              <a:t>I like to swing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496233" y="3233542"/>
            <a:ext cx="3834581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8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</a:rPr>
              <a:t>in</a:t>
            </a:r>
            <a:r>
              <a:rPr lang="en-GB" sz="2800" u="sng" dirty="0">
                <a:uFill>
                  <a:solidFill>
                    <a:srgbClr val="0000FF"/>
                  </a:solidFill>
                </a:uFill>
              </a:rPr>
              <a:t> the air</a:t>
            </a:r>
            <a:r>
              <a:rPr lang="en-GB" sz="2800" dirty="0"/>
              <a:t>.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465872" y="3914283"/>
            <a:ext cx="3215147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800" dirty="0"/>
              <a:t>We played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465872" y="4595024"/>
            <a:ext cx="3706761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800" dirty="0"/>
              <a:t>We sailed along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833856" y="4599812"/>
            <a:ext cx="3834581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8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</a:rPr>
              <a:t>for </a:t>
            </a:r>
            <a:r>
              <a:rPr lang="en-GB" sz="2800" u="sng" dirty="0">
                <a:uFill>
                  <a:solidFill>
                    <a:srgbClr val="0000FF"/>
                  </a:solidFill>
                </a:uFill>
              </a:rPr>
              <a:t>days.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098920" y="3912373"/>
            <a:ext cx="38345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8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</a:rPr>
              <a:t>till </a:t>
            </a:r>
            <a:r>
              <a:rPr lang="en-GB" sz="2800" u="sng" dirty="0">
                <a:uFill>
                  <a:solidFill>
                    <a:srgbClr val="0000FF"/>
                  </a:solidFill>
                </a:uFill>
              </a:rPr>
              <a:t>teatime</a:t>
            </a:r>
            <a:r>
              <a:rPr lang="en-GB" sz="2800" dirty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3054701" y="1452543"/>
            <a:ext cx="60432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</a:rPr>
              <a:t>Prepositions</a:t>
            </a:r>
            <a:r>
              <a:rPr lang="en-GB" sz="2800" dirty="0">
                <a:uFill>
                  <a:solidFill>
                    <a:srgbClr val="0000FF"/>
                  </a:solidFill>
                </a:uFill>
              </a:rPr>
              <a:t> link a </a:t>
            </a:r>
            <a:r>
              <a:rPr lang="en-GB" sz="2800" u="sng" dirty="0">
                <a:uFill>
                  <a:solidFill>
                    <a:srgbClr val="0000FF"/>
                  </a:solidFill>
                </a:uFill>
              </a:rPr>
              <a:t>phrase</a:t>
            </a:r>
            <a:r>
              <a:rPr lang="en-GB" sz="2800" dirty="0">
                <a:uFill>
                  <a:solidFill>
                    <a:srgbClr val="0000FF"/>
                  </a:solidFill>
                </a:uFill>
              </a:rPr>
              <a:t> to a sentence.</a:t>
            </a:r>
          </a:p>
        </p:txBody>
      </p:sp>
    </p:spTree>
    <p:extLst>
      <p:ext uri="{BB962C8B-B14F-4D97-AF65-F5344CB8AC3E}">
        <p14:creationId xmlns:p14="http://schemas.microsoft.com/office/powerpoint/2010/main" val="2492345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4.44444E-6 L 0.32304 0.005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46" y="255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85185E-6 L -0.30977 0.00694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95" y="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5" grpId="1" animBg="1"/>
      <p:bldP spid="36" grpId="0" animBg="1"/>
      <p:bldP spid="36" grpId="1" animBg="1"/>
      <p:bldP spid="39" grpId="0" uiExpand="1" build="p"/>
      <p:bldP spid="40" grpId="0" uiExpand="1" build="p"/>
      <p:bldP spid="41" grpId="0" uiExpand="1" build="p"/>
      <p:bldP spid="42" grpId="0" uiExpand="1" build="p"/>
      <p:bldP spid="43" grpId="0" uiExpand="1" build="p"/>
      <p:bldP spid="44" grpId="0" uiExpand="1" build="p"/>
      <p:bldP spid="45" grpId="0" uiExpand="1" build="p"/>
      <p:bldP spid="46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610" y="830492"/>
            <a:ext cx="10573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rgbClr val="0000FF"/>
                </a:solidFill>
              </a:rPr>
              <a:t>Prepositions</a:t>
            </a:r>
            <a:endParaRPr lang="en-GB" sz="3600" b="1" dirty="0"/>
          </a:p>
        </p:txBody>
      </p:sp>
      <p:sp>
        <p:nvSpPr>
          <p:cNvPr id="7" name="Rectangle 6"/>
          <p:cNvSpPr/>
          <p:nvPr/>
        </p:nvSpPr>
        <p:spPr>
          <a:xfrm>
            <a:off x="506437" y="464234"/>
            <a:ext cx="11141612" cy="5852160"/>
          </a:xfrm>
          <a:prstGeom prst="rect">
            <a:avLst/>
          </a:prstGeom>
          <a:noFill/>
          <a:ln w="63500" cmpd="dbl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89406" y="5570079"/>
            <a:ext cx="109697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Are these </a:t>
            </a:r>
            <a:r>
              <a:rPr lang="en-GB" sz="2800" dirty="0">
                <a:solidFill>
                  <a:srgbClr val="0000FF"/>
                </a:solidFill>
              </a:rPr>
              <a:t>prepositional phrases </a:t>
            </a:r>
            <a:r>
              <a:rPr lang="en-GB" sz="2800" dirty="0"/>
              <a:t>telling you </a:t>
            </a:r>
            <a:r>
              <a:rPr lang="en-GB" sz="2800" dirty="0">
                <a:solidFill>
                  <a:srgbClr val="0000FF"/>
                </a:solidFill>
              </a:rPr>
              <a:t>where</a:t>
            </a:r>
            <a:r>
              <a:rPr lang="en-GB" sz="2800" dirty="0"/>
              <a:t> or </a:t>
            </a:r>
            <a:r>
              <a:rPr lang="en-GB" sz="2800" dirty="0">
                <a:solidFill>
                  <a:srgbClr val="0000FF"/>
                </a:solidFill>
              </a:rPr>
              <a:t>when</a:t>
            </a:r>
            <a:r>
              <a:rPr lang="en-GB" sz="2800" dirty="0"/>
              <a:t>?</a:t>
            </a:r>
          </a:p>
        </p:txBody>
      </p:sp>
      <p:sp>
        <p:nvSpPr>
          <p:cNvPr id="10" name="TextBox 39"/>
          <p:cNvSpPr txBox="1"/>
          <p:nvPr/>
        </p:nvSpPr>
        <p:spPr>
          <a:xfrm>
            <a:off x="9999046" y="688250"/>
            <a:ext cx="1504561" cy="485457"/>
          </a:xfrm>
          <a:prstGeom prst="roundRect">
            <a:avLst/>
          </a:prstGeom>
          <a:solidFill>
            <a:srgbClr val="92D050"/>
          </a:solidFill>
          <a:ln w="285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When?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</p:txBody>
      </p:sp>
      <p:sp>
        <p:nvSpPr>
          <p:cNvPr id="11" name="TextBox 17"/>
          <p:cNvSpPr txBox="1"/>
          <p:nvPr/>
        </p:nvSpPr>
        <p:spPr>
          <a:xfrm>
            <a:off x="668580" y="688250"/>
            <a:ext cx="1504561" cy="485457"/>
          </a:xfrm>
          <a:prstGeom prst="roundRect">
            <a:avLst/>
          </a:prstGeom>
          <a:solidFill>
            <a:srgbClr val="5B9BD5">
              <a:lumMod val="60000"/>
              <a:lumOff val="40000"/>
            </a:srgbClr>
          </a:solidFill>
          <a:ln w="285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Where?</a:t>
            </a:r>
            <a:endParaRPr lang="en-GB" sz="2000" kern="0" dirty="0">
              <a:solidFill>
                <a:sysClr val="windowText" lastClr="000000"/>
              </a:solidFill>
              <a:ea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36062" y="1582230"/>
            <a:ext cx="3617822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>
                <a:solidFill>
                  <a:srgbClr val="0000FF"/>
                </a:solidFill>
                <a:latin typeface="+mj-lt"/>
              </a:rPr>
              <a:t>inside </a:t>
            </a:r>
            <a:r>
              <a:rPr lang="en-GB" sz="2800" i="1" dirty="0">
                <a:latin typeface="+mj-lt"/>
              </a:rPr>
              <a:t>the bedroom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236062" y="2210857"/>
            <a:ext cx="3617822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>
                <a:solidFill>
                  <a:srgbClr val="0000FF"/>
                </a:solidFill>
                <a:latin typeface="+mj-lt"/>
              </a:rPr>
              <a:t>under </a:t>
            </a:r>
            <a:r>
              <a:rPr lang="en-GB" sz="2800" i="1" dirty="0">
                <a:latin typeface="+mj-lt"/>
              </a:rPr>
              <a:t>the bed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236062" y="2839484"/>
            <a:ext cx="3617822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>
                <a:solidFill>
                  <a:srgbClr val="0000FF"/>
                </a:solidFill>
                <a:latin typeface="+mj-lt"/>
              </a:rPr>
              <a:t>before </a:t>
            </a:r>
            <a:r>
              <a:rPr lang="en-GB" sz="2800" i="1" dirty="0">
                <a:latin typeface="+mj-lt"/>
              </a:rPr>
              <a:t>bedtime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36062" y="3468111"/>
            <a:ext cx="3617822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>
                <a:solidFill>
                  <a:srgbClr val="0000FF"/>
                </a:solidFill>
                <a:latin typeface="+mj-lt"/>
              </a:rPr>
              <a:t>in </a:t>
            </a:r>
            <a:r>
              <a:rPr lang="en-GB" sz="2800" i="1" dirty="0">
                <a:latin typeface="+mj-lt"/>
              </a:rPr>
              <a:t>the evening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36062" y="4096738"/>
            <a:ext cx="3617822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>
                <a:solidFill>
                  <a:srgbClr val="0000FF"/>
                </a:solidFill>
                <a:latin typeface="+mj-lt"/>
              </a:rPr>
              <a:t>outside </a:t>
            </a:r>
            <a:r>
              <a:rPr lang="en-GB" sz="2800" i="1" dirty="0">
                <a:latin typeface="+mj-lt"/>
              </a:rPr>
              <a:t>the window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236062" y="4725365"/>
            <a:ext cx="3617822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>
                <a:solidFill>
                  <a:srgbClr val="0000FF"/>
                </a:solidFill>
                <a:latin typeface="+mj-lt"/>
              </a:rPr>
              <a:t>while </a:t>
            </a:r>
            <a:r>
              <a:rPr lang="en-GB" sz="2800" i="1" dirty="0">
                <a:latin typeface="+mj-lt"/>
              </a:rPr>
              <a:t>everyone slept</a:t>
            </a:r>
          </a:p>
        </p:txBody>
      </p:sp>
    </p:spTree>
    <p:extLst>
      <p:ext uri="{BB962C8B-B14F-4D97-AF65-F5344CB8AC3E}">
        <p14:creationId xmlns:p14="http://schemas.microsoft.com/office/powerpoint/2010/main" val="817995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0 L -0.29531 0.0002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6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3.33333E-6 L -0.29531 0.00023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6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-3.33333E-6 L 0.30131 -0.00648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065" y="-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0 L 0.29909 -0.00648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948" y="-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3.33333E-6 L -0.29531 0.00023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6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-3.33333E-6 L 0.30469 -0.00648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34" y="-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 uiExpand="1" animBg="1"/>
      <p:bldP spid="12" grpId="1" animBg="1"/>
      <p:bldP spid="13" grpId="0" uiExpand="1" animBg="1"/>
      <p:bldP spid="13" grpId="1" uiExpand="1" animBg="1"/>
      <p:bldP spid="14" grpId="0" uiExpand="1" animBg="1"/>
      <p:bldP spid="14" grpId="1" uiExpand="1" animBg="1"/>
      <p:bldP spid="15" grpId="0" uiExpand="1" animBg="1"/>
      <p:bldP spid="15" grpId="1" uiExpand="1" animBg="1"/>
      <p:bldP spid="16" grpId="0" uiExpand="1" animBg="1"/>
      <p:bldP spid="16" grpId="1" uiExpand="1" animBg="1"/>
      <p:bldP spid="17" grpId="0" uiExpand="1" animBg="1"/>
      <p:bldP spid="17" grpId="1" uiExpan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5886" y="2814402"/>
            <a:ext cx="7852410" cy="3582398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  <a:p>
            <a:pPr marL="0" indent="0" algn="ctr">
              <a:buNone/>
            </a:pPr>
            <a:r>
              <a:rPr lang="en-GB" dirty="0"/>
              <a:t>This is a Hamilton Trust Presentation. For more fantastic resources visit our website </a:t>
            </a:r>
            <a:br>
              <a:rPr lang="en-GB" dirty="0"/>
            </a:br>
            <a:r>
              <a:rPr lang="en-GB" dirty="0">
                <a:hlinkClick r:id="rId2"/>
              </a:rPr>
              <a:t>https://www.hamilton-trust.org.uk/</a:t>
            </a:r>
            <a:r>
              <a:rPr lang="en-GB" dirty="0"/>
              <a:t> 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196" y="1201834"/>
            <a:ext cx="7658100" cy="21082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2DE9B1EA-644D-4562-A5DC-92D7E35B61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3290" y="472183"/>
            <a:ext cx="11205419" cy="5913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09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609" y="688482"/>
            <a:ext cx="105735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rgbClr val="0000FF"/>
                </a:solidFill>
              </a:rPr>
              <a:t>Clauses</a:t>
            </a:r>
            <a:r>
              <a:rPr lang="en-GB" sz="3600" b="1" dirty="0"/>
              <a:t> </a:t>
            </a:r>
          </a:p>
          <a:p>
            <a:pPr algn="ctr"/>
            <a:r>
              <a:rPr lang="en-GB" sz="2400" dirty="0">
                <a:solidFill>
                  <a:srgbClr val="0000FF"/>
                </a:solidFill>
              </a:rPr>
              <a:t>Clauses</a:t>
            </a:r>
            <a:r>
              <a:rPr lang="en-GB" sz="2400" dirty="0"/>
              <a:t> are groups of words with an </a:t>
            </a:r>
            <a:r>
              <a:rPr lang="en-GB" sz="2400" b="1" dirty="0">
                <a:solidFill>
                  <a:srgbClr val="00B050"/>
                </a:solidFill>
              </a:rPr>
              <a:t>active verb </a:t>
            </a:r>
            <a:r>
              <a:rPr lang="en-GB" sz="2400" dirty="0"/>
              <a:t>and a </a:t>
            </a:r>
            <a:r>
              <a:rPr lang="en-GB" sz="2400" b="1" dirty="0">
                <a:solidFill>
                  <a:srgbClr val="FF0000"/>
                </a:solidFill>
              </a:rPr>
              <a:t>subject</a:t>
            </a:r>
            <a:r>
              <a:rPr lang="en-GB" sz="2400" dirty="0"/>
              <a:t>; they make sense.</a:t>
            </a:r>
          </a:p>
        </p:txBody>
      </p:sp>
      <p:sp>
        <p:nvSpPr>
          <p:cNvPr id="7" name="Rectangle 6"/>
          <p:cNvSpPr/>
          <p:nvPr/>
        </p:nvSpPr>
        <p:spPr>
          <a:xfrm>
            <a:off x="506437" y="464234"/>
            <a:ext cx="11141612" cy="5852160"/>
          </a:xfrm>
          <a:prstGeom prst="rect">
            <a:avLst/>
          </a:prstGeom>
          <a:noFill/>
          <a:ln w="63500" cmpd="dbl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097328" y="5612151"/>
            <a:ext cx="9950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 </a:t>
            </a:r>
            <a:r>
              <a:rPr lang="en-GB" sz="2400" dirty="0">
                <a:solidFill>
                  <a:srgbClr val="FF0000"/>
                </a:solidFill>
              </a:rPr>
              <a:t>subject</a:t>
            </a:r>
            <a:r>
              <a:rPr lang="en-GB" sz="2400" dirty="0"/>
              <a:t> is ‘the doer’ of the verb; it can be a noun or pronoun.</a:t>
            </a:r>
          </a:p>
        </p:txBody>
      </p:sp>
      <p:sp>
        <p:nvSpPr>
          <p:cNvPr id="3" name="Rectangle 2"/>
          <p:cNvSpPr/>
          <p:nvPr/>
        </p:nvSpPr>
        <p:spPr>
          <a:xfrm>
            <a:off x="2477172" y="2276284"/>
            <a:ext cx="43167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We </a:t>
            </a:r>
            <a:r>
              <a:rPr lang="en-GB" sz="2800" dirty="0">
                <a:ln w="0"/>
                <a:solidFill>
                  <a:srgbClr val="00B050"/>
                </a:solidFill>
              </a:rPr>
              <a:t>built </a:t>
            </a:r>
            <a:r>
              <a:rPr lang="en-GB" sz="2800" dirty="0">
                <a:ln w="0"/>
              </a:rPr>
              <a:t>a ship on the stairs</a:t>
            </a:r>
            <a:r>
              <a:rPr lang="en-GB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endParaRPr lang="en-GB" sz="2800" dirty="0"/>
          </a:p>
        </p:txBody>
      </p:sp>
      <p:sp>
        <p:nvSpPr>
          <p:cNvPr id="12" name="Rectangle 11"/>
          <p:cNvSpPr/>
          <p:nvPr/>
        </p:nvSpPr>
        <p:spPr>
          <a:xfrm>
            <a:off x="2479424" y="3365784"/>
            <a:ext cx="58662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/>
              <a:t>The</a:t>
            </a:r>
            <a:r>
              <a:rPr lang="en-GB" sz="2800" dirty="0">
                <a:solidFill>
                  <a:srgbClr val="FF0000"/>
                </a:solidFill>
              </a:rPr>
              <a:t> moon </a:t>
            </a:r>
            <a:r>
              <a:rPr lang="en-GB" sz="2800" dirty="0">
                <a:ln w="0"/>
                <a:solidFill>
                  <a:srgbClr val="00B050"/>
                </a:solidFill>
              </a:rPr>
              <a:t>shines</a:t>
            </a:r>
            <a:r>
              <a:rPr lang="en-GB" sz="2800" dirty="0">
                <a:ln w="0"/>
              </a:rPr>
              <a:t> on streets and fields</a:t>
            </a:r>
            <a:r>
              <a:rPr lang="en-GB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endParaRPr lang="en-GB" sz="2800" dirty="0"/>
          </a:p>
        </p:txBody>
      </p:sp>
      <p:sp>
        <p:nvSpPr>
          <p:cNvPr id="13" name="Rectangle 12"/>
          <p:cNvSpPr/>
          <p:nvPr/>
        </p:nvSpPr>
        <p:spPr>
          <a:xfrm>
            <a:off x="2479424" y="2781443"/>
            <a:ext cx="70926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Tom </a:t>
            </a:r>
            <a:r>
              <a:rPr lang="en-GB" sz="2800" dirty="0">
                <a:ln w="0"/>
                <a:solidFill>
                  <a:srgbClr val="00B050"/>
                </a:solidFill>
              </a:rPr>
              <a:t>fell</a:t>
            </a:r>
            <a:r>
              <a:rPr lang="en-GB" sz="2800" dirty="0">
                <a:ln w="0"/>
              </a:rPr>
              <a:t> out</a:t>
            </a:r>
            <a:r>
              <a:rPr lang="en-GB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endParaRPr lang="en-GB" sz="2800" dirty="0"/>
          </a:p>
        </p:txBody>
      </p:sp>
      <p:sp>
        <p:nvSpPr>
          <p:cNvPr id="14" name="Rectangle 13"/>
          <p:cNvSpPr/>
          <p:nvPr/>
        </p:nvSpPr>
        <p:spPr>
          <a:xfrm>
            <a:off x="2477172" y="3889004"/>
            <a:ext cx="38297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Children </a:t>
            </a:r>
            <a:r>
              <a:rPr lang="en-GB" sz="2800" dirty="0">
                <a:ln w="0"/>
                <a:solidFill>
                  <a:srgbClr val="00B050"/>
                </a:solidFill>
              </a:rPr>
              <a:t>close </a:t>
            </a:r>
            <a:r>
              <a:rPr lang="en-GB" sz="2800" dirty="0">
                <a:ln w="0"/>
              </a:rPr>
              <a:t>their eyes</a:t>
            </a:r>
            <a:r>
              <a:rPr lang="en-GB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endParaRPr lang="en-GB" sz="2800" dirty="0"/>
          </a:p>
        </p:txBody>
      </p:sp>
      <p:pic>
        <p:nvPicPr>
          <p:cNvPr id="11" name="Picture 10" descr="MC900389356[1]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3856" y="2276284"/>
            <a:ext cx="2276475" cy="2247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045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06437" y="464234"/>
            <a:ext cx="11141612" cy="5852160"/>
          </a:xfrm>
          <a:prstGeom prst="rect">
            <a:avLst/>
          </a:prstGeom>
          <a:noFill/>
          <a:ln w="63500" cmpd="dbl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595829" y="689366"/>
            <a:ext cx="7090611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2800" b="1" dirty="0">
                <a:solidFill>
                  <a:srgbClr val="0000FF"/>
                </a:solidFill>
              </a:rPr>
              <a:t>Conjunctions</a:t>
            </a:r>
            <a:r>
              <a:rPr lang="en-GB" sz="2800" dirty="0"/>
              <a:t> </a:t>
            </a:r>
            <a:r>
              <a:rPr lang="en-GB" sz="2800" dirty="0">
                <a:solidFill>
                  <a:srgbClr val="0000FF"/>
                </a:solidFill>
              </a:rPr>
              <a:t>are </a:t>
            </a:r>
            <a:r>
              <a:rPr lang="en-GB" sz="2800" b="1" dirty="0">
                <a:solidFill>
                  <a:srgbClr val="0000FF"/>
                </a:solidFill>
              </a:rPr>
              <a:t>joining words</a:t>
            </a:r>
            <a:endParaRPr lang="en-GB" sz="2800" dirty="0">
              <a:solidFill>
                <a:srgbClr val="0000FF"/>
              </a:solidFill>
            </a:endParaRPr>
          </a:p>
          <a:p>
            <a:r>
              <a:rPr lang="en-GB" sz="2400" dirty="0"/>
              <a:t>They help </a:t>
            </a:r>
            <a:r>
              <a:rPr lang="en-GB" sz="2400" dirty="0">
                <a:solidFill>
                  <a:srgbClr val="0000FF"/>
                </a:solidFill>
              </a:rPr>
              <a:t>add more detail </a:t>
            </a:r>
            <a:r>
              <a:rPr lang="en-GB" sz="2400" dirty="0"/>
              <a:t>by joining new </a:t>
            </a:r>
            <a:r>
              <a:rPr lang="en-GB" sz="2400" b="1" dirty="0"/>
              <a:t>clauses</a:t>
            </a:r>
            <a:r>
              <a:rPr lang="en-GB" sz="2400" dirty="0"/>
              <a:t>…</a:t>
            </a:r>
          </a:p>
          <a:p>
            <a:r>
              <a:rPr lang="en-GB" sz="2400" dirty="0"/>
              <a:t>explaining </a:t>
            </a:r>
            <a:r>
              <a:rPr lang="en-GB" sz="2400" dirty="0">
                <a:solidFill>
                  <a:srgbClr val="0000FF"/>
                </a:solidFill>
              </a:rPr>
              <a:t>where</a:t>
            </a:r>
            <a:r>
              <a:rPr lang="en-GB" sz="2400" dirty="0"/>
              <a:t>, </a:t>
            </a:r>
            <a:r>
              <a:rPr lang="en-GB" sz="2400" dirty="0">
                <a:solidFill>
                  <a:srgbClr val="0000FF"/>
                </a:solidFill>
              </a:rPr>
              <a:t>when</a:t>
            </a:r>
            <a:r>
              <a:rPr lang="en-GB" sz="2400" b="1" dirty="0"/>
              <a:t> </a:t>
            </a:r>
            <a:r>
              <a:rPr lang="en-GB" sz="2400" dirty="0"/>
              <a:t>or</a:t>
            </a:r>
            <a:r>
              <a:rPr lang="en-GB" sz="2400" b="1" dirty="0"/>
              <a:t> </a:t>
            </a:r>
            <a:r>
              <a:rPr lang="en-GB" sz="2400" dirty="0">
                <a:solidFill>
                  <a:srgbClr val="0000FF"/>
                </a:solidFill>
              </a:rPr>
              <a:t>why</a:t>
            </a:r>
            <a:r>
              <a:rPr lang="en-GB" sz="2400" b="1" dirty="0"/>
              <a:t> </a:t>
            </a:r>
            <a:r>
              <a:rPr lang="en-GB" sz="2400" dirty="0"/>
              <a:t>something happened.</a:t>
            </a:r>
            <a:endParaRPr lang="en-GB" sz="2000" dirty="0"/>
          </a:p>
        </p:txBody>
      </p:sp>
      <p:sp>
        <p:nvSpPr>
          <p:cNvPr id="18" name="TextBox 39"/>
          <p:cNvSpPr txBox="1"/>
          <p:nvPr/>
        </p:nvSpPr>
        <p:spPr>
          <a:xfrm>
            <a:off x="9405828" y="1965060"/>
            <a:ext cx="2123590" cy="2654647"/>
          </a:xfrm>
          <a:prstGeom prst="roundRect">
            <a:avLst/>
          </a:prstGeom>
          <a:solidFill>
            <a:srgbClr val="92D050"/>
          </a:solidFill>
          <a:ln w="285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When?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before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until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Times New Roman" panose="02020603050405020304" pitchFamily="18" charset="0"/>
              </a:rPr>
              <a:t>whenever</a:t>
            </a:r>
          </a:p>
        </p:txBody>
      </p:sp>
      <p:sp>
        <p:nvSpPr>
          <p:cNvPr id="20" name="TextBox 17"/>
          <p:cNvSpPr txBox="1"/>
          <p:nvPr/>
        </p:nvSpPr>
        <p:spPr>
          <a:xfrm>
            <a:off x="9405828" y="689366"/>
            <a:ext cx="2123148" cy="1150067"/>
          </a:xfrm>
          <a:prstGeom prst="roundRect">
            <a:avLst/>
          </a:prstGeom>
          <a:solidFill>
            <a:srgbClr val="5B9BD5">
              <a:lumMod val="60000"/>
              <a:lumOff val="40000"/>
            </a:srgbClr>
          </a:solidFill>
          <a:ln w="285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Where?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wherever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95829" y="3159481"/>
            <a:ext cx="60254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+mj-lt"/>
              </a:rPr>
              <a:t>We </a:t>
            </a:r>
            <a:r>
              <a:rPr lang="en-GB" sz="2400" dirty="0">
                <a:ln w="0"/>
                <a:latin typeface="+mj-lt"/>
              </a:rPr>
              <a:t>built a ship on the stairs </a:t>
            </a:r>
            <a:r>
              <a:rPr lang="en-GB" sz="2400" dirty="0">
                <a:ln w="0"/>
                <a:solidFill>
                  <a:srgbClr val="0000FF"/>
                </a:solidFill>
              </a:rPr>
              <a:t>before</a:t>
            </a:r>
            <a:r>
              <a:rPr lang="en-GB" sz="2400" dirty="0">
                <a:ln w="0"/>
                <a:latin typeface="+mj-lt"/>
              </a:rPr>
              <a:t> </a:t>
            </a:r>
            <a:r>
              <a:rPr lang="en-GB" sz="2400" dirty="0">
                <a:latin typeface="+mj-lt"/>
              </a:rPr>
              <a:t>Tom </a:t>
            </a:r>
            <a:r>
              <a:rPr lang="en-GB" sz="2400" dirty="0">
                <a:ln w="0"/>
                <a:latin typeface="+mj-lt"/>
              </a:rPr>
              <a:t>fell out</a:t>
            </a:r>
            <a:r>
              <a:rPr lang="en-GB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endParaRPr lang="en-GB" sz="2400" dirty="0"/>
          </a:p>
        </p:txBody>
      </p:sp>
      <p:sp>
        <p:nvSpPr>
          <p:cNvPr id="22" name="Rectangle 21"/>
          <p:cNvSpPr/>
          <p:nvPr/>
        </p:nvSpPr>
        <p:spPr>
          <a:xfrm>
            <a:off x="595829" y="2652214"/>
            <a:ext cx="75686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+mj-lt"/>
              </a:rPr>
              <a:t>The moon </a:t>
            </a:r>
            <a:r>
              <a:rPr lang="en-GB" sz="2400" dirty="0">
                <a:ln w="0"/>
                <a:latin typeface="+mj-lt"/>
              </a:rPr>
              <a:t>shines on streets </a:t>
            </a:r>
            <a:r>
              <a:rPr lang="en-GB" sz="2400" dirty="0">
                <a:ln w="0"/>
                <a:solidFill>
                  <a:srgbClr val="0000FF"/>
                </a:solidFill>
              </a:rPr>
              <a:t>where</a:t>
            </a:r>
            <a:r>
              <a:rPr lang="en-GB" sz="2400" dirty="0">
                <a:latin typeface="+mj-lt"/>
              </a:rPr>
              <a:t> children </a:t>
            </a:r>
            <a:r>
              <a:rPr lang="en-GB" sz="2400" dirty="0">
                <a:ln w="0"/>
                <a:latin typeface="+mj-lt"/>
              </a:rPr>
              <a:t>close their eyes</a:t>
            </a:r>
            <a:r>
              <a:rPr lang="en-GB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.</a:t>
            </a:r>
            <a:endParaRPr lang="en-GB" sz="2400" dirty="0">
              <a:latin typeface="+mj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95828" y="4513531"/>
            <a:ext cx="6700321" cy="919401"/>
          </a:xfrm>
          <a:prstGeom prst="round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Each of these sentences are made from </a:t>
            </a:r>
            <a:r>
              <a:rPr lang="en-GB" sz="2400" b="1" dirty="0"/>
              <a:t>two clauses linked</a:t>
            </a:r>
            <a:r>
              <a:rPr lang="en-GB" sz="2400" dirty="0"/>
              <a:t> by a </a:t>
            </a:r>
            <a:r>
              <a:rPr lang="en-GB" sz="2400" b="1" dirty="0">
                <a:solidFill>
                  <a:srgbClr val="0000FF"/>
                </a:solidFill>
              </a:rPr>
              <a:t>conjunction</a:t>
            </a:r>
            <a:r>
              <a:rPr lang="en-GB" sz="2400" dirty="0"/>
              <a:t>.</a:t>
            </a:r>
          </a:p>
        </p:txBody>
      </p:sp>
      <p:sp>
        <p:nvSpPr>
          <p:cNvPr id="24" name="TextBox 16"/>
          <p:cNvSpPr txBox="1"/>
          <p:nvPr/>
        </p:nvSpPr>
        <p:spPr>
          <a:xfrm>
            <a:off x="9406171" y="4745333"/>
            <a:ext cx="2122805" cy="1375199"/>
          </a:xfrm>
          <a:prstGeom prst="roundRect">
            <a:avLst/>
          </a:prstGeom>
          <a:solidFill>
            <a:srgbClr val="BA8CDC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2000" b="1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Why?</a:t>
            </a:r>
            <a:endParaRPr lang="en-GB" sz="2000" dirty="0">
              <a:effectLst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0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because</a:t>
            </a:r>
            <a:endParaRPr lang="en-GB" sz="2000" dirty="0">
              <a:effectLst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0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endParaRPr lang="en-GB" sz="2000" dirty="0">
              <a:effectLst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0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endParaRPr lang="en-GB" sz="20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95829" y="3666748"/>
            <a:ext cx="64629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+mj-lt"/>
              </a:rPr>
              <a:t>Tom hurt his knee</a:t>
            </a:r>
            <a:r>
              <a:rPr lang="en-GB" sz="2400" dirty="0">
                <a:ln w="0"/>
                <a:latin typeface="+mj-lt"/>
              </a:rPr>
              <a:t> </a:t>
            </a:r>
            <a:r>
              <a:rPr lang="en-GB" sz="2400" dirty="0">
                <a:ln w="0"/>
                <a:solidFill>
                  <a:srgbClr val="0000FF"/>
                </a:solidFill>
              </a:rPr>
              <a:t>so</a:t>
            </a:r>
            <a:r>
              <a:rPr lang="en-GB" sz="2400" dirty="0">
                <a:ln w="0"/>
                <a:latin typeface="+mj-lt"/>
              </a:rPr>
              <a:t> </a:t>
            </a:r>
            <a:r>
              <a:rPr lang="en-GB" sz="2400" dirty="0">
                <a:latin typeface="+mj-lt"/>
              </a:rPr>
              <a:t>there was no one left but me</a:t>
            </a:r>
            <a:r>
              <a:rPr lang="en-GB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34275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0" grpId="0" animBg="1"/>
      <p:bldP spid="21" grpId="0"/>
      <p:bldP spid="22" grpId="0"/>
      <p:bldP spid="23" grpId="0"/>
      <p:bldP spid="24" grpId="0" animBg="1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506437" y="464234"/>
            <a:ext cx="11141612" cy="5852160"/>
          </a:xfrm>
          <a:prstGeom prst="rect">
            <a:avLst/>
          </a:prstGeom>
          <a:noFill/>
          <a:ln w="63500" cmpd="dbl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792187" y="1839433"/>
            <a:ext cx="8039100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3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Whenever the moon and stars are set,</a:t>
            </a:r>
            <a:endParaRPr lang="en-GB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3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Whenever the wind is high,</a:t>
            </a:r>
            <a:endParaRPr lang="en-GB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3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 night long in the dark and wet,</a:t>
            </a:r>
            <a:endParaRPr lang="en-GB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3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man goes riding by.</a:t>
            </a:r>
            <a:endParaRPr lang="en-GB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39"/>
          <p:cNvSpPr txBox="1"/>
          <p:nvPr/>
        </p:nvSpPr>
        <p:spPr>
          <a:xfrm>
            <a:off x="9405828" y="1965060"/>
            <a:ext cx="2123590" cy="2654647"/>
          </a:xfrm>
          <a:prstGeom prst="roundRect">
            <a:avLst/>
          </a:prstGeom>
          <a:solidFill>
            <a:srgbClr val="92D050"/>
          </a:solidFill>
          <a:ln w="285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When?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before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until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Times New Roman" panose="02020603050405020304" pitchFamily="18" charset="0"/>
              </a:rPr>
              <a:t>whenever</a:t>
            </a:r>
          </a:p>
        </p:txBody>
      </p:sp>
      <p:sp>
        <p:nvSpPr>
          <p:cNvPr id="7" name="TextBox 17"/>
          <p:cNvSpPr txBox="1"/>
          <p:nvPr/>
        </p:nvSpPr>
        <p:spPr>
          <a:xfrm>
            <a:off x="9405828" y="689366"/>
            <a:ext cx="2123148" cy="1150067"/>
          </a:xfrm>
          <a:prstGeom prst="roundRect">
            <a:avLst/>
          </a:prstGeom>
          <a:solidFill>
            <a:srgbClr val="5B9BD5">
              <a:lumMod val="60000"/>
              <a:lumOff val="40000"/>
            </a:srgbClr>
          </a:solidFill>
          <a:ln w="285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Where?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wherever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</p:txBody>
      </p:sp>
      <p:sp>
        <p:nvSpPr>
          <p:cNvPr id="8" name="TextBox 16"/>
          <p:cNvSpPr txBox="1"/>
          <p:nvPr/>
        </p:nvSpPr>
        <p:spPr>
          <a:xfrm>
            <a:off x="9406171" y="4745333"/>
            <a:ext cx="2122805" cy="1375199"/>
          </a:xfrm>
          <a:prstGeom prst="roundRect">
            <a:avLst/>
          </a:prstGeom>
          <a:solidFill>
            <a:srgbClr val="BA8CDC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2000" b="1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Why?</a:t>
            </a:r>
            <a:endParaRPr lang="en-GB" sz="2000" dirty="0">
              <a:effectLst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0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because</a:t>
            </a:r>
            <a:endParaRPr lang="en-GB" sz="2000" dirty="0">
              <a:effectLst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0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endParaRPr lang="en-GB" sz="2000" dirty="0">
              <a:effectLst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0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endParaRPr lang="en-GB" sz="20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95829" y="689366"/>
            <a:ext cx="709061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2800" b="1" dirty="0">
                <a:solidFill>
                  <a:srgbClr val="0000FF"/>
                </a:solidFill>
              </a:rPr>
              <a:t>Conjunctions</a:t>
            </a:r>
            <a:r>
              <a:rPr lang="en-GB" sz="2800" dirty="0"/>
              <a:t> </a:t>
            </a:r>
            <a:r>
              <a:rPr lang="en-GB" sz="2800" dirty="0">
                <a:solidFill>
                  <a:srgbClr val="0000FF"/>
                </a:solidFill>
              </a:rPr>
              <a:t>are </a:t>
            </a:r>
            <a:r>
              <a:rPr lang="en-GB" sz="2800" b="1" dirty="0">
                <a:solidFill>
                  <a:srgbClr val="0000FF"/>
                </a:solidFill>
              </a:rPr>
              <a:t>joining words</a:t>
            </a:r>
            <a:endParaRPr lang="en-GB" sz="2000" dirty="0"/>
          </a:p>
        </p:txBody>
      </p:sp>
      <p:sp>
        <p:nvSpPr>
          <p:cNvPr id="12" name="Rounded Rectangular Callout 2"/>
          <p:cNvSpPr/>
          <p:nvPr/>
        </p:nvSpPr>
        <p:spPr>
          <a:xfrm>
            <a:off x="792187" y="5107003"/>
            <a:ext cx="2825602" cy="816433"/>
          </a:xfrm>
          <a:prstGeom prst="wedgeRoundRectCallout">
            <a:avLst>
              <a:gd name="adj1" fmla="val 55688"/>
              <a:gd name="adj2" fmla="val -88580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Can you spot the </a:t>
            </a:r>
            <a:r>
              <a:rPr lang="en-GB" sz="2000" dirty="0">
                <a:solidFill>
                  <a:srgbClr val="0000FF"/>
                </a:solidFill>
                <a:latin typeface="Comic Sans MS" panose="030F0702030302020204" pitchFamily="66" charset="0"/>
              </a:rPr>
              <a:t>conjunctions</a:t>
            </a:r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?</a:t>
            </a:r>
          </a:p>
        </p:txBody>
      </p:sp>
      <p:sp>
        <p:nvSpPr>
          <p:cNvPr id="13" name="Rounded Rectangular Callout 2"/>
          <p:cNvSpPr/>
          <p:nvPr/>
        </p:nvSpPr>
        <p:spPr>
          <a:xfrm>
            <a:off x="4664442" y="5112485"/>
            <a:ext cx="4003308" cy="816433"/>
          </a:xfrm>
          <a:prstGeom prst="wedgeRoundRectCallout">
            <a:avLst>
              <a:gd name="adj1" fmla="val 55688"/>
              <a:gd name="adj2" fmla="val -88580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Which is the main </a:t>
            </a:r>
            <a:r>
              <a:rPr lang="en-GB" sz="2000" u="sng" dirty="0">
                <a:solidFill>
                  <a:schemeClr val="tx1"/>
                </a:solidFill>
                <a:uFill>
                  <a:solidFill>
                    <a:srgbClr val="0000FF"/>
                  </a:solidFill>
                </a:uFill>
                <a:latin typeface="Comic Sans MS" panose="030F0702030302020204" pitchFamily="66" charset="0"/>
              </a:rPr>
              <a:t>clause</a:t>
            </a:r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386685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506437" y="464234"/>
            <a:ext cx="11141612" cy="5852160"/>
          </a:xfrm>
          <a:prstGeom prst="rect">
            <a:avLst/>
          </a:prstGeom>
          <a:noFill/>
          <a:ln w="63500" cmpd="dbl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792187" y="1839433"/>
            <a:ext cx="8039100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3600" i="1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Whenever</a:t>
            </a:r>
            <a:r>
              <a:rPr lang="en-GB" sz="3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the moon and stars are set,</a:t>
            </a:r>
            <a:endParaRPr lang="en-GB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3600" i="1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Whenever</a:t>
            </a:r>
            <a:r>
              <a:rPr lang="en-GB" sz="3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the wind is high,</a:t>
            </a:r>
            <a:endParaRPr lang="en-GB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3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 night long in the dark and wet,</a:t>
            </a:r>
            <a:endParaRPr lang="en-GB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3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man goes riding by.</a:t>
            </a:r>
            <a:endParaRPr lang="en-GB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39"/>
          <p:cNvSpPr txBox="1"/>
          <p:nvPr/>
        </p:nvSpPr>
        <p:spPr>
          <a:xfrm>
            <a:off x="9405828" y="1965060"/>
            <a:ext cx="2123590" cy="2654647"/>
          </a:xfrm>
          <a:prstGeom prst="roundRect">
            <a:avLst/>
          </a:prstGeom>
          <a:solidFill>
            <a:srgbClr val="92D050"/>
          </a:solidFill>
          <a:ln w="285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When?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before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until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Times New Roman" panose="02020603050405020304" pitchFamily="18" charset="0"/>
              </a:rPr>
              <a:t>whenever</a:t>
            </a:r>
          </a:p>
        </p:txBody>
      </p:sp>
      <p:sp>
        <p:nvSpPr>
          <p:cNvPr id="7" name="TextBox 17"/>
          <p:cNvSpPr txBox="1"/>
          <p:nvPr/>
        </p:nvSpPr>
        <p:spPr>
          <a:xfrm>
            <a:off x="9405828" y="689366"/>
            <a:ext cx="2123148" cy="1150067"/>
          </a:xfrm>
          <a:prstGeom prst="roundRect">
            <a:avLst/>
          </a:prstGeom>
          <a:solidFill>
            <a:srgbClr val="5B9BD5">
              <a:lumMod val="60000"/>
              <a:lumOff val="40000"/>
            </a:srgbClr>
          </a:solidFill>
          <a:ln w="285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Where?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wherever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</p:txBody>
      </p:sp>
      <p:sp>
        <p:nvSpPr>
          <p:cNvPr id="8" name="TextBox 16"/>
          <p:cNvSpPr txBox="1"/>
          <p:nvPr/>
        </p:nvSpPr>
        <p:spPr>
          <a:xfrm>
            <a:off x="9406171" y="4745333"/>
            <a:ext cx="2122805" cy="1375199"/>
          </a:xfrm>
          <a:prstGeom prst="roundRect">
            <a:avLst/>
          </a:prstGeom>
          <a:solidFill>
            <a:srgbClr val="BA8CDC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2000" b="1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Why?</a:t>
            </a:r>
            <a:endParaRPr lang="en-GB" sz="2000" dirty="0">
              <a:effectLst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0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because</a:t>
            </a:r>
            <a:endParaRPr lang="en-GB" sz="2000" dirty="0">
              <a:effectLst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0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endParaRPr lang="en-GB" sz="2000" dirty="0">
              <a:effectLst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0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endParaRPr lang="en-GB" sz="20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95829" y="689366"/>
            <a:ext cx="709061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2800" b="1" dirty="0">
                <a:solidFill>
                  <a:srgbClr val="0000FF"/>
                </a:solidFill>
              </a:rPr>
              <a:t>Conjunctions</a:t>
            </a:r>
            <a:r>
              <a:rPr lang="en-GB" sz="2800" dirty="0"/>
              <a:t> </a:t>
            </a:r>
            <a:r>
              <a:rPr lang="en-GB" sz="2800" dirty="0">
                <a:solidFill>
                  <a:srgbClr val="0000FF"/>
                </a:solidFill>
              </a:rPr>
              <a:t>are </a:t>
            </a:r>
            <a:r>
              <a:rPr lang="en-GB" sz="2800" b="1" dirty="0">
                <a:solidFill>
                  <a:srgbClr val="0000FF"/>
                </a:solidFill>
              </a:rPr>
              <a:t>joining words</a:t>
            </a:r>
            <a:endParaRPr lang="en-GB" sz="2000" dirty="0"/>
          </a:p>
        </p:txBody>
      </p:sp>
      <p:sp>
        <p:nvSpPr>
          <p:cNvPr id="12" name="Rounded Rectangular Callout 2"/>
          <p:cNvSpPr/>
          <p:nvPr/>
        </p:nvSpPr>
        <p:spPr>
          <a:xfrm>
            <a:off x="792187" y="5107003"/>
            <a:ext cx="2825602" cy="816433"/>
          </a:xfrm>
          <a:prstGeom prst="wedgeRoundRectCallout">
            <a:avLst>
              <a:gd name="adj1" fmla="val 55688"/>
              <a:gd name="adj2" fmla="val -88580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Can you spot the </a:t>
            </a:r>
            <a:r>
              <a:rPr lang="en-GB" sz="2000" dirty="0">
                <a:solidFill>
                  <a:srgbClr val="0000FF"/>
                </a:solidFill>
                <a:latin typeface="Comic Sans MS" panose="030F0702030302020204" pitchFamily="66" charset="0"/>
              </a:rPr>
              <a:t>conjunctions</a:t>
            </a:r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?</a:t>
            </a:r>
          </a:p>
        </p:txBody>
      </p:sp>
      <p:sp>
        <p:nvSpPr>
          <p:cNvPr id="13" name="Rounded Rectangular Callout 2"/>
          <p:cNvSpPr/>
          <p:nvPr/>
        </p:nvSpPr>
        <p:spPr>
          <a:xfrm>
            <a:off x="4664442" y="5112485"/>
            <a:ext cx="4003308" cy="816433"/>
          </a:xfrm>
          <a:prstGeom prst="wedgeRoundRectCallout">
            <a:avLst>
              <a:gd name="adj1" fmla="val 55688"/>
              <a:gd name="adj2" fmla="val -88580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Which is the main </a:t>
            </a:r>
            <a:r>
              <a:rPr lang="en-GB" sz="2000" u="sng" dirty="0">
                <a:solidFill>
                  <a:schemeClr val="tx1"/>
                </a:solidFill>
                <a:uFill>
                  <a:solidFill>
                    <a:srgbClr val="0000FF"/>
                  </a:solidFill>
                </a:uFill>
                <a:latin typeface="Comic Sans MS" panose="030F0702030302020204" pitchFamily="66" charset="0"/>
              </a:rPr>
              <a:t>clause</a:t>
            </a:r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408241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506437" y="464234"/>
            <a:ext cx="11141612" cy="5852160"/>
          </a:xfrm>
          <a:prstGeom prst="rect">
            <a:avLst/>
          </a:prstGeom>
          <a:noFill/>
          <a:ln w="63500" cmpd="dbl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792187" y="1839433"/>
            <a:ext cx="8039100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3600" i="1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Whenever</a:t>
            </a:r>
            <a:r>
              <a:rPr lang="en-GB" sz="3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the moon and stars are set,</a:t>
            </a:r>
            <a:endParaRPr lang="en-GB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3600" i="1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Whenever</a:t>
            </a:r>
            <a:r>
              <a:rPr lang="en-GB" sz="3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the wind is high,</a:t>
            </a:r>
            <a:endParaRPr lang="en-GB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3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 night long in the dark and wet,</a:t>
            </a:r>
            <a:endParaRPr lang="en-GB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3600" i="1" u="sng" dirty="0">
                <a:uFill>
                  <a:solidFill>
                    <a:srgbClr val="0000FF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man goes riding by.</a:t>
            </a:r>
            <a:endParaRPr lang="en-GB" sz="1100" u="sng" dirty="0">
              <a:uFill>
                <a:solidFill>
                  <a:srgbClr val="0000FF"/>
                </a:solidFill>
              </a:u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39"/>
          <p:cNvSpPr txBox="1"/>
          <p:nvPr/>
        </p:nvSpPr>
        <p:spPr>
          <a:xfrm>
            <a:off x="9405828" y="1965060"/>
            <a:ext cx="2123590" cy="2654647"/>
          </a:xfrm>
          <a:prstGeom prst="roundRect">
            <a:avLst/>
          </a:prstGeom>
          <a:solidFill>
            <a:srgbClr val="92D050"/>
          </a:solidFill>
          <a:ln w="285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When?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before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until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Times New Roman" panose="02020603050405020304" pitchFamily="18" charset="0"/>
              </a:rPr>
              <a:t>whenever</a:t>
            </a:r>
          </a:p>
        </p:txBody>
      </p:sp>
      <p:sp>
        <p:nvSpPr>
          <p:cNvPr id="7" name="TextBox 17"/>
          <p:cNvSpPr txBox="1"/>
          <p:nvPr/>
        </p:nvSpPr>
        <p:spPr>
          <a:xfrm>
            <a:off x="9405828" y="689366"/>
            <a:ext cx="2123148" cy="1150067"/>
          </a:xfrm>
          <a:prstGeom prst="roundRect">
            <a:avLst/>
          </a:prstGeom>
          <a:solidFill>
            <a:srgbClr val="5B9BD5">
              <a:lumMod val="60000"/>
              <a:lumOff val="40000"/>
            </a:srgbClr>
          </a:solidFill>
          <a:ln w="285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Where?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wherever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</p:txBody>
      </p:sp>
      <p:sp>
        <p:nvSpPr>
          <p:cNvPr id="8" name="TextBox 16"/>
          <p:cNvSpPr txBox="1"/>
          <p:nvPr/>
        </p:nvSpPr>
        <p:spPr>
          <a:xfrm>
            <a:off x="9406171" y="4745333"/>
            <a:ext cx="2122805" cy="1375199"/>
          </a:xfrm>
          <a:prstGeom prst="roundRect">
            <a:avLst/>
          </a:prstGeom>
          <a:solidFill>
            <a:srgbClr val="BA8CDC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2000" b="1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Why?</a:t>
            </a:r>
            <a:endParaRPr lang="en-GB" sz="2000" dirty="0">
              <a:effectLst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0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because</a:t>
            </a:r>
            <a:endParaRPr lang="en-GB" sz="2000" dirty="0">
              <a:effectLst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0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endParaRPr lang="en-GB" sz="2000" dirty="0">
              <a:effectLst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0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endParaRPr lang="en-GB" sz="20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95829" y="689366"/>
            <a:ext cx="709061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2800" b="1" dirty="0">
                <a:solidFill>
                  <a:srgbClr val="0000FF"/>
                </a:solidFill>
              </a:rPr>
              <a:t>Conjunctions</a:t>
            </a:r>
            <a:r>
              <a:rPr lang="en-GB" sz="2800" dirty="0"/>
              <a:t> </a:t>
            </a:r>
            <a:r>
              <a:rPr lang="en-GB" sz="2800" dirty="0">
                <a:solidFill>
                  <a:srgbClr val="0000FF"/>
                </a:solidFill>
              </a:rPr>
              <a:t>are </a:t>
            </a:r>
            <a:r>
              <a:rPr lang="en-GB" sz="2800" b="1" dirty="0">
                <a:solidFill>
                  <a:srgbClr val="0000FF"/>
                </a:solidFill>
              </a:rPr>
              <a:t>joining words</a:t>
            </a:r>
            <a:endParaRPr lang="en-GB" sz="2000" dirty="0"/>
          </a:p>
        </p:txBody>
      </p:sp>
      <p:sp>
        <p:nvSpPr>
          <p:cNvPr id="12" name="Rounded Rectangular Callout 2"/>
          <p:cNvSpPr/>
          <p:nvPr/>
        </p:nvSpPr>
        <p:spPr>
          <a:xfrm>
            <a:off x="792187" y="5107003"/>
            <a:ext cx="2825602" cy="816433"/>
          </a:xfrm>
          <a:prstGeom prst="wedgeRoundRectCallout">
            <a:avLst>
              <a:gd name="adj1" fmla="val 55688"/>
              <a:gd name="adj2" fmla="val -88580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Can you spot the </a:t>
            </a:r>
            <a:r>
              <a:rPr lang="en-GB" sz="2000" dirty="0">
                <a:solidFill>
                  <a:srgbClr val="0000FF"/>
                </a:solidFill>
                <a:latin typeface="Comic Sans MS" panose="030F0702030302020204" pitchFamily="66" charset="0"/>
              </a:rPr>
              <a:t>conjunctions</a:t>
            </a:r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?</a:t>
            </a:r>
          </a:p>
        </p:txBody>
      </p:sp>
      <p:sp>
        <p:nvSpPr>
          <p:cNvPr id="13" name="Rounded Rectangular Callout 2"/>
          <p:cNvSpPr/>
          <p:nvPr/>
        </p:nvSpPr>
        <p:spPr>
          <a:xfrm>
            <a:off x="4664442" y="5112485"/>
            <a:ext cx="4003308" cy="816433"/>
          </a:xfrm>
          <a:prstGeom prst="wedgeRoundRectCallout">
            <a:avLst>
              <a:gd name="adj1" fmla="val 55688"/>
              <a:gd name="adj2" fmla="val -88580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Which is the main </a:t>
            </a:r>
            <a:r>
              <a:rPr lang="en-GB" sz="2000" u="sng" dirty="0">
                <a:solidFill>
                  <a:schemeClr val="tx1"/>
                </a:solidFill>
                <a:uFill>
                  <a:solidFill>
                    <a:srgbClr val="0000FF"/>
                  </a:solidFill>
                </a:uFill>
                <a:latin typeface="Comic Sans MS" panose="030F0702030302020204" pitchFamily="66" charset="0"/>
              </a:rPr>
              <a:t>clause</a:t>
            </a:r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326298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506437" y="464234"/>
            <a:ext cx="11141612" cy="5852160"/>
          </a:xfrm>
          <a:prstGeom prst="rect">
            <a:avLst/>
          </a:prstGeom>
          <a:noFill/>
          <a:ln w="63500" cmpd="dbl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extBox 39"/>
          <p:cNvSpPr txBox="1"/>
          <p:nvPr/>
        </p:nvSpPr>
        <p:spPr>
          <a:xfrm>
            <a:off x="9434216" y="605572"/>
            <a:ext cx="2123590" cy="2654647"/>
          </a:xfrm>
          <a:prstGeom prst="roundRect">
            <a:avLst/>
          </a:prstGeom>
          <a:solidFill>
            <a:srgbClr val="92D050"/>
          </a:solidFill>
          <a:ln w="285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When?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before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until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Times New Roman" panose="02020603050405020304" pitchFamily="18" charset="0"/>
              </a:rPr>
              <a:t>whenever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95829" y="689366"/>
            <a:ext cx="709061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2800" b="1" dirty="0">
                <a:solidFill>
                  <a:srgbClr val="0000FF"/>
                </a:solidFill>
              </a:rPr>
              <a:t>Conjunctions</a:t>
            </a:r>
            <a:r>
              <a:rPr lang="en-GB" sz="2800" dirty="0"/>
              <a:t> </a:t>
            </a:r>
            <a:r>
              <a:rPr lang="en-GB" sz="2800" dirty="0">
                <a:solidFill>
                  <a:srgbClr val="0000FF"/>
                </a:solidFill>
              </a:rPr>
              <a:t>can add detail</a:t>
            </a:r>
            <a:endParaRPr lang="en-GB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9869840" y="6393424"/>
            <a:ext cx="21680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Week 2 Tuesday Grammar 3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99068" y="1965060"/>
            <a:ext cx="29436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A girl goes dancing by.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99068" y="3595778"/>
            <a:ext cx="64145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+mj-lt"/>
              </a:rPr>
              <a:t>A girl goes dancing by </a:t>
            </a:r>
            <a:r>
              <a:rPr lang="en-GB" sz="2400" dirty="0">
                <a:ln w="0"/>
                <a:solidFill>
                  <a:srgbClr val="0000FF"/>
                </a:solidFill>
              </a:rPr>
              <a:t>whenever</a:t>
            </a:r>
            <a:r>
              <a:rPr lang="en-GB" sz="2400" dirty="0">
                <a:latin typeface="+mj-lt"/>
              </a:rPr>
              <a:t> lively music plays</a:t>
            </a:r>
            <a:r>
              <a:rPr lang="en-GB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.</a:t>
            </a:r>
            <a:endParaRPr lang="en-GB" sz="2400" dirty="0">
              <a:latin typeface="+mj-lt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079639" y="1821004"/>
            <a:ext cx="258986" cy="22378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374158" y="1437954"/>
            <a:ext cx="101788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000FF"/>
                </a:solidFill>
              </a:rPr>
              <a:t>A clause</a:t>
            </a:r>
            <a:endParaRPr lang="en-GB" dirty="0"/>
          </a:p>
        </p:txBody>
      </p:sp>
      <p:sp>
        <p:nvSpPr>
          <p:cNvPr id="19" name="Rounded Rectangular Callout 2"/>
          <p:cNvSpPr/>
          <p:nvPr/>
        </p:nvSpPr>
        <p:spPr>
          <a:xfrm>
            <a:off x="7602028" y="1023703"/>
            <a:ext cx="1331300" cy="783583"/>
          </a:xfrm>
          <a:prstGeom prst="wedgeRoundRectCallout">
            <a:avLst>
              <a:gd name="adj1" fmla="val 44268"/>
              <a:gd name="adj2" fmla="val 85411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</a:rPr>
              <a:t>When?</a:t>
            </a:r>
            <a:endParaRPr lang="en-GB" sz="2800" dirty="0"/>
          </a:p>
        </p:txBody>
      </p:sp>
      <p:sp>
        <p:nvSpPr>
          <p:cNvPr id="20" name="Rectangle 19"/>
          <p:cNvSpPr/>
          <p:nvPr/>
        </p:nvSpPr>
        <p:spPr>
          <a:xfrm>
            <a:off x="699068" y="3110046"/>
            <a:ext cx="57699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+mj-lt"/>
              </a:rPr>
              <a:t>A girl goes dancing by </a:t>
            </a:r>
            <a:r>
              <a:rPr lang="en-GB" sz="2400" dirty="0">
                <a:ln w="0"/>
                <a:solidFill>
                  <a:srgbClr val="0000FF"/>
                </a:solidFill>
              </a:rPr>
              <a:t>while</a:t>
            </a:r>
            <a:r>
              <a:rPr lang="en-GB" sz="2400" dirty="0">
                <a:latin typeface="+mj-lt"/>
              </a:rPr>
              <a:t> the stars twinkle</a:t>
            </a:r>
            <a:r>
              <a:rPr lang="en-GB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.</a:t>
            </a:r>
            <a:endParaRPr lang="en-GB" sz="2400" dirty="0">
              <a:latin typeface="+mj-lt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9068" y="2624315"/>
            <a:ext cx="53687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+mj-lt"/>
              </a:rPr>
              <a:t>A girl goes dancing by </a:t>
            </a:r>
            <a:r>
              <a:rPr lang="en-GB" sz="2400" dirty="0">
                <a:ln w="0"/>
                <a:solidFill>
                  <a:srgbClr val="0000FF"/>
                </a:solidFill>
              </a:rPr>
              <a:t>before</a:t>
            </a:r>
            <a:r>
              <a:rPr lang="en-GB" sz="2400" dirty="0">
                <a:latin typeface="+mj-lt"/>
              </a:rPr>
              <a:t> the sun sets</a:t>
            </a:r>
            <a:r>
              <a:rPr lang="en-GB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.</a:t>
            </a:r>
            <a:endParaRPr lang="en-GB" sz="2400" dirty="0">
              <a:latin typeface="+mj-lt"/>
            </a:endParaRPr>
          </a:p>
        </p:txBody>
      </p:sp>
      <p:cxnSp>
        <p:nvCxnSpPr>
          <p:cNvPr id="22" name="Straight Arrow Connector 21"/>
          <p:cNvCxnSpPr>
            <a:stCxn id="23" idx="0"/>
          </p:cNvCxnSpPr>
          <p:nvPr/>
        </p:nvCxnSpPr>
        <p:spPr>
          <a:xfrm flipH="1" flipV="1">
            <a:off x="5784781" y="4077629"/>
            <a:ext cx="212821" cy="25422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5271265" y="4331854"/>
            <a:ext cx="1452673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0000FF"/>
                </a:solidFill>
              </a:rPr>
              <a:t>added clause</a:t>
            </a:r>
            <a:endParaRPr lang="en-GB" dirty="0"/>
          </a:p>
        </p:txBody>
      </p:sp>
      <p:cxnSp>
        <p:nvCxnSpPr>
          <p:cNvPr id="24" name="Straight Arrow Connector 23"/>
          <p:cNvCxnSpPr>
            <a:stCxn id="25" idx="0"/>
          </p:cNvCxnSpPr>
          <p:nvPr/>
        </p:nvCxnSpPr>
        <p:spPr>
          <a:xfrm flipV="1">
            <a:off x="4007233" y="4057444"/>
            <a:ext cx="72742" cy="26165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3280896" y="4319099"/>
            <a:ext cx="1452673" cy="369332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0000FF"/>
                </a:solidFill>
              </a:rPr>
              <a:t>conjunction</a:t>
            </a:r>
            <a:endParaRPr lang="en-GB" dirty="0"/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1637071" y="4053561"/>
            <a:ext cx="219725" cy="27062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870155" y="4331854"/>
            <a:ext cx="1873045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0000FF"/>
                </a:solidFill>
              </a:rPr>
              <a:t>The main clause</a:t>
            </a:r>
            <a:endParaRPr lang="en-GB" dirty="0"/>
          </a:p>
        </p:txBody>
      </p:sp>
      <p:sp>
        <p:nvSpPr>
          <p:cNvPr id="32" name="Rectangle 31"/>
          <p:cNvSpPr/>
          <p:nvPr/>
        </p:nvSpPr>
        <p:spPr>
          <a:xfrm>
            <a:off x="699068" y="5207104"/>
            <a:ext cx="70906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We can swap the </a:t>
            </a:r>
            <a:r>
              <a:rPr lang="en-GB" sz="2400" dirty="0">
                <a:solidFill>
                  <a:srgbClr val="0000FF"/>
                </a:solidFill>
              </a:rPr>
              <a:t>clauses </a:t>
            </a:r>
            <a:r>
              <a:rPr lang="en-GB" sz="2400" dirty="0"/>
              <a:t>around…</a:t>
            </a:r>
          </a:p>
          <a:p>
            <a:r>
              <a:rPr lang="en-GB" sz="2400" b="1" dirty="0"/>
              <a:t>starting</a:t>
            </a:r>
            <a:r>
              <a:rPr lang="en-GB" sz="2400" dirty="0"/>
              <a:t> the sentence with the conjunction.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411186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8" grpId="0" animBg="1"/>
      <p:bldP spid="19" grpId="0" animBg="1"/>
      <p:bldP spid="20" grpId="0"/>
      <p:bldP spid="21" grpId="0"/>
      <p:bldP spid="23" grpId="0" animBg="1"/>
      <p:bldP spid="25" grpId="0" animBg="1"/>
      <p:bldP spid="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506437" y="464234"/>
            <a:ext cx="11141612" cy="5852160"/>
          </a:xfrm>
          <a:prstGeom prst="rect">
            <a:avLst/>
          </a:prstGeom>
          <a:noFill/>
          <a:ln w="63500" cmpd="dbl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extBox 39"/>
          <p:cNvSpPr txBox="1"/>
          <p:nvPr/>
        </p:nvSpPr>
        <p:spPr>
          <a:xfrm>
            <a:off x="9434216" y="605572"/>
            <a:ext cx="2123590" cy="2654647"/>
          </a:xfrm>
          <a:prstGeom prst="roundRect">
            <a:avLst/>
          </a:prstGeom>
          <a:solidFill>
            <a:srgbClr val="92D050"/>
          </a:solidFill>
          <a:ln w="285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When?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before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until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Times New Roman" panose="02020603050405020304" pitchFamily="18" charset="0"/>
              </a:rPr>
              <a:t>whenever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95829" y="689366"/>
            <a:ext cx="709061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2800" b="1" dirty="0">
                <a:solidFill>
                  <a:srgbClr val="0000FF"/>
                </a:solidFill>
              </a:rPr>
              <a:t>Conjunctions</a:t>
            </a:r>
            <a:r>
              <a:rPr lang="en-GB" sz="2800" dirty="0"/>
              <a:t> </a:t>
            </a:r>
            <a:r>
              <a:rPr lang="en-GB" sz="2800" dirty="0">
                <a:solidFill>
                  <a:srgbClr val="0000FF"/>
                </a:solidFill>
              </a:rPr>
              <a:t>can add detail</a:t>
            </a:r>
            <a:endParaRPr lang="en-GB" sz="2000" dirty="0"/>
          </a:p>
        </p:txBody>
      </p:sp>
      <p:sp>
        <p:nvSpPr>
          <p:cNvPr id="14" name="Rectangle 13"/>
          <p:cNvSpPr/>
          <p:nvPr/>
        </p:nvSpPr>
        <p:spPr>
          <a:xfrm>
            <a:off x="699068" y="1965060"/>
            <a:ext cx="29436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A girl goes dancing by.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99068" y="3595778"/>
            <a:ext cx="64145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uFill>
                  <a:solidFill>
                    <a:schemeClr val="accent1">
                      <a:lumMod val="60000"/>
                      <a:lumOff val="40000"/>
                    </a:schemeClr>
                  </a:solidFill>
                </a:uFill>
                <a:latin typeface="+mj-lt"/>
              </a:rPr>
              <a:t>A girl goes dancing by </a:t>
            </a:r>
            <a:r>
              <a:rPr lang="en-GB" sz="2400" dirty="0">
                <a:ln w="0"/>
                <a:solidFill>
                  <a:srgbClr val="0000FF"/>
                </a:solidFill>
              </a:rPr>
              <a:t>whenever</a:t>
            </a:r>
            <a:r>
              <a:rPr lang="en-GB" sz="2400" dirty="0">
                <a:latin typeface="+mj-lt"/>
              </a:rPr>
              <a:t> </a:t>
            </a:r>
            <a:r>
              <a:rPr lang="en-GB" sz="2400" dirty="0">
                <a:uFill>
                  <a:solidFill>
                    <a:schemeClr val="accent2">
                      <a:lumMod val="60000"/>
                      <a:lumOff val="40000"/>
                    </a:schemeClr>
                  </a:solidFill>
                </a:uFill>
                <a:latin typeface="+mj-lt"/>
              </a:rPr>
              <a:t>lively music plays</a:t>
            </a:r>
            <a:r>
              <a:rPr lang="en-GB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.</a:t>
            </a:r>
            <a:endParaRPr lang="en-GB" sz="2400" dirty="0">
              <a:latin typeface="+mj-lt"/>
            </a:endParaRPr>
          </a:p>
        </p:txBody>
      </p:sp>
      <p:cxnSp>
        <p:nvCxnSpPr>
          <p:cNvPr id="17" name="Straight Arrow Connector 16"/>
          <p:cNvCxnSpPr>
            <a:cxnSpLocks/>
          </p:cNvCxnSpPr>
          <p:nvPr/>
        </p:nvCxnSpPr>
        <p:spPr>
          <a:xfrm flipH="1">
            <a:off x="2338625" y="1803771"/>
            <a:ext cx="373044" cy="24101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566140" y="1496933"/>
            <a:ext cx="101788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000FF"/>
                </a:solidFill>
              </a:rPr>
              <a:t>A clause</a:t>
            </a:r>
            <a:endParaRPr lang="en-GB" dirty="0"/>
          </a:p>
        </p:txBody>
      </p:sp>
      <p:sp>
        <p:nvSpPr>
          <p:cNvPr id="19" name="Rounded Rectangular Callout 2"/>
          <p:cNvSpPr/>
          <p:nvPr/>
        </p:nvSpPr>
        <p:spPr>
          <a:xfrm>
            <a:off x="7602028" y="1023703"/>
            <a:ext cx="1331300" cy="783583"/>
          </a:xfrm>
          <a:prstGeom prst="wedgeRoundRectCallout">
            <a:avLst>
              <a:gd name="adj1" fmla="val 44268"/>
              <a:gd name="adj2" fmla="val 85411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</a:rPr>
              <a:t>When?</a:t>
            </a:r>
            <a:endParaRPr lang="en-GB" sz="2800" dirty="0"/>
          </a:p>
        </p:txBody>
      </p:sp>
      <p:sp>
        <p:nvSpPr>
          <p:cNvPr id="20" name="Rectangle 19"/>
          <p:cNvSpPr/>
          <p:nvPr/>
        </p:nvSpPr>
        <p:spPr>
          <a:xfrm>
            <a:off x="699068" y="3110046"/>
            <a:ext cx="57699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+mj-lt"/>
              </a:rPr>
              <a:t>A girl goes dancing by </a:t>
            </a:r>
            <a:r>
              <a:rPr lang="en-GB" sz="2400" dirty="0">
                <a:ln w="0"/>
                <a:solidFill>
                  <a:srgbClr val="0000FF"/>
                </a:solidFill>
              </a:rPr>
              <a:t>while</a:t>
            </a:r>
            <a:r>
              <a:rPr lang="en-GB" sz="2400" dirty="0">
                <a:latin typeface="+mj-lt"/>
              </a:rPr>
              <a:t> the stars twinkle</a:t>
            </a:r>
            <a:r>
              <a:rPr lang="en-GB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.</a:t>
            </a:r>
            <a:endParaRPr lang="en-GB" sz="2400" dirty="0">
              <a:latin typeface="+mj-lt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9068" y="2624315"/>
            <a:ext cx="53687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+mj-lt"/>
              </a:rPr>
              <a:t>A girl goes dancing by </a:t>
            </a:r>
            <a:r>
              <a:rPr lang="en-GB" sz="2400" dirty="0">
                <a:ln w="0"/>
                <a:solidFill>
                  <a:srgbClr val="0000FF"/>
                </a:solidFill>
              </a:rPr>
              <a:t>before</a:t>
            </a:r>
            <a:r>
              <a:rPr lang="en-GB" sz="2400" dirty="0">
                <a:latin typeface="+mj-lt"/>
              </a:rPr>
              <a:t> the sun sets</a:t>
            </a:r>
            <a:r>
              <a:rPr lang="en-GB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.</a:t>
            </a:r>
            <a:endParaRPr lang="en-GB" sz="2400" dirty="0">
              <a:latin typeface="+mj-lt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99068" y="5207104"/>
            <a:ext cx="70906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We can swap the </a:t>
            </a:r>
            <a:r>
              <a:rPr lang="en-GB" sz="2400" dirty="0">
                <a:solidFill>
                  <a:srgbClr val="0000FF"/>
                </a:solidFill>
              </a:rPr>
              <a:t>clauses </a:t>
            </a:r>
            <a:r>
              <a:rPr lang="en-GB" sz="2400" dirty="0"/>
              <a:t>around…</a:t>
            </a:r>
          </a:p>
          <a:p>
            <a:r>
              <a:rPr lang="en-GB" sz="2400" b="1" dirty="0"/>
              <a:t>starting</a:t>
            </a:r>
            <a:r>
              <a:rPr lang="en-GB" sz="2400" dirty="0"/>
              <a:t> the sentence with the conjunction.</a:t>
            </a:r>
            <a:endParaRPr lang="en-GB" sz="2000" dirty="0"/>
          </a:p>
        </p:txBody>
      </p:sp>
      <p:sp>
        <p:nvSpPr>
          <p:cNvPr id="27" name="Rectangle 26"/>
          <p:cNvSpPr/>
          <p:nvPr/>
        </p:nvSpPr>
        <p:spPr>
          <a:xfrm>
            <a:off x="699068" y="4093352"/>
            <a:ext cx="64944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n w="0"/>
                <a:solidFill>
                  <a:srgbClr val="0000FF"/>
                </a:solidFill>
              </a:rPr>
              <a:t>Whenever</a:t>
            </a:r>
            <a:r>
              <a:rPr lang="en-GB" sz="2400" dirty="0">
                <a:latin typeface="+mj-lt"/>
              </a:rPr>
              <a:t> </a:t>
            </a:r>
            <a:r>
              <a:rPr lang="en-GB" sz="2400" dirty="0">
                <a:uFill>
                  <a:solidFill>
                    <a:schemeClr val="accent2">
                      <a:lumMod val="60000"/>
                      <a:lumOff val="40000"/>
                    </a:schemeClr>
                  </a:solidFill>
                </a:uFill>
                <a:latin typeface="+mj-lt"/>
              </a:rPr>
              <a:t>lively music plays</a:t>
            </a:r>
            <a:r>
              <a:rPr lang="en-GB" sz="2400" dirty="0">
                <a:latin typeface="+mj-lt"/>
              </a:rPr>
              <a:t>, </a:t>
            </a:r>
            <a:r>
              <a:rPr lang="en-GB" sz="2400" dirty="0">
                <a:uFill>
                  <a:solidFill>
                    <a:schemeClr val="accent1">
                      <a:lumMod val="60000"/>
                      <a:lumOff val="40000"/>
                    </a:schemeClr>
                  </a:solidFill>
                </a:uFill>
                <a:latin typeface="+mj-lt"/>
              </a:rPr>
              <a:t>a girl goes dancing by</a:t>
            </a:r>
            <a:r>
              <a:rPr lang="en-GB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.</a:t>
            </a:r>
            <a:endParaRPr lang="en-GB" sz="2400" dirty="0">
              <a:latin typeface="+mj-lt"/>
            </a:endParaRPr>
          </a:p>
        </p:txBody>
      </p:sp>
      <p:sp>
        <p:nvSpPr>
          <p:cNvPr id="30" name="Rounded Rectangular Callout 2"/>
          <p:cNvSpPr/>
          <p:nvPr/>
        </p:nvSpPr>
        <p:spPr>
          <a:xfrm>
            <a:off x="7789679" y="5257360"/>
            <a:ext cx="3492962" cy="816433"/>
          </a:xfrm>
          <a:prstGeom prst="wedgeRoundRectCallout">
            <a:avLst>
              <a:gd name="adj1" fmla="val 53078"/>
              <a:gd name="adj2" fmla="val -106644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What do you notice about the punctuation?</a:t>
            </a:r>
          </a:p>
        </p:txBody>
      </p:sp>
      <p:cxnSp>
        <p:nvCxnSpPr>
          <p:cNvPr id="22" name="Straight Arrow Connector 21"/>
          <p:cNvCxnSpPr>
            <a:stCxn id="23" idx="0"/>
          </p:cNvCxnSpPr>
          <p:nvPr/>
        </p:nvCxnSpPr>
        <p:spPr>
          <a:xfrm flipH="1" flipV="1">
            <a:off x="3346067" y="4455305"/>
            <a:ext cx="212821" cy="25422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2832551" y="4709530"/>
            <a:ext cx="1452673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0000FF"/>
                </a:solidFill>
              </a:rPr>
              <a:t>added clause</a:t>
            </a:r>
            <a:endParaRPr lang="en-GB" dirty="0"/>
          </a:p>
        </p:txBody>
      </p:sp>
      <p:cxnSp>
        <p:nvCxnSpPr>
          <p:cNvPr id="24" name="Straight Arrow Connector 23"/>
          <p:cNvCxnSpPr>
            <a:stCxn id="25" idx="0"/>
          </p:cNvCxnSpPr>
          <p:nvPr/>
        </p:nvCxnSpPr>
        <p:spPr>
          <a:xfrm flipV="1">
            <a:off x="1530083" y="4447875"/>
            <a:ext cx="72742" cy="26165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803746" y="4709530"/>
            <a:ext cx="1452673" cy="369332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0000FF"/>
                </a:solidFill>
              </a:rPr>
              <a:t>conjunction</a:t>
            </a:r>
            <a:endParaRPr lang="en-GB" dirty="0"/>
          </a:p>
        </p:txBody>
      </p:sp>
      <p:cxnSp>
        <p:nvCxnSpPr>
          <p:cNvPr id="26" name="Straight Arrow Connector 25"/>
          <p:cNvCxnSpPr/>
          <p:nvPr/>
        </p:nvCxnSpPr>
        <p:spPr>
          <a:xfrm flipH="1" flipV="1">
            <a:off x="5797879" y="4510277"/>
            <a:ext cx="158325" cy="257129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4861357" y="4709530"/>
            <a:ext cx="1873045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0000FF"/>
                </a:solidFill>
              </a:rPr>
              <a:t>The main clause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6134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23" grpId="0" animBg="1"/>
      <p:bldP spid="25" grpId="0" animBg="1"/>
      <p:bldP spid="2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506437" y="464234"/>
            <a:ext cx="11141612" cy="5852160"/>
          </a:xfrm>
          <a:prstGeom prst="rect">
            <a:avLst/>
          </a:prstGeom>
          <a:noFill/>
          <a:ln w="63500" cmpd="dbl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extBox 39"/>
          <p:cNvSpPr txBox="1"/>
          <p:nvPr/>
        </p:nvSpPr>
        <p:spPr>
          <a:xfrm>
            <a:off x="9434216" y="605572"/>
            <a:ext cx="2123590" cy="2654647"/>
          </a:xfrm>
          <a:prstGeom prst="roundRect">
            <a:avLst/>
          </a:prstGeom>
          <a:solidFill>
            <a:srgbClr val="92D050"/>
          </a:solidFill>
          <a:ln w="285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When?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before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until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Times New Roman" panose="02020603050405020304" pitchFamily="18" charset="0"/>
              </a:rPr>
              <a:t>whenever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95829" y="689366"/>
            <a:ext cx="7090611" cy="121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2800" b="1" dirty="0">
                <a:solidFill>
                  <a:srgbClr val="0000FF"/>
                </a:solidFill>
              </a:rPr>
              <a:t>Opening with a conjunction</a:t>
            </a:r>
          </a:p>
          <a:p>
            <a:r>
              <a:rPr lang="en-GB" sz="2000" dirty="0"/>
              <a:t>Identify the </a:t>
            </a:r>
            <a:r>
              <a:rPr lang="en-GB" sz="2000" b="1" dirty="0"/>
              <a:t>two clauses </a:t>
            </a:r>
            <a:r>
              <a:rPr lang="en-GB" sz="2000" dirty="0"/>
              <a:t>in each sentence.</a:t>
            </a:r>
          </a:p>
          <a:p>
            <a:r>
              <a:rPr lang="en-GB" sz="2000" b="1" dirty="0"/>
              <a:t>Swap the order </a:t>
            </a:r>
            <a:r>
              <a:rPr lang="en-GB" sz="2000" dirty="0"/>
              <a:t>to open with a </a:t>
            </a:r>
            <a:r>
              <a:rPr lang="en-GB" sz="2000" dirty="0">
                <a:solidFill>
                  <a:srgbClr val="0000FF"/>
                </a:solidFill>
              </a:rPr>
              <a:t>conjunction</a:t>
            </a:r>
            <a:r>
              <a:rPr lang="en-GB" sz="2000" dirty="0"/>
              <a:t>.</a:t>
            </a:r>
          </a:p>
        </p:txBody>
      </p:sp>
      <p:sp>
        <p:nvSpPr>
          <p:cNvPr id="19" name="Rounded Rectangular Callout 2"/>
          <p:cNvSpPr/>
          <p:nvPr/>
        </p:nvSpPr>
        <p:spPr>
          <a:xfrm>
            <a:off x="7602028" y="1023703"/>
            <a:ext cx="1331300" cy="783583"/>
          </a:xfrm>
          <a:prstGeom prst="wedgeRoundRectCallout">
            <a:avLst>
              <a:gd name="adj1" fmla="val 44268"/>
              <a:gd name="adj2" fmla="val 85411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</a:rPr>
              <a:t>When?</a:t>
            </a:r>
            <a:endParaRPr lang="en-GB" sz="2800" dirty="0"/>
          </a:p>
        </p:txBody>
      </p:sp>
      <p:sp>
        <p:nvSpPr>
          <p:cNvPr id="21" name="Rectangle 20"/>
          <p:cNvSpPr/>
          <p:nvPr/>
        </p:nvSpPr>
        <p:spPr>
          <a:xfrm>
            <a:off x="595831" y="2278793"/>
            <a:ext cx="59040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A cat goes slinking by </a:t>
            </a:r>
            <a:r>
              <a:rPr lang="en-GB" sz="2400" dirty="0">
                <a:ln w="0"/>
                <a:solidFill>
                  <a:srgbClr val="0000FF"/>
                </a:solidFill>
              </a:rPr>
              <a:t>when</a:t>
            </a:r>
            <a:r>
              <a:rPr lang="en-GB" sz="2400" dirty="0"/>
              <a:t> the dish is rattled</a:t>
            </a:r>
            <a:r>
              <a:rPr lang="en-GB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.</a:t>
            </a:r>
            <a:endParaRPr lang="en-GB" sz="2400" dirty="0">
              <a:latin typeface="+mj-lt"/>
            </a:endParaRPr>
          </a:p>
        </p:txBody>
      </p:sp>
      <p:sp>
        <p:nvSpPr>
          <p:cNvPr id="30" name="Rounded Rectangular Callout 2"/>
          <p:cNvSpPr/>
          <p:nvPr/>
        </p:nvSpPr>
        <p:spPr>
          <a:xfrm>
            <a:off x="7789679" y="4808614"/>
            <a:ext cx="3492962" cy="1265180"/>
          </a:xfrm>
          <a:prstGeom prst="wedgeRoundRectCallout">
            <a:avLst>
              <a:gd name="adj1" fmla="val 53078"/>
              <a:gd name="adj2" fmla="val -106644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rgbClr val="0000FF"/>
                </a:solidFill>
                <a:latin typeface="Comic Sans MS" panose="030F0702030302020204" pitchFamily="66" charset="0"/>
              </a:rPr>
              <a:t>When</a:t>
            </a:r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 you open with a conjunction</a:t>
            </a:r>
            <a:r>
              <a:rPr lang="en-GB" sz="2000" dirty="0">
                <a:solidFill>
                  <a:srgbClr val="0000FF"/>
                </a:solidFill>
                <a:latin typeface="Comic Sans MS" panose="030F0702030302020204" pitchFamily="66" charset="0"/>
              </a:rPr>
              <a:t>,</a:t>
            </a:r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 separate the clauses with a comma.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95829" y="3546353"/>
            <a:ext cx="60496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A cat goes slinking by </a:t>
            </a:r>
            <a:r>
              <a:rPr lang="en-GB" sz="2400" dirty="0">
                <a:ln w="0"/>
                <a:solidFill>
                  <a:srgbClr val="0000FF"/>
                </a:solidFill>
              </a:rPr>
              <a:t>before</a:t>
            </a:r>
            <a:r>
              <a:rPr lang="en-GB" sz="2400" dirty="0"/>
              <a:t> the dog wakes up</a:t>
            </a:r>
            <a:r>
              <a:rPr lang="en-GB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endParaRPr lang="en-GB" sz="2400" dirty="0"/>
          </a:p>
        </p:txBody>
      </p:sp>
      <p:sp>
        <p:nvSpPr>
          <p:cNvPr id="23" name="Rectangle 22"/>
          <p:cNvSpPr/>
          <p:nvPr/>
        </p:nvSpPr>
        <p:spPr>
          <a:xfrm>
            <a:off x="595829" y="4808613"/>
            <a:ext cx="59711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A cat goes slinking by </a:t>
            </a:r>
            <a:r>
              <a:rPr lang="en-GB" sz="2400" dirty="0">
                <a:ln w="0"/>
                <a:solidFill>
                  <a:srgbClr val="0000FF"/>
                </a:solidFill>
              </a:rPr>
              <a:t>whenever</a:t>
            </a:r>
            <a:r>
              <a:rPr lang="en-GB" sz="2400" dirty="0"/>
              <a:t> darkness falls</a:t>
            </a:r>
            <a:r>
              <a:rPr lang="en-GB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endParaRPr lang="en-GB" sz="2400" dirty="0"/>
          </a:p>
        </p:txBody>
      </p:sp>
      <p:sp>
        <p:nvSpPr>
          <p:cNvPr id="24" name="Rectangle 23"/>
          <p:cNvSpPr/>
          <p:nvPr/>
        </p:nvSpPr>
        <p:spPr>
          <a:xfrm>
            <a:off x="595831" y="2681577"/>
            <a:ext cx="60355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n w="0"/>
                <a:solidFill>
                  <a:srgbClr val="0000FF"/>
                </a:solidFill>
              </a:rPr>
              <a:t>When</a:t>
            </a:r>
            <a:r>
              <a:rPr lang="en-GB" sz="2400" dirty="0">
                <a:latin typeface="+mj-lt"/>
              </a:rPr>
              <a:t> the dish is rattled</a:t>
            </a:r>
            <a:r>
              <a:rPr lang="en-GB" sz="2400" dirty="0">
                <a:solidFill>
                  <a:srgbClr val="0000FF"/>
                </a:solidFill>
                <a:latin typeface="+mj-lt"/>
              </a:rPr>
              <a:t>,</a:t>
            </a:r>
            <a:r>
              <a:rPr lang="en-GB" sz="2400" dirty="0">
                <a:latin typeface="+mj-lt"/>
              </a:rPr>
              <a:t> a cat goes slinking by</a:t>
            </a:r>
            <a:r>
              <a:rPr lang="en-GB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.</a:t>
            </a:r>
            <a:endParaRPr lang="en-GB" sz="2400" dirty="0">
              <a:latin typeface="+mj-l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95829" y="3949137"/>
            <a:ext cx="59622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n w="0"/>
                <a:solidFill>
                  <a:srgbClr val="0000FF"/>
                </a:solidFill>
              </a:rPr>
              <a:t>Before</a:t>
            </a:r>
            <a:r>
              <a:rPr lang="en-GB" sz="2400" dirty="0">
                <a:latin typeface="+mj-lt"/>
              </a:rPr>
              <a:t> the dog wakes up</a:t>
            </a:r>
            <a:r>
              <a:rPr lang="en-GB" sz="2400" dirty="0">
                <a:solidFill>
                  <a:srgbClr val="0000FF"/>
                </a:solidFill>
                <a:latin typeface="+mj-lt"/>
              </a:rPr>
              <a:t>,</a:t>
            </a:r>
            <a:r>
              <a:rPr lang="en-GB" sz="2400" dirty="0">
                <a:latin typeface="+mj-lt"/>
              </a:rPr>
              <a:t> a cat goes slinking by.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95829" y="5211397"/>
            <a:ext cx="60120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n w="0"/>
                <a:solidFill>
                  <a:srgbClr val="0000FF"/>
                </a:solidFill>
              </a:rPr>
              <a:t>Whenever</a:t>
            </a:r>
            <a:r>
              <a:rPr lang="en-GB" sz="2400" dirty="0">
                <a:latin typeface="+mj-lt"/>
              </a:rPr>
              <a:t> darkness falls</a:t>
            </a:r>
            <a:r>
              <a:rPr lang="en-GB" sz="2400" dirty="0">
                <a:solidFill>
                  <a:srgbClr val="0000FF"/>
                </a:solidFill>
                <a:latin typeface="+mj-lt"/>
              </a:rPr>
              <a:t>,</a:t>
            </a:r>
            <a:r>
              <a:rPr lang="en-GB" sz="2400" dirty="0">
                <a:latin typeface="+mj-lt"/>
              </a:rPr>
              <a:t> a cat goes slinking by</a:t>
            </a:r>
            <a:r>
              <a:rPr lang="en-GB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.</a:t>
            </a:r>
            <a:endParaRPr lang="en-GB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4012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21" grpId="0"/>
      <p:bldP spid="30" grpId="0" animBg="1"/>
      <p:bldP spid="22" grpId="0"/>
      <p:bldP spid="23" grpId="0"/>
      <p:bldP spid="24" grpId="0"/>
      <p:bldP spid="25" grpId="0"/>
      <p:bldP spid="2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10019</TotalTime>
  <Words>811</Words>
  <Application>Microsoft Office PowerPoint</Application>
  <PresentationFormat>Widescreen</PresentationFormat>
  <Paragraphs>219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Office Theme</vt:lpstr>
      <vt:lpstr> Adding description using conjunctions and prepositions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Pronouns</dc:title>
  <dc:creator>Deidre Holes</dc:creator>
  <cp:lastModifiedBy>HAMTWT 004</cp:lastModifiedBy>
  <cp:revision>319</cp:revision>
  <dcterms:created xsi:type="dcterms:W3CDTF">2013-08-23T07:43:20Z</dcterms:created>
  <dcterms:modified xsi:type="dcterms:W3CDTF">2020-01-28T11:22:16Z</dcterms:modified>
</cp:coreProperties>
</file>