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1" r:id="rId4"/>
    <p:sldId id="282" r:id="rId5"/>
    <p:sldId id="283" r:id="rId6"/>
    <p:sldId id="285" r:id="rId7"/>
    <p:sldId id="286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4B41E-DF90-C0EF-41FC-35A7EA6E2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D6064-1846-CE38-A359-6FFE22B6D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3CB57-C3F3-D2C0-686D-E2D6E35A3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6A0D-724C-46EA-BC70-FF9558A8E45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1595B-62A3-AA25-0A50-5DB45D36F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7BC93-5A2A-91EB-5A94-B71502635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4213-0842-4705-981F-AFAF00FCE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2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1C5A-1222-22CF-9969-3700BD40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C08FF3-C014-51EB-030E-8067430D1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F5E2-0A2A-A61F-34FA-CEFE1D3F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6A0D-724C-46EA-BC70-FF9558A8E45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4290F-9AD7-D829-54AE-3BD80AA64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B1F1D-DD5C-4EC0-F681-BAC1ED6A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4213-0842-4705-981F-AFAF00FCE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7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CFFB41-3A6A-B62E-C51A-185B37D1D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CC1E2A-EB46-EF7D-F365-A72732198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8047E-279A-CDA9-6676-0D65E3A14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6A0D-724C-46EA-BC70-FF9558A8E45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11EB1-DACA-9D8F-657B-A85D1FD2B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7EC5E-D8AF-54CE-A08F-6DA5F6200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4213-0842-4705-981F-AFAF00FCE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0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86908-FCC5-5F8A-228C-0903F10FF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CD0F0-6ACC-3846-072D-6A806716E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6972D-91BE-A624-78F1-5226F30DF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6A0D-724C-46EA-BC70-FF9558A8E45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EA30F-6954-6065-7700-2D581A5B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063C8-BC5B-3E1C-8124-7E56884C5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4213-0842-4705-981F-AFAF00FCE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2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B6D8F-3C1E-3E57-0413-F874E7AC1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4AFC8-161E-ACCE-E3DB-64E54A7E1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BFFAC-5723-8ADF-FF1D-857AFD61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6A0D-724C-46EA-BC70-FF9558A8E45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D0481-FD6C-06A6-4925-AA86DF173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5A56A-FF83-A00F-EE39-33C8A7BAC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4213-0842-4705-981F-AFAF00FCE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8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1D1D4-4590-4A85-3EC9-3373D1F2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46A68-CBA3-5001-C83B-4FCA69355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FB1BF-EF16-1EA9-D775-1A9DAAF15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6AA3C-CB6E-08CC-40BF-2526BE00F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6A0D-724C-46EA-BC70-FF9558A8E45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9235F-0C8D-AEF3-5BF4-7641DF28B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326EE-2D03-C5CE-3B69-789CEFD2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4213-0842-4705-981F-AFAF00FCE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08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542A3-317C-0680-682D-5744B4C1E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E9A05-B3AD-DF07-F113-0F25C2BCE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D3FA2-6355-4108-106E-182DE3CC2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D386C-1C52-41A4-790C-56DAA7215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337800-306A-D8CA-8FA6-D7B760576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A8BB8F-63C2-8455-8499-E7208A53A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6A0D-724C-46EA-BC70-FF9558A8E45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DB014F-49A8-3B94-8A01-021C86AC5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506ABC-64F6-A773-02EC-4F2489CA4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4213-0842-4705-981F-AFAF00FCE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F5ABA-8A82-1141-A1AD-D43F8DBD6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B84108-ACFA-266C-E52E-DD571B73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6A0D-724C-46EA-BC70-FF9558A8E45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C0D70E-6EEC-B5F1-0B1D-531D57A4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28034-040C-A901-2285-90EE522E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4213-0842-4705-981F-AFAF00FCE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E42397-7E7C-327A-B521-4AA44DC9D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6A0D-724C-46EA-BC70-FF9558A8E45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7A848F-7038-D205-D62C-01F257388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D0584-EA5E-11AD-6E25-C6B1043D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4213-0842-4705-981F-AFAF00FCE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6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AD80A-E539-9F10-4BBF-7BAE22A9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58EF8-A013-CE59-0F8F-CB4A10CB2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2B7BF-5E8A-F59F-7B40-556073979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15A9D-6C3D-E214-9060-5B96DD50E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6A0D-724C-46EA-BC70-FF9558A8E45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CA086-5E73-224C-7ECC-ACC539E54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2D738-ADAB-CC48-0A37-26F0D5EF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4213-0842-4705-981F-AFAF00FCE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4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A95C6-9CC9-BC9C-A6BF-9E83CB0B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5F9534-AAAD-AF0C-2971-C394DBCC20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6BB6C4-F28B-C6DF-9F24-59C254ECB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CECE7-5068-E0A2-9252-BF10516EB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6A0D-724C-46EA-BC70-FF9558A8E45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8F117-A216-1F93-3352-8FCC17C2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D6F36-B3FD-72FC-F6F5-BCF8C3124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4213-0842-4705-981F-AFAF00FCE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5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B39CC9-099C-548B-B499-C232B7BBE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1AE3A-B9E2-59B1-F988-EAA3CF28F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04E17-85A5-A128-22E2-E9ABA7D70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B6A0D-724C-46EA-BC70-FF9558A8E45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70451-1A09-B09E-D342-F3588AEAA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FA5A6-3477-6C40-03F3-792C43ED4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A4213-0842-4705-981F-AFAF00FCE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5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9668" y="1465834"/>
            <a:ext cx="7594600" cy="43688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Lucida Sans Unicode"/>
                <a:cs typeface="Lucida Sans Unicode"/>
              </a:rPr>
              <a:t>Owners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of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</a:t>
            </a:r>
            <a:r>
              <a:rPr sz="2700" spc="-10" dirty="0">
                <a:latin typeface="Lucida Sans Unicode"/>
                <a:cs typeface="Lucida Sans Unicode"/>
              </a:rPr>
              <a:t> company</a:t>
            </a:r>
            <a:r>
              <a:rPr sz="2700" spc="-5" dirty="0">
                <a:latin typeface="Lucida Sans Unicode"/>
                <a:cs typeface="Lucida Sans Unicode"/>
              </a:rPr>
              <a:t> are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called </a:t>
            </a:r>
            <a:r>
              <a:rPr sz="2700" b="1" spc="-55" dirty="0">
                <a:solidFill>
                  <a:srgbClr val="FF0000"/>
                </a:solidFill>
                <a:latin typeface="Tahoma"/>
                <a:cs typeface="Tahoma"/>
              </a:rPr>
              <a:t>shareholders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69668" y="3127122"/>
            <a:ext cx="6955790" cy="14327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ct val="89000"/>
              </a:lnSpc>
              <a:spcBef>
                <a:spcPts val="475"/>
              </a:spcBef>
            </a:pPr>
            <a:r>
              <a:rPr sz="2500" spc="-5" dirty="0">
                <a:latin typeface="Lucida Sans Unicode"/>
                <a:cs typeface="Lucida Sans Unicode"/>
              </a:rPr>
              <a:t>Companies are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jointly</a:t>
            </a:r>
            <a:r>
              <a:rPr sz="2500" spc="1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owned</a:t>
            </a:r>
            <a:r>
              <a:rPr sz="2500" spc="-5" dirty="0">
                <a:latin typeface="Lucida Sans Unicode"/>
                <a:cs typeface="Lucida Sans Unicode"/>
              </a:rPr>
              <a:t> together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by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the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people who have </a:t>
            </a:r>
            <a:r>
              <a:rPr sz="2500" spc="-10" dirty="0">
                <a:latin typeface="Lucida Sans Unicode"/>
                <a:cs typeface="Lucida Sans Unicode"/>
              </a:rPr>
              <a:t>invested </a:t>
            </a:r>
            <a:r>
              <a:rPr sz="2500" spc="-5" dirty="0">
                <a:latin typeface="Lucida Sans Unicode"/>
                <a:cs typeface="Lucida Sans Unicode"/>
              </a:rPr>
              <a:t>in it. </a:t>
            </a:r>
            <a:r>
              <a:rPr sz="2500" spc="-10" dirty="0">
                <a:latin typeface="Lucida Sans Unicode"/>
                <a:cs typeface="Lucida Sans Unicode"/>
              </a:rPr>
              <a:t>They </a:t>
            </a:r>
            <a:r>
              <a:rPr sz="2500" spc="-5" dirty="0">
                <a:latin typeface="Lucida Sans Unicode"/>
                <a:cs typeface="Lucida Sans Unicode"/>
              </a:rPr>
              <a:t>all have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SHARES in </a:t>
            </a:r>
            <a:r>
              <a:rPr sz="2500" spc="-10" dirty="0">
                <a:latin typeface="Lucida Sans Unicode"/>
                <a:cs typeface="Lucida Sans Unicode"/>
              </a:rPr>
              <a:t>the </a:t>
            </a:r>
            <a:r>
              <a:rPr sz="2500" spc="-5" dirty="0">
                <a:latin typeface="Lucida Sans Unicode"/>
                <a:cs typeface="Lucida Sans Unicode"/>
              </a:rPr>
              <a:t>company.. Hence </a:t>
            </a:r>
            <a:r>
              <a:rPr sz="2500" spc="-10" dirty="0">
                <a:latin typeface="Lucida Sans Unicode"/>
                <a:cs typeface="Lucida Sans Unicode"/>
              </a:rPr>
              <a:t>the name: </a:t>
            </a:r>
            <a:r>
              <a:rPr sz="2500" spc="-5" dirty="0">
                <a:latin typeface="Lucida Sans Unicode"/>
                <a:cs typeface="Lucida Sans Unicode"/>
              </a:rPr>
              <a:t> </a:t>
            </a:r>
            <a:r>
              <a:rPr sz="2600" b="1" i="1" spc="-15" dirty="0">
                <a:solidFill>
                  <a:srgbClr val="FF0000"/>
                </a:solidFill>
                <a:latin typeface="Trebuchet MS"/>
                <a:cs typeface="Trebuchet MS"/>
              </a:rPr>
              <a:t>shareholders</a:t>
            </a:r>
            <a:r>
              <a:rPr sz="2500" spc="-15" dirty="0">
                <a:latin typeface="Lucida Sans Unicode"/>
                <a:cs typeface="Lucida Sans Unicode"/>
              </a:rPr>
              <a:t>.</a:t>
            </a:r>
            <a:endParaRPr sz="25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9668" y="1909394"/>
            <a:ext cx="67208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spcBef>
                <a:spcPts val="100"/>
              </a:spcBef>
              <a:buClr>
                <a:srgbClr val="0F6EC5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There are </a:t>
            </a:r>
            <a:r>
              <a:rPr sz="2700" spc="-10" dirty="0">
                <a:latin typeface="Lucida Sans Unicode"/>
                <a:cs typeface="Lucida Sans Unicode"/>
              </a:rPr>
              <a:t>two </a:t>
            </a:r>
            <a:r>
              <a:rPr sz="2700" spc="-5" dirty="0">
                <a:latin typeface="Lucida Sans Unicode"/>
                <a:cs typeface="Lucida Sans Unicode"/>
              </a:rPr>
              <a:t>types of companies with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shareholders: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1495" y="4424902"/>
            <a:ext cx="6720840" cy="125034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indent="-457200">
              <a:spcBef>
                <a:spcPts val="515"/>
              </a:spcBef>
              <a:buAutoNum type="arabicPeriod"/>
              <a:tabLst>
                <a:tab pos="469265" algn="l"/>
              </a:tabLst>
            </a:pPr>
            <a:r>
              <a:rPr lang="en-US" sz="2400" spc="110" dirty="0">
                <a:latin typeface="Georgia"/>
                <a:cs typeface="Georgia"/>
              </a:rPr>
              <a:t>PRIVATE</a:t>
            </a:r>
            <a:r>
              <a:rPr lang="en-US" sz="2400" spc="250" dirty="0">
                <a:latin typeface="Georgia"/>
                <a:cs typeface="Georgia"/>
              </a:rPr>
              <a:t> </a:t>
            </a:r>
            <a:r>
              <a:rPr lang="en-US" sz="2400" spc="90" dirty="0">
                <a:latin typeface="Georgia"/>
                <a:cs typeface="Georgia"/>
              </a:rPr>
              <a:t>LIMITED</a:t>
            </a:r>
            <a:r>
              <a:rPr lang="en-US" sz="2400" spc="270" dirty="0">
                <a:latin typeface="Georgia"/>
                <a:cs typeface="Georgia"/>
              </a:rPr>
              <a:t> </a:t>
            </a:r>
            <a:r>
              <a:rPr lang="en-US" sz="2400" spc="110" dirty="0">
                <a:latin typeface="Georgia"/>
                <a:cs typeface="Georgia"/>
              </a:rPr>
              <a:t>COMPANIES</a:t>
            </a:r>
          </a:p>
          <a:p>
            <a:pPr marL="469900" indent="-457200">
              <a:spcBef>
                <a:spcPts val="515"/>
              </a:spcBef>
              <a:buFontTx/>
              <a:buAutoNum type="arabicPeriod"/>
              <a:tabLst>
                <a:tab pos="469265" algn="l"/>
              </a:tabLst>
            </a:pPr>
            <a:r>
              <a:rPr lang="en-US" sz="2400" spc="110" dirty="0">
                <a:latin typeface="Georgia"/>
                <a:cs typeface="Georgia"/>
              </a:rPr>
              <a:t>PUBLIC</a:t>
            </a:r>
            <a:r>
              <a:rPr lang="en-US" sz="2400" spc="250" dirty="0">
                <a:latin typeface="Georgia"/>
                <a:cs typeface="Georgia"/>
              </a:rPr>
              <a:t> </a:t>
            </a:r>
            <a:r>
              <a:rPr lang="en-US" sz="2400" spc="90" dirty="0">
                <a:latin typeface="Georgia"/>
                <a:cs typeface="Georgia"/>
              </a:rPr>
              <a:t>LIMITED</a:t>
            </a:r>
            <a:r>
              <a:rPr lang="en-US" sz="2400" spc="270" dirty="0">
                <a:latin typeface="Georgia"/>
                <a:cs typeface="Georgia"/>
              </a:rPr>
              <a:t> </a:t>
            </a:r>
            <a:r>
              <a:rPr lang="en-US" sz="2400" spc="110" dirty="0">
                <a:latin typeface="Georgia"/>
                <a:cs typeface="Georgia"/>
              </a:rPr>
              <a:t>COMPANIES</a:t>
            </a:r>
            <a:endParaRPr lang="en-US" sz="2400" dirty="0">
              <a:latin typeface="Georgia"/>
              <a:cs typeface="Georgia"/>
            </a:endParaRPr>
          </a:p>
          <a:p>
            <a:pPr marL="12700">
              <a:spcBef>
                <a:spcPts val="515"/>
              </a:spcBef>
              <a:tabLst>
                <a:tab pos="469265" algn="l"/>
              </a:tabLst>
            </a:pPr>
            <a:endParaRPr lang="en-US" sz="2400" spc="11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4869" y="3513202"/>
            <a:ext cx="8377555" cy="265777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8605" marR="497205" indent="-256540">
              <a:lnSpc>
                <a:spcPts val="2590"/>
              </a:lnSpc>
              <a:spcBef>
                <a:spcPts val="425"/>
              </a:spcBef>
              <a:buClr>
                <a:srgbClr val="0F6EC5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The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owners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are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called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shareholders,</a:t>
            </a:r>
            <a:r>
              <a:rPr sz="2400" spc="3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each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holding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 </a:t>
            </a:r>
            <a:r>
              <a:rPr sz="2400" spc="-74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share of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the business.</a:t>
            </a:r>
            <a:endParaRPr sz="2400">
              <a:latin typeface="Lucida Sans Unicode"/>
              <a:cs typeface="Lucida Sans Unicode"/>
            </a:endParaRPr>
          </a:p>
          <a:p>
            <a:pPr marL="991235" lvl="1" indent="-458470">
              <a:spcBef>
                <a:spcPts val="160"/>
              </a:spcBef>
              <a:buClr>
                <a:srgbClr val="009DD9"/>
              </a:buClr>
              <a:buAutoNum type="arabicPeriod"/>
              <a:tabLst>
                <a:tab pos="991235" algn="l"/>
                <a:tab pos="991869" algn="l"/>
              </a:tabLst>
            </a:pPr>
            <a:r>
              <a:rPr sz="2000" dirty="0">
                <a:latin typeface="Lucida Sans Unicode"/>
                <a:cs typeface="Lucida Sans Unicode"/>
              </a:rPr>
              <a:t>They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invest capital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into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 business</a:t>
            </a:r>
            <a:endParaRPr sz="2000">
              <a:latin typeface="Lucida Sans Unicode"/>
              <a:cs typeface="Lucida Sans Unicode"/>
            </a:endParaRPr>
          </a:p>
          <a:p>
            <a:pPr marL="991235" lvl="1" indent="-458470">
              <a:spcBef>
                <a:spcPts val="170"/>
              </a:spcBef>
              <a:buClr>
                <a:srgbClr val="009DD9"/>
              </a:buClr>
              <a:buAutoNum type="arabicPeriod"/>
              <a:tabLst>
                <a:tab pos="991235" algn="l"/>
                <a:tab pos="991869" algn="l"/>
              </a:tabLst>
            </a:pPr>
            <a:r>
              <a:rPr sz="2000" dirty="0">
                <a:latin typeface="Lucida Sans Unicode"/>
                <a:cs typeface="Lucida Sans Unicode"/>
              </a:rPr>
              <a:t>Have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say </a:t>
            </a:r>
            <a:r>
              <a:rPr sz="2000" spc="-5" dirty="0">
                <a:latin typeface="Lucida Sans Unicode"/>
                <a:cs typeface="Lucida Sans Unicode"/>
              </a:rPr>
              <a:t>in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running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of the</a:t>
            </a:r>
            <a:r>
              <a:rPr sz="2000" dirty="0">
                <a:latin typeface="Lucida Sans Unicode"/>
                <a:cs typeface="Lucida Sans Unicode"/>
              </a:rPr>
              <a:t> business</a:t>
            </a:r>
            <a:endParaRPr sz="2000">
              <a:latin typeface="Lucida Sans Unicode"/>
              <a:cs typeface="Lucida Sans Unicode"/>
            </a:endParaRPr>
          </a:p>
          <a:p>
            <a:pPr marL="991235" lvl="1" indent="-458470">
              <a:spcBef>
                <a:spcPts val="160"/>
              </a:spcBef>
              <a:buClr>
                <a:srgbClr val="009DD9"/>
              </a:buClr>
              <a:buAutoNum type="arabicPeriod"/>
              <a:tabLst>
                <a:tab pos="991235" algn="l"/>
                <a:tab pos="991869" algn="l"/>
              </a:tabLst>
            </a:pPr>
            <a:r>
              <a:rPr sz="2000" dirty="0">
                <a:latin typeface="Lucida Sans Unicode"/>
                <a:cs typeface="Lucida Sans Unicode"/>
              </a:rPr>
              <a:t>Share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business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profits</a:t>
            </a:r>
            <a:endParaRPr sz="2000">
              <a:latin typeface="Lucida Sans Unicode"/>
              <a:cs typeface="Lucida Sans Unicode"/>
            </a:endParaRPr>
          </a:p>
          <a:p>
            <a:pPr marL="991235" marR="5080" lvl="1" indent="-457834">
              <a:lnSpc>
                <a:spcPts val="2160"/>
              </a:lnSpc>
              <a:spcBef>
                <a:spcPts val="425"/>
              </a:spcBef>
              <a:buClr>
                <a:srgbClr val="009DD9"/>
              </a:buClr>
              <a:buAutoNum type="arabicPeriod"/>
              <a:tabLst>
                <a:tab pos="991235" algn="l"/>
                <a:tab pos="991869" algn="l"/>
              </a:tabLst>
            </a:pPr>
            <a:r>
              <a:rPr sz="2000" dirty="0">
                <a:latin typeface="Lucida Sans Unicode"/>
                <a:cs typeface="Lucida Sans Unicode"/>
              </a:rPr>
              <a:t>Shares cannot </a:t>
            </a:r>
            <a:r>
              <a:rPr sz="2000" spc="-5" dirty="0">
                <a:latin typeface="Lucida Sans Unicode"/>
                <a:cs typeface="Lucida Sans Unicode"/>
              </a:rPr>
              <a:t>be </a:t>
            </a:r>
            <a:r>
              <a:rPr sz="2000" dirty="0">
                <a:latin typeface="Lucida Sans Unicode"/>
                <a:cs typeface="Lucida Sans Unicode"/>
              </a:rPr>
              <a:t>sold or </a:t>
            </a:r>
            <a:r>
              <a:rPr sz="2000" spc="-5" dirty="0">
                <a:latin typeface="Lucida Sans Unicode"/>
                <a:cs typeface="Lucida Sans Unicode"/>
              </a:rPr>
              <a:t>transferred to </a:t>
            </a:r>
            <a:r>
              <a:rPr sz="2000" dirty="0">
                <a:latin typeface="Lucida Sans Unicode"/>
                <a:cs typeface="Lucida Sans Unicode"/>
              </a:rPr>
              <a:t>anyone </a:t>
            </a:r>
            <a:r>
              <a:rPr sz="2000" spc="-5" dirty="0">
                <a:latin typeface="Lucida Sans Unicode"/>
                <a:cs typeface="Lucida Sans Unicode"/>
              </a:rPr>
              <a:t>else </a:t>
            </a:r>
            <a:r>
              <a:rPr sz="2000" dirty="0">
                <a:latin typeface="Lucida Sans Unicode"/>
                <a:cs typeface="Lucida Sans Unicode"/>
              </a:rPr>
              <a:t>without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agreement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of the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other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shareholders.</a:t>
            </a:r>
            <a:endParaRPr sz="2000">
              <a:latin typeface="Lucida Sans Unicode"/>
              <a:cs typeface="Lucida Sans Unicode"/>
            </a:endParaRPr>
          </a:p>
          <a:p>
            <a:pPr marL="991235" lvl="1" indent="-458470">
              <a:spcBef>
                <a:spcPts val="135"/>
              </a:spcBef>
              <a:buClr>
                <a:srgbClr val="009DD9"/>
              </a:buClr>
              <a:buAutoNum type="arabicPeriod"/>
              <a:tabLst>
                <a:tab pos="991235" algn="l"/>
                <a:tab pos="991869" algn="l"/>
              </a:tabLst>
            </a:pPr>
            <a:r>
              <a:rPr sz="2000" dirty="0">
                <a:latin typeface="Lucida Sans Unicode"/>
                <a:cs typeface="Lucida Sans Unicode"/>
              </a:rPr>
              <a:t>Shares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are therefore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not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offered to the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public.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4869" y="1333246"/>
            <a:ext cx="8214359" cy="181344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68605" marR="5080" indent="-256540">
              <a:lnSpc>
                <a:spcPct val="90100"/>
              </a:lnSpc>
              <a:spcBef>
                <a:spcPts val="385"/>
              </a:spcBef>
              <a:buClr>
                <a:srgbClr val="0F6EC5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These types of companies tend </a:t>
            </a:r>
            <a:r>
              <a:rPr sz="2400" dirty="0">
                <a:latin typeface="Lucida Sans Unicode"/>
                <a:cs typeface="Lucida Sans Unicode"/>
              </a:rPr>
              <a:t>to </a:t>
            </a:r>
            <a:r>
              <a:rPr sz="2400" spc="-5" dirty="0">
                <a:latin typeface="Lucida Sans Unicode"/>
                <a:cs typeface="Lucida Sans Unicode"/>
              </a:rPr>
              <a:t>be owned by either </a:t>
            </a:r>
            <a:r>
              <a:rPr sz="2400" spc="-7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family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or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friends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and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are quite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often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not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that </a:t>
            </a:r>
            <a:r>
              <a:rPr sz="2400" dirty="0">
                <a:latin typeface="Lucida Sans Unicode"/>
                <a:cs typeface="Lucida Sans Unicode"/>
              </a:rPr>
              <a:t>much 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larger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in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size</a:t>
            </a:r>
            <a:r>
              <a:rPr sz="2400" spc="-5" dirty="0">
                <a:latin typeface="Lucida Sans Unicode"/>
                <a:cs typeface="Lucida Sans Unicode"/>
              </a:rPr>
              <a:t> than </a:t>
            </a:r>
            <a:r>
              <a:rPr sz="2400" dirty="0">
                <a:latin typeface="Lucida Sans Unicode"/>
                <a:cs typeface="Lucida Sans Unicode"/>
              </a:rPr>
              <a:t>a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sole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trader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or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partnership.</a:t>
            </a:r>
            <a:endParaRPr sz="2400" dirty="0">
              <a:latin typeface="Lucida Sans Unicode"/>
              <a:cs typeface="Lucida Sans Unicode"/>
            </a:endParaRPr>
          </a:p>
          <a:p>
            <a:pPr marL="268605" indent="-256540">
              <a:spcBef>
                <a:spcPts val="3105"/>
              </a:spcBef>
              <a:buClr>
                <a:srgbClr val="0F6EC5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dirty="0">
                <a:latin typeface="Lucida Sans Unicode"/>
                <a:cs typeface="Lucida Sans Unicode"/>
              </a:rPr>
              <a:t>Name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of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the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business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ends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in</a:t>
            </a:r>
            <a:r>
              <a:rPr sz="2400" spc="4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solidFill>
                  <a:srgbClr val="0F6EC5"/>
                </a:solidFill>
                <a:latin typeface="Lucida Sans Unicode"/>
                <a:cs typeface="Lucida Sans Unicode"/>
              </a:rPr>
              <a:t>‘Limited’</a:t>
            </a:r>
            <a:r>
              <a:rPr sz="2400" dirty="0">
                <a:solidFill>
                  <a:srgbClr val="0F6EC5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or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solidFill>
                  <a:srgbClr val="0F6EC5"/>
                </a:solidFill>
                <a:latin typeface="Lucida Sans Unicode"/>
                <a:cs typeface="Lucida Sans Unicode"/>
              </a:rPr>
              <a:t>‘Ltd’</a:t>
            </a:r>
            <a:endParaRPr sz="2400" dirty="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5846" y="370332"/>
            <a:ext cx="6671376" cy="5486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5300" y="76201"/>
            <a:ext cx="1206500" cy="11148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1" y="2814631"/>
            <a:ext cx="8943975" cy="4043679"/>
            <a:chOff x="0" y="2814630"/>
            <a:chExt cx="8943975" cy="40436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7799" y="3476625"/>
              <a:ext cx="3686175" cy="29241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8312" y="2819392"/>
              <a:ext cx="5160645" cy="2514600"/>
            </a:xfrm>
            <a:custGeom>
              <a:avLst/>
              <a:gdLst/>
              <a:ahLst/>
              <a:cxnLst/>
              <a:rect l="l" t="t" r="r" b="b"/>
              <a:pathLst>
                <a:path w="5160645" h="2514600">
                  <a:moveTo>
                    <a:pt x="2219752" y="0"/>
                  </a:moveTo>
                  <a:lnTo>
                    <a:pt x="2169052" y="232"/>
                  </a:lnTo>
                  <a:lnTo>
                    <a:pt x="2118377" y="1120"/>
                  </a:lnTo>
                  <a:lnTo>
                    <a:pt x="2067748" y="2665"/>
                  </a:lnTo>
                  <a:lnTo>
                    <a:pt x="2017188" y="4864"/>
                  </a:lnTo>
                  <a:lnTo>
                    <a:pt x="1966716" y="7719"/>
                  </a:lnTo>
                  <a:lnTo>
                    <a:pt x="1916355" y="11229"/>
                  </a:lnTo>
                  <a:lnTo>
                    <a:pt x="1866126" y="15393"/>
                  </a:lnTo>
                  <a:lnTo>
                    <a:pt x="1816050" y="20210"/>
                  </a:lnTo>
                  <a:lnTo>
                    <a:pt x="1766149" y="25682"/>
                  </a:lnTo>
                  <a:lnTo>
                    <a:pt x="1716444" y="31806"/>
                  </a:lnTo>
                  <a:lnTo>
                    <a:pt x="1666957" y="38584"/>
                  </a:lnTo>
                  <a:lnTo>
                    <a:pt x="1617709" y="46013"/>
                  </a:lnTo>
                  <a:lnTo>
                    <a:pt x="1568722" y="54095"/>
                  </a:lnTo>
                  <a:lnTo>
                    <a:pt x="1520016" y="62829"/>
                  </a:lnTo>
                  <a:lnTo>
                    <a:pt x="1471613" y="72214"/>
                  </a:lnTo>
                  <a:lnTo>
                    <a:pt x="1423535" y="82250"/>
                  </a:lnTo>
                  <a:lnTo>
                    <a:pt x="1375804" y="92936"/>
                  </a:lnTo>
                  <a:lnTo>
                    <a:pt x="1328439" y="104273"/>
                  </a:lnTo>
                  <a:lnTo>
                    <a:pt x="1281464" y="116259"/>
                  </a:lnTo>
                  <a:lnTo>
                    <a:pt x="1234899" y="128895"/>
                  </a:lnTo>
                  <a:lnTo>
                    <a:pt x="1188765" y="142181"/>
                  </a:lnTo>
                  <a:lnTo>
                    <a:pt x="1143085" y="156114"/>
                  </a:lnTo>
                  <a:lnTo>
                    <a:pt x="1097879" y="170697"/>
                  </a:lnTo>
                  <a:lnTo>
                    <a:pt x="1053169" y="185927"/>
                  </a:lnTo>
                  <a:lnTo>
                    <a:pt x="1008977" y="201805"/>
                  </a:lnTo>
                  <a:lnTo>
                    <a:pt x="965323" y="218330"/>
                  </a:lnTo>
                  <a:lnTo>
                    <a:pt x="922230" y="235502"/>
                  </a:lnTo>
                  <a:lnTo>
                    <a:pt x="879718" y="253320"/>
                  </a:lnTo>
                  <a:lnTo>
                    <a:pt x="837809" y="271785"/>
                  </a:lnTo>
                  <a:lnTo>
                    <a:pt x="796524" y="290895"/>
                  </a:lnTo>
                  <a:lnTo>
                    <a:pt x="755885" y="310651"/>
                  </a:lnTo>
                  <a:lnTo>
                    <a:pt x="715913" y="331051"/>
                  </a:lnTo>
                  <a:lnTo>
                    <a:pt x="676630" y="352097"/>
                  </a:lnTo>
                  <a:lnTo>
                    <a:pt x="638057" y="373786"/>
                  </a:lnTo>
                  <a:lnTo>
                    <a:pt x="600215" y="396120"/>
                  </a:lnTo>
                  <a:lnTo>
                    <a:pt x="555445" y="424002"/>
                  </a:lnTo>
                  <a:lnTo>
                    <a:pt x="512419" y="452436"/>
                  </a:lnTo>
                  <a:lnTo>
                    <a:pt x="471136" y="481401"/>
                  </a:lnTo>
                  <a:lnTo>
                    <a:pt x="431595" y="510875"/>
                  </a:lnTo>
                  <a:lnTo>
                    <a:pt x="393795" y="540835"/>
                  </a:lnTo>
                  <a:lnTo>
                    <a:pt x="357734" y="571260"/>
                  </a:lnTo>
                  <a:lnTo>
                    <a:pt x="323412" y="602128"/>
                  </a:lnTo>
                  <a:lnTo>
                    <a:pt x="290828" y="633416"/>
                  </a:lnTo>
                  <a:lnTo>
                    <a:pt x="259979" y="665103"/>
                  </a:lnTo>
                  <a:lnTo>
                    <a:pt x="230865" y="697167"/>
                  </a:lnTo>
                  <a:lnTo>
                    <a:pt x="203484" y="729585"/>
                  </a:lnTo>
                  <a:lnTo>
                    <a:pt x="177836" y="762336"/>
                  </a:lnTo>
                  <a:lnTo>
                    <a:pt x="153920" y="795398"/>
                  </a:lnTo>
                  <a:lnTo>
                    <a:pt x="131733" y="828749"/>
                  </a:lnTo>
                  <a:lnTo>
                    <a:pt x="111275" y="862366"/>
                  </a:lnTo>
                  <a:lnTo>
                    <a:pt x="92545" y="896228"/>
                  </a:lnTo>
                  <a:lnTo>
                    <a:pt x="60263" y="964598"/>
                  </a:lnTo>
                  <a:lnTo>
                    <a:pt x="34876" y="1033684"/>
                  </a:lnTo>
                  <a:lnTo>
                    <a:pt x="16377" y="1103309"/>
                  </a:lnTo>
                  <a:lnTo>
                    <a:pt x="4755" y="1173297"/>
                  </a:lnTo>
                  <a:lnTo>
                    <a:pt x="0" y="1243472"/>
                  </a:lnTo>
                  <a:lnTo>
                    <a:pt x="194" y="1278575"/>
                  </a:lnTo>
                  <a:lnTo>
                    <a:pt x="5723" y="1348702"/>
                  </a:lnTo>
                  <a:lnTo>
                    <a:pt x="18094" y="1418577"/>
                  </a:lnTo>
                  <a:lnTo>
                    <a:pt x="37300" y="1488023"/>
                  </a:lnTo>
                  <a:lnTo>
                    <a:pt x="63330" y="1556865"/>
                  </a:lnTo>
                  <a:lnTo>
                    <a:pt x="96175" y="1624927"/>
                  </a:lnTo>
                  <a:lnTo>
                    <a:pt x="115150" y="1658611"/>
                  </a:lnTo>
                  <a:lnTo>
                    <a:pt x="135825" y="1692033"/>
                  </a:lnTo>
                  <a:lnTo>
                    <a:pt x="158199" y="1725173"/>
                  </a:lnTo>
                  <a:lnTo>
                    <a:pt x="182270" y="1758008"/>
                  </a:lnTo>
                  <a:lnTo>
                    <a:pt x="208038" y="1790515"/>
                  </a:lnTo>
                  <a:lnTo>
                    <a:pt x="235502" y="1822674"/>
                  </a:lnTo>
                  <a:lnTo>
                    <a:pt x="264660" y="1854462"/>
                  </a:lnTo>
                  <a:lnTo>
                    <a:pt x="295510" y="1885857"/>
                  </a:lnTo>
                  <a:lnTo>
                    <a:pt x="328052" y="1916837"/>
                  </a:lnTo>
                  <a:lnTo>
                    <a:pt x="362285" y="1947380"/>
                  </a:lnTo>
                  <a:lnTo>
                    <a:pt x="398207" y="1977464"/>
                  </a:lnTo>
                  <a:lnTo>
                    <a:pt x="435817" y="2007067"/>
                  </a:lnTo>
                  <a:lnTo>
                    <a:pt x="475115" y="2036168"/>
                  </a:lnTo>
                  <a:lnTo>
                    <a:pt x="516097" y="2064743"/>
                  </a:lnTo>
                  <a:lnTo>
                    <a:pt x="558765" y="2092772"/>
                  </a:lnTo>
                  <a:lnTo>
                    <a:pt x="603116" y="2120232"/>
                  </a:lnTo>
                  <a:lnTo>
                    <a:pt x="649149" y="2147101"/>
                  </a:lnTo>
                  <a:lnTo>
                    <a:pt x="696862" y="2173358"/>
                  </a:lnTo>
                  <a:lnTo>
                    <a:pt x="737062" y="2194320"/>
                  </a:lnTo>
                  <a:lnTo>
                    <a:pt x="777922" y="2214613"/>
                  </a:lnTo>
                  <a:lnTo>
                    <a:pt x="819420" y="2234239"/>
                  </a:lnTo>
                  <a:lnTo>
                    <a:pt x="861535" y="2253197"/>
                  </a:lnTo>
                  <a:lnTo>
                    <a:pt x="904246" y="2271489"/>
                  </a:lnTo>
                  <a:lnTo>
                    <a:pt x="947531" y="2289113"/>
                  </a:lnTo>
                  <a:lnTo>
                    <a:pt x="991368" y="2306071"/>
                  </a:lnTo>
                  <a:lnTo>
                    <a:pt x="1035737" y="2322363"/>
                  </a:lnTo>
                  <a:lnTo>
                    <a:pt x="1080616" y="2337990"/>
                  </a:lnTo>
                  <a:lnTo>
                    <a:pt x="1125984" y="2352951"/>
                  </a:lnTo>
                  <a:lnTo>
                    <a:pt x="1171819" y="2367248"/>
                  </a:lnTo>
                  <a:lnTo>
                    <a:pt x="1218099" y="2380880"/>
                  </a:lnTo>
                  <a:lnTo>
                    <a:pt x="1264804" y="2393847"/>
                  </a:lnTo>
                  <a:lnTo>
                    <a:pt x="1311912" y="2406152"/>
                  </a:lnTo>
                  <a:lnTo>
                    <a:pt x="1359402" y="2417793"/>
                  </a:lnTo>
                  <a:lnTo>
                    <a:pt x="1407252" y="2428771"/>
                  </a:lnTo>
                  <a:lnTo>
                    <a:pt x="1455440" y="2439086"/>
                  </a:lnTo>
                  <a:lnTo>
                    <a:pt x="1503946" y="2448739"/>
                  </a:lnTo>
                  <a:lnTo>
                    <a:pt x="1552748" y="2457731"/>
                  </a:lnTo>
                  <a:lnTo>
                    <a:pt x="1601825" y="2466061"/>
                  </a:lnTo>
                  <a:lnTo>
                    <a:pt x="1651154" y="2473730"/>
                  </a:lnTo>
                  <a:lnTo>
                    <a:pt x="1700716" y="2480738"/>
                  </a:lnTo>
                  <a:lnTo>
                    <a:pt x="1750488" y="2487086"/>
                  </a:lnTo>
                  <a:lnTo>
                    <a:pt x="1800448" y="2492774"/>
                  </a:lnTo>
                  <a:lnTo>
                    <a:pt x="1850577" y="2497803"/>
                  </a:lnTo>
                  <a:lnTo>
                    <a:pt x="1900851" y="2502172"/>
                  </a:lnTo>
                  <a:lnTo>
                    <a:pt x="1951251" y="2505883"/>
                  </a:lnTo>
                  <a:lnTo>
                    <a:pt x="2001753" y="2508935"/>
                  </a:lnTo>
                  <a:lnTo>
                    <a:pt x="2052338" y="2511330"/>
                  </a:lnTo>
                  <a:lnTo>
                    <a:pt x="2102983" y="2513066"/>
                  </a:lnTo>
                  <a:lnTo>
                    <a:pt x="2153668" y="2514146"/>
                  </a:lnTo>
                  <a:lnTo>
                    <a:pt x="2204370" y="2514569"/>
                  </a:lnTo>
                  <a:lnTo>
                    <a:pt x="2255068" y="2514335"/>
                  </a:lnTo>
                  <a:lnTo>
                    <a:pt x="2305742" y="2513445"/>
                  </a:lnTo>
                  <a:lnTo>
                    <a:pt x="2356369" y="2511899"/>
                  </a:lnTo>
                  <a:lnTo>
                    <a:pt x="2406928" y="2509698"/>
                  </a:lnTo>
                  <a:lnTo>
                    <a:pt x="2457398" y="2506842"/>
                  </a:lnTo>
                  <a:lnTo>
                    <a:pt x="2507758" y="2503332"/>
                  </a:lnTo>
                  <a:lnTo>
                    <a:pt x="2557985" y="2499167"/>
                  </a:lnTo>
                  <a:lnTo>
                    <a:pt x="2608059" y="2494348"/>
                  </a:lnTo>
                  <a:lnTo>
                    <a:pt x="2657958" y="2488876"/>
                  </a:lnTo>
                  <a:lnTo>
                    <a:pt x="2707661" y="2482751"/>
                  </a:lnTo>
                  <a:lnTo>
                    <a:pt x="2757146" y="2475974"/>
                  </a:lnTo>
                  <a:lnTo>
                    <a:pt x="2806392" y="2468544"/>
                  </a:lnTo>
                  <a:lnTo>
                    <a:pt x="2855378" y="2460462"/>
                  </a:lnTo>
                  <a:lnTo>
                    <a:pt x="2904082" y="2451728"/>
                  </a:lnTo>
                  <a:lnTo>
                    <a:pt x="2952483" y="2442344"/>
                  </a:lnTo>
                  <a:lnTo>
                    <a:pt x="3000558" y="2432308"/>
                  </a:lnTo>
                  <a:lnTo>
                    <a:pt x="3048288" y="2421623"/>
                  </a:lnTo>
                  <a:lnTo>
                    <a:pt x="3095651" y="2410287"/>
                  </a:lnTo>
                  <a:lnTo>
                    <a:pt x="3142625" y="2398301"/>
                  </a:lnTo>
                  <a:lnTo>
                    <a:pt x="3189188" y="2385667"/>
                  </a:lnTo>
                  <a:lnTo>
                    <a:pt x="3235320" y="2372383"/>
                  </a:lnTo>
                  <a:lnTo>
                    <a:pt x="3280998" y="2358451"/>
                  </a:lnTo>
                  <a:lnTo>
                    <a:pt x="3326203" y="2343871"/>
                  </a:lnTo>
                  <a:lnTo>
                    <a:pt x="3370911" y="2328643"/>
                  </a:lnTo>
                  <a:lnTo>
                    <a:pt x="3415102" y="2312768"/>
                  </a:lnTo>
                  <a:lnTo>
                    <a:pt x="3458755" y="2296245"/>
                  </a:lnTo>
                  <a:lnTo>
                    <a:pt x="3501847" y="2279076"/>
                  </a:lnTo>
                  <a:lnTo>
                    <a:pt x="3544358" y="2261261"/>
                  </a:lnTo>
                  <a:lnTo>
                    <a:pt x="3586266" y="2242800"/>
                  </a:lnTo>
                  <a:lnTo>
                    <a:pt x="3627550" y="2223694"/>
                  </a:lnTo>
                  <a:lnTo>
                    <a:pt x="3668188" y="2203943"/>
                  </a:lnTo>
                  <a:lnTo>
                    <a:pt x="3708159" y="2183547"/>
                  </a:lnTo>
                  <a:lnTo>
                    <a:pt x="3747442" y="2162506"/>
                  </a:lnTo>
                  <a:lnTo>
                    <a:pt x="3786015" y="2140822"/>
                  </a:lnTo>
                  <a:lnTo>
                    <a:pt x="3823856" y="2118494"/>
                  </a:lnTo>
                  <a:lnTo>
                    <a:pt x="4872404" y="2118494"/>
                  </a:lnTo>
                  <a:lnTo>
                    <a:pt x="4274071" y="1712602"/>
                  </a:lnTo>
                  <a:lnTo>
                    <a:pt x="4298733" y="1674753"/>
                  </a:lnTo>
                  <a:lnTo>
                    <a:pt x="4321149" y="1636663"/>
                  </a:lnTo>
                  <a:lnTo>
                    <a:pt x="4341331" y="1598360"/>
                  </a:lnTo>
                  <a:lnTo>
                    <a:pt x="4359290" y="1559872"/>
                  </a:lnTo>
                  <a:lnTo>
                    <a:pt x="4375037" y="1521226"/>
                  </a:lnTo>
                  <a:lnTo>
                    <a:pt x="4388584" y="1482452"/>
                  </a:lnTo>
                  <a:lnTo>
                    <a:pt x="4399942" y="1443577"/>
                  </a:lnTo>
                  <a:lnTo>
                    <a:pt x="4409122" y="1404629"/>
                  </a:lnTo>
                  <a:lnTo>
                    <a:pt x="4416134" y="1365636"/>
                  </a:lnTo>
                  <a:lnTo>
                    <a:pt x="4420991" y="1326626"/>
                  </a:lnTo>
                  <a:lnTo>
                    <a:pt x="4423704" y="1287627"/>
                  </a:lnTo>
                  <a:lnTo>
                    <a:pt x="4424283" y="1248667"/>
                  </a:lnTo>
                  <a:lnTo>
                    <a:pt x="4422740" y="1209775"/>
                  </a:lnTo>
                  <a:lnTo>
                    <a:pt x="4419086" y="1170977"/>
                  </a:lnTo>
                  <a:lnTo>
                    <a:pt x="4413332" y="1132303"/>
                  </a:lnTo>
                  <a:lnTo>
                    <a:pt x="4405490" y="1093780"/>
                  </a:lnTo>
                  <a:lnTo>
                    <a:pt x="4395570" y="1055437"/>
                  </a:lnTo>
                  <a:lnTo>
                    <a:pt x="4383585" y="1017300"/>
                  </a:lnTo>
                  <a:lnTo>
                    <a:pt x="4369544" y="979399"/>
                  </a:lnTo>
                  <a:lnTo>
                    <a:pt x="4353459" y="941761"/>
                  </a:lnTo>
                  <a:lnTo>
                    <a:pt x="4335342" y="904415"/>
                  </a:lnTo>
                  <a:lnTo>
                    <a:pt x="4315203" y="867388"/>
                  </a:lnTo>
                  <a:lnTo>
                    <a:pt x="4293055" y="830708"/>
                  </a:lnTo>
                  <a:lnTo>
                    <a:pt x="4268907" y="794404"/>
                  </a:lnTo>
                  <a:lnTo>
                    <a:pt x="4242771" y="758503"/>
                  </a:lnTo>
                  <a:lnTo>
                    <a:pt x="4214659" y="723033"/>
                  </a:lnTo>
                  <a:lnTo>
                    <a:pt x="4184581" y="688023"/>
                  </a:lnTo>
                  <a:lnTo>
                    <a:pt x="4152550" y="653501"/>
                  </a:lnTo>
                  <a:lnTo>
                    <a:pt x="4118575" y="619494"/>
                  </a:lnTo>
                  <a:lnTo>
                    <a:pt x="4082668" y="586031"/>
                  </a:lnTo>
                  <a:lnTo>
                    <a:pt x="4044840" y="553139"/>
                  </a:lnTo>
                  <a:lnTo>
                    <a:pt x="4005103" y="520847"/>
                  </a:lnTo>
                  <a:lnTo>
                    <a:pt x="3963468" y="489183"/>
                  </a:lnTo>
                  <a:lnTo>
                    <a:pt x="3919946" y="458174"/>
                  </a:lnTo>
                  <a:lnTo>
                    <a:pt x="3874548" y="427849"/>
                  </a:lnTo>
                  <a:lnTo>
                    <a:pt x="3827285" y="398235"/>
                  </a:lnTo>
                  <a:lnTo>
                    <a:pt x="3778168" y="369362"/>
                  </a:lnTo>
                  <a:lnTo>
                    <a:pt x="3727209" y="341256"/>
                  </a:lnTo>
                  <a:lnTo>
                    <a:pt x="3687015" y="320294"/>
                  </a:lnTo>
                  <a:lnTo>
                    <a:pt x="3646161" y="300000"/>
                  </a:lnTo>
                  <a:lnTo>
                    <a:pt x="3604667" y="280374"/>
                  </a:lnTo>
                  <a:lnTo>
                    <a:pt x="3562557" y="261415"/>
                  </a:lnTo>
                  <a:lnTo>
                    <a:pt x="3519851" y="243123"/>
                  </a:lnTo>
                  <a:lnTo>
                    <a:pt x="3476570" y="225498"/>
                  </a:lnTo>
                  <a:lnTo>
                    <a:pt x="3432736" y="208539"/>
                  </a:lnTo>
                  <a:lnTo>
                    <a:pt x="3388370" y="192245"/>
                  </a:lnTo>
                  <a:lnTo>
                    <a:pt x="3343494" y="176618"/>
                  </a:lnTo>
                  <a:lnTo>
                    <a:pt x="3298129" y="161655"/>
                  </a:lnTo>
                  <a:lnTo>
                    <a:pt x="3252297" y="147357"/>
                  </a:lnTo>
                  <a:lnTo>
                    <a:pt x="3206019" y="133724"/>
                  </a:lnTo>
                  <a:lnTo>
                    <a:pt x="3159316" y="120754"/>
                  </a:lnTo>
                  <a:lnTo>
                    <a:pt x="3112209" y="108449"/>
                  </a:lnTo>
                  <a:lnTo>
                    <a:pt x="3064721" y="96806"/>
                  </a:lnTo>
                  <a:lnTo>
                    <a:pt x="3016873" y="85826"/>
                  </a:lnTo>
                  <a:lnTo>
                    <a:pt x="2968686" y="75509"/>
                  </a:lnTo>
                  <a:lnTo>
                    <a:pt x="2920181" y="65854"/>
                  </a:lnTo>
                  <a:lnTo>
                    <a:pt x="2871379" y="56861"/>
                  </a:lnTo>
                  <a:lnTo>
                    <a:pt x="2822303" y="48529"/>
                  </a:lnTo>
                  <a:lnTo>
                    <a:pt x="2772974" y="40858"/>
                  </a:lnTo>
                  <a:lnTo>
                    <a:pt x="2723413" y="33848"/>
                  </a:lnTo>
                  <a:lnTo>
                    <a:pt x="2673641" y="27498"/>
                  </a:lnTo>
                  <a:lnTo>
                    <a:pt x="2623680" y="21808"/>
                  </a:lnTo>
                  <a:lnTo>
                    <a:pt x="2573551" y="16777"/>
                  </a:lnTo>
                  <a:lnTo>
                    <a:pt x="2523276" y="12406"/>
                  </a:lnTo>
                  <a:lnTo>
                    <a:pt x="2472876" y="8694"/>
                  </a:lnTo>
                  <a:lnTo>
                    <a:pt x="2422373" y="5639"/>
                  </a:lnTo>
                  <a:lnTo>
                    <a:pt x="2371787" y="3243"/>
                  </a:lnTo>
                  <a:lnTo>
                    <a:pt x="2321141" y="1505"/>
                  </a:lnTo>
                  <a:lnTo>
                    <a:pt x="2270455" y="424"/>
                  </a:lnTo>
                  <a:lnTo>
                    <a:pt x="2219752" y="0"/>
                  </a:lnTo>
                  <a:close/>
                </a:path>
                <a:path w="5160645" h="2514600">
                  <a:moveTo>
                    <a:pt x="4872404" y="2118494"/>
                  </a:moveTo>
                  <a:lnTo>
                    <a:pt x="3823856" y="2118494"/>
                  </a:lnTo>
                  <a:lnTo>
                    <a:pt x="5160150" y="2313693"/>
                  </a:lnTo>
                  <a:lnTo>
                    <a:pt x="4872404" y="21184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8312" y="2819392"/>
              <a:ext cx="5160645" cy="2514600"/>
            </a:xfrm>
            <a:custGeom>
              <a:avLst/>
              <a:gdLst/>
              <a:ahLst/>
              <a:cxnLst/>
              <a:rect l="l" t="t" r="r" b="b"/>
              <a:pathLst>
                <a:path w="5160645" h="2514600">
                  <a:moveTo>
                    <a:pt x="5160150" y="2313693"/>
                  </a:moveTo>
                  <a:lnTo>
                    <a:pt x="3823856" y="2118494"/>
                  </a:lnTo>
                  <a:lnTo>
                    <a:pt x="3786015" y="2140822"/>
                  </a:lnTo>
                  <a:lnTo>
                    <a:pt x="3747442" y="2162506"/>
                  </a:lnTo>
                  <a:lnTo>
                    <a:pt x="3708159" y="2183547"/>
                  </a:lnTo>
                  <a:lnTo>
                    <a:pt x="3668188" y="2203943"/>
                  </a:lnTo>
                  <a:lnTo>
                    <a:pt x="3627550" y="2223694"/>
                  </a:lnTo>
                  <a:lnTo>
                    <a:pt x="3586266" y="2242800"/>
                  </a:lnTo>
                  <a:lnTo>
                    <a:pt x="3544358" y="2261261"/>
                  </a:lnTo>
                  <a:lnTo>
                    <a:pt x="3501847" y="2279076"/>
                  </a:lnTo>
                  <a:lnTo>
                    <a:pt x="3458755" y="2296245"/>
                  </a:lnTo>
                  <a:lnTo>
                    <a:pt x="3415102" y="2312768"/>
                  </a:lnTo>
                  <a:lnTo>
                    <a:pt x="3370911" y="2328643"/>
                  </a:lnTo>
                  <a:lnTo>
                    <a:pt x="3326203" y="2343871"/>
                  </a:lnTo>
                  <a:lnTo>
                    <a:pt x="3280998" y="2358451"/>
                  </a:lnTo>
                  <a:lnTo>
                    <a:pt x="3235320" y="2372383"/>
                  </a:lnTo>
                  <a:lnTo>
                    <a:pt x="3189188" y="2385667"/>
                  </a:lnTo>
                  <a:lnTo>
                    <a:pt x="3142625" y="2398301"/>
                  </a:lnTo>
                  <a:lnTo>
                    <a:pt x="3095651" y="2410287"/>
                  </a:lnTo>
                  <a:lnTo>
                    <a:pt x="3048288" y="2421623"/>
                  </a:lnTo>
                  <a:lnTo>
                    <a:pt x="3000558" y="2432308"/>
                  </a:lnTo>
                  <a:lnTo>
                    <a:pt x="2952483" y="2442344"/>
                  </a:lnTo>
                  <a:lnTo>
                    <a:pt x="2904082" y="2451728"/>
                  </a:lnTo>
                  <a:lnTo>
                    <a:pt x="2855378" y="2460462"/>
                  </a:lnTo>
                  <a:lnTo>
                    <a:pt x="2806392" y="2468544"/>
                  </a:lnTo>
                  <a:lnTo>
                    <a:pt x="2757146" y="2475974"/>
                  </a:lnTo>
                  <a:lnTo>
                    <a:pt x="2707661" y="2482751"/>
                  </a:lnTo>
                  <a:lnTo>
                    <a:pt x="2657958" y="2488876"/>
                  </a:lnTo>
                  <a:lnTo>
                    <a:pt x="2608059" y="2494348"/>
                  </a:lnTo>
                  <a:lnTo>
                    <a:pt x="2557985" y="2499167"/>
                  </a:lnTo>
                  <a:lnTo>
                    <a:pt x="2507758" y="2503332"/>
                  </a:lnTo>
                  <a:lnTo>
                    <a:pt x="2457398" y="2506842"/>
                  </a:lnTo>
                  <a:lnTo>
                    <a:pt x="2406928" y="2509698"/>
                  </a:lnTo>
                  <a:lnTo>
                    <a:pt x="2356369" y="2511899"/>
                  </a:lnTo>
                  <a:lnTo>
                    <a:pt x="2305742" y="2513445"/>
                  </a:lnTo>
                  <a:lnTo>
                    <a:pt x="2255068" y="2514335"/>
                  </a:lnTo>
                  <a:lnTo>
                    <a:pt x="2204370" y="2514569"/>
                  </a:lnTo>
                  <a:lnTo>
                    <a:pt x="2153668" y="2514146"/>
                  </a:lnTo>
                  <a:lnTo>
                    <a:pt x="2102983" y="2513066"/>
                  </a:lnTo>
                  <a:lnTo>
                    <a:pt x="2052338" y="2511330"/>
                  </a:lnTo>
                  <a:lnTo>
                    <a:pt x="2001753" y="2508935"/>
                  </a:lnTo>
                  <a:lnTo>
                    <a:pt x="1951251" y="2505883"/>
                  </a:lnTo>
                  <a:lnTo>
                    <a:pt x="1900851" y="2502172"/>
                  </a:lnTo>
                  <a:lnTo>
                    <a:pt x="1850577" y="2497803"/>
                  </a:lnTo>
                  <a:lnTo>
                    <a:pt x="1800448" y="2492774"/>
                  </a:lnTo>
                  <a:lnTo>
                    <a:pt x="1750488" y="2487086"/>
                  </a:lnTo>
                  <a:lnTo>
                    <a:pt x="1700716" y="2480738"/>
                  </a:lnTo>
                  <a:lnTo>
                    <a:pt x="1651154" y="2473730"/>
                  </a:lnTo>
                  <a:lnTo>
                    <a:pt x="1601825" y="2466061"/>
                  </a:lnTo>
                  <a:lnTo>
                    <a:pt x="1552748" y="2457731"/>
                  </a:lnTo>
                  <a:lnTo>
                    <a:pt x="1503946" y="2448739"/>
                  </a:lnTo>
                  <a:lnTo>
                    <a:pt x="1455440" y="2439086"/>
                  </a:lnTo>
                  <a:lnTo>
                    <a:pt x="1407252" y="2428771"/>
                  </a:lnTo>
                  <a:lnTo>
                    <a:pt x="1359402" y="2417793"/>
                  </a:lnTo>
                  <a:lnTo>
                    <a:pt x="1311912" y="2406152"/>
                  </a:lnTo>
                  <a:lnTo>
                    <a:pt x="1264804" y="2393847"/>
                  </a:lnTo>
                  <a:lnTo>
                    <a:pt x="1218099" y="2380880"/>
                  </a:lnTo>
                  <a:lnTo>
                    <a:pt x="1171819" y="2367248"/>
                  </a:lnTo>
                  <a:lnTo>
                    <a:pt x="1125984" y="2352951"/>
                  </a:lnTo>
                  <a:lnTo>
                    <a:pt x="1080616" y="2337990"/>
                  </a:lnTo>
                  <a:lnTo>
                    <a:pt x="1035737" y="2322363"/>
                  </a:lnTo>
                  <a:lnTo>
                    <a:pt x="991368" y="2306071"/>
                  </a:lnTo>
                  <a:lnTo>
                    <a:pt x="947531" y="2289113"/>
                  </a:lnTo>
                  <a:lnTo>
                    <a:pt x="904246" y="2271489"/>
                  </a:lnTo>
                  <a:lnTo>
                    <a:pt x="861535" y="2253197"/>
                  </a:lnTo>
                  <a:lnTo>
                    <a:pt x="819420" y="2234239"/>
                  </a:lnTo>
                  <a:lnTo>
                    <a:pt x="777922" y="2214613"/>
                  </a:lnTo>
                  <a:lnTo>
                    <a:pt x="737062" y="2194320"/>
                  </a:lnTo>
                  <a:lnTo>
                    <a:pt x="696862" y="2173358"/>
                  </a:lnTo>
                  <a:lnTo>
                    <a:pt x="649149" y="2147101"/>
                  </a:lnTo>
                  <a:lnTo>
                    <a:pt x="603116" y="2120232"/>
                  </a:lnTo>
                  <a:lnTo>
                    <a:pt x="558765" y="2092772"/>
                  </a:lnTo>
                  <a:lnTo>
                    <a:pt x="516097" y="2064743"/>
                  </a:lnTo>
                  <a:lnTo>
                    <a:pt x="475115" y="2036168"/>
                  </a:lnTo>
                  <a:lnTo>
                    <a:pt x="435817" y="2007067"/>
                  </a:lnTo>
                  <a:lnTo>
                    <a:pt x="398207" y="1977464"/>
                  </a:lnTo>
                  <a:lnTo>
                    <a:pt x="362285" y="1947380"/>
                  </a:lnTo>
                  <a:lnTo>
                    <a:pt x="328052" y="1916837"/>
                  </a:lnTo>
                  <a:lnTo>
                    <a:pt x="295510" y="1885857"/>
                  </a:lnTo>
                  <a:lnTo>
                    <a:pt x="264660" y="1854462"/>
                  </a:lnTo>
                  <a:lnTo>
                    <a:pt x="235502" y="1822674"/>
                  </a:lnTo>
                  <a:lnTo>
                    <a:pt x="208038" y="1790515"/>
                  </a:lnTo>
                  <a:lnTo>
                    <a:pt x="182270" y="1758008"/>
                  </a:lnTo>
                  <a:lnTo>
                    <a:pt x="158199" y="1725173"/>
                  </a:lnTo>
                  <a:lnTo>
                    <a:pt x="135825" y="1692033"/>
                  </a:lnTo>
                  <a:lnTo>
                    <a:pt x="115150" y="1658611"/>
                  </a:lnTo>
                  <a:lnTo>
                    <a:pt x="96175" y="1624927"/>
                  </a:lnTo>
                  <a:lnTo>
                    <a:pt x="63330" y="1556865"/>
                  </a:lnTo>
                  <a:lnTo>
                    <a:pt x="37300" y="1488023"/>
                  </a:lnTo>
                  <a:lnTo>
                    <a:pt x="18094" y="1418577"/>
                  </a:lnTo>
                  <a:lnTo>
                    <a:pt x="5723" y="1348702"/>
                  </a:lnTo>
                  <a:lnTo>
                    <a:pt x="194" y="1278575"/>
                  </a:lnTo>
                  <a:lnTo>
                    <a:pt x="0" y="1243472"/>
                  </a:lnTo>
                  <a:lnTo>
                    <a:pt x="1519" y="1208372"/>
                  </a:lnTo>
                  <a:lnTo>
                    <a:pt x="9707" y="1138268"/>
                  </a:lnTo>
                  <a:lnTo>
                    <a:pt x="24767" y="1068440"/>
                  </a:lnTo>
                  <a:lnTo>
                    <a:pt x="46708" y="999063"/>
                  </a:lnTo>
                  <a:lnTo>
                    <a:pt x="75541" y="930313"/>
                  </a:lnTo>
                  <a:lnTo>
                    <a:pt x="111275" y="862366"/>
                  </a:lnTo>
                  <a:lnTo>
                    <a:pt x="131733" y="828749"/>
                  </a:lnTo>
                  <a:lnTo>
                    <a:pt x="153920" y="795398"/>
                  </a:lnTo>
                  <a:lnTo>
                    <a:pt x="177836" y="762336"/>
                  </a:lnTo>
                  <a:lnTo>
                    <a:pt x="203484" y="729585"/>
                  </a:lnTo>
                  <a:lnTo>
                    <a:pt x="230865" y="697167"/>
                  </a:lnTo>
                  <a:lnTo>
                    <a:pt x="259979" y="665103"/>
                  </a:lnTo>
                  <a:lnTo>
                    <a:pt x="290828" y="633416"/>
                  </a:lnTo>
                  <a:lnTo>
                    <a:pt x="323412" y="602128"/>
                  </a:lnTo>
                  <a:lnTo>
                    <a:pt x="357734" y="571260"/>
                  </a:lnTo>
                  <a:lnTo>
                    <a:pt x="393795" y="540835"/>
                  </a:lnTo>
                  <a:lnTo>
                    <a:pt x="431595" y="510875"/>
                  </a:lnTo>
                  <a:lnTo>
                    <a:pt x="471136" y="481401"/>
                  </a:lnTo>
                  <a:lnTo>
                    <a:pt x="512419" y="452436"/>
                  </a:lnTo>
                  <a:lnTo>
                    <a:pt x="555445" y="424002"/>
                  </a:lnTo>
                  <a:lnTo>
                    <a:pt x="600215" y="396120"/>
                  </a:lnTo>
                  <a:lnTo>
                    <a:pt x="638057" y="373786"/>
                  </a:lnTo>
                  <a:lnTo>
                    <a:pt x="676630" y="352097"/>
                  </a:lnTo>
                  <a:lnTo>
                    <a:pt x="715913" y="331051"/>
                  </a:lnTo>
                  <a:lnTo>
                    <a:pt x="755885" y="310651"/>
                  </a:lnTo>
                  <a:lnTo>
                    <a:pt x="796524" y="290895"/>
                  </a:lnTo>
                  <a:lnTo>
                    <a:pt x="837809" y="271785"/>
                  </a:lnTo>
                  <a:lnTo>
                    <a:pt x="879718" y="253320"/>
                  </a:lnTo>
                  <a:lnTo>
                    <a:pt x="922230" y="235502"/>
                  </a:lnTo>
                  <a:lnTo>
                    <a:pt x="965323" y="218330"/>
                  </a:lnTo>
                  <a:lnTo>
                    <a:pt x="1008977" y="201805"/>
                  </a:lnTo>
                  <a:lnTo>
                    <a:pt x="1053169" y="185927"/>
                  </a:lnTo>
                  <a:lnTo>
                    <a:pt x="1097879" y="170697"/>
                  </a:lnTo>
                  <a:lnTo>
                    <a:pt x="1143085" y="156114"/>
                  </a:lnTo>
                  <a:lnTo>
                    <a:pt x="1188765" y="142181"/>
                  </a:lnTo>
                  <a:lnTo>
                    <a:pt x="1234899" y="128895"/>
                  </a:lnTo>
                  <a:lnTo>
                    <a:pt x="1281464" y="116259"/>
                  </a:lnTo>
                  <a:lnTo>
                    <a:pt x="1328439" y="104273"/>
                  </a:lnTo>
                  <a:lnTo>
                    <a:pt x="1375804" y="92936"/>
                  </a:lnTo>
                  <a:lnTo>
                    <a:pt x="1423535" y="82250"/>
                  </a:lnTo>
                  <a:lnTo>
                    <a:pt x="1471613" y="72214"/>
                  </a:lnTo>
                  <a:lnTo>
                    <a:pt x="1520016" y="62829"/>
                  </a:lnTo>
                  <a:lnTo>
                    <a:pt x="1568722" y="54095"/>
                  </a:lnTo>
                  <a:lnTo>
                    <a:pt x="1617709" y="46013"/>
                  </a:lnTo>
                  <a:lnTo>
                    <a:pt x="1666957" y="38584"/>
                  </a:lnTo>
                  <a:lnTo>
                    <a:pt x="1716444" y="31806"/>
                  </a:lnTo>
                  <a:lnTo>
                    <a:pt x="1766149" y="25682"/>
                  </a:lnTo>
                  <a:lnTo>
                    <a:pt x="1816050" y="20210"/>
                  </a:lnTo>
                  <a:lnTo>
                    <a:pt x="1866126" y="15393"/>
                  </a:lnTo>
                  <a:lnTo>
                    <a:pt x="1916355" y="11229"/>
                  </a:lnTo>
                  <a:lnTo>
                    <a:pt x="1966716" y="7719"/>
                  </a:lnTo>
                  <a:lnTo>
                    <a:pt x="2017188" y="4864"/>
                  </a:lnTo>
                  <a:lnTo>
                    <a:pt x="2067748" y="2665"/>
                  </a:lnTo>
                  <a:lnTo>
                    <a:pt x="2118377" y="1120"/>
                  </a:lnTo>
                  <a:lnTo>
                    <a:pt x="2169052" y="232"/>
                  </a:lnTo>
                  <a:lnTo>
                    <a:pt x="2219752" y="0"/>
                  </a:lnTo>
                  <a:lnTo>
                    <a:pt x="2270455" y="424"/>
                  </a:lnTo>
                  <a:lnTo>
                    <a:pt x="2321141" y="1505"/>
                  </a:lnTo>
                  <a:lnTo>
                    <a:pt x="2371787" y="3243"/>
                  </a:lnTo>
                  <a:lnTo>
                    <a:pt x="2422373" y="5639"/>
                  </a:lnTo>
                  <a:lnTo>
                    <a:pt x="2472876" y="8694"/>
                  </a:lnTo>
                  <a:lnTo>
                    <a:pt x="2523276" y="12406"/>
                  </a:lnTo>
                  <a:lnTo>
                    <a:pt x="2573551" y="16777"/>
                  </a:lnTo>
                  <a:lnTo>
                    <a:pt x="2623680" y="21808"/>
                  </a:lnTo>
                  <a:lnTo>
                    <a:pt x="2673641" y="27498"/>
                  </a:lnTo>
                  <a:lnTo>
                    <a:pt x="2723413" y="33848"/>
                  </a:lnTo>
                  <a:lnTo>
                    <a:pt x="2772974" y="40858"/>
                  </a:lnTo>
                  <a:lnTo>
                    <a:pt x="2822303" y="48529"/>
                  </a:lnTo>
                  <a:lnTo>
                    <a:pt x="2871379" y="56861"/>
                  </a:lnTo>
                  <a:lnTo>
                    <a:pt x="2920181" y="65854"/>
                  </a:lnTo>
                  <a:lnTo>
                    <a:pt x="2968686" y="75509"/>
                  </a:lnTo>
                  <a:lnTo>
                    <a:pt x="3016873" y="85826"/>
                  </a:lnTo>
                  <a:lnTo>
                    <a:pt x="3064721" y="96806"/>
                  </a:lnTo>
                  <a:lnTo>
                    <a:pt x="3112209" y="108449"/>
                  </a:lnTo>
                  <a:lnTo>
                    <a:pt x="3159316" y="120754"/>
                  </a:lnTo>
                  <a:lnTo>
                    <a:pt x="3206019" y="133724"/>
                  </a:lnTo>
                  <a:lnTo>
                    <a:pt x="3252297" y="147357"/>
                  </a:lnTo>
                  <a:lnTo>
                    <a:pt x="3298129" y="161655"/>
                  </a:lnTo>
                  <a:lnTo>
                    <a:pt x="3343494" y="176618"/>
                  </a:lnTo>
                  <a:lnTo>
                    <a:pt x="3388370" y="192245"/>
                  </a:lnTo>
                  <a:lnTo>
                    <a:pt x="3432736" y="208539"/>
                  </a:lnTo>
                  <a:lnTo>
                    <a:pt x="3476570" y="225498"/>
                  </a:lnTo>
                  <a:lnTo>
                    <a:pt x="3519851" y="243123"/>
                  </a:lnTo>
                  <a:lnTo>
                    <a:pt x="3562557" y="261415"/>
                  </a:lnTo>
                  <a:lnTo>
                    <a:pt x="3604667" y="280374"/>
                  </a:lnTo>
                  <a:lnTo>
                    <a:pt x="3646161" y="300000"/>
                  </a:lnTo>
                  <a:lnTo>
                    <a:pt x="3687015" y="320294"/>
                  </a:lnTo>
                  <a:lnTo>
                    <a:pt x="3727209" y="341256"/>
                  </a:lnTo>
                  <a:lnTo>
                    <a:pt x="3778168" y="369362"/>
                  </a:lnTo>
                  <a:lnTo>
                    <a:pt x="3827285" y="398235"/>
                  </a:lnTo>
                  <a:lnTo>
                    <a:pt x="3874548" y="427849"/>
                  </a:lnTo>
                  <a:lnTo>
                    <a:pt x="3919946" y="458174"/>
                  </a:lnTo>
                  <a:lnTo>
                    <a:pt x="3963468" y="489183"/>
                  </a:lnTo>
                  <a:lnTo>
                    <a:pt x="4005103" y="520847"/>
                  </a:lnTo>
                  <a:lnTo>
                    <a:pt x="4044840" y="553139"/>
                  </a:lnTo>
                  <a:lnTo>
                    <a:pt x="4082668" y="586031"/>
                  </a:lnTo>
                  <a:lnTo>
                    <a:pt x="4118575" y="619494"/>
                  </a:lnTo>
                  <a:lnTo>
                    <a:pt x="4152550" y="653501"/>
                  </a:lnTo>
                  <a:lnTo>
                    <a:pt x="4184581" y="688023"/>
                  </a:lnTo>
                  <a:lnTo>
                    <a:pt x="4214659" y="723033"/>
                  </a:lnTo>
                  <a:lnTo>
                    <a:pt x="4242771" y="758503"/>
                  </a:lnTo>
                  <a:lnTo>
                    <a:pt x="4268907" y="794404"/>
                  </a:lnTo>
                  <a:lnTo>
                    <a:pt x="4293055" y="830708"/>
                  </a:lnTo>
                  <a:lnTo>
                    <a:pt x="4315203" y="867388"/>
                  </a:lnTo>
                  <a:lnTo>
                    <a:pt x="4335342" y="904415"/>
                  </a:lnTo>
                  <a:lnTo>
                    <a:pt x="4353459" y="941761"/>
                  </a:lnTo>
                  <a:lnTo>
                    <a:pt x="4369544" y="979399"/>
                  </a:lnTo>
                  <a:lnTo>
                    <a:pt x="4383585" y="1017300"/>
                  </a:lnTo>
                  <a:lnTo>
                    <a:pt x="4395570" y="1055437"/>
                  </a:lnTo>
                  <a:lnTo>
                    <a:pt x="4405490" y="1093780"/>
                  </a:lnTo>
                  <a:lnTo>
                    <a:pt x="4413332" y="1132303"/>
                  </a:lnTo>
                  <a:lnTo>
                    <a:pt x="4419086" y="1170977"/>
                  </a:lnTo>
                  <a:lnTo>
                    <a:pt x="4422740" y="1209775"/>
                  </a:lnTo>
                  <a:lnTo>
                    <a:pt x="4424283" y="1248667"/>
                  </a:lnTo>
                  <a:lnTo>
                    <a:pt x="4423704" y="1287627"/>
                  </a:lnTo>
                  <a:lnTo>
                    <a:pt x="4420991" y="1326626"/>
                  </a:lnTo>
                  <a:lnTo>
                    <a:pt x="4416134" y="1365636"/>
                  </a:lnTo>
                  <a:lnTo>
                    <a:pt x="4409122" y="1404629"/>
                  </a:lnTo>
                  <a:lnTo>
                    <a:pt x="4399942" y="1443577"/>
                  </a:lnTo>
                  <a:lnTo>
                    <a:pt x="4388584" y="1482452"/>
                  </a:lnTo>
                  <a:lnTo>
                    <a:pt x="4375037" y="1521226"/>
                  </a:lnTo>
                  <a:lnTo>
                    <a:pt x="4359290" y="1559872"/>
                  </a:lnTo>
                  <a:lnTo>
                    <a:pt x="4341331" y="1598360"/>
                  </a:lnTo>
                  <a:lnTo>
                    <a:pt x="4321149" y="1636663"/>
                  </a:lnTo>
                  <a:lnTo>
                    <a:pt x="4298733" y="1674753"/>
                  </a:lnTo>
                  <a:lnTo>
                    <a:pt x="4274071" y="1712602"/>
                  </a:lnTo>
                  <a:lnTo>
                    <a:pt x="5160150" y="23136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39468" y="1699005"/>
            <a:ext cx="8192770" cy="30495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005" marR="30480" indent="-256540">
              <a:spcBef>
                <a:spcPts val="100"/>
              </a:spcBef>
              <a:buClr>
                <a:srgbClr val="0F6EC5"/>
              </a:buClr>
              <a:buSzPct val="66666"/>
              <a:buFont typeface="Microsoft Sans Serif"/>
              <a:buChar char=""/>
              <a:tabLst>
                <a:tab pos="294005" algn="l"/>
                <a:tab pos="294640" algn="l"/>
              </a:tabLst>
            </a:pPr>
            <a:r>
              <a:rPr sz="2400" dirty="0">
                <a:latin typeface="Lucida Sans Unicode"/>
                <a:cs typeface="Lucida Sans Unicode"/>
              </a:rPr>
              <a:t>All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shareholders</a:t>
            </a:r>
            <a:r>
              <a:rPr sz="2400" spc="2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have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limited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liability.</a:t>
            </a:r>
            <a:r>
              <a:rPr sz="2400" spc="2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They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are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only</a:t>
            </a:r>
            <a:r>
              <a:rPr lang="en-US" sz="2400" spc="-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liable </a:t>
            </a:r>
            <a:r>
              <a:rPr sz="2400" dirty="0">
                <a:latin typeface="Lucida Sans Unicode"/>
                <a:cs typeface="Lucida Sans Unicode"/>
              </a:rPr>
              <a:t>for</a:t>
            </a:r>
            <a:r>
              <a:rPr sz="2400" spc="-5" dirty="0">
                <a:latin typeface="Lucida Sans Unicode"/>
                <a:cs typeface="Lucida Sans Unicode"/>
              </a:rPr>
              <a:t> the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limited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amount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that they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have invested.</a:t>
            </a:r>
            <a:endParaRPr sz="2400" dirty="0">
              <a:latin typeface="Lucida Sans Unicode"/>
              <a:cs typeface="Lucida Sans Unicode"/>
            </a:endParaRPr>
          </a:p>
          <a:p>
            <a:pPr>
              <a:spcBef>
                <a:spcPts val="70"/>
              </a:spcBef>
            </a:pPr>
            <a:endParaRPr sz="3050" dirty="0">
              <a:latin typeface="Lucida Sans Unicode"/>
              <a:cs typeface="Lucida Sans Unicode"/>
            </a:endParaRPr>
          </a:p>
          <a:p>
            <a:pPr marL="1262380">
              <a:lnSpc>
                <a:spcPts val="2025"/>
              </a:lnSpc>
            </a:pPr>
            <a:endParaRPr lang="en-US" dirty="0">
              <a:latin typeface="Calibri"/>
              <a:cs typeface="Calibri"/>
            </a:endParaRPr>
          </a:p>
          <a:p>
            <a:pPr marL="1262380">
              <a:lnSpc>
                <a:spcPts val="2025"/>
              </a:lnSpc>
            </a:pPr>
            <a:r>
              <a:rPr lang="en-US" dirty="0">
                <a:latin typeface="Calibri"/>
                <a:cs typeface="Calibri"/>
              </a:rPr>
              <a:t>Even if my debtor asks </a:t>
            </a:r>
          </a:p>
          <a:p>
            <a:pPr marL="1262380">
              <a:lnSpc>
                <a:spcPts val="2025"/>
              </a:lnSpc>
            </a:pPr>
            <a:r>
              <a:rPr lang="en-US" dirty="0">
                <a:latin typeface="Calibri"/>
                <a:cs typeface="Calibri"/>
              </a:rPr>
              <a:t>for the</a:t>
            </a:r>
            <a:r>
              <a:rPr lang="en-US" spc="-1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payment, </a:t>
            </a:r>
          </a:p>
          <a:p>
            <a:pPr marL="1262380">
              <a:lnSpc>
                <a:spcPts val="2025"/>
              </a:lnSpc>
            </a:pPr>
            <a:r>
              <a:rPr lang="en-US" spc="-5" dirty="0">
                <a:latin typeface="Calibri"/>
                <a:cs typeface="Calibri"/>
              </a:rPr>
              <a:t>they </a:t>
            </a:r>
            <a:r>
              <a:rPr lang="en-US" spc="-10" dirty="0">
                <a:latin typeface="Calibri"/>
                <a:cs typeface="Calibri"/>
              </a:rPr>
              <a:t>are</a:t>
            </a:r>
            <a:r>
              <a:rPr lang="en-US" spc="5" dirty="0">
                <a:latin typeface="Calibri"/>
                <a:cs typeface="Calibri"/>
              </a:rPr>
              <a:t> </a:t>
            </a:r>
            <a:r>
              <a:rPr lang="en-US" spc="-5" dirty="0">
                <a:latin typeface="Calibri"/>
                <a:cs typeface="Calibri"/>
              </a:rPr>
              <a:t>not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allowed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to </a:t>
            </a:r>
            <a:r>
              <a:rPr spc="-5" dirty="0">
                <a:latin typeface="Calibri"/>
                <a:cs typeface="Calibri"/>
              </a:rPr>
              <a:t>sell </a:t>
            </a:r>
            <a:r>
              <a:rPr spc="-20" dirty="0">
                <a:latin typeface="Calibri"/>
                <a:cs typeface="Calibri"/>
              </a:rPr>
              <a:t>my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car</a:t>
            </a:r>
            <a:r>
              <a:rPr dirty="0">
                <a:latin typeface="Calibri"/>
                <a:cs typeface="Calibri"/>
              </a:rPr>
              <a:t> </a:t>
            </a:r>
            <a:endParaRPr lang="en-US" dirty="0">
              <a:latin typeface="Calibri"/>
              <a:cs typeface="Calibri"/>
            </a:endParaRPr>
          </a:p>
          <a:p>
            <a:pPr marL="1262380">
              <a:lnSpc>
                <a:spcPts val="2025"/>
              </a:lnSpc>
            </a:pPr>
            <a:r>
              <a:rPr spc="-5" dirty="0">
                <a:latin typeface="Calibri"/>
                <a:cs typeface="Calibri"/>
              </a:rPr>
              <a:t>or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house</a:t>
            </a:r>
            <a:r>
              <a:rPr lang="en-US"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to get </a:t>
            </a:r>
            <a:r>
              <a:rPr dirty="0">
                <a:latin typeface="Calibri"/>
                <a:cs typeface="Calibri"/>
              </a:rPr>
              <a:t>their money </a:t>
            </a:r>
            <a:r>
              <a:rPr spc="-5" dirty="0">
                <a:latin typeface="Calibri"/>
                <a:cs typeface="Calibri"/>
              </a:rPr>
              <a:t>back. </a:t>
            </a:r>
            <a:endParaRPr lang="en-US" spc="-5" dirty="0">
              <a:latin typeface="Calibri"/>
              <a:cs typeface="Calibri"/>
            </a:endParaRPr>
          </a:p>
          <a:p>
            <a:pPr marL="1262380">
              <a:lnSpc>
                <a:spcPts val="2025"/>
              </a:lnSpc>
            </a:pPr>
            <a:r>
              <a:rPr dirty="0">
                <a:latin typeface="Calibri"/>
                <a:cs typeface="Calibri"/>
              </a:rPr>
              <a:t>I am 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only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losing what</a:t>
            </a:r>
            <a:r>
              <a:rPr dirty="0">
                <a:latin typeface="Calibri"/>
                <a:cs typeface="Calibri"/>
              </a:rPr>
              <a:t> I</a:t>
            </a:r>
            <a:r>
              <a:rPr spc="-5" dirty="0">
                <a:latin typeface="Calibri"/>
                <a:cs typeface="Calibri"/>
              </a:rPr>
              <a:t> initially</a:t>
            </a:r>
            <a:endParaRPr dirty="0">
              <a:latin typeface="Calibri"/>
              <a:cs typeface="Calibri"/>
            </a:endParaRPr>
          </a:p>
          <a:p>
            <a:pPr marL="1262380">
              <a:spcBef>
                <a:spcPts val="25"/>
              </a:spcBef>
            </a:pPr>
            <a:r>
              <a:rPr spc="-15" dirty="0">
                <a:latin typeface="Calibri"/>
                <a:cs typeface="Calibri"/>
              </a:rPr>
              <a:t>invested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in</a:t>
            </a:r>
            <a:r>
              <a:rPr dirty="0">
                <a:latin typeface="Calibri"/>
                <a:cs typeface="Calibri"/>
              </a:rPr>
              <a:t> the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business!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5846" y="370332"/>
            <a:ext cx="6671376" cy="54863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61500" y="1"/>
            <a:ext cx="1206500" cy="11148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6374" y="1499259"/>
            <a:ext cx="4050029" cy="507190"/>
          </a:xfrm>
          <a:prstGeom prst="rect">
            <a:avLst/>
          </a:prstGeom>
          <a:solidFill>
            <a:srgbClr val="0F6EC5"/>
          </a:solidFill>
        </p:spPr>
        <p:txBody>
          <a:bodyPr vert="horz" wrap="square" lIns="0" tIns="197485" rIns="0" bIns="0" rtlCol="0" anchor="ctr">
            <a:spAutoFit/>
          </a:bodyPr>
          <a:lstStyle/>
          <a:p>
            <a:pPr marL="187325">
              <a:lnSpc>
                <a:spcPct val="100000"/>
              </a:lnSpc>
              <a:spcBef>
                <a:spcPts val="1555"/>
              </a:spcBef>
            </a:pPr>
            <a:r>
              <a:rPr sz="2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1.</a:t>
            </a:r>
            <a:r>
              <a:rPr sz="2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sz="20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Articles</a:t>
            </a:r>
            <a:r>
              <a:rPr sz="2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of</a:t>
            </a:r>
            <a:r>
              <a:rPr sz="2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Association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64199" y="1366774"/>
            <a:ext cx="4051935" cy="482824"/>
          </a:xfrm>
          <a:prstGeom prst="rect">
            <a:avLst/>
          </a:prstGeom>
          <a:solidFill>
            <a:srgbClr val="0F6EC5"/>
          </a:solidFill>
        </p:spPr>
        <p:txBody>
          <a:bodyPr vert="horz" wrap="square" lIns="0" tIns="219075" rIns="0" bIns="0" rtlCol="0">
            <a:spAutoFit/>
          </a:bodyPr>
          <a:lstStyle/>
          <a:p>
            <a:pPr marL="187960">
              <a:spcBef>
                <a:spcPts val="1725"/>
              </a:spcBef>
            </a:pPr>
            <a:r>
              <a:rPr sz="17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2.</a:t>
            </a:r>
            <a:r>
              <a:rPr sz="17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sz="17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Memorandum</a:t>
            </a:r>
            <a:r>
              <a:rPr sz="17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of</a:t>
            </a:r>
            <a:r>
              <a:rPr sz="17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Association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79612" y="2209800"/>
            <a:ext cx="4040504" cy="4648200"/>
          </a:xfrm>
          <a:custGeom>
            <a:avLst/>
            <a:gdLst/>
            <a:ahLst/>
            <a:cxnLst/>
            <a:rect l="l" t="t" r="r" b="b"/>
            <a:pathLst>
              <a:path w="4040504" h="4648200">
                <a:moveTo>
                  <a:pt x="0" y="4648200"/>
                </a:moveTo>
                <a:lnTo>
                  <a:pt x="4040251" y="4648200"/>
                </a:lnTo>
                <a:lnTo>
                  <a:pt x="4040251" y="0"/>
                </a:lnTo>
                <a:lnTo>
                  <a:pt x="0" y="0"/>
                </a:lnTo>
                <a:lnTo>
                  <a:pt x="0" y="4648200"/>
                </a:lnTo>
                <a:close/>
              </a:path>
            </a:pathLst>
          </a:custGeom>
          <a:ln w="9525">
            <a:solidFill>
              <a:srgbClr val="0F6EC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68145" y="2206880"/>
            <a:ext cx="354012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5080" indent="-256540">
              <a:spcBef>
                <a:spcPts val="105"/>
              </a:spcBef>
              <a:buClr>
                <a:srgbClr val="0F6EC5"/>
              </a:buClr>
              <a:buSzPct val="675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000" dirty="0">
                <a:latin typeface="Lucida Sans Unicode"/>
                <a:cs typeface="Lucida Sans Unicode"/>
              </a:rPr>
              <a:t>Contains </a:t>
            </a:r>
            <a:r>
              <a:rPr sz="2000" spc="-5" dirty="0">
                <a:latin typeface="Lucida Sans Unicode"/>
                <a:cs typeface="Lucida Sans Unicode"/>
              </a:rPr>
              <a:t>the </a:t>
            </a:r>
            <a:r>
              <a:rPr sz="2000" b="1" spc="-35" dirty="0">
                <a:solidFill>
                  <a:srgbClr val="C00000"/>
                </a:solidFill>
                <a:latin typeface="Tahoma"/>
                <a:cs typeface="Tahoma"/>
              </a:rPr>
              <a:t>rules </a:t>
            </a:r>
            <a:r>
              <a:rPr sz="2000" dirty="0">
                <a:latin typeface="Lucida Sans Unicode"/>
                <a:cs typeface="Lucida Sans Unicode"/>
              </a:rPr>
              <a:t>under 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which</a:t>
            </a:r>
            <a:r>
              <a:rPr sz="2000" spc="-6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company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will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be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4176" y="2816480"/>
            <a:ext cx="11639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latin typeface="Lucida Sans Unicode"/>
                <a:cs typeface="Lucida Sans Unicode"/>
              </a:rPr>
              <a:t>managed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68145" y="3587878"/>
            <a:ext cx="12617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spcBef>
                <a:spcPts val="105"/>
              </a:spcBef>
              <a:buClr>
                <a:srgbClr val="0F6EC5"/>
              </a:buClr>
              <a:buSzPct val="675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It</a:t>
            </a:r>
            <a:r>
              <a:rPr sz="2000" spc="-9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states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89353" y="3947542"/>
            <a:ext cx="3024505" cy="2372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08585" indent="-229235">
              <a:spcBef>
                <a:spcPts val="100"/>
              </a:spcBef>
              <a:tabLst>
                <a:tab pos="241300" algn="l"/>
              </a:tabLst>
            </a:pPr>
            <a:r>
              <a:rPr spc="-340" dirty="0">
                <a:solidFill>
                  <a:srgbClr val="009DD9"/>
                </a:solidFill>
                <a:latin typeface="Microsoft Sans Serif"/>
                <a:cs typeface="Microsoft Sans Serif"/>
              </a:rPr>
              <a:t>🞄	</a:t>
            </a:r>
            <a:r>
              <a:rPr spc="-5" dirty="0">
                <a:latin typeface="Lucida Sans Unicode"/>
                <a:cs typeface="Lucida Sans Unicode"/>
              </a:rPr>
              <a:t>The rights and duties of </a:t>
            </a:r>
            <a:r>
              <a:rPr spc="-55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all</a:t>
            </a:r>
            <a:r>
              <a:rPr spc="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the</a:t>
            </a:r>
            <a:r>
              <a:rPr spc="-10" dirty="0">
                <a:latin typeface="Lucida Sans Unicode"/>
                <a:cs typeface="Lucida Sans Unicode"/>
              </a:rPr>
              <a:t> directors</a:t>
            </a:r>
            <a:endParaRPr>
              <a:latin typeface="Lucida Sans Unicode"/>
              <a:cs typeface="Lucida Sans Unicode"/>
            </a:endParaRPr>
          </a:p>
          <a:p>
            <a:pPr marL="12700">
              <a:spcBef>
                <a:spcPts val="405"/>
              </a:spcBef>
              <a:tabLst>
                <a:tab pos="241300" algn="l"/>
              </a:tabLst>
            </a:pPr>
            <a:r>
              <a:rPr spc="-340" dirty="0">
                <a:solidFill>
                  <a:srgbClr val="009DD9"/>
                </a:solidFill>
                <a:latin typeface="Microsoft Sans Serif"/>
                <a:cs typeface="Microsoft Sans Serif"/>
              </a:rPr>
              <a:t>🞄	</a:t>
            </a:r>
            <a:r>
              <a:rPr spc="-5" dirty="0">
                <a:latin typeface="Lucida Sans Unicode"/>
                <a:cs typeface="Lucida Sans Unicode"/>
              </a:rPr>
              <a:t>The</a:t>
            </a:r>
            <a:r>
              <a:rPr spc="-4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rules</a:t>
            </a:r>
            <a:r>
              <a:rPr spc="-3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concerning</a:t>
            </a:r>
            <a:r>
              <a:rPr spc="-2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the</a:t>
            </a:r>
            <a:endParaRPr>
              <a:latin typeface="Lucida Sans Unicode"/>
              <a:cs typeface="Lucida Sans Unicode"/>
            </a:endParaRPr>
          </a:p>
          <a:p>
            <a:pPr marL="241300">
              <a:spcBef>
                <a:spcPts val="5"/>
              </a:spcBef>
            </a:pPr>
            <a:r>
              <a:rPr spc="-5" dirty="0">
                <a:latin typeface="Lucida Sans Unicode"/>
                <a:cs typeface="Lucida Sans Unicode"/>
              </a:rPr>
              <a:t>election</a:t>
            </a:r>
            <a:r>
              <a:rPr spc="-3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of</a:t>
            </a:r>
            <a:r>
              <a:rPr spc="-15" dirty="0">
                <a:latin typeface="Lucida Sans Unicode"/>
                <a:cs typeface="Lucida Sans Unicode"/>
              </a:rPr>
              <a:t> </a:t>
            </a:r>
            <a:r>
              <a:rPr spc="-10" dirty="0">
                <a:latin typeface="Lucida Sans Unicode"/>
                <a:cs typeface="Lucida Sans Unicode"/>
              </a:rPr>
              <a:t>directors</a:t>
            </a:r>
            <a:endParaRPr>
              <a:latin typeface="Lucida Sans Unicode"/>
              <a:cs typeface="Lucida Sans Unicode"/>
            </a:endParaRPr>
          </a:p>
          <a:p>
            <a:pPr marL="241300" marR="329565" indent="-229235">
              <a:spcBef>
                <a:spcPts val="395"/>
              </a:spcBef>
              <a:tabLst>
                <a:tab pos="241300" algn="l"/>
              </a:tabLst>
            </a:pPr>
            <a:r>
              <a:rPr spc="-340" dirty="0">
                <a:solidFill>
                  <a:srgbClr val="009DD9"/>
                </a:solidFill>
                <a:latin typeface="Microsoft Sans Serif"/>
                <a:cs typeface="Microsoft Sans Serif"/>
              </a:rPr>
              <a:t>🞄	</a:t>
            </a:r>
            <a:r>
              <a:rPr spc="-5" dirty="0">
                <a:latin typeface="Lucida Sans Unicode"/>
                <a:cs typeface="Lucida Sans Unicode"/>
              </a:rPr>
              <a:t>The holding of </a:t>
            </a:r>
            <a:r>
              <a:rPr spc="-10" dirty="0">
                <a:latin typeface="Lucida Sans Unicode"/>
                <a:cs typeface="Lucida Sans Unicode"/>
              </a:rPr>
              <a:t>official </a:t>
            </a:r>
            <a:r>
              <a:rPr spc="-55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meetings</a:t>
            </a:r>
            <a:endParaRPr>
              <a:latin typeface="Lucida Sans Unicode"/>
              <a:cs typeface="Lucida Sans Unicode"/>
            </a:endParaRPr>
          </a:p>
          <a:p>
            <a:pPr marL="241300" marR="5080" indent="-229235">
              <a:spcBef>
                <a:spcPts val="395"/>
              </a:spcBef>
              <a:tabLst>
                <a:tab pos="241300" algn="l"/>
              </a:tabLst>
            </a:pPr>
            <a:r>
              <a:rPr spc="-340" dirty="0">
                <a:solidFill>
                  <a:srgbClr val="009DD9"/>
                </a:solidFill>
                <a:latin typeface="Microsoft Sans Serif"/>
                <a:cs typeface="Microsoft Sans Serif"/>
              </a:rPr>
              <a:t>🞄	</a:t>
            </a:r>
            <a:r>
              <a:rPr spc="-5" dirty="0">
                <a:latin typeface="Lucida Sans Unicode"/>
                <a:cs typeface="Lucida Sans Unicode"/>
              </a:rPr>
              <a:t>Procedure to be followed </a:t>
            </a:r>
            <a:r>
              <a:rPr spc="-555" dirty="0">
                <a:latin typeface="Lucida Sans Unicode"/>
                <a:cs typeface="Lucida Sans Unicode"/>
              </a:rPr>
              <a:t> </a:t>
            </a:r>
            <a:r>
              <a:rPr dirty="0">
                <a:latin typeface="Lucida Sans Unicode"/>
                <a:cs typeface="Lucida Sans Unicode"/>
              </a:rPr>
              <a:t>for</a:t>
            </a:r>
            <a:r>
              <a:rPr spc="-2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the</a:t>
            </a:r>
            <a:r>
              <a:rPr spc="-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issuing</a:t>
            </a:r>
            <a:r>
              <a:rPr spc="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of</a:t>
            </a:r>
            <a:r>
              <a:rPr spc="-1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shares</a:t>
            </a:r>
            <a:endParaRPr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69026" y="2230373"/>
            <a:ext cx="4041775" cy="4627880"/>
          </a:xfrm>
          <a:custGeom>
            <a:avLst/>
            <a:gdLst/>
            <a:ahLst/>
            <a:cxnLst/>
            <a:rect l="l" t="t" r="r" b="b"/>
            <a:pathLst>
              <a:path w="4041775" h="4627880">
                <a:moveTo>
                  <a:pt x="0" y="4627626"/>
                </a:moveTo>
                <a:lnTo>
                  <a:pt x="4041775" y="4627626"/>
                </a:lnTo>
                <a:lnTo>
                  <a:pt x="4041775" y="0"/>
                </a:lnTo>
                <a:lnTo>
                  <a:pt x="0" y="0"/>
                </a:lnTo>
                <a:lnTo>
                  <a:pt x="0" y="4627626"/>
                </a:lnTo>
                <a:close/>
              </a:path>
            </a:pathLst>
          </a:custGeom>
          <a:ln w="9525">
            <a:solidFill>
              <a:srgbClr val="0F6EC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58255" y="2181607"/>
            <a:ext cx="26689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spcBef>
                <a:spcPts val="105"/>
              </a:spcBef>
              <a:buClr>
                <a:srgbClr val="0F6EC5"/>
              </a:buClr>
              <a:buSzPct val="675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000" dirty="0">
                <a:latin typeface="Lucida Sans Unicode"/>
                <a:cs typeface="Lucida Sans Unicode"/>
              </a:rPr>
              <a:t>Contains</a:t>
            </a:r>
            <a:r>
              <a:rPr sz="2000" spc="-9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extremely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14286" y="2425701"/>
            <a:ext cx="27686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5" dirty="0">
                <a:latin typeface="Lucida Sans Unicode"/>
                <a:cs typeface="Lucida Sans Unicode"/>
              </a:rPr>
              <a:t>important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b="1" spc="-45" dirty="0">
                <a:solidFill>
                  <a:srgbClr val="C00000"/>
                </a:solidFill>
                <a:latin typeface="Tahoma"/>
                <a:cs typeface="Tahoma"/>
              </a:rPr>
              <a:t>information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14287" y="2669540"/>
            <a:ext cx="34156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5" dirty="0">
                <a:latin typeface="Lucida Sans Unicode"/>
                <a:cs typeface="Lucida Sans Unicode"/>
              </a:rPr>
              <a:t>about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company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and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14287" y="2913381"/>
            <a:ext cx="12007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5" dirty="0">
                <a:latin typeface="Lucida Sans Unicode"/>
                <a:cs typeface="Lucida Sans Unicode"/>
              </a:rPr>
              <a:t>directors.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70319" y="3622041"/>
            <a:ext cx="97409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00" spc="-5" dirty="0">
                <a:latin typeface="Lucida Sans Unicode"/>
                <a:cs typeface="Lucida Sans Unicode"/>
              </a:rPr>
              <a:t>company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41720" y="4113022"/>
            <a:ext cx="334581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spcBef>
                <a:spcPts val="100"/>
              </a:spcBef>
              <a:buClr>
                <a:srgbClr val="0F6EC5"/>
              </a:buClr>
              <a:buFont typeface="Verdana"/>
              <a:buChar char="◦"/>
              <a:tabLst>
                <a:tab pos="240665" algn="l"/>
                <a:tab pos="241300" algn="l"/>
              </a:tabLst>
            </a:pPr>
            <a:r>
              <a:rPr sz="1700" spc="-5" dirty="0">
                <a:latin typeface="Lucida Sans Unicode"/>
                <a:cs typeface="Lucida Sans Unicode"/>
              </a:rPr>
              <a:t>The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address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of the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registered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41720" y="4320285"/>
            <a:ext cx="3461385" cy="775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spcBef>
                <a:spcPts val="100"/>
              </a:spcBef>
            </a:pPr>
            <a:r>
              <a:rPr sz="1700" spc="-5" dirty="0">
                <a:latin typeface="Lucida Sans Unicode"/>
                <a:cs typeface="Lucida Sans Unicode"/>
              </a:rPr>
              <a:t>offices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of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the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company</a:t>
            </a:r>
            <a:endParaRPr sz="1700">
              <a:latin typeface="Lucida Sans Unicode"/>
              <a:cs typeface="Lucida Sans Unicode"/>
            </a:endParaRPr>
          </a:p>
          <a:p>
            <a:pPr marL="241300" indent="-228600">
              <a:spcBef>
                <a:spcPts val="1825"/>
              </a:spcBef>
              <a:buClr>
                <a:srgbClr val="0F6EC5"/>
              </a:buClr>
              <a:buFont typeface="Verdana"/>
              <a:buChar char="◦"/>
              <a:tabLst>
                <a:tab pos="240665" algn="l"/>
                <a:tab pos="241300" algn="l"/>
              </a:tabLst>
            </a:pPr>
            <a:r>
              <a:rPr sz="1700" spc="-5" dirty="0">
                <a:latin typeface="Lucida Sans Unicode"/>
                <a:cs typeface="Lucida Sans Unicode"/>
              </a:rPr>
              <a:t>The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objectives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of</a:t>
            </a:r>
            <a:r>
              <a:rPr sz="1700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the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company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41720" y="5302123"/>
            <a:ext cx="324802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spcBef>
                <a:spcPts val="100"/>
              </a:spcBef>
              <a:buClr>
                <a:srgbClr val="0F6EC5"/>
              </a:buClr>
              <a:buFont typeface="Verdana"/>
              <a:buChar char="◦"/>
              <a:tabLst>
                <a:tab pos="240665" algn="l"/>
                <a:tab pos="241300" algn="l"/>
              </a:tabLst>
            </a:pPr>
            <a:r>
              <a:rPr sz="1700" dirty="0">
                <a:latin typeface="Lucida Sans Unicode"/>
                <a:cs typeface="Lucida Sans Unicode"/>
              </a:rPr>
              <a:t>Amount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of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share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capital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that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70319" y="5509362"/>
            <a:ext cx="294513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00" spc="-5" dirty="0">
                <a:latin typeface="Lucida Sans Unicode"/>
                <a:cs typeface="Lucida Sans Unicode"/>
              </a:rPr>
              <a:t>the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directors intend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to raise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41719" y="6000090"/>
            <a:ext cx="316357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spcBef>
                <a:spcPts val="100"/>
              </a:spcBef>
              <a:buClr>
                <a:srgbClr val="0F6EC5"/>
              </a:buClr>
              <a:buFont typeface="Verdana"/>
              <a:buChar char="◦"/>
              <a:tabLst>
                <a:tab pos="240665" algn="l"/>
                <a:tab pos="241300" algn="l"/>
              </a:tabLst>
            </a:pPr>
            <a:r>
              <a:rPr sz="1700" spc="-5" dirty="0">
                <a:latin typeface="Lucida Sans Unicode"/>
                <a:cs typeface="Lucida Sans Unicode"/>
              </a:rPr>
              <a:t>The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number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of shares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to be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0319" y="6207354"/>
            <a:ext cx="233172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00" spc="-5" dirty="0">
                <a:latin typeface="Lucida Sans Unicode"/>
                <a:cs typeface="Lucida Sans Unicode"/>
              </a:rPr>
              <a:t>bought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by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each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of the</a:t>
            </a:r>
            <a:endParaRPr sz="1700">
              <a:latin typeface="Lucida Sans Unicode"/>
              <a:cs typeface="Lucida Sans Unicode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725168" y="1"/>
            <a:ext cx="8867140" cy="1207135"/>
            <a:chOff x="201168" y="0"/>
            <a:chExt cx="8867140" cy="1207135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168" y="356615"/>
              <a:ext cx="8174735" cy="85039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61299" y="0"/>
              <a:ext cx="1206500" cy="11148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172" y="0"/>
              <a:ext cx="7050024" cy="170078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465820" y="14742"/>
            <a:ext cx="2202180" cy="1280160"/>
            <a:chOff x="6941820" y="14742"/>
            <a:chExt cx="2202180" cy="128016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22928" y="749599"/>
              <a:ext cx="182396" cy="10627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941820" y="638136"/>
              <a:ext cx="1288415" cy="656590"/>
            </a:xfrm>
            <a:custGeom>
              <a:avLst/>
              <a:gdLst/>
              <a:ahLst/>
              <a:cxnLst/>
              <a:rect l="l" t="t" r="r" b="b"/>
              <a:pathLst>
                <a:path w="1288415" h="656590">
                  <a:moveTo>
                    <a:pt x="978166" y="217741"/>
                  </a:moveTo>
                  <a:lnTo>
                    <a:pt x="975550" y="215798"/>
                  </a:lnTo>
                  <a:lnTo>
                    <a:pt x="972299" y="214503"/>
                  </a:lnTo>
                  <a:lnTo>
                    <a:pt x="967054" y="210616"/>
                  </a:lnTo>
                  <a:lnTo>
                    <a:pt x="964438" y="208026"/>
                  </a:lnTo>
                  <a:lnTo>
                    <a:pt x="959205" y="204127"/>
                  </a:lnTo>
                  <a:lnTo>
                    <a:pt x="957300" y="201549"/>
                  </a:lnTo>
                  <a:lnTo>
                    <a:pt x="935189" y="169786"/>
                  </a:lnTo>
                  <a:lnTo>
                    <a:pt x="926693" y="132194"/>
                  </a:lnTo>
                  <a:lnTo>
                    <a:pt x="424383" y="132194"/>
                  </a:lnTo>
                  <a:lnTo>
                    <a:pt x="416560" y="169786"/>
                  </a:lnTo>
                  <a:lnTo>
                    <a:pt x="394411" y="201549"/>
                  </a:lnTo>
                  <a:lnTo>
                    <a:pt x="386600" y="208026"/>
                  </a:lnTo>
                  <a:lnTo>
                    <a:pt x="383997" y="210616"/>
                  </a:lnTo>
                  <a:lnTo>
                    <a:pt x="378777" y="214503"/>
                  </a:lnTo>
                  <a:lnTo>
                    <a:pt x="376174" y="215798"/>
                  </a:lnTo>
                  <a:lnTo>
                    <a:pt x="373570" y="217741"/>
                  </a:lnTo>
                  <a:lnTo>
                    <a:pt x="978166" y="217741"/>
                  </a:lnTo>
                  <a:close/>
                </a:path>
                <a:path w="1288415" h="656590">
                  <a:moveTo>
                    <a:pt x="1287792" y="347954"/>
                  </a:moveTo>
                  <a:lnTo>
                    <a:pt x="1268018" y="247548"/>
                  </a:lnTo>
                  <a:lnTo>
                    <a:pt x="213956" y="247548"/>
                  </a:lnTo>
                  <a:lnTo>
                    <a:pt x="213956" y="217741"/>
                  </a:lnTo>
                  <a:lnTo>
                    <a:pt x="269989" y="217741"/>
                  </a:lnTo>
                  <a:lnTo>
                    <a:pt x="267373" y="215798"/>
                  </a:lnTo>
                  <a:lnTo>
                    <a:pt x="264782" y="214503"/>
                  </a:lnTo>
                  <a:lnTo>
                    <a:pt x="259562" y="210616"/>
                  </a:lnTo>
                  <a:lnTo>
                    <a:pt x="256959" y="208026"/>
                  </a:lnTo>
                  <a:lnTo>
                    <a:pt x="251752" y="204127"/>
                  </a:lnTo>
                  <a:lnTo>
                    <a:pt x="249135" y="201549"/>
                  </a:lnTo>
                  <a:lnTo>
                    <a:pt x="226987" y="168490"/>
                  </a:lnTo>
                  <a:lnTo>
                    <a:pt x="219163" y="128968"/>
                  </a:lnTo>
                  <a:lnTo>
                    <a:pt x="219163" y="125082"/>
                  </a:lnTo>
                  <a:lnTo>
                    <a:pt x="219163" y="124434"/>
                  </a:lnTo>
                  <a:lnTo>
                    <a:pt x="209397" y="125082"/>
                  </a:lnTo>
                  <a:lnTo>
                    <a:pt x="198323" y="125082"/>
                  </a:lnTo>
                  <a:lnTo>
                    <a:pt x="152717" y="106921"/>
                  </a:lnTo>
                  <a:lnTo>
                    <a:pt x="122097" y="73888"/>
                  </a:lnTo>
                  <a:lnTo>
                    <a:pt x="108419" y="33705"/>
                  </a:lnTo>
                  <a:lnTo>
                    <a:pt x="105816" y="22047"/>
                  </a:lnTo>
                  <a:lnTo>
                    <a:pt x="104508" y="11671"/>
                  </a:lnTo>
                  <a:lnTo>
                    <a:pt x="103860" y="3886"/>
                  </a:lnTo>
                  <a:lnTo>
                    <a:pt x="103212" y="0"/>
                  </a:lnTo>
                  <a:lnTo>
                    <a:pt x="74536" y="39535"/>
                  </a:lnTo>
                  <a:lnTo>
                    <a:pt x="36753" y="97205"/>
                  </a:lnTo>
                  <a:lnTo>
                    <a:pt x="12001" y="137388"/>
                  </a:lnTo>
                  <a:lnTo>
                    <a:pt x="0" y="158762"/>
                  </a:lnTo>
                  <a:lnTo>
                    <a:pt x="0" y="159626"/>
                  </a:lnTo>
                  <a:lnTo>
                    <a:pt x="876515" y="656450"/>
                  </a:lnTo>
                  <a:lnTo>
                    <a:pt x="892797" y="629881"/>
                  </a:lnTo>
                  <a:lnTo>
                    <a:pt x="910348" y="603961"/>
                  </a:lnTo>
                  <a:lnTo>
                    <a:pt x="949452" y="555358"/>
                  </a:lnTo>
                  <a:lnTo>
                    <a:pt x="993152" y="510641"/>
                  </a:lnTo>
                  <a:lnTo>
                    <a:pt x="1042009" y="470471"/>
                  </a:lnTo>
                  <a:lnTo>
                    <a:pt x="1094740" y="436130"/>
                  </a:lnTo>
                  <a:lnTo>
                    <a:pt x="1152080" y="406323"/>
                  </a:lnTo>
                  <a:lnTo>
                    <a:pt x="1213294" y="382981"/>
                  </a:lnTo>
                  <a:lnTo>
                    <a:pt x="1277861" y="366141"/>
                  </a:lnTo>
                  <a:lnTo>
                    <a:pt x="1287792" y="364159"/>
                  </a:lnTo>
                  <a:lnTo>
                    <a:pt x="1287792" y="347954"/>
                  </a:lnTo>
                  <a:close/>
                </a:path>
              </a:pathLst>
            </a:custGeom>
            <a:solidFill>
              <a:srgbClr val="20E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94223" y="697756"/>
              <a:ext cx="138107" cy="1367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03648" y="697756"/>
              <a:ext cx="138152" cy="13672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120598" y="14744"/>
              <a:ext cx="1061085" cy="626110"/>
            </a:xfrm>
            <a:custGeom>
              <a:avLst/>
              <a:gdLst/>
              <a:ahLst/>
              <a:cxnLst/>
              <a:rect l="l" t="t" r="r" b="b"/>
              <a:pathLst>
                <a:path w="1061084" h="626110">
                  <a:moveTo>
                    <a:pt x="36474" y="561187"/>
                  </a:moveTo>
                  <a:lnTo>
                    <a:pt x="0" y="561187"/>
                  </a:lnTo>
                  <a:lnTo>
                    <a:pt x="0" y="594893"/>
                  </a:lnTo>
                  <a:lnTo>
                    <a:pt x="36474" y="594893"/>
                  </a:lnTo>
                  <a:lnTo>
                    <a:pt x="36474" y="561187"/>
                  </a:lnTo>
                  <a:close/>
                </a:path>
                <a:path w="1061084" h="626110">
                  <a:moveTo>
                    <a:pt x="80137" y="592289"/>
                  </a:moveTo>
                  <a:lnTo>
                    <a:pt x="43002" y="592289"/>
                  </a:lnTo>
                  <a:lnTo>
                    <a:pt x="43002" y="625995"/>
                  </a:lnTo>
                  <a:lnTo>
                    <a:pt x="80137" y="625995"/>
                  </a:lnTo>
                  <a:lnTo>
                    <a:pt x="80137" y="592289"/>
                  </a:lnTo>
                  <a:close/>
                </a:path>
                <a:path w="1061084" h="626110">
                  <a:moveTo>
                    <a:pt x="121818" y="561187"/>
                  </a:moveTo>
                  <a:lnTo>
                    <a:pt x="85344" y="561187"/>
                  </a:lnTo>
                  <a:lnTo>
                    <a:pt x="85344" y="594893"/>
                  </a:lnTo>
                  <a:lnTo>
                    <a:pt x="121818" y="594893"/>
                  </a:lnTo>
                  <a:lnTo>
                    <a:pt x="121818" y="561187"/>
                  </a:lnTo>
                  <a:close/>
                </a:path>
                <a:path w="1061084" h="626110">
                  <a:moveTo>
                    <a:pt x="165481" y="592289"/>
                  </a:moveTo>
                  <a:lnTo>
                    <a:pt x="128333" y="592289"/>
                  </a:lnTo>
                  <a:lnTo>
                    <a:pt x="128333" y="625995"/>
                  </a:lnTo>
                  <a:lnTo>
                    <a:pt x="165481" y="625995"/>
                  </a:lnTo>
                  <a:lnTo>
                    <a:pt x="165481" y="592289"/>
                  </a:lnTo>
                  <a:close/>
                </a:path>
                <a:path w="1061084" h="626110">
                  <a:moveTo>
                    <a:pt x="207822" y="561187"/>
                  </a:moveTo>
                  <a:lnTo>
                    <a:pt x="170688" y="561187"/>
                  </a:lnTo>
                  <a:lnTo>
                    <a:pt x="170688" y="594893"/>
                  </a:lnTo>
                  <a:lnTo>
                    <a:pt x="207822" y="594893"/>
                  </a:lnTo>
                  <a:lnTo>
                    <a:pt x="207822" y="561187"/>
                  </a:lnTo>
                  <a:close/>
                </a:path>
                <a:path w="1061084" h="626110">
                  <a:moveTo>
                    <a:pt x="250825" y="592289"/>
                  </a:moveTo>
                  <a:lnTo>
                    <a:pt x="213690" y="592289"/>
                  </a:lnTo>
                  <a:lnTo>
                    <a:pt x="213690" y="625995"/>
                  </a:lnTo>
                  <a:lnTo>
                    <a:pt x="250825" y="625995"/>
                  </a:lnTo>
                  <a:lnTo>
                    <a:pt x="250825" y="592289"/>
                  </a:lnTo>
                  <a:close/>
                </a:path>
                <a:path w="1061084" h="626110">
                  <a:moveTo>
                    <a:pt x="293166" y="561187"/>
                  </a:moveTo>
                  <a:lnTo>
                    <a:pt x="256032" y="561187"/>
                  </a:lnTo>
                  <a:lnTo>
                    <a:pt x="256032" y="594893"/>
                  </a:lnTo>
                  <a:lnTo>
                    <a:pt x="293166" y="594893"/>
                  </a:lnTo>
                  <a:lnTo>
                    <a:pt x="293166" y="561187"/>
                  </a:lnTo>
                  <a:close/>
                </a:path>
                <a:path w="1061084" h="626110">
                  <a:moveTo>
                    <a:pt x="336156" y="592289"/>
                  </a:moveTo>
                  <a:lnTo>
                    <a:pt x="299021" y="592289"/>
                  </a:lnTo>
                  <a:lnTo>
                    <a:pt x="299021" y="625995"/>
                  </a:lnTo>
                  <a:lnTo>
                    <a:pt x="336156" y="625995"/>
                  </a:lnTo>
                  <a:lnTo>
                    <a:pt x="336156" y="592289"/>
                  </a:lnTo>
                  <a:close/>
                </a:path>
                <a:path w="1061084" h="626110">
                  <a:moveTo>
                    <a:pt x="378510" y="561187"/>
                  </a:moveTo>
                  <a:lnTo>
                    <a:pt x="341376" y="561187"/>
                  </a:lnTo>
                  <a:lnTo>
                    <a:pt x="341376" y="594893"/>
                  </a:lnTo>
                  <a:lnTo>
                    <a:pt x="378510" y="594893"/>
                  </a:lnTo>
                  <a:lnTo>
                    <a:pt x="378510" y="561187"/>
                  </a:lnTo>
                  <a:close/>
                </a:path>
                <a:path w="1061084" h="626110">
                  <a:moveTo>
                    <a:pt x="420865" y="592289"/>
                  </a:moveTo>
                  <a:lnTo>
                    <a:pt x="383717" y="592289"/>
                  </a:lnTo>
                  <a:lnTo>
                    <a:pt x="383717" y="625995"/>
                  </a:lnTo>
                  <a:lnTo>
                    <a:pt x="420865" y="625995"/>
                  </a:lnTo>
                  <a:lnTo>
                    <a:pt x="420865" y="592289"/>
                  </a:lnTo>
                  <a:close/>
                </a:path>
                <a:path w="1061084" h="626110">
                  <a:moveTo>
                    <a:pt x="463207" y="561187"/>
                  </a:moveTo>
                  <a:lnTo>
                    <a:pt x="426072" y="561187"/>
                  </a:lnTo>
                  <a:lnTo>
                    <a:pt x="426072" y="594893"/>
                  </a:lnTo>
                  <a:lnTo>
                    <a:pt x="463207" y="594893"/>
                  </a:lnTo>
                  <a:lnTo>
                    <a:pt x="463207" y="561187"/>
                  </a:lnTo>
                  <a:close/>
                </a:path>
                <a:path w="1061084" h="626110">
                  <a:moveTo>
                    <a:pt x="506196" y="592289"/>
                  </a:moveTo>
                  <a:lnTo>
                    <a:pt x="469061" y="592289"/>
                  </a:lnTo>
                  <a:lnTo>
                    <a:pt x="469061" y="625995"/>
                  </a:lnTo>
                  <a:lnTo>
                    <a:pt x="506196" y="625995"/>
                  </a:lnTo>
                  <a:lnTo>
                    <a:pt x="506196" y="592289"/>
                  </a:lnTo>
                  <a:close/>
                </a:path>
                <a:path w="1061084" h="626110">
                  <a:moveTo>
                    <a:pt x="548551" y="561187"/>
                  </a:moveTo>
                  <a:lnTo>
                    <a:pt x="511403" y="561187"/>
                  </a:lnTo>
                  <a:lnTo>
                    <a:pt x="511403" y="594893"/>
                  </a:lnTo>
                  <a:lnTo>
                    <a:pt x="548551" y="594893"/>
                  </a:lnTo>
                  <a:lnTo>
                    <a:pt x="548551" y="561187"/>
                  </a:lnTo>
                  <a:close/>
                </a:path>
                <a:path w="1061084" h="626110">
                  <a:moveTo>
                    <a:pt x="591540" y="592289"/>
                  </a:moveTo>
                  <a:lnTo>
                    <a:pt x="554405" y="592289"/>
                  </a:lnTo>
                  <a:lnTo>
                    <a:pt x="554405" y="625995"/>
                  </a:lnTo>
                  <a:lnTo>
                    <a:pt x="591540" y="625995"/>
                  </a:lnTo>
                  <a:lnTo>
                    <a:pt x="591540" y="592289"/>
                  </a:lnTo>
                  <a:close/>
                </a:path>
                <a:path w="1061084" h="626110">
                  <a:moveTo>
                    <a:pt x="633895" y="561187"/>
                  </a:moveTo>
                  <a:lnTo>
                    <a:pt x="596760" y="561187"/>
                  </a:lnTo>
                  <a:lnTo>
                    <a:pt x="596760" y="594893"/>
                  </a:lnTo>
                  <a:lnTo>
                    <a:pt x="633895" y="594893"/>
                  </a:lnTo>
                  <a:lnTo>
                    <a:pt x="633895" y="561187"/>
                  </a:lnTo>
                  <a:close/>
                </a:path>
                <a:path w="1061084" h="626110">
                  <a:moveTo>
                    <a:pt x="676884" y="592289"/>
                  </a:moveTo>
                  <a:lnTo>
                    <a:pt x="640410" y="592289"/>
                  </a:lnTo>
                  <a:lnTo>
                    <a:pt x="640410" y="625995"/>
                  </a:lnTo>
                  <a:lnTo>
                    <a:pt x="676884" y="625995"/>
                  </a:lnTo>
                  <a:lnTo>
                    <a:pt x="676884" y="592289"/>
                  </a:lnTo>
                  <a:close/>
                </a:path>
                <a:path w="1061084" h="626110">
                  <a:moveTo>
                    <a:pt x="719226" y="561187"/>
                  </a:moveTo>
                  <a:lnTo>
                    <a:pt x="682091" y="561187"/>
                  </a:lnTo>
                  <a:lnTo>
                    <a:pt x="682091" y="594893"/>
                  </a:lnTo>
                  <a:lnTo>
                    <a:pt x="719226" y="594893"/>
                  </a:lnTo>
                  <a:lnTo>
                    <a:pt x="719226" y="561187"/>
                  </a:lnTo>
                  <a:close/>
                </a:path>
                <a:path w="1061084" h="626110">
                  <a:moveTo>
                    <a:pt x="762190" y="592289"/>
                  </a:moveTo>
                  <a:lnTo>
                    <a:pt x="725703" y="592289"/>
                  </a:lnTo>
                  <a:lnTo>
                    <a:pt x="725703" y="625995"/>
                  </a:lnTo>
                  <a:lnTo>
                    <a:pt x="762190" y="625995"/>
                  </a:lnTo>
                  <a:lnTo>
                    <a:pt x="762190" y="592289"/>
                  </a:lnTo>
                  <a:close/>
                </a:path>
                <a:path w="1061084" h="626110">
                  <a:moveTo>
                    <a:pt x="804557" y="561187"/>
                  </a:moveTo>
                  <a:lnTo>
                    <a:pt x="767422" y="561187"/>
                  </a:lnTo>
                  <a:lnTo>
                    <a:pt x="767422" y="594893"/>
                  </a:lnTo>
                  <a:lnTo>
                    <a:pt x="804557" y="594893"/>
                  </a:lnTo>
                  <a:lnTo>
                    <a:pt x="804557" y="561187"/>
                  </a:lnTo>
                  <a:close/>
                </a:path>
                <a:path w="1061084" h="626110">
                  <a:moveTo>
                    <a:pt x="809777" y="510641"/>
                  </a:moveTo>
                  <a:lnTo>
                    <a:pt x="778522" y="486016"/>
                  </a:lnTo>
                  <a:lnTo>
                    <a:pt x="728319" y="457504"/>
                  </a:lnTo>
                  <a:lnTo>
                    <a:pt x="691870" y="446493"/>
                  </a:lnTo>
                  <a:lnTo>
                    <a:pt x="682739" y="443890"/>
                  </a:lnTo>
                  <a:lnTo>
                    <a:pt x="673620" y="441947"/>
                  </a:lnTo>
                  <a:lnTo>
                    <a:pt x="664502" y="440664"/>
                  </a:lnTo>
                  <a:lnTo>
                    <a:pt x="656031" y="438708"/>
                  </a:lnTo>
                  <a:lnTo>
                    <a:pt x="647560" y="437413"/>
                  </a:lnTo>
                  <a:lnTo>
                    <a:pt x="632587" y="434822"/>
                  </a:lnTo>
                  <a:lnTo>
                    <a:pt x="625411" y="434174"/>
                  </a:lnTo>
                  <a:lnTo>
                    <a:pt x="614997" y="432879"/>
                  </a:lnTo>
                  <a:lnTo>
                    <a:pt x="607822" y="431584"/>
                  </a:lnTo>
                  <a:lnTo>
                    <a:pt x="605218" y="431584"/>
                  </a:lnTo>
                  <a:lnTo>
                    <a:pt x="429323" y="431584"/>
                  </a:lnTo>
                  <a:lnTo>
                    <a:pt x="409130" y="510641"/>
                  </a:lnTo>
                  <a:lnTo>
                    <a:pt x="809777" y="510641"/>
                  </a:lnTo>
                  <a:close/>
                </a:path>
                <a:path w="1061084" h="626110">
                  <a:moveTo>
                    <a:pt x="847610" y="592289"/>
                  </a:moveTo>
                  <a:lnTo>
                    <a:pt x="811123" y="592289"/>
                  </a:lnTo>
                  <a:lnTo>
                    <a:pt x="811123" y="625995"/>
                  </a:lnTo>
                  <a:lnTo>
                    <a:pt x="847610" y="625995"/>
                  </a:lnTo>
                  <a:lnTo>
                    <a:pt x="847610" y="592289"/>
                  </a:lnTo>
                  <a:close/>
                </a:path>
                <a:path w="1061084" h="626110">
                  <a:moveTo>
                    <a:pt x="889889" y="561187"/>
                  </a:moveTo>
                  <a:lnTo>
                    <a:pt x="852754" y="561187"/>
                  </a:lnTo>
                  <a:lnTo>
                    <a:pt x="852754" y="594893"/>
                  </a:lnTo>
                  <a:lnTo>
                    <a:pt x="889889" y="594893"/>
                  </a:lnTo>
                  <a:lnTo>
                    <a:pt x="889889" y="561187"/>
                  </a:lnTo>
                  <a:close/>
                </a:path>
                <a:path w="1061084" h="626110">
                  <a:moveTo>
                    <a:pt x="932929" y="592289"/>
                  </a:moveTo>
                  <a:lnTo>
                    <a:pt x="896454" y="592289"/>
                  </a:lnTo>
                  <a:lnTo>
                    <a:pt x="896454" y="625995"/>
                  </a:lnTo>
                  <a:lnTo>
                    <a:pt x="932929" y="625995"/>
                  </a:lnTo>
                  <a:lnTo>
                    <a:pt x="932929" y="592289"/>
                  </a:lnTo>
                  <a:close/>
                </a:path>
                <a:path w="1061084" h="626110">
                  <a:moveTo>
                    <a:pt x="975220" y="561187"/>
                  </a:moveTo>
                  <a:lnTo>
                    <a:pt x="938085" y="561187"/>
                  </a:lnTo>
                  <a:lnTo>
                    <a:pt x="938085" y="594893"/>
                  </a:lnTo>
                  <a:lnTo>
                    <a:pt x="975220" y="594893"/>
                  </a:lnTo>
                  <a:lnTo>
                    <a:pt x="975220" y="561187"/>
                  </a:lnTo>
                  <a:close/>
                </a:path>
                <a:path w="1061084" h="626110">
                  <a:moveTo>
                    <a:pt x="1018260" y="592289"/>
                  </a:moveTo>
                  <a:lnTo>
                    <a:pt x="981786" y="592289"/>
                  </a:lnTo>
                  <a:lnTo>
                    <a:pt x="981786" y="625995"/>
                  </a:lnTo>
                  <a:lnTo>
                    <a:pt x="1018260" y="625995"/>
                  </a:lnTo>
                  <a:lnTo>
                    <a:pt x="1018260" y="592289"/>
                  </a:lnTo>
                  <a:close/>
                </a:path>
                <a:path w="1061084" h="626110">
                  <a:moveTo>
                    <a:pt x="1024128" y="511937"/>
                  </a:moveTo>
                  <a:lnTo>
                    <a:pt x="928966" y="0"/>
                  </a:lnTo>
                  <a:lnTo>
                    <a:pt x="924445" y="635"/>
                  </a:lnTo>
                  <a:lnTo>
                    <a:pt x="920559" y="1981"/>
                  </a:lnTo>
                  <a:lnTo>
                    <a:pt x="902957" y="4508"/>
                  </a:lnTo>
                  <a:lnTo>
                    <a:pt x="898347" y="5867"/>
                  </a:lnTo>
                  <a:lnTo>
                    <a:pt x="894473" y="6489"/>
                  </a:lnTo>
                  <a:lnTo>
                    <a:pt x="861237" y="13614"/>
                  </a:lnTo>
                  <a:lnTo>
                    <a:pt x="796137" y="29832"/>
                  </a:lnTo>
                  <a:lnTo>
                    <a:pt x="700989" y="58318"/>
                  </a:lnTo>
                  <a:lnTo>
                    <a:pt x="639089" y="80314"/>
                  </a:lnTo>
                  <a:lnTo>
                    <a:pt x="578510" y="105003"/>
                  </a:lnTo>
                  <a:lnTo>
                    <a:pt x="519226" y="131508"/>
                  </a:lnTo>
                  <a:lnTo>
                    <a:pt x="461899" y="160705"/>
                  </a:lnTo>
                  <a:lnTo>
                    <a:pt x="405866" y="191173"/>
                  </a:lnTo>
                  <a:lnTo>
                    <a:pt x="351142" y="224243"/>
                  </a:lnTo>
                  <a:lnTo>
                    <a:pt x="298373" y="259219"/>
                  </a:lnTo>
                  <a:lnTo>
                    <a:pt x="246913" y="296176"/>
                  </a:lnTo>
                  <a:lnTo>
                    <a:pt x="197396" y="335013"/>
                  </a:lnTo>
                  <a:lnTo>
                    <a:pt x="149834" y="375843"/>
                  </a:lnTo>
                  <a:lnTo>
                    <a:pt x="103593" y="418617"/>
                  </a:lnTo>
                  <a:lnTo>
                    <a:pt x="59283" y="463334"/>
                  </a:lnTo>
                  <a:lnTo>
                    <a:pt x="37134" y="486016"/>
                  </a:lnTo>
                  <a:lnTo>
                    <a:pt x="16294" y="509346"/>
                  </a:lnTo>
                  <a:lnTo>
                    <a:pt x="24104" y="509346"/>
                  </a:lnTo>
                  <a:lnTo>
                    <a:pt x="38442" y="508698"/>
                  </a:lnTo>
                  <a:lnTo>
                    <a:pt x="287947" y="508698"/>
                  </a:lnTo>
                  <a:lnTo>
                    <a:pt x="312712" y="509346"/>
                  </a:lnTo>
                  <a:lnTo>
                    <a:pt x="363524" y="509346"/>
                  </a:lnTo>
                  <a:lnTo>
                    <a:pt x="383070" y="431584"/>
                  </a:lnTo>
                  <a:lnTo>
                    <a:pt x="376555" y="431584"/>
                  </a:lnTo>
                  <a:lnTo>
                    <a:pt x="369392" y="430936"/>
                  </a:lnTo>
                  <a:lnTo>
                    <a:pt x="307492" y="430936"/>
                  </a:lnTo>
                  <a:lnTo>
                    <a:pt x="312051" y="426402"/>
                  </a:lnTo>
                  <a:lnTo>
                    <a:pt x="349846" y="406311"/>
                  </a:lnTo>
                  <a:lnTo>
                    <a:pt x="356362" y="405015"/>
                  </a:lnTo>
                  <a:lnTo>
                    <a:pt x="363524" y="403059"/>
                  </a:lnTo>
                  <a:lnTo>
                    <a:pt x="385673" y="399186"/>
                  </a:lnTo>
                  <a:lnTo>
                    <a:pt x="394144" y="398526"/>
                  </a:lnTo>
                  <a:lnTo>
                    <a:pt x="401955" y="397230"/>
                  </a:lnTo>
                  <a:lnTo>
                    <a:pt x="435190" y="394652"/>
                  </a:lnTo>
                  <a:lnTo>
                    <a:pt x="434543" y="286435"/>
                  </a:lnTo>
                  <a:lnTo>
                    <a:pt x="484695" y="286435"/>
                  </a:lnTo>
                  <a:lnTo>
                    <a:pt x="486651" y="394652"/>
                  </a:lnTo>
                  <a:lnTo>
                    <a:pt x="493814" y="394652"/>
                  </a:lnTo>
                  <a:lnTo>
                    <a:pt x="512711" y="395947"/>
                  </a:lnTo>
                  <a:lnTo>
                    <a:pt x="556361" y="397878"/>
                  </a:lnTo>
                  <a:lnTo>
                    <a:pt x="573290" y="399186"/>
                  </a:lnTo>
                  <a:lnTo>
                    <a:pt x="590880" y="399834"/>
                  </a:lnTo>
                  <a:lnTo>
                    <a:pt x="624763" y="402424"/>
                  </a:lnTo>
                  <a:lnTo>
                    <a:pt x="640410" y="403059"/>
                  </a:lnTo>
                  <a:lnTo>
                    <a:pt x="655383" y="404368"/>
                  </a:lnTo>
                  <a:lnTo>
                    <a:pt x="705548" y="412140"/>
                  </a:lnTo>
                  <a:lnTo>
                    <a:pt x="758304" y="429641"/>
                  </a:lnTo>
                  <a:lnTo>
                    <a:pt x="804532" y="452970"/>
                  </a:lnTo>
                  <a:lnTo>
                    <a:pt x="818896" y="460743"/>
                  </a:lnTo>
                  <a:lnTo>
                    <a:pt x="831265" y="469163"/>
                  </a:lnTo>
                  <a:lnTo>
                    <a:pt x="843000" y="476948"/>
                  </a:lnTo>
                  <a:lnTo>
                    <a:pt x="854100" y="484720"/>
                  </a:lnTo>
                  <a:lnTo>
                    <a:pt x="871715" y="498335"/>
                  </a:lnTo>
                  <a:lnTo>
                    <a:pt x="878217" y="503516"/>
                  </a:lnTo>
                  <a:lnTo>
                    <a:pt x="887971" y="511937"/>
                  </a:lnTo>
                  <a:lnTo>
                    <a:pt x="1024128" y="511937"/>
                  </a:lnTo>
                  <a:close/>
                </a:path>
                <a:path w="1061084" h="626110">
                  <a:moveTo>
                    <a:pt x="1060640" y="561187"/>
                  </a:moveTo>
                  <a:lnTo>
                    <a:pt x="1023505" y="561187"/>
                  </a:lnTo>
                  <a:lnTo>
                    <a:pt x="1023505" y="594893"/>
                  </a:lnTo>
                  <a:lnTo>
                    <a:pt x="1060640" y="594893"/>
                  </a:lnTo>
                  <a:lnTo>
                    <a:pt x="1060640" y="561187"/>
                  </a:lnTo>
                  <a:close/>
                </a:path>
              </a:pathLst>
            </a:custGeom>
            <a:solidFill>
              <a:srgbClr val="20E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42300" y="28194"/>
              <a:ext cx="901700" cy="111480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238245" y="2120011"/>
            <a:ext cx="11734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u="sng" spc="1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</a:t>
            </a:r>
            <a:r>
              <a:rPr sz="1600" b="1" u="sng" spc="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</a:t>
            </a:r>
            <a:r>
              <a:rPr sz="1600" b="1" u="sng" spc="-9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v</a:t>
            </a:r>
            <a:r>
              <a:rPr sz="1600" b="1" u="sng" spc="-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n</a:t>
            </a:r>
            <a:r>
              <a:rPr sz="1600" b="1" u="sng" spc="-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</a:t>
            </a:r>
            <a:r>
              <a:rPr sz="1600" b="1" u="sng" spc="-8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</a:t>
            </a:r>
            <a:r>
              <a:rPr sz="1600" b="1" u="sng" spc="-3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ges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39544" y="2650069"/>
            <a:ext cx="3674110" cy="27058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  <a:tabLst>
                <a:tab pos="469265" algn="l"/>
              </a:tabLst>
            </a:pPr>
            <a:r>
              <a:rPr sz="1150" b="1" i="1" spc="-30" dirty="0">
                <a:solidFill>
                  <a:srgbClr val="0F6EC5"/>
                </a:solidFill>
                <a:latin typeface="Trebuchet MS"/>
                <a:cs typeface="Trebuchet MS"/>
              </a:rPr>
              <a:t>1.	</a:t>
            </a:r>
            <a:r>
              <a:rPr sz="1650" b="1" i="1" dirty="0">
                <a:solidFill>
                  <a:srgbClr val="0F6EC5"/>
                </a:solidFill>
                <a:latin typeface="Trebuchet MS"/>
                <a:cs typeface="Trebuchet MS"/>
              </a:rPr>
              <a:t>Selling</a:t>
            </a:r>
            <a:r>
              <a:rPr sz="1650" b="1" i="1" spc="-4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650" b="1" i="1" dirty="0">
                <a:solidFill>
                  <a:srgbClr val="0F6EC5"/>
                </a:solidFill>
                <a:latin typeface="Trebuchet MS"/>
                <a:cs typeface="Trebuchet MS"/>
              </a:rPr>
              <a:t>shares</a:t>
            </a:r>
            <a:r>
              <a:rPr sz="1650" b="1" i="1" spc="-3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to</a:t>
            </a:r>
            <a:r>
              <a:rPr sz="160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a</a:t>
            </a:r>
            <a:r>
              <a:rPr sz="1600" spc="1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large</a:t>
            </a:r>
            <a:r>
              <a:rPr sz="1600" spc="1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number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96745" y="2869525"/>
            <a:ext cx="2451735" cy="27058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600" spc="-5" dirty="0">
                <a:latin typeface="Lucida Sans Unicode"/>
                <a:cs typeface="Lucida Sans Unicode"/>
              </a:rPr>
              <a:t>of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people</a:t>
            </a:r>
            <a:r>
              <a:rPr sz="1600" spc="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will</a:t>
            </a:r>
            <a:r>
              <a:rPr sz="1600" spc="2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raise</a:t>
            </a:r>
            <a:r>
              <a:rPr sz="1600" spc="15" dirty="0">
                <a:latin typeface="Lucida Sans Unicode"/>
                <a:cs typeface="Lucida Sans Unicode"/>
              </a:rPr>
              <a:t> </a:t>
            </a:r>
            <a:r>
              <a:rPr sz="1650" b="1" i="1" spc="-30" dirty="0">
                <a:solidFill>
                  <a:srgbClr val="0F6EC5"/>
                </a:solidFill>
                <a:latin typeface="Trebuchet MS"/>
                <a:cs typeface="Trebuchet MS"/>
              </a:rPr>
              <a:t>large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39545" y="3630256"/>
            <a:ext cx="3349625" cy="27058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  <a:tabLst>
                <a:tab pos="469265" algn="l"/>
              </a:tabLst>
            </a:pPr>
            <a:r>
              <a:rPr sz="1100" spc="-5" dirty="0">
                <a:solidFill>
                  <a:srgbClr val="0F6EC5"/>
                </a:solidFill>
                <a:latin typeface="Lucida Sans Unicode"/>
                <a:cs typeface="Lucida Sans Unicode"/>
              </a:rPr>
              <a:t>2.	</a:t>
            </a:r>
            <a:r>
              <a:rPr sz="1600" spc="-5" dirty="0">
                <a:latin typeface="Lucida Sans Unicode"/>
                <a:cs typeface="Lucida Sans Unicode"/>
              </a:rPr>
              <a:t>All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shareholders</a:t>
            </a:r>
            <a:r>
              <a:rPr sz="1600" spc="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have</a:t>
            </a:r>
            <a:r>
              <a:rPr sz="1600" dirty="0">
                <a:latin typeface="Lucida Sans Unicode"/>
                <a:cs typeface="Lucida Sans Unicode"/>
              </a:rPr>
              <a:t> </a:t>
            </a:r>
            <a:r>
              <a:rPr sz="1650" b="1" i="1" spc="-30" dirty="0">
                <a:solidFill>
                  <a:srgbClr val="0F6EC5"/>
                </a:solidFill>
                <a:latin typeface="Trebuchet MS"/>
                <a:cs typeface="Trebuchet MS"/>
              </a:rPr>
              <a:t>limited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96739" y="3849712"/>
            <a:ext cx="812165" cy="27058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650" b="1" i="1" spc="-65" dirty="0">
                <a:solidFill>
                  <a:srgbClr val="0F6EC5"/>
                </a:solidFill>
                <a:latin typeface="Trebuchet MS"/>
                <a:cs typeface="Trebuchet MS"/>
              </a:rPr>
              <a:t>liability</a:t>
            </a:r>
            <a:r>
              <a:rPr sz="1600" spc="-65" dirty="0">
                <a:latin typeface="Lucida Sans Unicode"/>
                <a:cs typeface="Lucida Sans Unicode"/>
              </a:rPr>
              <a:t>.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39544" y="4389207"/>
            <a:ext cx="3655060" cy="27058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  <a:tabLst>
                <a:tab pos="469265" algn="l"/>
              </a:tabLst>
            </a:pPr>
            <a:r>
              <a:rPr sz="1100" spc="-5" dirty="0">
                <a:solidFill>
                  <a:srgbClr val="0F6EC5"/>
                </a:solidFill>
                <a:latin typeface="Lucida Sans Unicode"/>
                <a:cs typeface="Lucida Sans Unicode"/>
              </a:rPr>
              <a:t>3.	</a:t>
            </a:r>
            <a:r>
              <a:rPr sz="1600" spc="-10" dirty="0">
                <a:latin typeface="Lucida Sans Unicode"/>
                <a:cs typeface="Lucida Sans Unicode"/>
              </a:rPr>
              <a:t>The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company</a:t>
            </a:r>
            <a:r>
              <a:rPr sz="1600" spc="3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is</a:t>
            </a:r>
            <a:r>
              <a:rPr sz="160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a</a:t>
            </a:r>
            <a:r>
              <a:rPr sz="1600" spc="15" dirty="0">
                <a:latin typeface="Lucida Sans Unicode"/>
                <a:cs typeface="Lucida Sans Unicode"/>
              </a:rPr>
              <a:t> </a:t>
            </a:r>
            <a:r>
              <a:rPr sz="1650" b="1" i="1" spc="-45" dirty="0">
                <a:solidFill>
                  <a:srgbClr val="0F6EC5"/>
                </a:solidFill>
                <a:latin typeface="Trebuchet MS"/>
                <a:cs typeface="Trebuchet MS"/>
              </a:rPr>
              <a:t>separate</a:t>
            </a:r>
            <a:r>
              <a:rPr sz="1650" b="1" i="1" spc="-3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650" b="1" i="1" spc="-25" dirty="0">
                <a:solidFill>
                  <a:srgbClr val="0F6EC5"/>
                </a:solidFill>
                <a:latin typeface="Trebuchet MS"/>
                <a:cs typeface="Trebuchet MS"/>
              </a:rPr>
              <a:t>legal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96739" y="4608664"/>
            <a:ext cx="3010535" cy="27058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650" b="1" i="1" spc="-55" dirty="0">
                <a:solidFill>
                  <a:srgbClr val="0F6EC5"/>
                </a:solidFill>
                <a:latin typeface="Trebuchet MS"/>
                <a:cs typeface="Trebuchet MS"/>
              </a:rPr>
              <a:t>identity</a:t>
            </a:r>
            <a:r>
              <a:rPr sz="1650" b="1" i="1" spc="-2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from</a:t>
            </a:r>
            <a:r>
              <a:rPr sz="1600" spc="1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its</a:t>
            </a:r>
            <a:r>
              <a:rPr sz="1600" spc="1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shareholders.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9544" y="5161026"/>
            <a:ext cx="318897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469265" algn="l"/>
              </a:tabLst>
            </a:pPr>
            <a:r>
              <a:rPr sz="1100" spc="-5" dirty="0">
                <a:solidFill>
                  <a:srgbClr val="0F6EC5"/>
                </a:solidFill>
                <a:latin typeface="Lucida Sans Unicode"/>
                <a:cs typeface="Lucida Sans Unicode"/>
              </a:rPr>
              <a:t>4.	</a:t>
            </a:r>
            <a:r>
              <a:rPr sz="1600" spc="-10" dirty="0">
                <a:latin typeface="Lucida Sans Unicode"/>
                <a:cs typeface="Lucida Sans Unicode"/>
              </a:rPr>
              <a:t>The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people</a:t>
            </a:r>
            <a:r>
              <a:rPr sz="1600" spc="2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who</a:t>
            </a:r>
            <a:r>
              <a:rPr sz="1600" spc="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started</a:t>
            </a:r>
            <a:r>
              <a:rPr sz="1600" spc="1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the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96745" y="5369470"/>
            <a:ext cx="2643505" cy="27058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600" spc="-5" dirty="0">
                <a:latin typeface="Lucida Sans Unicode"/>
                <a:cs typeface="Lucida Sans Unicode"/>
              </a:rPr>
              <a:t>business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can</a:t>
            </a:r>
            <a:r>
              <a:rPr sz="1600" spc="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still</a:t>
            </a:r>
            <a:r>
              <a:rPr sz="1600" dirty="0">
                <a:latin typeface="Lucida Sans Unicode"/>
                <a:cs typeface="Lucida Sans Unicode"/>
              </a:rPr>
              <a:t> </a:t>
            </a:r>
            <a:r>
              <a:rPr sz="1650" b="1" i="1" spc="-25" dirty="0">
                <a:solidFill>
                  <a:srgbClr val="0F6EC5"/>
                </a:solidFill>
                <a:latin typeface="Trebuchet MS"/>
                <a:cs typeface="Trebuchet MS"/>
              </a:rPr>
              <a:t>maintain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96738" y="5588926"/>
            <a:ext cx="3075940" cy="27058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650" b="1" i="1" spc="-15" dirty="0">
                <a:solidFill>
                  <a:srgbClr val="0F6EC5"/>
                </a:solidFill>
                <a:latin typeface="Trebuchet MS"/>
                <a:cs typeface="Trebuchet MS"/>
              </a:rPr>
              <a:t>control</a:t>
            </a:r>
            <a:r>
              <a:rPr sz="1650" b="1" i="1" spc="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of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the</a:t>
            </a:r>
            <a:r>
              <a:rPr sz="1600" spc="-1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business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as</a:t>
            </a:r>
            <a:r>
              <a:rPr sz="1600" spc="1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long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96745" y="5819344"/>
            <a:ext cx="280352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spc="-10" dirty="0">
                <a:latin typeface="Lucida Sans Unicode"/>
                <a:cs typeface="Lucida Sans Unicode"/>
              </a:rPr>
              <a:t>as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they do</a:t>
            </a:r>
            <a:r>
              <a:rPr sz="1600" spc="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not</a:t>
            </a:r>
            <a:r>
              <a:rPr sz="1600" spc="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sell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shares</a:t>
            </a:r>
            <a:r>
              <a:rPr sz="1600" spc="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to </a:t>
            </a:r>
            <a:r>
              <a:rPr sz="1600" spc="-49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many</a:t>
            </a:r>
            <a:r>
              <a:rPr sz="1600" spc="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other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people.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28940" y="2141348"/>
            <a:ext cx="12814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u="sng" spc="-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Disadvantages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32704" y="2728088"/>
            <a:ext cx="140335" cy="1583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950" spc="-5" dirty="0">
                <a:solidFill>
                  <a:srgbClr val="0F6EC5"/>
                </a:solidFill>
                <a:latin typeface="Lucida Sans Unicode"/>
                <a:cs typeface="Lucida Sans Unicode"/>
              </a:rPr>
              <a:t>1.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90158" y="2660532"/>
            <a:ext cx="3049905" cy="2398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400" spc="-5" dirty="0">
                <a:latin typeface="Lucida Sans Unicode"/>
                <a:cs typeface="Lucida Sans Unicode"/>
              </a:rPr>
              <a:t>Significantly</a:t>
            </a:r>
            <a:r>
              <a:rPr sz="1400" spc="-45" dirty="0">
                <a:latin typeface="Lucida Sans Unicode"/>
                <a:cs typeface="Lucida Sans Unicode"/>
              </a:rPr>
              <a:t> </a:t>
            </a:r>
            <a:r>
              <a:rPr sz="1450" b="1" i="1" spc="-35" dirty="0">
                <a:solidFill>
                  <a:srgbClr val="0F6EC5"/>
                </a:solidFill>
                <a:latin typeface="Trebuchet MS"/>
                <a:cs typeface="Trebuchet MS"/>
              </a:rPr>
              <a:t>larger </a:t>
            </a:r>
            <a:r>
              <a:rPr sz="1450" b="1" i="1" spc="15" dirty="0">
                <a:solidFill>
                  <a:srgbClr val="0F6EC5"/>
                </a:solidFill>
                <a:latin typeface="Trebuchet MS"/>
                <a:cs typeface="Trebuchet MS"/>
              </a:rPr>
              <a:t>amount</a:t>
            </a:r>
            <a:r>
              <a:rPr sz="1450" b="1" i="1" spc="-3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450" b="1" i="1" spc="-20" dirty="0">
                <a:solidFill>
                  <a:srgbClr val="0F6EC5"/>
                </a:solidFill>
                <a:latin typeface="Trebuchet MS"/>
                <a:cs typeface="Trebuchet MS"/>
              </a:rPr>
              <a:t>of</a:t>
            </a:r>
            <a:r>
              <a:rPr sz="1450" b="1" i="1" spc="-1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450" b="1" i="1" spc="-25" dirty="0">
                <a:solidFill>
                  <a:srgbClr val="0F6EC5"/>
                </a:solidFill>
                <a:latin typeface="Trebuchet MS"/>
                <a:cs typeface="Trebuchet MS"/>
              </a:rPr>
              <a:t>legal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590151" y="2873892"/>
            <a:ext cx="2815590" cy="2398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450" b="1" i="1" spc="-25" dirty="0">
                <a:solidFill>
                  <a:srgbClr val="0F6EC5"/>
                </a:solidFill>
                <a:latin typeface="Trebuchet MS"/>
                <a:cs typeface="Trebuchet MS"/>
              </a:rPr>
              <a:t>paperwork</a:t>
            </a:r>
            <a:r>
              <a:rPr sz="1450" b="1" i="1" spc="-3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to</a:t>
            </a:r>
            <a:r>
              <a:rPr sz="1400" spc="-1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be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filed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5" dirty="0">
                <a:latin typeface="Lucida Sans Unicode"/>
                <a:cs typeface="Lucida Sans Unicode"/>
              </a:rPr>
              <a:t>before</a:t>
            </a:r>
            <a:r>
              <a:rPr sz="1400" spc="-4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the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32704" y="3682365"/>
            <a:ext cx="140335" cy="1583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950" spc="-5" dirty="0">
                <a:solidFill>
                  <a:srgbClr val="0F6EC5"/>
                </a:solidFill>
                <a:latin typeface="Lucida Sans Unicode"/>
                <a:cs typeface="Lucida Sans Unicode"/>
              </a:rPr>
              <a:t>2.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90157" y="3624453"/>
            <a:ext cx="3545204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dirty="0">
                <a:latin typeface="Lucida Sans Unicode"/>
                <a:cs typeface="Lucida Sans Unicode"/>
              </a:rPr>
              <a:t>Shares cannot be transferred </a:t>
            </a:r>
            <a:r>
              <a:rPr sz="1400" spc="-5" dirty="0">
                <a:latin typeface="Lucida Sans Unicode"/>
                <a:cs typeface="Lucida Sans Unicode"/>
              </a:rPr>
              <a:t>or </a:t>
            </a:r>
            <a:r>
              <a:rPr sz="1400" dirty="0">
                <a:latin typeface="Lucida Sans Unicode"/>
                <a:cs typeface="Lucida Sans Unicode"/>
              </a:rPr>
              <a:t>sold to </a:t>
            </a:r>
            <a:r>
              <a:rPr sz="1400" spc="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anyone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spc="-5" dirty="0">
                <a:latin typeface="Lucida Sans Unicode"/>
                <a:cs typeface="Lucida Sans Unicode"/>
              </a:rPr>
              <a:t>else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without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the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agreement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spc="-5" dirty="0">
                <a:latin typeface="Lucida Sans Unicode"/>
                <a:cs typeface="Lucida Sans Unicode"/>
              </a:rPr>
              <a:t>of</a:t>
            </a:r>
            <a:r>
              <a:rPr sz="1400" spc="-15" dirty="0">
                <a:latin typeface="Lucida Sans Unicode"/>
                <a:cs typeface="Lucida Sans Unicode"/>
              </a:rPr>
              <a:t> </a:t>
            </a:r>
            <a:r>
              <a:rPr sz="1400" spc="-5" dirty="0">
                <a:latin typeface="Lucida Sans Unicode"/>
                <a:cs typeface="Lucida Sans Unicode"/>
              </a:rPr>
              <a:t>all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other</a:t>
            </a:r>
            <a:r>
              <a:rPr sz="1400" spc="-4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shareholders,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hence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causing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90157" y="4254890"/>
            <a:ext cx="3597910" cy="2398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400" spc="-5" dirty="0">
                <a:latin typeface="Lucida Sans Unicode"/>
                <a:cs typeface="Lucida Sans Unicode"/>
              </a:rPr>
              <a:t>investors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to</a:t>
            </a:r>
            <a:r>
              <a:rPr sz="1400" spc="-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be</a:t>
            </a:r>
            <a:r>
              <a:rPr sz="1400" spc="-5" dirty="0">
                <a:latin typeface="Lucida Sans Unicode"/>
                <a:cs typeface="Lucida Sans Unicode"/>
              </a:rPr>
              <a:t> </a:t>
            </a:r>
            <a:r>
              <a:rPr sz="1450" b="1" i="1" spc="-40" dirty="0">
                <a:solidFill>
                  <a:srgbClr val="0F6EC5"/>
                </a:solidFill>
                <a:latin typeface="Trebuchet MS"/>
                <a:cs typeface="Trebuchet MS"/>
              </a:rPr>
              <a:t>reluctant</a:t>
            </a:r>
            <a:r>
              <a:rPr sz="1450" b="1" i="1" spc="-3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450" b="1" i="1" spc="-20" dirty="0">
                <a:solidFill>
                  <a:srgbClr val="0F6EC5"/>
                </a:solidFill>
                <a:latin typeface="Trebuchet MS"/>
                <a:cs typeface="Trebuchet MS"/>
              </a:rPr>
              <a:t>before</a:t>
            </a:r>
            <a:r>
              <a:rPr sz="1450" b="1" i="1" spc="-5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450" b="1" i="1" spc="25" dirty="0">
                <a:solidFill>
                  <a:srgbClr val="0F6EC5"/>
                </a:solidFill>
                <a:latin typeface="Trebuchet MS"/>
                <a:cs typeface="Trebuchet MS"/>
              </a:rPr>
              <a:t>spending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590151" y="4468250"/>
            <a:ext cx="655320" cy="2398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450" b="1" i="1" spc="-50" dirty="0">
                <a:solidFill>
                  <a:srgbClr val="0F6EC5"/>
                </a:solidFill>
                <a:latin typeface="Trebuchet MS"/>
                <a:cs typeface="Trebuchet MS"/>
              </a:rPr>
              <a:t>capital</a:t>
            </a:r>
            <a:r>
              <a:rPr sz="1400" spc="-50" dirty="0">
                <a:latin typeface="Lucida Sans Unicode"/>
                <a:cs typeface="Lucida Sans Unicode"/>
              </a:rPr>
              <a:t>.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32704" y="5058502"/>
            <a:ext cx="1403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i="1" spc="-30" dirty="0">
                <a:solidFill>
                  <a:srgbClr val="0F6EC5"/>
                </a:solidFill>
                <a:latin typeface="Trebuchet MS"/>
                <a:cs typeface="Trebuchet MS"/>
              </a:rPr>
              <a:t>3.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90157" y="4997458"/>
            <a:ext cx="3533140" cy="90217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35"/>
              </a:spcBef>
            </a:pPr>
            <a:r>
              <a:rPr sz="1450" b="1" i="1" spc="-30" dirty="0">
                <a:solidFill>
                  <a:srgbClr val="0F6EC5"/>
                </a:solidFill>
                <a:latin typeface="Trebuchet MS"/>
                <a:cs typeface="Trebuchet MS"/>
              </a:rPr>
              <a:t>Secrecy</a:t>
            </a:r>
            <a:r>
              <a:rPr sz="1450" b="1" i="1" spc="-5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450" b="1" i="1" spc="-10" dirty="0">
                <a:solidFill>
                  <a:srgbClr val="0F6EC5"/>
                </a:solidFill>
                <a:latin typeface="Trebuchet MS"/>
                <a:cs typeface="Trebuchet MS"/>
              </a:rPr>
              <a:t>decreases</a:t>
            </a:r>
            <a:r>
              <a:rPr sz="1450" b="1" i="1" spc="-4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as</a:t>
            </a:r>
            <a:r>
              <a:rPr sz="1400" spc="-2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the</a:t>
            </a:r>
            <a:r>
              <a:rPr sz="1400" spc="-2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accounts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00" spc="-5" dirty="0">
                <a:latin typeface="Lucida Sans Unicode"/>
                <a:cs typeface="Lucida Sans Unicode"/>
              </a:rPr>
              <a:t>of</a:t>
            </a:r>
            <a:r>
              <a:rPr sz="1400" spc="-1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the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business are now privy to more </a:t>
            </a:r>
            <a:r>
              <a:rPr sz="1400" spc="-5" dirty="0">
                <a:latin typeface="Lucida Sans Unicode"/>
                <a:cs typeface="Lucida Sans Unicode"/>
              </a:rPr>
              <a:t>people. </a:t>
            </a:r>
            <a:r>
              <a:rPr sz="1400" dirty="0">
                <a:latin typeface="Lucida Sans Unicode"/>
                <a:cs typeface="Lucida Sans Unicode"/>
              </a:rPr>
              <a:t> </a:t>
            </a:r>
            <a:r>
              <a:rPr sz="1400" spc="-5" dirty="0">
                <a:latin typeface="Lucida Sans Unicode"/>
                <a:cs typeface="Lucida Sans Unicode"/>
              </a:rPr>
              <a:t>Each year, </a:t>
            </a:r>
            <a:r>
              <a:rPr sz="1400" dirty="0">
                <a:latin typeface="Lucida Sans Unicode"/>
                <a:cs typeface="Lucida Sans Unicode"/>
              </a:rPr>
              <a:t>they must be sent to the </a:t>
            </a:r>
            <a:r>
              <a:rPr sz="1400" spc="5" dirty="0">
                <a:latin typeface="Lucida Sans Unicode"/>
                <a:cs typeface="Lucida Sans Unicode"/>
              </a:rPr>
              <a:t> </a:t>
            </a:r>
            <a:r>
              <a:rPr sz="1400" spc="-5" dirty="0">
                <a:latin typeface="Lucida Sans Unicode"/>
                <a:cs typeface="Lucida Sans Unicode"/>
              </a:rPr>
              <a:t>Registrar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5" dirty="0">
                <a:latin typeface="Lucida Sans Unicode"/>
                <a:cs typeface="Lucida Sans Unicode"/>
              </a:rPr>
              <a:t>of</a:t>
            </a:r>
            <a:r>
              <a:rPr sz="1400" spc="-1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Companies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for</a:t>
            </a:r>
            <a:r>
              <a:rPr sz="1400" spc="-1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inspection.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32704" y="6234177"/>
            <a:ext cx="140335" cy="1583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950" spc="-5" dirty="0">
                <a:solidFill>
                  <a:srgbClr val="0F6EC5"/>
                </a:solidFill>
                <a:latin typeface="Lucida Sans Unicode"/>
                <a:cs typeface="Lucida Sans Unicode"/>
              </a:rPr>
              <a:t>4.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90158" y="6175960"/>
            <a:ext cx="340423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latin typeface="Lucida Sans Unicode"/>
                <a:cs typeface="Lucida Sans Unicode"/>
              </a:rPr>
              <a:t>The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company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cannot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spc="-5" dirty="0">
                <a:latin typeface="Lucida Sans Unicode"/>
                <a:cs typeface="Lucida Sans Unicode"/>
              </a:rPr>
              <a:t>offer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00" spc="-5" dirty="0">
                <a:latin typeface="Lucida Sans Unicode"/>
                <a:cs typeface="Lucida Sans Unicode"/>
              </a:rPr>
              <a:t>its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shares</a:t>
            </a:r>
            <a:r>
              <a:rPr sz="1400" spc="-45" dirty="0">
                <a:latin typeface="Lucida Sans Unicode"/>
                <a:cs typeface="Lucida Sans Unicode"/>
              </a:rPr>
              <a:t> </a:t>
            </a:r>
            <a:r>
              <a:rPr sz="1400" spc="-5" dirty="0">
                <a:latin typeface="Lucida Sans Unicode"/>
                <a:cs typeface="Lucida Sans Unicode"/>
              </a:rPr>
              <a:t>to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590157" y="6379981"/>
            <a:ext cx="3432810" cy="2398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400" dirty="0">
                <a:latin typeface="Lucida Sans Unicode"/>
                <a:cs typeface="Lucida Sans Unicode"/>
              </a:rPr>
              <a:t>the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general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public,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50" b="1" i="1" spc="45" dirty="0">
                <a:solidFill>
                  <a:srgbClr val="0F6EC5"/>
                </a:solidFill>
                <a:latin typeface="Trebuchet MS"/>
                <a:cs typeface="Trebuchet MS"/>
              </a:rPr>
              <a:t>so</a:t>
            </a:r>
            <a:r>
              <a:rPr sz="1450" b="1" i="1" spc="-3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450" b="1" i="1" spc="5" dirty="0">
                <a:solidFill>
                  <a:srgbClr val="0F6EC5"/>
                </a:solidFill>
                <a:latin typeface="Trebuchet MS"/>
                <a:cs typeface="Trebuchet MS"/>
              </a:rPr>
              <a:t>less</a:t>
            </a:r>
            <a:r>
              <a:rPr sz="1450" b="1" i="1" spc="-3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450" b="1" i="1" spc="25" dirty="0">
                <a:solidFill>
                  <a:srgbClr val="0F6EC5"/>
                </a:solidFill>
                <a:latin typeface="Trebuchet MS"/>
                <a:cs typeface="Trebuchet MS"/>
              </a:rPr>
              <a:t>funds</a:t>
            </a:r>
            <a:r>
              <a:rPr sz="1450" b="1" i="1" spc="-5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450" b="1" i="1" spc="-55" dirty="0">
                <a:solidFill>
                  <a:srgbClr val="0F6EC5"/>
                </a:solidFill>
                <a:latin typeface="Trebuchet MS"/>
                <a:cs typeface="Trebuchet MS"/>
              </a:rPr>
              <a:t>will</a:t>
            </a:r>
            <a:r>
              <a:rPr sz="1450" b="1" i="1" spc="-5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450" b="1" i="1" spc="5" dirty="0">
                <a:solidFill>
                  <a:srgbClr val="0F6EC5"/>
                </a:solidFill>
                <a:latin typeface="Trebuchet MS"/>
                <a:cs typeface="Trebuchet MS"/>
              </a:rPr>
              <a:t>be</a:t>
            </a:r>
            <a:endParaRPr sz="14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23792" y="1981200"/>
            <a:ext cx="4700905" cy="4876800"/>
            <a:chOff x="99791" y="1981200"/>
            <a:chExt cx="4700905" cy="4876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3599" y="4876798"/>
              <a:ext cx="2667000" cy="19812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399" y="1981200"/>
              <a:ext cx="2362200" cy="304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91" y="4724400"/>
              <a:ext cx="2133600" cy="21336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169669" y="1465834"/>
            <a:ext cx="439991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spcBef>
                <a:spcPts val="100"/>
              </a:spcBef>
              <a:buClr>
                <a:srgbClr val="0F6EC5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Master</a:t>
            </a:r>
            <a:r>
              <a:rPr sz="2700" spc="-6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Foods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(MARS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Ltd)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3791" y="2286001"/>
            <a:ext cx="2109978" cy="212407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757173" y="123444"/>
            <a:ext cx="8783955" cy="4220210"/>
            <a:chOff x="233172" y="123444"/>
            <a:chExt cx="8783955" cy="422021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3172" y="123444"/>
              <a:ext cx="7443216" cy="133502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53000" y="3200399"/>
              <a:ext cx="4064000" cy="11430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43600" y="990599"/>
              <a:ext cx="2286000" cy="2286000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56171" y="4724400"/>
            <a:ext cx="40640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828800" y="838201"/>
            <a:ext cx="8534400" cy="95859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90805" marR="505459">
              <a:spcBef>
                <a:spcPts val="994"/>
              </a:spcBef>
            </a:pPr>
            <a:r>
              <a:rPr b="1" spc="-40" dirty="0">
                <a:solidFill>
                  <a:srgbClr val="FFFFFF"/>
                </a:solidFill>
                <a:latin typeface="Tahoma"/>
                <a:cs typeface="Tahoma"/>
              </a:rPr>
              <a:t>Mike</a:t>
            </a:r>
            <a:r>
              <a:rPr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3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55" dirty="0">
                <a:solidFill>
                  <a:srgbClr val="FFFFFF"/>
                </a:solidFill>
                <a:latin typeface="Tahoma"/>
                <a:cs typeface="Tahoma"/>
              </a:rPr>
              <a:t>Gita</a:t>
            </a:r>
            <a:r>
              <a:rPr b="1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20" dirty="0">
                <a:solidFill>
                  <a:srgbClr val="FFFFFF"/>
                </a:solidFill>
                <a:latin typeface="Tahoma"/>
                <a:cs typeface="Tahoma"/>
              </a:rPr>
              <a:t>discussed</a:t>
            </a:r>
            <a:r>
              <a:rPr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50" dirty="0">
                <a:solidFill>
                  <a:srgbClr val="FFFFFF"/>
                </a:solidFill>
                <a:latin typeface="Tahoma"/>
                <a:cs typeface="Tahoma"/>
              </a:rPr>
              <a:t>these</a:t>
            </a:r>
            <a:r>
              <a:rPr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55" dirty="0">
                <a:solidFill>
                  <a:srgbClr val="FFFFFF"/>
                </a:solidFill>
                <a:latin typeface="Tahoma"/>
                <a:cs typeface="Tahoma"/>
              </a:rPr>
              <a:t>advantages</a:t>
            </a:r>
            <a:r>
              <a:rPr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3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b="1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45" dirty="0">
                <a:solidFill>
                  <a:srgbClr val="FFFFFF"/>
                </a:solidFill>
                <a:latin typeface="Tahoma"/>
                <a:cs typeface="Tahoma"/>
              </a:rPr>
              <a:t>disadvantages</a:t>
            </a:r>
            <a:r>
              <a:rPr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45" dirty="0">
                <a:solidFill>
                  <a:srgbClr val="FFFFFF"/>
                </a:solidFill>
                <a:latin typeface="Tahoma"/>
                <a:cs typeface="Tahoma"/>
              </a:rPr>
              <a:t>together </a:t>
            </a:r>
            <a:r>
              <a:rPr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8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45" dirty="0">
                <a:solidFill>
                  <a:srgbClr val="FFFFFF"/>
                </a:solidFill>
                <a:latin typeface="Tahoma"/>
                <a:cs typeface="Tahoma"/>
              </a:rPr>
              <a:t>their</a:t>
            </a:r>
            <a:r>
              <a:rPr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85" dirty="0">
                <a:solidFill>
                  <a:srgbClr val="FFFFFF"/>
                </a:solidFill>
                <a:latin typeface="Tahoma"/>
                <a:cs typeface="Tahoma"/>
              </a:rPr>
              <a:t>lawyer</a:t>
            </a:r>
            <a:r>
              <a:rPr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80" dirty="0">
                <a:solidFill>
                  <a:srgbClr val="FFFFFF"/>
                </a:solidFill>
                <a:latin typeface="Tahoma"/>
                <a:cs typeface="Tahoma"/>
              </a:rPr>
              <a:t>who</a:t>
            </a:r>
            <a:r>
              <a:rPr b="1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25" dirty="0">
                <a:solidFill>
                  <a:srgbClr val="FFFFFF"/>
                </a:solidFill>
                <a:latin typeface="Tahoma"/>
                <a:cs typeface="Tahoma"/>
              </a:rPr>
              <a:t>told</a:t>
            </a:r>
            <a:r>
              <a:rPr b="1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50" dirty="0">
                <a:solidFill>
                  <a:srgbClr val="FFFFFF"/>
                </a:solidFill>
                <a:latin typeface="Tahoma"/>
                <a:cs typeface="Tahoma"/>
              </a:rPr>
              <a:t>them</a:t>
            </a:r>
            <a:r>
              <a:rPr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65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b="1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55" dirty="0">
                <a:solidFill>
                  <a:srgbClr val="FFFFFF"/>
                </a:solidFill>
                <a:latin typeface="Tahoma"/>
                <a:cs typeface="Tahoma"/>
              </a:rPr>
              <a:t>private</a:t>
            </a:r>
            <a:r>
              <a:rPr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30" dirty="0">
                <a:solidFill>
                  <a:srgbClr val="FFFFFF"/>
                </a:solidFill>
                <a:latin typeface="Tahoma"/>
                <a:cs typeface="Tahoma"/>
              </a:rPr>
              <a:t>limited</a:t>
            </a:r>
            <a:r>
              <a:rPr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30" dirty="0">
                <a:solidFill>
                  <a:srgbClr val="FFFFFF"/>
                </a:solidFill>
                <a:latin typeface="Tahoma"/>
                <a:cs typeface="Tahoma"/>
              </a:rPr>
              <a:t>companies</a:t>
            </a:r>
            <a:r>
              <a:rPr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60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b="1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75" dirty="0">
                <a:solidFill>
                  <a:srgbClr val="FFFFFF"/>
                </a:solidFill>
                <a:latin typeface="Tahoma"/>
                <a:cs typeface="Tahoma"/>
              </a:rPr>
              <a:t>very </a:t>
            </a:r>
            <a:r>
              <a:rPr b="1" spc="-5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40" dirty="0">
                <a:solidFill>
                  <a:srgbClr val="FFFFFF"/>
                </a:solidFill>
                <a:latin typeface="Tahoma"/>
                <a:cs typeface="Tahoma"/>
              </a:rPr>
              <a:t>suitable</a:t>
            </a:r>
            <a:r>
              <a:rPr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3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b="1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45" dirty="0">
                <a:solidFill>
                  <a:srgbClr val="FFFFFF"/>
                </a:solidFill>
                <a:latin typeface="Tahoma"/>
                <a:cs typeface="Tahoma"/>
              </a:rPr>
              <a:t>certain</a:t>
            </a:r>
            <a:r>
              <a:rPr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35" dirty="0">
                <a:solidFill>
                  <a:srgbClr val="FFFFFF"/>
                </a:solidFill>
                <a:latin typeface="Tahoma"/>
                <a:cs typeface="Tahoma"/>
              </a:rPr>
              <a:t>situations…</a:t>
            </a:r>
            <a:endParaRPr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39545" y="2676497"/>
            <a:ext cx="8366759" cy="2593659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469900" indent="-457200">
              <a:spcBef>
                <a:spcPts val="440"/>
              </a:spcBef>
              <a:buClr>
                <a:srgbClr val="0F6EC5"/>
              </a:buClr>
              <a:buSzPct val="68000"/>
              <a:buAutoNum type="arabicPeriod"/>
              <a:tabLst>
                <a:tab pos="469265" algn="l"/>
                <a:tab pos="469900" algn="l"/>
              </a:tabLst>
            </a:pPr>
            <a:r>
              <a:rPr sz="2500" b="1" i="1" spc="-90" dirty="0">
                <a:solidFill>
                  <a:srgbClr val="009DD9"/>
                </a:solidFill>
                <a:latin typeface="Trebuchet MS"/>
                <a:cs typeface="Trebuchet MS"/>
              </a:rPr>
              <a:t>Family</a:t>
            </a:r>
            <a:r>
              <a:rPr sz="2500" b="1" i="1" spc="-75" dirty="0">
                <a:solidFill>
                  <a:srgbClr val="009DD9"/>
                </a:solidFill>
                <a:latin typeface="Trebuchet MS"/>
                <a:cs typeface="Trebuchet MS"/>
              </a:rPr>
              <a:t> </a:t>
            </a:r>
            <a:r>
              <a:rPr sz="2500" b="1" i="1" spc="30" dirty="0">
                <a:solidFill>
                  <a:srgbClr val="009DD9"/>
                </a:solidFill>
                <a:latin typeface="Trebuchet MS"/>
                <a:cs typeface="Trebuchet MS"/>
              </a:rPr>
              <a:t>businesses</a:t>
            </a:r>
            <a:endParaRPr sz="2500" dirty="0">
              <a:latin typeface="Trebuchet MS"/>
              <a:cs typeface="Trebuchet MS"/>
            </a:endParaRPr>
          </a:p>
          <a:p>
            <a:pPr marL="469900" indent="-457200">
              <a:lnSpc>
                <a:spcPts val="2570"/>
              </a:lnSpc>
              <a:buClr>
                <a:srgbClr val="0F6EC5"/>
              </a:buClr>
              <a:buSzPct val="66666"/>
              <a:buAutoNum type="arabicPeriod" startAt="2"/>
              <a:tabLst>
                <a:tab pos="469265" algn="l"/>
                <a:tab pos="469900" algn="l"/>
              </a:tabLst>
            </a:pPr>
            <a:endParaRPr lang="en-US" sz="2400" dirty="0">
              <a:latin typeface="Lucida Sans Unicode"/>
              <a:cs typeface="Lucida Sans Unicode"/>
            </a:endParaRPr>
          </a:p>
          <a:p>
            <a:pPr marL="469900" indent="-457200">
              <a:lnSpc>
                <a:spcPts val="2570"/>
              </a:lnSpc>
              <a:buClr>
                <a:srgbClr val="0F6EC5"/>
              </a:buClr>
              <a:buSzPct val="66666"/>
              <a:buAutoNum type="arabicPeriod" startAt="2"/>
              <a:tabLst>
                <a:tab pos="469265" algn="l"/>
                <a:tab pos="469900" algn="l"/>
              </a:tabLst>
            </a:pPr>
            <a:r>
              <a:rPr sz="2400" dirty="0">
                <a:latin typeface="Lucida Sans Unicode"/>
                <a:cs typeface="Lucida Sans Unicode"/>
              </a:rPr>
              <a:t>Partnerships</a:t>
            </a:r>
            <a:r>
              <a:rPr sz="2400" spc="-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who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wished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to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expand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but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still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maintain</a:t>
            </a:r>
          </a:p>
          <a:p>
            <a:pPr marL="469900">
              <a:lnSpc>
                <a:spcPts val="2950"/>
              </a:lnSpc>
            </a:pPr>
            <a:r>
              <a:rPr sz="2400" dirty="0">
                <a:latin typeface="Lucida Sans Unicode"/>
                <a:cs typeface="Lucida Sans Unicode"/>
              </a:rPr>
              <a:t>some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500" b="1" i="1" spc="-35" dirty="0">
                <a:solidFill>
                  <a:srgbClr val="009DD9"/>
                </a:solidFill>
                <a:latin typeface="Trebuchet MS"/>
                <a:cs typeface="Trebuchet MS"/>
              </a:rPr>
              <a:t>control</a:t>
            </a:r>
            <a:r>
              <a:rPr sz="2500" b="1" i="1" spc="10" dirty="0">
                <a:solidFill>
                  <a:srgbClr val="009DD9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over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the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business</a:t>
            </a:r>
            <a:endParaRPr sz="2400" dirty="0">
              <a:latin typeface="Lucida Sans Unicode"/>
              <a:cs typeface="Lucida Sans Unicode"/>
            </a:endParaRPr>
          </a:p>
          <a:p>
            <a:pPr>
              <a:spcBef>
                <a:spcPts val="35"/>
              </a:spcBef>
            </a:pPr>
            <a:endParaRPr sz="2300" dirty="0">
              <a:latin typeface="Lucida Sans Unicode"/>
              <a:cs typeface="Lucida Sans Unicode"/>
            </a:endParaRPr>
          </a:p>
          <a:p>
            <a:pPr marL="469900" indent="-457200">
              <a:lnSpc>
                <a:spcPts val="2940"/>
              </a:lnSpc>
              <a:buClr>
                <a:srgbClr val="0F6EC5"/>
              </a:buClr>
              <a:buSzPct val="66666"/>
              <a:buAutoNum type="arabicPeriod" startAt="3"/>
              <a:tabLst>
                <a:tab pos="469265" algn="l"/>
                <a:tab pos="46990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Firms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who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find </a:t>
            </a:r>
            <a:r>
              <a:rPr sz="2400" spc="-10" dirty="0">
                <a:latin typeface="Lucida Sans Unicode"/>
                <a:cs typeface="Lucida Sans Unicode"/>
              </a:rPr>
              <a:t>that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the amount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20" dirty="0">
                <a:latin typeface="Lucida Sans Unicode"/>
                <a:cs typeface="Lucida Sans Unicode"/>
              </a:rPr>
              <a:t> </a:t>
            </a:r>
            <a:r>
              <a:rPr sz="2500" b="1" i="1" spc="-100" dirty="0">
                <a:solidFill>
                  <a:srgbClr val="009DD9"/>
                </a:solidFill>
                <a:latin typeface="Trebuchet MS"/>
                <a:cs typeface="Trebuchet MS"/>
              </a:rPr>
              <a:t>capital</a:t>
            </a:r>
            <a:r>
              <a:rPr sz="2500" b="1" i="1" spc="-30" dirty="0">
                <a:solidFill>
                  <a:srgbClr val="009DD9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that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they</a:t>
            </a:r>
            <a:endParaRPr sz="2400" dirty="0">
              <a:latin typeface="Lucida Sans Unicode"/>
              <a:cs typeface="Lucida Sans Unicode"/>
            </a:endParaRPr>
          </a:p>
          <a:p>
            <a:pPr marL="469900">
              <a:lnSpc>
                <a:spcPts val="2940"/>
              </a:lnSpc>
            </a:pPr>
            <a:r>
              <a:rPr sz="2400" spc="-10" dirty="0">
                <a:latin typeface="Lucida Sans Unicode"/>
                <a:cs typeface="Lucida Sans Unicode"/>
              </a:rPr>
              <a:t>can </a:t>
            </a:r>
            <a:r>
              <a:rPr sz="2400" spc="-5" dirty="0">
                <a:latin typeface="Lucida Sans Unicode"/>
                <a:cs typeface="Lucida Sans Unicode"/>
              </a:rPr>
              <a:t>raise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is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500" b="1" i="1" spc="-50" dirty="0">
                <a:solidFill>
                  <a:srgbClr val="009DD9"/>
                </a:solidFill>
                <a:latin typeface="Trebuchet MS"/>
                <a:cs typeface="Trebuchet MS"/>
              </a:rPr>
              <a:t>sufficient</a:t>
            </a:r>
            <a:r>
              <a:rPr sz="2500" b="1" i="1" spc="15" dirty="0">
                <a:solidFill>
                  <a:srgbClr val="009DD9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amongst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family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and friends.</a:t>
            </a:r>
            <a:endParaRPr sz="24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542</Words>
  <Application>Microsoft Office PowerPoint</Application>
  <PresentationFormat>Widescreen</PresentationFormat>
  <Paragraphs>77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Lucida Sans Unicode</vt:lpstr>
      <vt:lpstr>Microsoft Sans Serif</vt:lpstr>
      <vt:lpstr>Tahoma</vt:lpstr>
      <vt:lpstr>Trebuchet MS</vt:lpstr>
      <vt:lpstr>Verdana</vt:lpstr>
      <vt:lpstr>Office Theme</vt:lpstr>
      <vt:lpstr>Owners of a company are called shareholders</vt:lpstr>
      <vt:lpstr>PowerPoint Presentation</vt:lpstr>
      <vt:lpstr>PowerPoint Presentation</vt:lpstr>
      <vt:lpstr>PowerPoint Presentation</vt:lpstr>
      <vt:lpstr>1. The Articles of Association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Owners of a company are called shareholders</dc:title>
  <dc:creator>Syed Owais Shah</dc:creator>
  <cp:lastModifiedBy>Syed Owais Shah</cp:lastModifiedBy>
  <cp:revision>1</cp:revision>
  <dcterms:created xsi:type="dcterms:W3CDTF">2024-01-02T22:20:47Z</dcterms:created>
  <dcterms:modified xsi:type="dcterms:W3CDTF">2024-01-02T22:29:17Z</dcterms:modified>
</cp:coreProperties>
</file>