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61" r:id="rId4"/>
    <p:sldId id="265" r:id="rId5"/>
    <p:sldId id="264" r:id="rId6"/>
    <p:sldId id="283" r:id="rId7"/>
    <p:sldId id="267" r:id="rId8"/>
    <p:sldId id="280" r:id="rId9"/>
    <p:sldId id="284" r:id="rId10"/>
    <p:sldId id="271" r:id="rId11"/>
    <p:sldId id="282" r:id="rId12"/>
    <p:sldId id="285" r:id="rId13"/>
    <p:sldId id="286" r:id="rId14"/>
    <p:sldId id="288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375"/>
  </p:normalViewPr>
  <p:slideViewPr>
    <p:cSldViewPr>
      <p:cViewPr varScale="1">
        <p:scale>
          <a:sx n="76" d="100"/>
          <a:sy n="76" d="100"/>
        </p:scale>
        <p:origin x="21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11/15/23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11/15/23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omerieux-diagnostics.com/antimicrobial-stewardship-old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SELECTION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Artificial Selection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Choosing particular organisms with desired characteristics to breed together, and continuing this over many generations</a:t>
            </a:r>
          </a:p>
          <a:p>
            <a:endParaRPr lang="en-US" dirty="0"/>
          </a:p>
          <a:p>
            <a:r>
              <a:rPr lang="en-US" dirty="0"/>
              <a:t>Used to cultivate plants and domesticate animals</a:t>
            </a:r>
          </a:p>
          <a:p>
            <a:endParaRPr lang="en-US" dirty="0"/>
          </a:p>
          <a:p>
            <a:r>
              <a:rPr lang="en-US" dirty="0"/>
              <a:t>Also known as </a:t>
            </a:r>
            <a:r>
              <a:rPr lang="en-US" dirty="0">
                <a:solidFill>
                  <a:srgbClr val="7030A0"/>
                </a:solidFill>
              </a:rPr>
              <a:t>selective breeding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1C5FF-9533-814C-9947-907E4BB6B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Improving herd for milk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CCDDF-3455-B043-9A96-B50B21AA5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/>
              <a:t>1. Choose only the cows that produce large volumes of high-quality milk.</a:t>
            </a:r>
          </a:p>
          <a:p>
            <a:pPr marL="109728" indent="0">
              <a:buNone/>
            </a:pPr>
            <a:r>
              <a:rPr lang="en-US" dirty="0"/>
              <a:t>2. Choose a bull whose mother, sisters and/or daughters produce large volumes of high-quality milk.</a:t>
            </a:r>
          </a:p>
          <a:p>
            <a:pPr marL="109728" indent="0">
              <a:buNone/>
            </a:pPr>
            <a:r>
              <a:rPr lang="en-US" dirty="0"/>
              <a:t>3. Breed the chosen cows with the chosen bull.</a:t>
            </a:r>
          </a:p>
          <a:p>
            <a:pPr marL="109728" indent="0">
              <a:buNone/>
            </a:pPr>
            <a:r>
              <a:rPr lang="en-US" dirty="0"/>
              <a:t>4. Allow the calves to grow to adults. From this generation, select the cows that produce the greatest volumes of high-quality milk, and breed them with the chosen bull (which could be the same one, or a different one).</a:t>
            </a:r>
          </a:p>
          <a:p>
            <a:pPr marL="109728" indent="0">
              <a:buNone/>
            </a:pPr>
            <a:r>
              <a:rPr lang="en-US" dirty="0"/>
              <a:t>5. Repeat for many generations.</a:t>
            </a:r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4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84DF5-8F68-F746-8595-50CC8BF99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11437F6-311C-1442-836B-C7F4B1803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834" y="533400"/>
            <a:ext cx="6206332" cy="6206332"/>
          </a:xfrm>
        </p:spPr>
      </p:pic>
    </p:spTree>
    <p:extLst>
      <p:ext uri="{BB962C8B-B14F-4D97-AF65-F5344CB8AC3E}">
        <p14:creationId xmlns:p14="http://schemas.microsoft.com/office/powerpoint/2010/main" val="3692826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17AFD-8055-464F-9C25-C15B823F3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Natural Selection vs Selective Breeding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94895-20CA-0348-9179-6EE55024E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 a comparison table and give at least three differences </a:t>
            </a:r>
          </a:p>
        </p:txBody>
      </p:sp>
    </p:spTree>
    <p:extLst>
      <p:ext uri="{BB962C8B-B14F-4D97-AF65-F5344CB8AC3E}">
        <p14:creationId xmlns:p14="http://schemas.microsoft.com/office/powerpoint/2010/main" val="1535523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17AFD-8055-464F-9C25-C15B823F3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Natural Selection vs Selective Breeding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BA4177A-F2FC-8A47-8E62-3B04DC51B6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158010"/>
              </p:ext>
            </p:extLst>
          </p:nvPr>
        </p:nvGraphicFramePr>
        <p:xfrm>
          <a:off x="457200" y="2249488"/>
          <a:ext cx="8229600" cy="394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909321582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748988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Natural Selection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Selective Breeding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724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Environment selects the individual to survive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Human selects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977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Random mating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Human determines the individuals to breed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39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Involves adaptive 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features that the breeder wants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3266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Chance of reproduction to the one with best features and those who don’t have the best adaptive features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Only the very ‘best’ will reproduce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776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Greater variation in a wild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Less variation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662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Gradual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Quite large change in a short period of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141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575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FD08A-46A8-A448-BD2C-FA9B466DD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8A805-FFD6-BB49-A9B4-5B819434A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	</a:t>
            </a:r>
          </a:p>
          <a:p>
            <a:r>
              <a:rPr lang="en-US" dirty="0" err="1"/>
              <a:t>Edexcel</a:t>
            </a:r>
            <a:r>
              <a:rPr lang="en-US" dirty="0"/>
              <a:t> IGCSE Biology (Pearson)</a:t>
            </a:r>
          </a:p>
          <a:p>
            <a:r>
              <a:rPr lang="en-US" dirty="0"/>
              <a:t>Biology for Cambridge IGCSE Coursebook 4th 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237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Natural</a:t>
            </a:r>
            <a:r>
              <a:rPr lang="en-US" dirty="0"/>
              <a:t>  </a:t>
            </a:r>
            <a:r>
              <a:rPr lang="en-US" sz="4400" dirty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A process in which individuals with advantageous features are more likely to survive, reproduce and pass on their alleles to the next generation.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066800"/>
          </a:xfrm>
        </p:spPr>
        <p:txBody>
          <a:bodyPr/>
          <a:lstStyle/>
          <a:p>
            <a:r>
              <a:rPr lang="en-US" dirty="0"/>
              <a:t>Natural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/>
              <a:t>1. Variation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/>
              <a:t>2. Overproduction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/>
              <a:t>3. Best-adapted individuals more likely to survive and reproduce. 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4. Alleles that confer useful adaptations more likely to be passed 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Peppered Moth</a:t>
            </a:r>
          </a:p>
        </p:txBody>
      </p:sp>
      <p:pic>
        <p:nvPicPr>
          <p:cNvPr id="5" name="Content Placeholder 4" descr="Kettlewel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81150" y="2532063"/>
            <a:ext cx="5981700" cy="3759200"/>
          </a:xfrm>
        </p:spPr>
      </p:pic>
      <p:sp>
        <p:nvSpPr>
          <p:cNvPr id="4" name="Rectangle 3"/>
          <p:cNvSpPr/>
          <p:nvPr/>
        </p:nvSpPr>
        <p:spPr>
          <a:xfrm>
            <a:off x="0" y="6488668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http://www.blc.arizona.edu/courses/schaffer/182hEssays.html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Distribution of the Pale and Dark Forms of Peppered Moth</a:t>
            </a:r>
          </a:p>
        </p:txBody>
      </p:sp>
      <p:pic>
        <p:nvPicPr>
          <p:cNvPr id="5" name="Content Placeholder 4" descr="140204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2286000"/>
            <a:ext cx="4584192" cy="4088753"/>
          </a:xfrm>
        </p:spPr>
      </p:pic>
      <p:sp>
        <p:nvSpPr>
          <p:cNvPr id="4" name="Rectangle 3"/>
          <p:cNvSpPr/>
          <p:nvPr/>
        </p:nvSpPr>
        <p:spPr>
          <a:xfrm>
            <a:off x="0" y="6488668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http://www.saburchill.com/IBbiology/chapters02/028.html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9D0D7-C09E-1F4A-A508-B2A86CF01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pressure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A28E0-D271-C74C-AFD5-266F44FDB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Something in the environment that affects the chance that individuals with different features will survive and reproduce</a:t>
            </a:r>
          </a:p>
        </p:txBody>
      </p:sp>
    </p:spTree>
    <p:extLst>
      <p:ext uri="{BB962C8B-B14F-4D97-AF65-F5344CB8AC3E}">
        <p14:creationId xmlns:p14="http://schemas.microsoft.com/office/powerpoint/2010/main" val="3104041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ANTIBIOTIC RESISTANCE IN BACTERIA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Penicillin- stop bacteria from forming cell walls</a:t>
            </a:r>
          </a:p>
          <a:p>
            <a:endParaRPr lang="en-US" dirty="0"/>
          </a:p>
          <a:p>
            <a:r>
              <a:rPr lang="en-US" dirty="0"/>
              <a:t>Super bug or MRSA (</a:t>
            </a:r>
            <a:r>
              <a:rPr lang="en-US" dirty="0" err="1"/>
              <a:t>Methicillin</a:t>
            </a:r>
            <a:r>
              <a:rPr lang="en-US" dirty="0"/>
              <a:t>-resistant Staphylococcus </a:t>
            </a:r>
            <a:r>
              <a:rPr lang="en-US" dirty="0" err="1"/>
              <a:t>aureus</a:t>
            </a:r>
            <a:r>
              <a:rPr lang="en-US" dirty="0"/>
              <a:t>)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Can divide into two in as short as 20 </a:t>
            </a:r>
            <a:r>
              <a:rPr lang="en-US" dirty="0" err="1"/>
              <a:t>minuntes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31970-5770-AA40-A334-845FCD8D1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15B40-00DA-114C-8C1E-746373BE7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adaptation</a:t>
            </a:r>
            <a:r>
              <a:rPr lang="en-US" dirty="0"/>
              <a:t>: the process, resulting from natural selection, by which populations become more suited to their environment over many generations</a:t>
            </a:r>
          </a:p>
          <a:p>
            <a:r>
              <a:rPr lang="en-US" dirty="0">
                <a:solidFill>
                  <a:srgbClr val="7030A0"/>
                </a:solidFill>
              </a:rPr>
              <a:t>drug: </a:t>
            </a:r>
            <a:r>
              <a:rPr lang="en-US" dirty="0"/>
              <a:t>any substance taken into the body that modifies or affects chemical reactions in the body </a:t>
            </a:r>
          </a:p>
          <a:p>
            <a:r>
              <a:rPr lang="en-US" dirty="0">
                <a:solidFill>
                  <a:srgbClr val="7030A0"/>
                </a:solidFill>
              </a:rPr>
              <a:t>antibiotic: </a:t>
            </a:r>
            <a:r>
              <a:rPr lang="en-US" dirty="0"/>
              <a:t>a substance that is taken into the body, and which kills bacteria but does not affect human cells or viruses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810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82733-600E-E04C-9692-8767CFDD4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ANTIBIOTIC RESISTANCE IN BACTERIA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04CD598-C3E9-1346-8067-31C067E111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38346"/>
            <a:ext cx="8229600" cy="374663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25594A-FCEB-5A43-A95D-1D674FD329B9}"/>
              </a:ext>
            </a:extLst>
          </p:cNvPr>
          <p:cNvSpPr txBox="1"/>
          <p:nvPr/>
        </p:nvSpPr>
        <p:spPr>
          <a:xfrm>
            <a:off x="457200" y="6477000"/>
            <a:ext cx="838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https://www.biomerieux-diagnostics.com/antimicrobial-stewardship-old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6844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152</TotalTime>
  <Words>473</Words>
  <Application>Microsoft Macintosh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Georgia</vt:lpstr>
      <vt:lpstr>Trebuchet MS</vt:lpstr>
      <vt:lpstr>Wingdings 2</vt:lpstr>
      <vt:lpstr>Urban</vt:lpstr>
      <vt:lpstr>SELECTION</vt:lpstr>
      <vt:lpstr>Natural  Selection</vt:lpstr>
      <vt:lpstr>Natural Selection</vt:lpstr>
      <vt:lpstr>Peppered Moth</vt:lpstr>
      <vt:lpstr>Distribution of the Pale and Dark Forms of Peppered Moth</vt:lpstr>
      <vt:lpstr>Selection pressure</vt:lpstr>
      <vt:lpstr>ANTIBIOTIC RESISTANCE IN BACTERIA</vt:lpstr>
      <vt:lpstr>KEY WORD</vt:lpstr>
      <vt:lpstr>ANTIBIOTIC RESISTANCE IN BACTERIA</vt:lpstr>
      <vt:lpstr>Artificial Selection </vt:lpstr>
      <vt:lpstr>Improving herd for milk production</vt:lpstr>
      <vt:lpstr>PowerPoint Presentation</vt:lpstr>
      <vt:lpstr>Natural Selection vs Selective Breeding</vt:lpstr>
      <vt:lpstr>Natural Selection vs Selective Breeding</vt:lpstr>
      <vt:lpstr>Source: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VARIATION</dc:title>
  <dc:creator>Ailyn G. Sungcaya</dc:creator>
  <cp:lastModifiedBy>Ailyn Sungcaya</cp:lastModifiedBy>
  <cp:revision>23</cp:revision>
  <dcterms:created xsi:type="dcterms:W3CDTF">2006-08-16T00:00:00Z</dcterms:created>
  <dcterms:modified xsi:type="dcterms:W3CDTF">2023-11-15T18:30:02Z</dcterms:modified>
</cp:coreProperties>
</file>