
<file path=[Content_Types].xml><?xml version="1.0" encoding="utf-8"?>
<Types xmlns="http://schemas.openxmlformats.org/package/2006/content-types">
  <Default Extension="1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70" r:id="rId9"/>
    <p:sldId id="268" r:id="rId10"/>
    <p:sldId id="271" r:id="rId11"/>
    <p:sldId id="269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>
        <p:scale>
          <a:sx n="99" d="100"/>
          <a:sy n="99" d="100"/>
        </p:scale>
        <p:origin x="-360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E416-7EFF-4274-A27A-75318AD2ACE7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E3257-BFD6-4B0F-A40C-C4E4B711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7DDD-8DBC-FA6C-D024-1E77A5B1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FF5-1EB3-D7ED-72EC-511FDDA26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7F00-837E-5692-EBE3-D9702DA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655E-EDCD-6731-A631-8BE8127B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25E5-0509-2A3F-40A8-6F35BC79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1F23-EE43-29BC-FB4B-A18B32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B8881-093C-19E2-4734-0BA094DD8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9C00-6E7F-1AA5-1D2B-289994D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6EA-EEB2-992A-9A40-8A155F00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5007-3524-03B5-C14C-6D6AE592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1F091-1624-D930-D34B-2E14FEAC9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BB406-DB04-604F-AEE7-66C61712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FEB1-06DD-4C80-7CF2-872C828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EED5-A964-15A7-193C-E841FD86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D2DA-E912-73EC-70D9-86E76789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ACCF-A5BB-B991-CD3D-6C224908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AC70-AF65-C98D-7346-289EB3E3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5945-E1BB-D2C0-23C5-1A83AC0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FF2B0-C6EB-1568-0414-7C12411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2CD5-24BA-BA43-D65D-72790067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53D3-9328-F6E3-C91E-37AFADE5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4034-AE34-7D10-B45D-DC458FA5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2BEA-02BD-A2A3-BC40-BF6BF17A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503E-051B-5FE2-6201-E15A810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D214-FDFE-56BF-5C27-199694A2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AC5F-22A7-1A68-35D8-E5CB7EFD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8F8-8D9F-5461-F563-9B2D5021F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90FC-4B38-9BC7-F942-A5AC49222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56B2-9150-057C-4C53-087546E7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ADDEC-5A46-ADCA-01AC-747FE47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491-C28F-3107-E559-F1F7E857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FE06D-8428-A4D4-40C7-EF2F3C52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7782A-302B-2637-B112-87BA81BA9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4EBA-181A-8A75-4B26-F329E9C8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B5063-8E21-2BDF-0FBF-5E29F657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BDAC5-C56B-DD60-6D20-BBBAA1973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E0747-AF55-9245-E1DE-62EBB05A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896F3-101E-A8C1-8066-C46631FD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B21F7-0D2D-9F97-643B-835E61A9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B624-C7B3-7B6E-1936-0879CA3A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0EF7F-8C7F-84D5-5265-069E5E74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10FF-C312-3EC3-8A32-295FB28E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5583-A08D-2771-7BCD-3CD6B7FD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933D-76B0-18AB-70D7-01D6051E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4586D-2409-9C32-8D82-388E37A8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E0FF4-AD85-4D19-2D4D-B6B2D650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610-FF76-1A8F-E9DF-EBC47FBA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E97-7663-5554-3213-DA28D951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BD34A-70AF-58D6-D660-C673AAD78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0A8-E796-2CB5-CCB5-359E8F38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8B2B5-64CF-D6FD-3D93-3334F3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CC08-ADE5-381F-A0ED-50D08C21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25DF-0EE9-25EF-EB09-7972BB73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F90D4-07E5-CC45-A31E-02B7B664E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4547-90FF-4673-1F45-15B6FBEA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331-5617-794E-7182-08AFBF30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F6AB-BA13-505D-7CC6-53C6A0C9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FA72-8D19-03C6-D8C1-91490B8B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BFD58-E734-9CE4-057A-43307915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52FD-37FF-E94A-C83A-8FF83B020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F6B-2353-E446-4EB7-83CE6E613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588E-CEC0-4D7F-A5BD-A77E2BFEADF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6DB78-229C-7BA6-E815-62CF376B6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529F-E02A-2FC4-5A5E-A00584786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flow%20chart" TargetMode="External"/><Relationship Id="rId2" Type="http://schemas.openxmlformats.org/officeDocument/2006/relationships/image" Target="../media/image1.1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ceplaceinthesun.blogspot.com/2018/02/tuesdays-question-whats-worst-foo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sticky-note-pn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50DE-C2EB-8998-8311-6F6242F35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141711"/>
            <a:ext cx="3234466" cy="3474364"/>
          </a:xfrm>
        </p:spPr>
        <p:txBody>
          <a:bodyPr anchor="t">
            <a:normAutofit fontScale="90000"/>
          </a:bodyPr>
          <a:lstStyle/>
          <a:p>
            <a:pPr algn="l" rtl="0" fontAlgn="base"/>
            <a:r>
              <a:rPr lang="en-US" sz="3300" dirty="0"/>
              <a:t>Unit 1- Go with the flow</a:t>
            </a:r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•Flowchart symbol</a:t>
            </a:r>
            <a:br>
              <a:rPr lang="en-US" sz="3300" dirty="0"/>
            </a:br>
            <a:r>
              <a:rPr lang="en-US" sz="3300" dirty="0"/>
              <a:t>•Understanding flowcharts</a:t>
            </a:r>
            <a:br>
              <a:rPr lang="en-US" sz="3300" dirty="0"/>
            </a:br>
            <a:br>
              <a:rPr lang="en-US" sz="2000" dirty="0"/>
            </a:br>
            <a:br>
              <a:rPr lang="en-US" sz="105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169C-2EC1-577D-614B-36112BED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09474"/>
            <a:ext cx="3234467" cy="1263291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/>
              <a:t>Year 6 Week 13 Day1</a:t>
            </a:r>
          </a:p>
          <a:p>
            <a:pPr algn="l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23A1C00-9AF5-BE73-8489-67B9F1EA1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07532" y="753872"/>
            <a:ext cx="6722467" cy="448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4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B45D-8D3E-A18A-CBC8-E2CE481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/>
              <a:t>Learning objective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4B97-147D-8F12-DE68-EF7B6A53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7"/>
            <a:ext cx="10069605" cy="957134"/>
          </a:xfrm>
        </p:spPr>
        <p:txBody>
          <a:bodyPr>
            <a:normAutofit fontScale="55000" lnSpcReduction="20000"/>
          </a:bodyPr>
          <a:lstStyle/>
          <a:p>
            <a:pPr marL="0" indent="0" algn="l" rtl="0" fontAlgn="base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By the end of the lesson students will be able to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analyse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and understand</a:t>
            </a:r>
          </a:p>
          <a:p>
            <a:pPr marL="0" indent="0" algn="l" rtl="0" fontAlgn="base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How algorithms are presented as flowcharts?•	</a:t>
            </a:r>
          </a:p>
          <a:p>
            <a:pPr marL="0" indent="0" algn="l" rtl="0" fontAlgn="base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Which symbols are used in flowcharts, limited to start, stop, process, procedure (subroutine), decision and the connector?</a:t>
            </a:r>
          </a:p>
          <a:p>
            <a:pPr algn="l" rtl="0" fontAlgn="base"/>
            <a:endParaRPr lang="en-US" sz="24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507A-0C67-47F2-9584-7F28E80B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/>
              <a:t>Key Vocabulary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38E5-6969-8D81-9B50-0E36B11D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6"/>
            <a:ext cx="10069605" cy="3602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Flowchart symbols, Input, Output, Process, Outcomes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61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42C7-5028-17B4-100B-93138B02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Big Question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AF12-92EB-0AE5-DD7E-6A065C0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How can a flowchart help you to understand the process and solve the problem?</a:t>
            </a:r>
          </a:p>
          <a:p>
            <a:pPr marL="0" indent="0">
              <a:buNone/>
            </a:pPr>
            <a:r>
              <a:rPr lang="en-US" sz="2000" dirty="0"/>
              <a:t>What type of problem does the flowchart solve? Can you relate it with your real  life example?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888070-390E-BBB5-B3A7-D1EE63A9F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59398" y="1549491"/>
            <a:ext cx="3369234" cy="39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F4B480-5E7B-0368-F3B2-6B68CF80996B}"/>
              </a:ext>
            </a:extLst>
          </p:cNvPr>
          <p:cNvSpPr txBox="1"/>
          <p:nvPr/>
        </p:nvSpPr>
        <p:spPr>
          <a:xfrm>
            <a:off x="4087916" y="351576"/>
            <a:ext cx="65920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10mins-Think-Pair-Share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Using the Think-Pair-Share (TPS) collaborative learning strategy, learners work in groups of three to discuss the activity. Learners write their own bedtime routine sequence of steps/activities in A4 sheet and then compare their list with other group members.</a:t>
            </a:r>
            <a:endParaRPr lang="en-US" dirty="0"/>
          </a:p>
          <a:p>
            <a:r>
              <a:rPr lang="en-GB" dirty="0"/>
              <a:t>Learners can be asked to draw diagrams/write the routines with arrows, as in the Learner's Book, to represent their answer. </a:t>
            </a:r>
            <a:endParaRPr lang="en-US" dirty="0"/>
          </a:p>
          <a:p>
            <a:r>
              <a:rPr lang="en-GB" dirty="0"/>
              <a:t>Students can refer to the Page 8 of the learners book.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5266F9-D6BD-7A00-B8AA-27805D7F0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721" y="3122263"/>
            <a:ext cx="299466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4014732" y="388659"/>
            <a:ext cx="779197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GB" sz="1800" b="1" dirty="0">
                <a:effectLst/>
                <a:latin typeface="Calibri" panose="020F0502020204030204" pitchFamily="34" charset="0"/>
                <a:ea typeface="MS ??"/>
              </a:rPr>
              <a:t>12 mins- Class Discussion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Teacher will lead the class discussion and make them understand the flow chart symbols and understand the flowchart representation from the given algorithm from the learner’s book learn panel.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algn="l" rtl="0" fontAlgn="base"/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F5B376-6C3D-300D-B159-E7B76C47B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526" y="1974613"/>
            <a:ext cx="4876800" cy="21183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B4DE4F-918C-91D0-3497-84D789708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820" y="3429000"/>
            <a:ext cx="48006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895" y="1967265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EED93-4617-6001-E01F-07B065468FF7}"/>
              </a:ext>
            </a:extLst>
          </p:cNvPr>
          <p:cNvSpPr txBox="1"/>
          <p:nvPr/>
        </p:nvSpPr>
        <p:spPr>
          <a:xfrm>
            <a:off x="4110886" y="363523"/>
            <a:ext cx="609755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MS ??"/>
              </a:rPr>
              <a:t>8 mins- Demonstration</a:t>
            </a:r>
            <a:endParaRPr lang="en-US" sz="1800" b="1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Teacher will randomly select the students and ask him/her to demonstrate the given algorithm using the given resources.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Student 1- Will hold the calculator or open the calculator app and demonstrate the steps of subtracting the numbers.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Student 2- Will take the jumping the rope and other student will read the algorithm for him/her and he will follow.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Teacher will explain them the input, output and process.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AFBB26-6EF2-52D1-0B13-F983EE391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526" y="3164290"/>
            <a:ext cx="3215640" cy="1470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DB0954-8730-B594-29B7-4FB7E6E99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359" y="3213820"/>
            <a:ext cx="2286000" cy="1371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339471-5671-3EF1-D1FD-F4E7732B6603}"/>
              </a:ext>
            </a:extLst>
          </p:cNvPr>
          <p:cNvSpPr txBox="1"/>
          <p:nvPr/>
        </p:nvSpPr>
        <p:spPr>
          <a:xfrm>
            <a:off x="3955268" y="4495634"/>
            <a:ext cx="60947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MS ??"/>
              </a:rPr>
              <a:t>25 mins- Peer activity</a:t>
            </a:r>
            <a:endParaRPr lang="en-US" sz="11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Students will complete the Practise which is given the page -15 of the learner’s book in the barcoded sheets.</a:t>
            </a:r>
            <a:endParaRPr lang="en-US" sz="1100" dirty="0">
              <a:effectLst/>
              <a:latin typeface="Arial" panose="020B0604020202020204" pitchFamily="34" charset="0"/>
              <a:ea typeface="MS ??"/>
            </a:endParaRPr>
          </a:p>
        </p:txBody>
      </p:sp>
    </p:spTree>
    <p:extLst>
      <p:ext uri="{BB962C8B-B14F-4D97-AF65-F5344CB8AC3E}">
        <p14:creationId xmlns:p14="http://schemas.microsoft.com/office/powerpoint/2010/main" val="4216831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895" y="1967265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</a:rPr>
              <a:t>Extension Task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29F36-D06C-526E-ED3F-E45038DD26F2}"/>
              </a:ext>
            </a:extLst>
          </p:cNvPr>
          <p:cNvSpPr txBox="1"/>
          <p:nvPr/>
        </p:nvSpPr>
        <p:spPr>
          <a:xfrm>
            <a:off x="4520999" y="547014"/>
            <a:ext cx="61535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Enrichment task: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MS ??"/>
              </a:rPr>
              <a:t>M</a:t>
            </a: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ake the same flow charts which they have done as a peer activity above using the MS word.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 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</p:txBody>
      </p:sp>
    </p:spTree>
    <p:extLst>
      <p:ext uri="{BB962C8B-B14F-4D97-AF65-F5344CB8AC3E}">
        <p14:creationId xmlns:p14="http://schemas.microsoft.com/office/powerpoint/2010/main" val="256593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D598-4512-7245-7C61-3544B862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98" y="1138036"/>
            <a:ext cx="559820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Plenary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8738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A4A-FDBD-289D-0F80-EDE8BE20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98" y="2551176"/>
            <a:ext cx="5444382" cy="35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82079-A50D-BEED-D9B1-70172E78DB0E}"/>
              </a:ext>
            </a:extLst>
          </p:cNvPr>
          <p:cNvSpPr txBox="1"/>
          <p:nvPr/>
        </p:nvSpPr>
        <p:spPr>
          <a:xfrm>
            <a:off x="4858917" y="1904845"/>
            <a:ext cx="518082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 will write down the answers for the big questions in the sticky note.</a:t>
            </a:r>
          </a:p>
          <a:p>
            <a:pPr algn="l" rtl="0" fontAlgn="base"/>
            <a:endParaRPr lang="en-GB" b="0" i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How can a flowchart help you to understand the process and solve the problem?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What type of problem does the flowchart solve? Can you relate it with your real  life example?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4CC9C9-46F4-FAF7-F57B-3E5E1EF9499D}"/>
              </a:ext>
            </a:extLst>
          </p:cNvPr>
          <p:cNvSpPr txBox="1"/>
          <p:nvPr/>
        </p:nvSpPr>
        <p:spPr>
          <a:xfrm>
            <a:off x="5149596" y="4059936"/>
            <a:ext cx="189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EF124-FAD0-6788-C09B-74C40046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348" y="1425170"/>
            <a:ext cx="2804166" cy="29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7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f60565-f5e9-4209-a22b-ef0b976848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F8804519DEA4EB4FADE8C3BCBC318" ma:contentTypeVersion="17" ma:contentTypeDescription="Create a new document." ma:contentTypeScope="" ma:versionID="1cdce28eb44bff28a4b93bf36e4f66c6">
  <xsd:schema xmlns:xsd="http://www.w3.org/2001/XMLSchema" xmlns:xs="http://www.w3.org/2001/XMLSchema" xmlns:p="http://schemas.microsoft.com/office/2006/metadata/properties" xmlns:ns3="9af60565-f5e9-4209-a22b-ef0b976848d1" xmlns:ns4="15804158-f315-42ba-9bf5-f5f442ddde16" targetNamespace="http://schemas.microsoft.com/office/2006/metadata/properties" ma:root="true" ma:fieldsID="bded8ea9b9bc73cab5ccd5b0b515c05d" ns3:_="" ns4:_="">
    <xsd:import namespace="9af60565-f5e9-4209-a22b-ef0b976848d1"/>
    <xsd:import namespace="15804158-f315-42ba-9bf5-f5f442ddde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0565-f5e9-4209-a22b-ef0b97684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04158-f315-42ba-9bf5-f5f442ddd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059E46-5841-439B-8EF3-130257CB6032}">
  <ds:schemaRefs>
    <ds:schemaRef ds:uri="http://schemas.microsoft.com/office/2006/metadata/properties"/>
    <ds:schemaRef ds:uri="9af60565-f5e9-4209-a22b-ef0b976848d1"/>
    <ds:schemaRef ds:uri="15804158-f315-42ba-9bf5-f5f442ddde16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782E064-C1EA-477A-8FB7-4246FB3CD9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B575C7-C639-47D6-BE80-3B0AB893C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60565-f5e9-4209-a22b-ef0b976848d1"/>
    <ds:schemaRef ds:uri="15804158-f315-42ba-9bf5-f5f442ddd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433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Times New Roman</vt:lpstr>
      <vt:lpstr>Office Theme</vt:lpstr>
      <vt:lpstr>Unit 1- Go with the flow  •Flowchart symbol •Understanding flowcharts   </vt:lpstr>
      <vt:lpstr>Learning objective</vt:lpstr>
      <vt:lpstr>Key Vocabulary</vt:lpstr>
      <vt:lpstr>Big Question</vt:lpstr>
      <vt:lpstr>Hook Activity – Group (10 mins)</vt:lpstr>
      <vt:lpstr>Main Activity  Discussion–</vt:lpstr>
      <vt:lpstr>Main Activity</vt:lpstr>
      <vt:lpstr>Extension Task</vt:lpstr>
      <vt:lpstr>Plenary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Programs Clear Being Efficient Follow, understand, edit and correct algorithms</dc:title>
  <dc:creator>Shomaila Ali</dc:creator>
  <cp:lastModifiedBy>Janaki Ganesan</cp:lastModifiedBy>
  <cp:revision>24</cp:revision>
  <dcterms:created xsi:type="dcterms:W3CDTF">2023-09-15T16:26:21Z</dcterms:created>
  <dcterms:modified xsi:type="dcterms:W3CDTF">2023-11-13T10:46:47Z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0x010100BD7F8804519DEA4EB4FADE8C3BCBC318</vt:lpwstr>
  </property>
</Properties>
</file>