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37" r:id="rId3"/>
    <p:sldId id="338" r:id="rId4"/>
    <p:sldId id="339" r:id="rId5"/>
    <p:sldId id="340" r:id="rId6"/>
    <p:sldId id="341" r:id="rId7"/>
    <p:sldId id="342" r:id="rId8"/>
    <p:sldId id="277" r:id="rId9"/>
    <p:sldId id="292" r:id="rId10"/>
    <p:sldId id="312" r:id="rId11"/>
    <p:sldId id="313" r:id="rId12"/>
    <p:sldId id="323" r:id="rId13"/>
    <p:sldId id="324" r:id="rId14"/>
    <p:sldId id="287" r:id="rId15"/>
    <p:sldId id="296" r:id="rId16"/>
    <p:sldId id="316" r:id="rId17"/>
    <p:sldId id="317" r:id="rId18"/>
    <p:sldId id="318" r:id="rId19"/>
    <p:sldId id="325" r:id="rId20"/>
    <p:sldId id="326" r:id="rId21"/>
    <p:sldId id="299" r:id="rId22"/>
    <p:sldId id="300" r:id="rId23"/>
    <p:sldId id="301" r:id="rId24"/>
    <p:sldId id="321" r:id="rId25"/>
    <p:sldId id="327" r:id="rId26"/>
    <p:sldId id="302" r:id="rId27"/>
    <p:sldId id="303" r:id="rId28"/>
    <p:sldId id="304" r:id="rId29"/>
    <p:sldId id="305" r:id="rId30"/>
    <p:sldId id="329" r:id="rId31"/>
    <p:sldId id="331" r:id="rId32"/>
    <p:sldId id="333" r:id="rId33"/>
    <p:sldId id="307" r:id="rId34"/>
    <p:sldId id="308" r:id="rId35"/>
    <p:sldId id="334" r:id="rId36"/>
    <p:sldId id="309" r:id="rId37"/>
    <p:sldId id="335" r:id="rId38"/>
    <p:sldId id="336" r:id="rId39"/>
    <p:sldId id="310" r:id="rId40"/>
    <p:sldId id="311" r:id="rId41"/>
    <p:sldId id="291" r:id="rId42"/>
    <p:sldId id="281" r:id="rId43"/>
    <p:sldId id="34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F4E79"/>
    <a:srgbClr val="BDD7EE"/>
    <a:srgbClr val="E6E6E6"/>
    <a:srgbClr val="FFE699"/>
    <a:srgbClr val="F2F2F2"/>
    <a:srgbClr val="FFF2CC"/>
    <a:srgbClr val="EA7600"/>
    <a:srgbClr val="9AF67A"/>
    <a:srgbClr val="85F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0" autoAdjust="0"/>
    <p:restoredTop sz="79190" autoAdjust="0"/>
  </p:normalViewPr>
  <p:slideViewPr>
    <p:cSldViewPr snapToGrid="0">
      <p:cViewPr varScale="1">
        <p:scale>
          <a:sx n="74" d="100"/>
          <a:sy n="74" d="100"/>
        </p:scale>
        <p:origin x="102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08/08/2019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opmarks.co.uk/Flash.aspx?f=DecompExpandv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ickweb.co.uk/ks1numeracy.html#digitmen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nappymaths.com/subtraction/subm10c100/interactive/subm10c100attack.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solidFill>
                  <a:srgbClr val="253746"/>
                </a:solidFill>
              </a:rPr>
              <a:t>Before teaching, be aware that</a:t>
            </a:r>
            <a:r>
              <a:rPr lang="en-GB" dirty="0">
                <a:solidFill>
                  <a:srgbClr val="253746"/>
                </a:solidFill>
              </a:rPr>
              <a:t>:</a:t>
            </a:r>
          </a:p>
          <a:p>
            <a:pPr marL="285750" indent="-285750">
              <a:buFont typeface="Arial" panose="020B0604020202020204" pitchFamily="34" charset="0"/>
              <a:buChar char="•"/>
            </a:pPr>
            <a:r>
              <a:rPr lang="en-GB" dirty="0">
                <a:solidFill>
                  <a:srgbClr val="253746"/>
                </a:solidFill>
              </a:rPr>
              <a:t>On </a:t>
            </a:r>
            <a:r>
              <a:rPr lang="en-GB" b="1" dirty="0">
                <a:solidFill>
                  <a:srgbClr val="253746"/>
                </a:solidFill>
              </a:rPr>
              <a:t>each</a:t>
            </a:r>
            <a:r>
              <a:rPr lang="en-GB" b="1" baseline="0" dirty="0">
                <a:solidFill>
                  <a:srgbClr val="253746"/>
                </a:solidFill>
              </a:rPr>
              <a:t> day </a:t>
            </a:r>
            <a:r>
              <a:rPr lang="en-GB" dirty="0">
                <a:solidFill>
                  <a:srgbClr val="253746"/>
                </a:solidFill>
              </a:rPr>
              <a:t>children will need whiteboards</a:t>
            </a:r>
            <a:r>
              <a:rPr lang="en-GB" baseline="0" dirty="0">
                <a:solidFill>
                  <a:srgbClr val="253746"/>
                </a:solidFill>
              </a:rPr>
              <a:t> and pens to try out calculations during the main teaching. It would also be useful to have a set of </a:t>
            </a:r>
            <a:r>
              <a:rPr lang="en-GB" b="1" baseline="0" dirty="0">
                <a:solidFill>
                  <a:srgbClr val="253746"/>
                </a:solidFill>
              </a:rPr>
              <a:t>place value cards </a:t>
            </a:r>
            <a:r>
              <a:rPr lang="en-GB" baseline="0" dirty="0">
                <a:solidFill>
                  <a:srgbClr val="253746"/>
                </a:solidFill>
              </a:rPr>
              <a:t>for modelling partitioning and recombining and </a:t>
            </a:r>
            <a:r>
              <a:rPr lang="en-GB" b="1" baseline="0" dirty="0">
                <a:solidFill>
                  <a:srgbClr val="253746"/>
                </a:solidFill>
              </a:rPr>
              <a:t>Base 10 blocks </a:t>
            </a:r>
            <a:r>
              <a:rPr lang="en-GB" baseline="0" dirty="0">
                <a:solidFill>
                  <a:srgbClr val="253746"/>
                </a:solidFill>
              </a:rPr>
              <a:t>for small group work.</a:t>
            </a:r>
          </a:p>
          <a:p>
            <a:pPr marL="285750" indent="-285750">
              <a:buFont typeface="Arial" panose="020B0604020202020204" pitchFamily="34" charset="0"/>
              <a:buChar char="•"/>
            </a:pPr>
            <a:r>
              <a:rPr lang="en-GB" sz="1200" kern="1200" dirty="0">
                <a:solidFill>
                  <a:schemeClr val="tx1"/>
                </a:solidFill>
                <a:effectLst/>
                <a:latin typeface="+mn-lt"/>
                <a:ea typeface="+mn-ea"/>
                <a:cs typeface="+mn-cs"/>
              </a:rPr>
              <a:t>On </a:t>
            </a:r>
            <a:r>
              <a:rPr lang="en-GB" sz="1200" b="1" kern="1200" dirty="0">
                <a:solidFill>
                  <a:schemeClr val="tx1"/>
                </a:solidFill>
                <a:effectLst/>
                <a:latin typeface="+mn-lt"/>
                <a:ea typeface="+mn-ea"/>
                <a:cs typeface="+mn-cs"/>
              </a:rPr>
              <a:t>Days 2 an</a:t>
            </a:r>
            <a:r>
              <a:rPr lang="en-GB" sz="1200" b="1" kern="1200" baseline="0" dirty="0">
                <a:solidFill>
                  <a:schemeClr val="tx1"/>
                </a:solidFill>
                <a:effectLst/>
                <a:latin typeface="+mn-lt"/>
                <a:ea typeface="+mn-ea"/>
                <a:cs typeface="+mn-cs"/>
              </a:rPr>
              <a:t>d 3 </a:t>
            </a:r>
            <a:r>
              <a:rPr lang="en-GB" sz="1200" kern="1200" baseline="0" dirty="0">
                <a:solidFill>
                  <a:schemeClr val="tx1"/>
                </a:solidFill>
                <a:effectLst/>
                <a:latin typeface="+mn-lt"/>
                <a:ea typeface="+mn-ea"/>
                <a:cs typeface="+mn-cs"/>
              </a:rPr>
              <a:t>you can use the </a:t>
            </a:r>
            <a:r>
              <a:rPr lang="en-GB" sz="1200" kern="1200" dirty="0">
                <a:solidFill>
                  <a:schemeClr val="tx1"/>
                </a:solidFill>
                <a:effectLst/>
                <a:latin typeface="+mn-lt"/>
                <a:ea typeface="+mn-ea"/>
                <a:cs typeface="+mn-cs"/>
              </a:rPr>
              <a:t>Top Marks ‘Decomposition’ demonstration on the Interactive Whiteboard at: </a:t>
            </a:r>
            <a:r>
              <a:rPr lang="en-GB" sz="1200" u="sng" kern="1200" dirty="0">
                <a:solidFill>
                  <a:schemeClr val="tx1"/>
                </a:solidFill>
                <a:effectLst/>
                <a:latin typeface="+mn-lt"/>
                <a:ea typeface="+mn-ea"/>
                <a:cs typeface="+mn-cs"/>
                <a:hlinkClick r:id="rId3"/>
              </a:rPr>
              <a:t>http://www.topmarks.co.uk/Flash.aspx?f=DecompExpandv2</a:t>
            </a:r>
            <a:endParaRPr lang="en-GB" sz="1200" u="sng" kern="1200" dirty="0">
              <a:solidFill>
                <a:schemeClr val="tx1"/>
              </a:solidFill>
              <a:effectLst/>
              <a:latin typeface="+mn-lt"/>
              <a:ea typeface="+mn-ea"/>
              <a:cs typeface="+mn-cs"/>
            </a:endParaRPr>
          </a:p>
          <a:p>
            <a:pPr marL="285750" indent="-285750">
              <a:buFont typeface="Arial" panose="020B0604020202020204" pitchFamily="34" charset="0"/>
              <a:buChar char="•"/>
            </a:pPr>
            <a:r>
              <a:rPr lang="en-GB" sz="1200" kern="1200" dirty="0">
                <a:solidFill>
                  <a:schemeClr val="tx1"/>
                </a:solidFill>
                <a:effectLst/>
                <a:latin typeface="+mn-lt"/>
                <a:ea typeface="+mn-ea"/>
                <a:cs typeface="+mn-cs"/>
              </a:rPr>
              <a:t>On </a:t>
            </a:r>
            <a:r>
              <a:rPr lang="en-GB" sz="1200" b="1" kern="1200" dirty="0">
                <a:solidFill>
                  <a:schemeClr val="tx1"/>
                </a:solidFill>
                <a:effectLst/>
                <a:latin typeface="+mn-lt"/>
                <a:ea typeface="+mn-ea"/>
                <a:cs typeface="+mn-cs"/>
              </a:rPr>
              <a:t>Day</a:t>
            </a:r>
            <a:r>
              <a:rPr lang="en-GB" sz="1200" b="1" kern="1200" baseline="0" dirty="0">
                <a:solidFill>
                  <a:schemeClr val="tx1"/>
                </a:solidFill>
                <a:effectLst/>
                <a:latin typeface="+mn-lt"/>
                <a:ea typeface="+mn-ea"/>
                <a:cs typeface="+mn-cs"/>
              </a:rPr>
              <a:t> 4 </a:t>
            </a:r>
            <a:r>
              <a:rPr lang="en-GB" sz="1200" b="0" kern="1200" baseline="0" dirty="0">
                <a:solidFill>
                  <a:schemeClr val="tx1"/>
                </a:solidFill>
                <a:effectLst/>
                <a:latin typeface="+mn-lt"/>
                <a:ea typeface="+mn-ea"/>
                <a:cs typeface="+mn-cs"/>
              </a:rPr>
              <a:t>you can use a jug of squash to model the pouring.</a:t>
            </a:r>
            <a:endParaRPr lang="en-GB" b="0"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a:t>WT</a:t>
            </a:r>
            <a:r>
              <a:rPr lang="en-GB" dirty="0"/>
              <a:t>:</a:t>
            </a:r>
            <a:r>
              <a:rPr lang="en-GB" baseline="0" dirty="0"/>
              <a:t>  Written subtraction, Sheet 1.</a:t>
            </a:r>
          </a:p>
          <a:p>
            <a:r>
              <a:rPr lang="en-GB" dirty="0"/>
              <a:t>ARE:</a:t>
            </a:r>
            <a:r>
              <a:rPr lang="en-GB" baseline="0" dirty="0"/>
              <a:t>  Written subtraction, Sheet 2.</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GD:</a:t>
            </a:r>
            <a:r>
              <a:rPr lang="en-GB" baseline="0" dirty="0"/>
              <a:t>  Written subtraction, Sheet 2, including the Challenge.</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417571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82341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dirty="0"/>
          </a:p>
        </p:txBody>
      </p:sp>
    </p:spTree>
    <p:extLst>
      <p:ext uri="{BB962C8B-B14F-4D97-AF65-F5344CB8AC3E}">
        <p14:creationId xmlns:p14="http://schemas.microsoft.com/office/powerpoint/2010/main" val="409077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dirty="0"/>
          </a:p>
        </p:txBody>
      </p:sp>
    </p:spTree>
    <p:extLst>
      <p:ext uri="{BB962C8B-B14F-4D97-AF65-F5344CB8AC3E}">
        <p14:creationId xmlns:p14="http://schemas.microsoft.com/office/powerpoint/2010/main" val="4090772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WT:  In groups, use ‘Subtraction cards’ (</a:t>
            </a:r>
            <a:r>
              <a:rPr lang="en-GB" i="1" dirty="0"/>
              <a:t>see resources</a:t>
            </a:r>
            <a:r>
              <a:rPr lang="en-GB" dirty="0"/>
              <a:t>)</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create difference calculations; rehearse decomposition.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a:t>
            </a:r>
            <a:r>
              <a:rPr lang="en-GB" baseline="0" dirty="0"/>
              <a:t>  </a:t>
            </a:r>
            <a:r>
              <a:rPr lang="en-GB" sz="1200" kern="1200" dirty="0">
                <a:solidFill>
                  <a:schemeClr val="tx1"/>
                </a:solidFill>
                <a:effectLst/>
                <a:latin typeface="+mn-lt"/>
                <a:ea typeface="+mn-ea"/>
                <a:cs typeface="+mn-cs"/>
              </a:rPr>
              <a:t>Find and correct mistakes when using expanded decomposition to subtract 3-digit numbers.</a:t>
            </a:r>
            <a:endParaRPr lang="en-GB" sz="1200" u="sng" kern="1200" dirty="0">
              <a:solidFill>
                <a:schemeClr val="tx1"/>
              </a:solidFill>
              <a:effectLst/>
              <a:latin typeface="+mn-lt"/>
              <a:ea typeface="+mn-ea"/>
              <a:cs typeface="+mn-cs"/>
            </a:endParaRPr>
          </a:p>
          <a:p>
            <a:r>
              <a:rPr lang="en-GB" dirty="0"/>
              <a:t>GD:  </a:t>
            </a:r>
            <a:r>
              <a:rPr lang="en-GB" sz="1200" kern="1200" dirty="0">
                <a:solidFill>
                  <a:schemeClr val="tx1"/>
                </a:solidFill>
                <a:effectLst/>
                <a:latin typeface="+mn-lt"/>
                <a:ea typeface="+mn-ea"/>
                <a:cs typeface="+mn-cs"/>
              </a:rPr>
              <a:t>Find and correct mistakes when using expanded decomposition to subtract 3-digit numbers.</a:t>
            </a:r>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409077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a:t>
            </a:r>
            <a:r>
              <a:rPr lang="en-GB" baseline="0" dirty="0"/>
              <a:t>  Written subtraction, Sheet 1, plus a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a:t>
            </a:r>
            <a:r>
              <a:rPr lang="en-GB" baseline="0" dirty="0"/>
              <a:t>  Written subtraction, Sheet 2, plus a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GD:</a:t>
            </a:r>
            <a:r>
              <a:rPr lang="en-GB" baseline="0" dirty="0"/>
              <a:t>  Written subtraction, Sheet 3, plus a Challenge.</a:t>
            </a:r>
          </a:p>
          <a:p>
            <a:endParaRPr lang="en-GB" baseline="0" dirty="0"/>
          </a:p>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21</a:t>
            </a:fld>
            <a:endParaRPr lang="en-GB" dirty="0"/>
          </a:p>
        </p:txBody>
      </p:sp>
    </p:spTree>
    <p:extLst>
      <p:ext uri="{BB962C8B-B14F-4D97-AF65-F5344CB8AC3E}">
        <p14:creationId xmlns:p14="http://schemas.microsoft.com/office/powerpoint/2010/main" val="417571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dirty="0"/>
          </a:p>
        </p:txBody>
      </p:sp>
    </p:spTree>
    <p:extLst>
      <p:ext uri="{BB962C8B-B14F-4D97-AF65-F5344CB8AC3E}">
        <p14:creationId xmlns:p14="http://schemas.microsoft.com/office/powerpoint/2010/main" val="82341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Hole-y Subtractions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Today’s GROUP</a:t>
            </a:r>
            <a:r>
              <a:rPr lang="en-GB" b="1" baseline="0" dirty="0"/>
              <a:t> ACTIVITY is also a whole class investigation</a:t>
            </a:r>
            <a:r>
              <a:rPr lang="en-GB" b="1" baseline="0"/>
              <a:t>. </a:t>
            </a:r>
            <a:endParaRPr lang="en-GB" sz="1200" kern="1200" dirty="0">
              <a:solidFill>
                <a:schemeClr val="tx1"/>
              </a:solidFill>
              <a:effectLst/>
              <a:latin typeface="+mn-lt"/>
              <a:ea typeface="+mn-ea"/>
              <a:cs typeface="+mn-cs"/>
            </a:endParaRPr>
          </a:p>
          <a:p>
            <a:r>
              <a:rPr lang="en-GB" baseline="0" dirty="0"/>
              <a:t>Look at children’s subtractions and check their use of expanded column subtraction. Use Base 10 equipment to model exchanging between columns if any children are confused. </a:t>
            </a:r>
          </a:p>
          <a:p>
            <a:r>
              <a:rPr lang="en-GB" baseline="0" dirty="0"/>
              <a:t>WT: </a:t>
            </a:r>
            <a:r>
              <a:rPr lang="en-GB" sz="1200" kern="1200" dirty="0">
                <a:solidFill>
                  <a:schemeClr val="tx1"/>
                </a:solidFill>
                <a:effectLst/>
                <a:latin typeface="+mn-lt"/>
                <a:ea typeface="+mn-ea"/>
                <a:cs typeface="+mn-cs"/>
              </a:rPr>
              <a:t>Children can work together as a group with an adult and use Base 10 equipment. </a:t>
            </a:r>
          </a:p>
          <a:p>
            <a:r>
              <a:rPr lang="en-GB" sz="1200" kern="1200" dirty="0">
                <a:solidFill>
                  <a:schemeClr val="tx1"/>
                </a:solidFill>
                <a:effectLst/>
                <a:latin typeface="+mn-lt"/>
                <a:ea typeface="+mn-ea"/>
                <a:cs typeface="+mn-cs"/>
              </a:rPr>
              <a:t>GD: Children should look at the numbers and begin to explain the pattern. (Hint: look at the difference between the last 2 digits of the number you start with. Try some with a difference of 1).</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26</a:t>
            </a:fld>
            <a:endParaRPr lang="en-GB" dirty="0"/>
          </a:p>
        </p:txBody>
      </p:sp>
    </p:spTree>
    <p:extLst>
      <p:ext uri="{BB962C8B-B14F-4D97-AF65-F5344CB8AC3E}">
        <p14:creationId xmlns:p14="http://schemas.microsoft.com/office/powerpoint/2010/main" val="96610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a:t>
            </a:r>
            <a:r>
              <a:rPr lang="en-GB" baseline="0" dirty="0"/>
              <a:t>  Start at Bronze.</a:t>
            </a:r>
          </a:p>
          <a:p>
            <a:r>
              <a:rPr lang="en-GB" dirty="0"/>
              <a:t>ARE:</a:t>
            </a:r>
            <a:r>
              <a:rPr lang="en-GB" baseline="0" dirty="0"/>
              <a:t>  Start at Silver.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GD:</a:t>
            </a:r>
            <a:r>
              <a:rPr lang="en-GB" baseline="0" dirty="0"/>
              <a:t>  Start at Gold.</a:t>
            </a:r>
          </a:p>
          <a:p>
            <a:endParaRPr lang="en-GB" baseline="0" dirty="0"/>
          </a:p>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27</a:t>
            </a:fld>
            <a:endParaRPr lang="en-GB" dirty="0"/>
          </a:p>
        </p:txBody>
      </p:sp>
    </p:spTree>
    <p:extLst>
      <p:ext uri="{BB962C8B-B14F-4D97-AF65-F5344CB8AC3E}">
        <p14:creationId xmlns:p14="http://schemas.microsoft.com/office/powerpoint/2010/main" val="4175717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dirty="0"/>
          </a:p>
        </p:txBody>
      </p:sp>
    </p:spTree>
    <p:extLst>
      <p:ext uri="{BB962C8B-B14F-4D97-AF65-F5344CB8AC3E}">
        <p14:creationId xmlns:p14="http://schemas.microsoft.com/office/powerpoint/2010/main" val="82341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b="0"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dirty="0"/>
          </a:p>
        </p:txBody>
      </p:sp>
    </p:spTree>
    <p:extLst>
      <p:ext uri="{BB962C8B-B14F-4D97-AF65-F5344CB8AC3E}">
        <p14:creationId xmlns:p14="http://schemas.microsoft.com/office/powerpoint/2010/main" val="409077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dirty="0"/>
          </a:p>
        </p:txBody>
      </p:sp>
    </p:spTree>
    <p:extLst>
      <p:ext uri="{BB962C8B-B14F-4D97-AF65-F5344CB8AC3E}">
        <p14:creationId xmlns:p14="http://schemas.microsoft.com/office/powerpoint/2010/main" val="4090772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r>
              <a:rPr lang="en-GB" sz="1200" kern="1200" dirty="0">
                <a:solidFill>
                  <a:schemeClr val="tx1"/>
                </a:solidFill>
                <a:effectLst/>
                <a:latin typeface="+mn-lt"/>
                <a:ea typeface="+mn-ea"/>
                <a:cs typeface="+mn-cs"/>
              </a:rPr>
              <a:t>WT:  Children solve and check subtractions and create a poster with ‘top tips’ on solving</a:t>
            </a:r>
            <a:r>
              <a:rPr lang="en-GB" sz="1200" kern="1200" baseline="0" dirty="0">
                <a:solidFill>
                  <a:schemeClr val="tx1"/>
                </a:solidFill>
                <a:effectLst/>
                <a:latin typeface="+mn-lt"/>
                <a:ea typeface="+mn-ea"/>
                <a:cs typeface="+mn-cs"/>
              </a:rPr>
              <a:t> these problems (simpler examples).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ARE/GD:  Children solve and check subtractions and create a poster with ‘top tips’ on solving</a:t>
            </a:r>
            <a:r>
              <a:rPr lang="en-GB" sz="1200" kern="1200" baseline="0" dirty="0">
                <a:solidFill>
                  <a:schemeClr val="tx1"/>
                </a:solidFill>
                <a:effectLst/>
                <a:latin typeface="+mn-lt"/>
                <a:ea typeface="+mn-ea"/>
                <a:cs typeface="+mn-cs"/>
              </a:rPr>
              <a:t> these problems.</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dirty="0"/>
          </a:p>
        </p:txBody>
      </p:sp>
    </p:spTree>
    <p:extLst>
      <p:ext uri="{BB962C8B-B14F-4D97-AF65-F5344CB8AC3E}">
        <p14:creationId xmlns:p14="http://schemas.microsoft.com/office/powerpoint/2010/main" val="12895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a:t>
            </a:r>
            <a:r>
              <a:rPr lang="en-GB" baseline="0" dirty="0"/>
              <a:t>  Subtraction using expanded decomposition Sheet 1</a:t>
            </a:r>
          </a:p>
          <a:p>
            <a:r>
              <a:rPr lang="en-GB" dirty="0"/>
              <a:t>ARE:</a:t>
            </a:r>
            <a:r>
              <a:rPr lang="en-GB" baseline="0" dirty="0"/>
              <a:t>  Subtraction using expanded decomposition Sheet 2.</a:t>
            </a:r>
          </a:p>
          <a:p>
            <a:r>
              <a:rPr lang="en-GB" dirty="0"/>
              <a:t>GD:</a:t>
            </a:r>
            <a:r>
              <a:rPr lang="en-GB" baseline="0" dirty="0"/>
              <a:t>  Subtraction using expanded decomposition Sheet 2.</a:t>
            </a:r>
          </a:p>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33</a:t>
            </a:fld>
            <a:endParaRPr lang="en-GB" dirty="0"/>
          </a:p>
        </p:txBody>
      </p:sp>
    </p:spTree>
    <p:extLst>
      <p:ext uri="{BB962C8B-B14F-4D97-AF65-F5344CB8AC3E}">
        <p14:creationId xmlns:p14="http://schemas.microsoft.com/office/powerpoint/2010/main" val="4175717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dirty="0"/>
          </a:p>
        </p:txBody>
      </p:sp>
    </p:spTree>
    <p:extLst>
      <p:ext uri="{BB962C8B-B14F-4D97-AF65-F5344CB8AC3E}">
        <p14:creationId xmlns:p14="http://schemas.microsoft.com/office/powerpoint/2010/main" val="82341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36</a:t>
            </a:fld>
            <a:endParaRPr lang="en-GB" dirty="0"/>
          </a:p>
        </p:txBody>
      </p:sp>
    </p:spTree>
    <p:extLst>
      <p:ext uri="{BB962C8B-B14F-4D97-AF65-F5344CB8AC3E}">
        <p14:creationId xmlns:p14="http://schemas.microsoft.com/office/powerpoint/2010/main" val="321727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3E03-7F6C-40B1-9C82-92C8804404E5}" type="slidenum">
              <a:rPr lang="en-GB" smtClean="0"/>
              <a:t>38</a:t>
            </a:fld>
            <a:endParaRPr lang="en-GB" dirty="0"/>
          </a:p>
        </p:txBody>
      </p:sp>
    </p:spTree>
    <p:extLst>
      <p:ext uri="{BB962C8B-B14F-4D97-AF65-F5344CB8AC3E}">
        <p14:creationId xmlns:p14="http://schemas.microsoft.com/office/powerpoint/2010/main" val="3217270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WT:  C</a:t>
            </a:r>
            <a:r>
              <a:rPr lang="en-GB" sz="1200" kern="1200" dirty="0">
                <a:solidFill>
                  <a:schemeClr val="tx1"/>
                </a:solidFill>
                <a:effectLst/>
                <a:latin typeface="+mn-lt"/>
                <a:ea typeface="+mn-ea"/>
                <a:cs typeface="+mn-cs"/>
              </a:rPr>
              <a:t>hildren solve subtraction questions with different strategies and agree which works best </a:t>
            </a:r>
            <a:r>
              <a:rPr lang="en-GB" sz="1200" kern="1200" baseline="0" dirty="0">
                <a:solidFill>
                  <a:schemeClr val="tx1"/>
                </a:solidFill>
                <a:effectLst/>
                <a:latin typeface="+mn-lt"/>
                <a:ea typeface="+mn-ea"/>
                <a:cs typeface="+mn-cs"/>
              </a:rPr>
              <a:t>(with support).</a:t>
            </a:r>
            <a:endParaRPr lang="en-GB" sz="1200" u="sng" kern="1200" dirty="0">
              <a:solidFill>
                <a:schemeClr val="tx1"/>
              </a:solidFill>
              <a:effectLst/>
              <a:latin typeface="+mn-lt"/>
              <a:ea typeface="+mn-ea"/>
              <a:cs typeface="+mn-cs"/>
            </a:endParaRPr>
          </a:p>
          <a:p>
            <a:r>
              <a:rPr lang="en-GB" dirty="0"/>
              <a:t>ARE:</a:t>
            </a:r>
            <a:r>
              <a:rPr lang="en-GB" baseline="0" dirty="0"/>
              <a:t> </a:t>
            </a:r>
            <a:r>
              <a:rPr lang="en-GB" dirty="0"/>
              <a:t>C</a:t>
            </a:r>
            <a:r>
              <a:rPr lang="en-GB" sz="1200" kern="1200" dirty="0">
                <a:solidFill>
                  <a:schemeClr val="tx1"/>
                </a:solidFill>
                <a:effectLst/>
                <a:latin typeface="+mn-lt"/>
                <a:ea typeface="+mn-ea"/>
                <a:cs typeface="+mn-cs"/>
              </a:rPr>
              <a:t>hildren solve subtraction questions with different strategies and agree which works best </a:t>
            </a:r>
            <a:r>
              <a:rPr lang="en-GB" sz="1200" kern="1200" baseline="0" dirty="0">
                <a:solidFill>
                  <a:schemeClr val="tx1"/>
                </a:solidFill>
                <a:effectLst/>
                <a:latin typeface="+mn-lt"/>
                <a:ea typeface="+mn-ea"/>
                <a:cs typeface="+mn-cs"/>
              </a:rPr>
              <a:t>.</a:t>
            </a:r>
            <a:endParaRPr lang="en-GB" sz="1200" u="sng" kern="1200" dirty="0">
              <a:solidFill>
                <a:schemeClr val="tx1"/>
              </a:solidFill>
              <a:effectLst/>
              <a:latin typeface="+mn-lt"/>
              <a:ea typeface="+mn-ea"/>
              <a:cs typeface="+mn-cs"/>
            </a:endParaRPr>
          </a:p>
          <a:p>
            <a:r>
              <a:rPr lang="en-GB" dirty="0"/>
              <a:t>GD:  </a:t>
            </a:r>
            <a:r>
              <a:rPr lang="en-GB" sz="1200" kern="1200" dirty="0">
                <a:solidFill>
                  <a:schemeClr val="tx1"/>
                </a:solidFill>
                <a:effectLst/>
                <a:latin typeface="+mn-lt"/>
                <a:ea typeface="+mn-ea"/>
                <a:cs typeface="+mn-cs"/>
              </a:rPr>
              <a:t>Children think up subtractions best solved by each strategy.</a:t>
            </a:r>
            <a:endParaRPr lang="en-GB" dirty="0"/>
          </a:p>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39</a:t>
            </a:fld>
            <a:endParaRPr lang="en-GB" dirty="0"/>
          </a:p>
        </p:txBody>
      </p:sp>
    </p:spTree>
    <p:extLst>
      <p:ext uri="{BB962C8B-B14F-4D97-AF65-F5344CB8AC3E}">
        <p14:creationId xmlns:p14="http://schemas.microsoft.com/office/powerpoint/2010/main" val="966102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lang="en-GB" dirty="0"/>
              <a:t>WT:</a:t>
            </a:r>
            <a:r>
              <a:rPr lang="en-GB" baseline="0" dirty="0"/>
              <a:t>  Start at Bronze.</a:t>
            </a:r>
          </a:p>
          <a:p>
            <a:r>
              <a:rPr lang="en-GB" dirty="0"/>
              <a:t>ARE:</a:t>
            </a:r>
            <a:r>
              <a:rPr lang="en-GB" baseline="0" dirty="0"/>
              <a:t>  Start at Silver.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GD:</a:t>
            </a:r>
            <a:r>
              <a:rPr lang="en-GB" baseline="0" dirty="0"/>
              <a:t>  Start at Gold.</a:t>
            </a:r>
          </a:p>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40</a:t>
            </a:fld>
            <a:endParaRPr lang="en-GB" dirty="0"/>
          </a:p>
        </p:txBody>
      </p:sp>
    </p:spTree>
    <p:extLst>
      <p:ext uri="{BB962C8B-B14F-4D97-AF65-F5344CB8AC3E}">
        <p14:creationId xmlns:p14="http://schemas.microsoft.com/office/powerpoint/2010/main" val="4175717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sz="1200" kern="1200" dirty="0">
                <a:solidFill>
                  <a:schemeClr val="tx1"/>
                </a:solidFill>
                <a:effectLst/>
                <a:latin typeface="+mn-lt"/>
                <a:ea typeface="+mn-ea"/>
                <a:cs typeface="+mn-cs"/>
              </a:rPr>
              <a:t>Display ‘Digit Work-out’ at </a:t>
            </a:r>
            <a:r>
              <a:rPr lang="en-GB" sz="1200" u="sng" kern="1200" dirty="0">
                <a:solidFill>
                  <a:schemeClr val="tx1"/>
                </a:solidFill>
                <a:effectLst/>
                <a:latin typeface="+mn-lt"/>
                <a:ea typeface="+mn-ea"/>
                <a:cs typeface="+mn-cs"/>
                <a:hlinkClick r:id="rId3"/>
              </a:rPr>
              <a:t>http://www.crickweb.co.uk/ks1numeracy.html#digitmenu</a:t>
            </a:r>
            <a:r>
              <a:rPr lang="en-GB" sz="1200" kern="1200" dirty="0">
                <a:solidFill>
                  <a:schemeClr val="tx1"/>
                </a:solidFill>
                <a:effectLst/>
                <a:latin typeface="+mn-lt"/>
                <a:ea typeface="+mn-ea"/>
                <a:cs typeface="+mn-cs"/>
              </a:rPr>
              <a:t> on the Interactive Whiteboard. Select Level 2 and then play as a class; children write the answer on their whiteboards then hold them up to show. You input the answer when nearly all children are showing you the correct answer. Alternatively, you could use mobile devices and ask children to play individually or in pairs.</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42</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43</a:t>
            </a:fld>
            <a:endParaRPr lang="en-GB" dirty="0"/>
          </a:p>
        </p:txBody>
      </p:sp>
    </p:spTree>
    <p:extLst>
      <p:ext uri="{BB962C8B-B14F-4D97-AF65-F5344CB8AC3E}">
        <p14:creationId xmlns:p14="http://schemas.microsoft.com/office/powerpoint/2010/main" val="234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sz="1200" kern="1200" dirty="0">
                <a:solidFill>
                  <a:schemeClr val="tx1"/>
                </a:solidFill>
                <a:effectLst/>
                <a:latin typeface="+mn-lt"/>
                <a:ea typeface="+mn-ea"/>
                <a:cs typeface="+mn-cs"/>
              </a:rPr>
              <a:t>Display ‘Subtracting Multiples of 10 (Crossing 100) Alien Attack’ at </a:t>
            </a:r>
            <a:r>
              <a:rPr lang="en-GB" sz="1200" u="sng" kern="1200" dirty="0">
                <a:solidFill>
                  <a:schemeClr val="tx1"/>
                </a:solidFill>
                <a:effectLst/>
                <a:latin typeface="+mn-lt"/>
                <a:ea typeface="+mn-ea"/>
                <a:cs typeface="+mn-cs"/>
                <a:hlinkClick r:id="rId3"/>
              </a:rPr>
              <a:t>http://www.snappymaths.com/subtraction/subm10c100/interactive/subm10c100attack.htm</a:t>
            </a:r>
            <a:r>
              <a:rPr lang="en-GB" sz="1200" kern="1200" dirty="0">
                <a:solidFill>
                  <a:schemeClr val="tx1"/>
                </a:solidFill>
                <a:effectLst/>
                <a:latin typeface="+mn-lt"/>
                <a:ea typeface="+mn-ea"/>
                <a:cs typeface="+mn-cs"/>
              </a:rPr>
              <a:t>. Initially select A</a:t>
            </a:r>
            <a:r>
              <a:rPr lang="en-GB" sz="1200" kern="1200" dirty="0">
                <a:solidFill>
                  <a:schemeClr val="tx1"/>
                </a:solidFill>
                <a:effectLst/>
                <a:latin typeface="+mn-lt"/>
                <a:ea typeface="+mn-ea"/>
                <a:cs typeface="+mn-cs"/>
                <a:sym typeface="Wingdings"/>
              </a:rPr>
              <a:t></a:t>
            </a:r>
            <a:r>
              <a:rPr lang="en-GB" sz="1200" kern="1200" dirty="0">
                <a:solidFill>
                  <a:schemeClr val="tx1"/>
                </a:solidFill>
                <a:effectLst/>
                <a:latin typeface="+mn-lt"/>
                <a:ea typeface="+mn-ea"/>
                <a:cs typeface="+mn-cs"/>
              </a:rPr>
              <a:t>B and then play as a class; children write the answer on their whiteboards then hold them up to show. You input the answer when nearly all children are showing you the correct answer. Alternatively, you could use mobile devices and ask children to play individually or in pairs.</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3</a:t>
            </a:r>
          </a:p>
          <a:p>
            <a:r>
              <a:rPr lang="en-GB" sz="1200" kern="1200" dirty="0">
                <a:solidFill>
                  <a:schemeClr val="tx1"/>
                </a:solidFill>
                <a:effectLst/>
                <a:latin typeface="+mn-lt"/>
                <a:ea typeface="+mn-ea"/>
                <a:cs typeface="+mn-cs"/>
              </a:rPr>
              <a:t>Display two sets of numbers and challenges on the Interactive Whiteboard from the ‘Subtracting two-digit numbers’ resource (</a:t>
            </a:r>
            <a:r>
              <a:rPr lang="en-GB" sz="1200" i="1" kern="1200" dirty="0">
                <a:solidFill>
                  <a:schemeClr val="tx1"/>
                </a:solidFill>
                <a:effectLst/>
                <a:latin typeface="+mn-lt"/>
                <a:ea typeface="+mn-ea"/>
                <a:cs typeface="+mn-cs"/>
              </a:rPr>
              <a:t>see starters resources</a:t>
            </a:r>
            <a:r>
              <a:rPr lang="en-GB" sz="1200" kern="1200" dirty="0">
                <a:solidFill>
                  <a:schemeClr val="tx1"/>
                </a:solidFill>
                <a:effectLst/>
                <a:latin typeface="+mn-lt"/>
                <a:ea typeface="+mn-ea"/>
                <a:cs typeface="+mn-cs"/>
              </a:rPr>
              <a:t>). Explain that children need to pick pairs of numbers to subtract in order to find the answers to the challenges. As they work, focus your attention on less able children, revising strategies for mental subtraction.</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4</a:t>
            </a:r>
          </a:p>
          <a:p>
            <a:r>
              <a:rPr lang="en-GB" sz="1200" kern="1200" dirty="0">
                <a:solidFill>
                  <a:schemeClr val="tx1"/>
                </a:solidFill>
                <a:effectLst/>
                <a:latin typeface="+mn-lt"/>
                <a:ea typeface="+mn-ea"/>
                <a:cs typeface="+mn-cs"/>
              </a:rPr>
              <a:t>Play ‘Ping-Pong’. Say a number between 1 and 100. Children respond with its bond to 100: </a:t>
            </a:r>
            <a:r>
              <a:rPr lang="en-GB" sz="1200" i="1" kern="1200" dirty="0">
                <a:solidFill>
                  <a:schemeClr val="tx1"/>
                </a:solidFill>
                <a:effectLst/>
                <a:latin typeface="+mn-lt"/>
                <a:ea typeface="+mn-ea"/>
                <a:cs typeface="+mn-cs"/>
              </a:rPr>
              <a:t>ping, pong; fifty two, forty eight, </a:t>
            </a:r>
            <a:r>
              <a:rPr lang="en-GB" sz="1200" kern="1200" dirty="0">
                <a:solidFill>
                  <a:schemeClr val="tx1"/>
                </a:solidFill>
                <a:effectLst/>
                <a:latin typeface="+mn-lt"/>
                <a:ea typeface="+mn-ea"/>
                <a:cs typeface="+mn-cs"/>
              </a:rPr>
              <a:t>etc</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5</a:t>
            </a:r>
          </a:p>
          <a:p>
            <a:r>
              <a:rPr lang="en-GB" sz="1200" kern="1200" dirty="0">
                <a:solidFill>
                  <a:schemeClr val="tx1"/>
                </a:solidFill>
                <a:effectLst/>
                <a:latin typeface="+mn-lt"/>
                <a:ea typeface="+mn-ea"/>
                <a:cs typeface="+mn-cs"/>
              </a:rPr>
              <a:t>Give each child a number card from the Rounding Game set (</a:t>
            </a:r>
            <a:r>
              <a:rPr lang="en-GB" sz="1200" i="1" kern="1200" dirty="0">
                <a:solidFill>
                  <a:schemeClr val="tx1"/>
                </a:solidFill>
                <a:effectLst/>
                <a:latin typeface="+mn-lt"/>
                <a:ea typeface="+mn-ea"/>
                <a:cs typeface="+mn-cs"/>
              </a:rPr>
              <a:t>see starters resources</a:t>
            </a:r>
            <a:r>
              <a:rPr lang="en-GB" sz="1200" kern="1200" dirty="0">
                <a:solidFill>
                  <a:schemeClr val="tx1"/>
                </a:solidFill>
                <a:effectLst/>
                <a:latin typeface="+mn-lt"/>
                <a:ea typeface="+mn-ea"/>
                <a:cs typeface="+mn-cs"/>
              </a:rPr>
              <a:t>). Explain that children need to find the other two members of their number families. Each family has a 3-digit number, its nearest 10 and its nearest 100. For instance, in the family of 324 are 320 (nearest 10) and 300 (nearest 100). Once all the families have been found, collect and shuffle the cards then play again.</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82341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a:t>
            </a:r>
            <a:r>
              <a:rPr kumimoji="0" lang="en-GB" sz="1200" b="1" i="0" u="none" strike="noStrike" kern="1200" cap="none" spc="0" normalizeH="0" baseline="0" noProof="0" dirty="0">
                <a:ln>
                  <a:noFill/>
                </a:ln>
                <a:solidFill>
                  <a:prstClr val="black"/>
                </a:solidFill>
                <a:effectLst/>
                <a:uLnTx/>
                <a:uFillTx/>
                <a:latin typeface="+mn-lt"/>
                <a:ea typeface="+mn-ea"/>
                <a:cs typeface="+mn-cs"/>
              </a:rPr>
              <a:t> can now go on to do differentiated GROUP ACTIVITIES. You can find Hamilton’s group activities in this unit’s TEACHING AND GROUP ACTIVITIES download.</a:t>
            </a:r>
          </a:p>
          <a:p>
            <a:r>
              <a:rPr lang="en-GB" sz="1200" kern="1200" dirty="0">
                <a:solidFill>
                  <a:schemeClr val="tx1"/>
                </a:solidFill>
                <a:effectLst/>
                <a:latin typeface="+mn-lt"/>
                <a:ea typeface="+mn-ea"/>
                <a:cs typeface="+mn-cs"/>
              </a:rPr>
              <a:t>WT:  Modelling decomposition</a:t>
            </a:r>
            <a:r>
              <a:rPr lang="en-GB" sz="1200" kern="1200" baseline="0" dirty="0">
                <a:solidFill>
                  <a:schemeClr val="tx1"/>
                </a:solidFill>
                <a:effectLst/>
                <a:latin typeface="+mn-lt"/>
                <a:ea typeface="+mn-ea"/>
                <a:cs typeface="+mn-cs"/>
              </a:rPr>
              <a:t> using Base 10 equipment.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Start to subtract 3-digit numbers that need one move to the ones column: in small groups.</a:t>
            </a:r>
          </a:p>
          <a:p>
            <a:r>
              <a:rPr lang="en-GB" sz="1200" kern="1200" dirty="0">
                <a:solidFill>
                  <a:schemeClr val="tx1"/>
                </a:solidFill>
                <a:effectLst/>
                <a:latin typeface="+mn-lt"/>
                <a:ea typeface="+mn-ea"/>
                <a:cs typeface="+mn-cs"/>
              </a:rPr>
              <a:t>GD:  Start to subtract 3-digit numbers that need one move to the ones column: in small groups.</a:t>
            </a: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1289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4-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Year 4</a:t>
            </a:r>
            <a:endParaRPr lang="en-GB" dirty="0"/>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Year 4</a:t>
            </a:r>
            <a:endParaRPr lang="en-GB" dirty="0"/>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Year 4</a:t>
            </a:r>
            <a:endParaRPr lang="en-GB" dirty="0"/>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a:t>Year 4</a:t>
            </a:r>
            <a:endParaRPr lang="en-GB" dirty="0"/>
          </a:p>
        </p:txBody>
      </p:sp>
    </p:spTree>
    <p:extLst>
      <p:ext uri="{BB962C8B-B14F-4D97-AF65-F5344CB8AC3E}">
        <p14:creationId xmlns:p14="http://schemas.microsoft.com/office/powerpoint/2010/main" val="8421408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Year 4</a:t>
            </a:r>
            <a:endParaRPr lang="en-GB" dirty="0"/>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a:t>Year 4</a:t>
            </a:r>
            <a:endParaRPr lang="en-GB" dirty="0"/>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a:t>Year 4</a:t>
            </a:r>
            <a:endParaRPr lang="en-GB" dirty="0"/>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a:t>Year 4</a:t>
            </a:r>
            <a:endParaRPr lang="en-GB" dirty="0"/>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a:t>Year 4</a:t>
            </a:r>
            <a:endParaRPr lang="en-GB" dirty="0"/>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a:t>Year 4</a:t>
            </a:r>
            <a:endParaRPr lang="en-GB" dirty="0"/>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a:t>Year 4</a:t>
            </a:r>
            <a:endParaRPr lang="en-GB" dirty="0"/>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a:t>Year 4</a:t>
            </a:r>
            <a:endParaRPr lang="en-GB" dirty="0"/>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4</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crickweb.co.uk/ks1numeracy.html#digitmen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snappymaths.com/subtraction/subm10c100/interactive/subm10c100attack.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6" name="TextBox 15">
            <a:extLst>
              <a:ext uri="{FF2B5EF4-FFF2-40B4-BE49-F238E27FC236}">
                <a16:creationId xmlns:a16="http://schemas.microsoft.com/office/drawing/2014/main" id="{B69677ED-5C54-4353-B94F-C526DD00205C}"/>
              </a:ext>
            </a:extLst>
          </p:cNvPr>
          <p:cNvSpPr txBox="1"/>
          <p:nvPr/>
        </p:nvSpPr>
        <p:spPr>
          <a:xfrm>
            <a:off x="230981" y="1638851"/>
            <a:ext cx="8833997" cy="411651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a:p>
            <a:pPr>
              <a:buClr>
                <a:srgbClr val="EA7600"/>
              </a:buClr>
              <a:buSzPct val="120000"/>
            </a:pPr>
            <a:r>
              <a:rPr lang="en-GB" sz="2000" b="1" dirty="0">
                <a:solidFill>
                  <a:srgbClr val="253746"/>
                </a:solidFill>
              </a:rPr>
              <a:t>Day 5</a:t>
            </a:r>
          </a:p>
          <a:p>
            <a:pPr>
              <a:spcAft>
                <a:spcPts val="500"/>
              </a:spcAft>
              <a:buClr>
                <a:srgbClr val="EA7600"/>
              </a:buClr>
              <a:buSzPct val="120000"/>
            </a:pPr>
            <a:r>
              <a:rPr lang="en-GB" sz="2000" b="1" dirty="0">
                <a:solidFill>
                  <a:schemeClr val="accent5">
                    <a:lumMod val="75000"/>
                  </a:schemeClr>
                </a:solidFill>
              </a:rPr>
              <a:t>Subtract using decomposition or Frog.</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Tree>
    <p:extLst>
      <p:ext uri="{BB962C8B-B14F-4D97-AF65-F5344CB8AC3E}">
        <p14:creationId xmlns:p14="http://schemas.microsoft.com/office/powerpoint/2010/main" val="3738145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10</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1:</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40" name="Group 39"/>
          <p:cNvGrpSpPr/>
          <p:nvPr/>
        </p:nvGrpSpPr>
        <p:grpSpPr>
          <a:xfrm>
            <a:off x="4758593" y="659189"/>
            <a:ext cx="2519999" cy="2069343"/>
            <a:chOff x="4758636" y="659189"/>
            <a:chExt cx="1251861" cy="2069343"/>
          </a:xfrm>
        </p:grpSpPr>
        <p:sp>
          <p:nvSpPr>
            <p:cNvPr id="41" name="Folded Corner 40"/>
            <p:cNvSpPr/>
            <p:nvPr/>
          </p:nvSpPr>
          <p:spPr>
            <a:xfrm>
              <a:off x="4758636" y="659189"/>
              <a:ext cx="1251861"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r>
                <a:rPr lang="en-GB" sz="800" b="1" dirty="0">
                  <a:solidFill>
                    <a:srgbClr val="253746"/>
                  </a:solidFill>
                </a:rPr>
                <a:t> </a:t>
              </a:r>
              <a:r>
                <a:rPr lang="en-GB" sz="2200" b="1" dirty="0">
                  <a:solidFill>
                    <a:srgbClr val="253746"/>
                  </a:solidFill>
                </a:rPr>
                <a:t>      600   50   4</a:t>
              </a:r>
            </a:p>
            <a:p>
              <a:r>
                <a:rPr lang="en-GB" sz="2200" b="1" dirty="0">
                  <a:solidFill>
                    <a:srgbClr val="253746"/>
                  </a:solidFill>
                </a:rPr>
                <a:t>      -  300   20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43" name="Straight Connector 42"/>
            <p:cNvCxnSpPr/>
            <p:nvPr/>
          </p:nvCxnSpPr>
          <p:spPr>
            <a:xfrm>
              <a:off x="5072721" y="1531105"/>
              <a:ext cx="6405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364000" y="1512000"/>
            <a:ext cx="688622" cy="430887"/>
          </a:xfrm>
          <a:prstGeom prst="rect">
            <a:avLst/>
          </a:prstGeom>
          <a:noFill/>
        </p:spPr>
        <p:txBody>
          <a:bodyPr wrap="square" rtlCol="0">
            <a:spAutoFit/>
          </a:bodyPr>
          <a:lstStyle/>
          <a:p>
            <a:r>
              <a:rPr lang="en-GB" sz="2200" b="1" dirty="0">
                <a:solidFill>
                  <a:srgbClr val="C00000"/>
                </a:solidFill>
              </a:rPr>
              <a:t>300</a:t>
            </a:r>
          </a:p>
        </p:txBody>
      </p:sp>
      <p:sp>
        <p:nvSpPr>
          <p:cNvPr id="47" name="TextBox 46"/>
          <p:cNvSpPr txBox="1"/>
          <p:nvPr/>
        </p:nvSpPr>
        <p:spPr>
          <a:xfrm>
            <a:off x="5976000" y="1512000"/>
            <a:ext cx="688622" cy="430887"/>
          </a:xfrm>
          <a:prstGeom prst="rect">
            <a:avLst/>
          </a:prstGeom>
          <a:noFill/>
        </p:spPr>
        <p:txBody>
          <a:bodyPr wrap="square" rtlCol="0">
            <a:spAutoFit/>
          </a:bodyPr>
          <a:lstStyle/>
          <a:p>
            <a:r>
              <a:rPr lang="en-GB" sz="2200" b="1" dirty="0">
                <a:solidFill>
                  <a:srgbClr val="C00000"/>
                </a:solidFill>
              </a:rPr>
              <a:t>30</a:t>
            </a:r>
          </a:p>
        </p:txBody>
      </p:sp>
      <p:sp>
        <p:nvSpPr>
          <p:cNvPr id="49" name="TextBox 48"/>
          <p:cNvSpPr txBox="1"/>
          <p:nvPr/>
        </p:nvSpPr>
        <p:spPr>
          <a:xfrm>
            <a:off x="6444000" y="1512000"/>
            <a:ext cx="688622" cy="430887"/>
          </a:xfrm>
          <a:prstGeom prst="rect">
            <a:avLst/>
          </a:prstGeom>
          <a:noFill/>
        </p:spPr>
        <p:txBody>
          <a:bodyPr wrap="square" rtlCol="0">
            <a:spAutoFit/>
          </a:bodyPr>
          <a:lstStyle/>
          <a:p>
            <a:r>
              <a:rPr lang="en-GB" sz="2200" b="1" dirty="0">
                <a:solidFill>
                  <a:srgbClr val="C00000"/>
                </a:solidFill>
              </a:rPr>
              <a:t>3</a:t>
            </a:r>
          </a:p>
        </p:txBody>
      </p:sp>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338689" y="571500"/>
            <a:ext cx="3804686" cy="1438275"/>
          </a:xfrm>
          <a:prstGeom prst="wedgeEllipseCallout">
            <a:avLst>
              <a:gd name="adj1" fmla="val 56281"/>
              <a:gd name="adj2" fmla="val 1110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Set out </a:t>
            </a:r>
            <a:r>
              <a:rPr lang="en-GB" sz="2000" b="1" dirty="0">
                <a:solidFill>
                  <a:srgbClr val="C00000"/>
                </a:solidFill>
              </a:rPr>
              <a:t>654 – 321 </a:t>
            </a:r>
            <a:r>
              <a:rPr lang="en-GB" sz="2000" b="1" dirty="0">
                <a:solidFill>
                  <a:srgbClr val="253746"/>
                </a:solidFill>
              </a:rPr>
              <a:t>like this with the numbers </a:t>
            </a:r>
            <a:r>
              <a:rPr lang="en-GB" sz="2000" b="1" dirty="0">
                <a:solidFill>
                  <a:srgbClr val="C00000"/>
                </a:solidFill>
              </a:rPr>
              <a:t>partitioned.</a:t>
            </a:r>
            <a:r>
              <a:rPr lang="en-GB" sz="2000" dirty="0"/>
              <a:t> </a:t>
            </a:r>
            <a:endParaRPr lang="en-GB" sz="2000" b="1" dirty="0">
              <a:solidFill>
                <a:srgbClr val="C00000"/>
              </a:solidFill>
            </a:endParaRPr>
          </a:p>
        </p:txBody>
      </p:sp>
      <p:sp>
        <p:nvSpPr>
          <p:cNvPr id="16" name="Speech Bubble: Rectangle with Corners Rounded 10">
            <a:extLst>
              <a:ext uri="{FF2B5EF4-FFF2-40B4-BE49-F238E27FC236}">
                <a16:creationId xmlns:a16="http://schemas.microsoft.com/office/drawing/2014/main" id="{CD2579CE-2DB8-4F93-8ECD-0E9BF715B235}"/>
              </a:ext>
            </a:extLst>
          </p:cNvPr>
          <p:cNvSpPr/>
          <p:nvPr/>
        </p:nvSpPr>
        <p:spPr>
          <a:xfrm>
            <a:off x="5390847" y="2795902"/>
            <a:ext cx="3499152" cy="784014"/>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1s </a:t>
            </a:r>
          </a:p>
          <a:p>
            <a:pPr algn="ctr"/>
            <a:r>
              <a:rPr lang="en-GB" sz="2000" b="1" dirty="0">
                <a:solidFill>
                  <a:srgbClr val="253746"/>
                </a:solidFill>
              </a:rPr>
              <a:t>4 - 1 = ?</a:t>
            </a:r>
            <a:endParaRPr lang="en-GB" sz="2000" b="1" dirty="0">
              <a:solidFill>
                <a:srgbClr val="C00000"/>
              </a:solidFill>
            </a:endParaRPr>
          </a:p>
        </p:txBody>
      </p:sp>
      <p:sp>
        <p:nvSpPr>
          <p:cNvPr id="17" name="Speech Bubble: Rectangle with Corners Rounded 10">
            <a:extLst>
              <a:ext uri="{FF2B5EF4-FFF2-40B4-BE49-F238E27FC236}">
                <a16:creationId xmlns:a16="http://schemas.microsoft.com/office/drawing/2014/main" id="{CD2579CE-2DB8-4F93-8ECD-0E9BF715B235}"/>
              </a:ext>
            </a:extLst>
          </p:cNvPr>
          <p:cNvSpPr/>
          <p:nvPr/>
        </p:nvSpPr>
        <p:spPr>
          <a:xfrm>
            <a:off x="5390847" y="3732316"/>
            <a:ext cx="3523596" cy="784014"/>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10s </a:t>
            </a:r>
          </a:p>
          <a:p>
            <a:pPr algn="ctr"/>
            <a:r>
              <a:rPr lang="en-GB" sz="2000" b="1" dirty="0">
                <a:solidFill>
                  <a:srgbClr val="253746"/>
                </a:solidFill>
              </a:rPr>
              <a:t>50 - 20 = ? </a:t>
            </a:r>
            <a:endParaRPr lang="en-GB" sz="2000" b="1" dirty="0">
              <a:solidFill>
                <a:srgbClr val="C00000"/>
              </a:solidFill>
            </a:endParaRPr>
          </a:p>
        </p:txBody>
      </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5364000" y="4748527"/>
            <a:ext cx="3627600" cy="784014"/>
          </a:xfrm>
          <a:prstGeom prst="wedgeEllipseCallout">
            <a:avLst>
              <a:gd name="adj1" fmla="val 45570"/>
              <a:gd name="adj2" fmla="val -497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Subtract the 100s </a:t>
            </a:r>
          </a:p>
          <a:p>
            <a:pPr algn="ctr"/>
            <a:r>
              <a:rPr lang="en-GB" sz="2000" b="1" dirty="0">
                <a:solidFill>
                  <a:srgbClr val="253746"/>
                </a:solidFill>
              </a:rPr>
              <a:t>600 - 300 = ?</a:t>
            </a:r>
            <a:endParaRPr lang="en-GB" sz="2000" b="1" dirty="0">
              <a:solidFill>
                <a:srgbClr val="C00000"/>
              </a:solidFill>
            </a:endParaRPr>
          </a:p>
        </p:txBody>
      </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338689" y="3579916"/>
            <a:ext cx="3736628" cy="1217716"/>
          </a:xfrm>
          <a:prstGeom prst="wedgeEllipseCallout">
            <a:avLst>
              <a:gd name="adj1" fmla="val 71610"/>
              <a:gd name="adj2" fmla="val -9350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Finally </a:t>
            </a:r>
            <a:r>
              <a:rPr lang="en-GB" sz="2000" b="1" dirty="0">
                <a:solidFill>
                  <a:srgbClr val="C00000"/>
                </a:solidFill>
              </a:rPr>
              <a:t>recombine</a:t>
            </a:r>
            <a:r>
              <a:rPr lang="en-GB" sz="2000" b="1" dirty="0">
                <a:solidFill>
                  <a:srgbClr val="253746"/>
                </a:solidFill>
              </a:rPr>
              <a:t> and write the answer:</a:t>
            </a:r>
          </a:p>
          <a:p>
            <a:pPr algn="ctr"/>
            <a:r>
              <a:rPr lang="en-GB" sz="2000" b="1" dirty="0">
                <a:solidFill>
                  <a:srgbClr val="C00000"/>
                </a:solidFill>
              </a:rPr>
              <a:t>300 + 30 + 3 = 333</a:t>
            </a:r>
          </a:p>
        </p:txBody>
      </p:sp>
    </p:spTree>
    <p:extLst>
      <p:ext uri="{BB962C8B-B14F-4D97-AF65-F5344CB8AC3E}">
        <p14:creationId xmlns:p14="http://schemas.microsoft.com/office/powerpoint/2010/main" val="4083247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9" grpId="0"/>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11</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1:</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5" name="Group 4"/>
          <p:cNvGrpSpPr/>
          <p:nvPr/>
        </p:nvGrpSpPr>
        <p:grpSpPr>
          <a:xfrm>
            <a:off x="6069392" y="680621"/>
            <a:ext cx="2520000" cy="2069343"/>
            <a:chOff x="4716000" y="989770"/>
            <a:chExt cx="2520000" cy="2069343"/>
          </a:xfrm>
        </p:grpSpPr>
        <p:sp>
          <p:nvSpPr>
            <p:cNvPr id="16" name="Folded Corner 15"/>
            <p:cNvSpPr/>
            <p:nvPr/>
          </p:nvSpPr>
          <p:spPr>
            <a:xfrm>
              <a:off x="4716000" y="98977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600   50   1</a:t>
              </a:r>
            </a:p>
            <a:p>
              <a:r>
                <a:rPr lang="en-GB" sz="2200" b="1" dirty="0">
                  <a:solidFill>
                    <a:srgbClr val="253746"/>
                  </a:solidFill>
                </a:rPr>
                <a:t>      -  300   20   4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17" name="Straight Connector 16"/>
            <p:cNvCxnSpPr/>
            <p:nvPr/>
          </p:nvCxnSpPr>
          <p:spPr>
            <a:xfrm>
              <a:off x="5359092" y="204283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657772" y="1715291"/>
            <a:ext cx="688622" cy="430887"/>
          </a:xfrm>
          <a:prstGeom prst="rect">
            <a:avLst/>
          </a:prstGeom>
          <a:noFill/>
        </p:spPr>
        <p:txBody>
          <a:bodyPr wrap="square" rtlCol="0">
            <a:spAutoFit/>
          </a:bodyPr>
          <a:lstStyle/>
          <a:p>
            <a:r>
              <a:rPr lang="en-GB" sz="2200" b="1" dirty="0">
                <a:solidFill>
                  <a:srgbClr val="C00000"/>
                </a:solidFill>
              </a:rPr>
              <a:t>300</a:t>
            </a:r>
          </a:p>
        </p:txBody>
      </p:sp>
      <p:sp>
        <p:nvSpPr>
          <p:cNvPr id="26" name="TextBox 25"/>
          <p:cNvSpPr txBox="1"/>
          <p:nvPr/>
        </p:nvSpPr>
        <p:spPr>
          <a:xfrm>
            <a:off x="7269772" y="1715291"/>
            <a:ext cx="688622" cy="430887"/>
          </a:xfrm>
          <a:prstGeom prst="rect">
            <a:avLst/>
          </a:prstGeom>
          <a:noFill/>
        </p:spPr>
        <p:txBody>
          <a:bodyPr wrap="square" rtlCol="0">
            <a:spAutoFit/>
          </a:bodyPr>
          <a:lstStyle/>
          <a:p>
            <a:r>
              <a:rPr lang="en-GB" sz="2200" b="1" dirty="0">
                <a:solidFill>
                  <a:srgbClr val="C00000"/>
                </a:solidFill>
              </a:rPr>
              <a:t>20</a:t>
            </a:r>
          </a:p>
        </p:txBody>
      </p:sp>
      <p:sp>
        <p:nvSpPr>
          <p:cNvPr id="28" name="TextBox 27"/>
          <p:cNvSpPr txBox="1"/>
          <p:nvPr/>
        </p:nvSpPr>
        <p:spPr>
          <a:xfrm>
            <a:off x="7737772" y="1715291"/>
            <a:ext cx="688622" cy="430887"/>
          </a:xfrm>
          <a:prstGeom prst="rect">
            <a:avLst/>
          </a:prstGeom>
          <a:noFill/>
        </p:spPr>
        <p:txBody>
          <a:bodyPr wrap="square" rtlCol="0">
            <a:spAutoFit/>
          </a:bodyPr>
          <a:lstStyle/>
          <a:p>
            <a:r>
              <a:rPr lang="en-GB" sz="2200" b="1" dirty="0">
                <a:solidFill>
                  <a:srgbClr val="C00000"/>
                </a:solidFill>
              </a:rPr>
              <a:t>7</a:t>
            </a:r>
          </a:p>
        </p:txBody>
      </p:sp>
      <p:grpSp>
        <p:nvGrpSpPr>
          <p:cNvPr id="12" name="Group 11"/>
          <p:cNvGrpSpPr/>
          <p:nvPr/>
        </p:nvGrpSpPr>
        <p:grpSpPr>
          <a:xfrm>
            <a:off x="7269772" y="680621"/>
            <a:ext cx="914400" cy="656531"/>
            <a:chOff x="5864202" y="3059113"/>
            <a:chExt cx="914400" cy="656531"/>
          </a:xfrm>
        </p:grpSpPr>
        <p:cxnSp>
          <p:nvCxnSpPr>
            <p:cNvPr id="6" name="Straight Connector 5"/>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40  11</a:t>
              </a:r>
            </a:p>
          </p:txBody>
        </p:sp>
      </p:gr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169333" y="698921"/>
            <a:ext cx="3293163" cy="1091780"/>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could we work out </a:t>
            </a:r>
            <a:r>
              <a:rPr lang="en-GB" sz="2000" b="1" dirty="0">
                <a:solidFill>
                  <a:srgbClr val="C00000"/>
                </a:solidFill>
              </a:rPr>
              <a:t>651 - 324?</a:t>
            </a:r>
          </a:p>
        </p:txBody>
      </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257175" y="2042835"/>
            <a:ext cx="3629025"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Partition</a:t>
            </a:r>
            <a:r>
              <a:rPr lang="en-GB" sz="2000" b="1" dirty="0">
                <a:solidFill>
                  <a:srgbClr val="253746"/>
                </a:solidFill>
              </a:rPr>
              <a:t> the numbers and set it out.</a:t>
            </a:r>
            <a:endParaRPr lang="en-GB" sz="2000" b="1" dirty="0">
              <a:solidFill>
                <a:srgbClr val="C00000"/>
              </a:solidFill>
            </a:endParaRPr>
          </a:p>
        </p:txBody>
      </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342900" y="3238500"/>
            <a:ext cx="3695700" cy="495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 is bigger than 1!</a:t>
            </a:r>
          </a:p>
        </p:txBody>
      </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797983" y="5337445"/>
            <a:ext cx="3421592"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This is called </a:t>
            </a:r>
            <a:r>
              <a:rPr lang="en-GB" sz="2000" b="1" dirty="0">
                <a:solidFill>
                  <a:srgbClr val="C00000"/>
                </a:solidFill>
              </a:rPr>
              <a:t>decomposition.</a:t>
            </a: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4595934" y="4722919"/>
            <a:ext cx="4149492" cy="1045671"/>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do you notice about </a:t>
            </a:r>
            <a:r>
              <a:rPr lang="en-GB" sz="2000" b="1" dirty="0">
                <a:solidFill>
                  <a:srgbClr val="C00000"/>
                </a:solidFill>
              </a:rPr>
              <a:t>50 + 1 </a:t>
            </a:r>
            <a:r>
              <a:rPr lang="en-GB" sz="2000" b="1" dirty="0">
                <a:solidFill>
                  <a:srgbClr val="253746"/>
                </a:solidFill>
              </a:rPr>
              <a:t>and </a:t>
            </a:r>
            <a:r>
              <a:rPr lang="en-GB" sz="2000" b="1" dirty="0">
                <a:solidFill>
                  <a:srgbClr val="C00000"/>
                </a:solidFill>
              </a:rPr>
              <a:t>40 + 11?</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4704377" y="3344314"/>
            <a:ext cx="3932607" cy="1045671"/>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subtract the 1s, 10s and 100s.</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4545447" y="2315840"/>
            <a:ext cx="2520000" cy="650692"/>
          </a:xfrm>
          <a:prstGeom prst="wedgeEllipseCallout">
            <a:avLst>
              <a:gd name="adj1" fmla="val 61452"/>
              <a:gd name="adj2" fmla="val -7693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651 - 324 = 327</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479954" y="3846618"/>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We take 10 from 50 and add it to the 1s.</a:t>
            </a:r>
          </a:p>
        </p:txBody>
      </p:sp>
    </p:spTree>
    <p:extLst>
      <p:ext uri="{BB962C8B-B14F-4D97-AF65-F5344CB8AC3E}">
        <p14:creationId xmlns:p14="http://schemas.microsoft.com/office/powerpoint/2010/main" val="420243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75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19" grpId="0" animBg="1"/>
      <p:bldP spid="20" grpId="0" animBg="1"/>
      <p:bldP spid="21" grpId="0" animBg="1"/>
      <p:bldP spid="23" grpId="0" animBg="1"/>
      <p:bldP spid="24"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12</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1:</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5" name="Group 4"/>
          <p:cNvGrpSpPr/>
          <p:nvPr/>
        </p:nvGrpSpPr>
        <p:grpSpPr>
          <a:xfrm>
            <a:off x="4716000" y="989770"/>
            <a:ext cx="2520000" cy="2069343"/>
            <a:chOff x="4716000" y="989770"/>
            <a:chExt cx="2520000" cy="2069343"/>
          </a:xfrm>
        </p:grpSpPr>
        <p:sp>
          <p:nvSpPr>
            <p:cNvPr id="16" name="Folded Corner 15"/>
            <p:cNvSpPr/>
            <p:nvPr/>
          </p:nvSpPr>
          <p:spPr>
            <a:xfrm>
              <a:off x="4716000" y="98977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700   40   2</a:t>
              </a:r>
            </a:p>
            <a:p>
              <a:r>
                <a:rPr lang="en-GB" sz="2200" b="1" dirty="0">
                  <a:solidFill>
                    <a:srgbClr val="253746"/>
                  </a:solidFill>
                </a:rPr>
                <a:t>      -  300   20   8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17" name="Straight Connector 16"/>
            <p:cNvCxnSpPr/>
            <p:nvPr/>
          </p:nvCxnSpPr>
          <p:spPr>
            <a:xfrm>
              <a:off x="5359092" y="204283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04380" y="2024440"/>
            <a:ext cx="688622" cy="430887"/>
          </a:xfrm>
          <a:prstGeom prst="rect">
            <a:avLst/>
          </a:prstGeom>
          <a:noFill/>
        </p:spPr>
        <p:txBody>
          <a:bodyPr wrap="square" rtlCol="0">
            <a:spAutoFit/>
          </a:bodyPr>
          <a:lstStyle/>
          <a:p>
            <a:r>
              <a:rPr lang="en-GB" sz="2200" b="1" dirty="0">
                <a:solidFill>
                  <a:srgbClr val="C00000"/>
                </a:solidFill>
              </a:rPr>
              <a:t>400</a:t>
            </a:r>
          </a:p>
        </p:txBody>
      </p:sp>
      <p:sp>
        <p:nvSpPr>
          <p:cNvPr id="26" name="TextBox 25"/>
          <p:cNvSpPr txBox="1"/>
          <p:nvPr/>
        </p:nvSpPr>
        <p:spPr>
          <a:xfrm>
            <a:off x="5916380" y="2024440"/>
            <a:ext cx="688622" cy="430887"/>
          </a:xfrm>
          <a:prstGeom prst="rect">
            <a:avLst/>
          </a:prstGeom>
          <a:noFill/>
        </p:spPr>
        <p:txBody>
          <a:bodyPr wrap="square" rtlCol="0">
            <a:spAutoFit/>
          </a:bodyPr>
          <a:lstStyle/>
          <a:p>
            <a:r>
              <a:rPr lang="en-GB" sz="2200" b="1" dirty="0">
                <a:solidFill>
                  <a:srgbClr val="C00000"/>
                </a:solidFill>
              </a:rPr>
              <a:t>10</a:t>
            </a:r>
          </a:p>
        </p:txBody>
      </p:sp>
      <p:sp>
        <p:nvSpPr>
          <p:cNvPr id="28" name="TextBox 27"/>
          <p:cNvSpPr txBox="1"/>
          <p:nvPr/>
        </p:nvSpPr>
        <p:spPr>
          <a:xfrm>
            <a:off x="6384380" y="2024440"/>
            <a:ext cx="688622" cy="430887"/>
          </a:xfrm>
          <a:prstGeom prst="rect">
            <a:avLst/>
          </a:prstGeom>
          <a:noFill/>
        </p:spPr>
        <p:txBody>
          <a:bodyPr wrap="square" rtlCol="0">
            <a:spAutoFit/>
          </a:bodyPr>
          <a:lstStyle/>
          <a:p>
            <a:r>
              <a:rPr lang="en-GB" sz="2200" b="1" dirty="0">
                <a:solidFill>
                  <a:srgbClr val="C00000"/>
                </a:solidFill>
              </a:rPr>
              <a:t>4</a:t>
            </a:r>
          </a:p>
        </p:txBody>
      </p:sp>
      <p:grpSp>
        <p:nvGrpSpPr>
          <p:cNvPr id="12" name="Group 11"/>
          <p:cNvGrpSpPr/>
          <p:nvPr/>
        </p:nvGrpSpPr>
        <p:grpSpPr>
          <a:xfrm>
            <a:off x="5916380" y="989770"/>
            <a:ext cx="914400" cy="656531"/>
            <a:chOff x="5864202" y="3059113"/>
            <a:chExt cx="914400" cy="656531"/>
          </a:xfrm>
        </p:grpSpPr>
        <p:cxnSp>
          <p:nvCxnSpPr>
            <p:cNvPr id="6" name="Straight Connector 5"/>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30  12</a:t>
              </a:r>
            </a:p>
          </p:txBody>
        </p:sp>
      </p:gr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169333" y="698921"/>
            <a:ext cx="3293163" cy="1091780"/>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could we work out </a:t>
            </a:r>
            <a:r>
              <a:rPr lang="en-GB" sz="2000" b="1" dirty="0">
                <a:solidFill>
                  <a:srgbClr val="C00000"/>
                </a:solidFill>
              </a:rPr>
              <a:t>742 - 328?</a:t>
            </a:r>
          </a:p>
        </p:txBody>
      </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464608" y="2042835"/>
            <a:ext cx="3421592"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Set it out like before.</a:t>
            </a:r>
            <a:endParaRPr lang="en-GB" sz="2000" b="1" dirty="0">
              <a:solidFill>
                <a:srgbClr val="C00000"/>
              </a:solidFill>
            </a:endParaRPr>
          </a:p>
        </p:txBody>
      </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617008" y="3238500"/>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8 is bigger than 2. </a:t>
            </a:r>
          </a:p>
          <a:p>
            <a:pPr algn="ctr"/>
            <a:r>
              <a:rPr lang="en-GB" sz="2000" b="1" dirty="0">
                <a:solidFill>
                  <a:srgbClr val="C00000"/>
                </a:solidFill>
              </a:rPr>
              <a:t>We take 10 from 40 and add it to the 1s</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670681" y="3145313"/>
            <a:ext cx="2262502" cy="560388"/>
          </a:xfrm>
          <a:prstGeom prst="wedgeEllipseCallout">
            <a:avLst>
              <a:gd name="adj1" fmla="val -45907"/>
              <a:gd name="adj2" fmla="val -517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12 - 8 = ? </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2117073" y="4876956"/>
            <a:ext cx="3715932" cy="1041141"/>
          </a:xfrm>
          <a:prstGeom prst="wedgeEllipseCallout">
            <a:avLst>
              <a:gd name="adj1" fmla="val 5064"/>
              <a:gd name="adj2" fmla="val 1320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dirty="0">
                <a:solidFill>
                  <a:srgbClr val="253746"/>
                </a:solidFill>
              </a:rPr>
              <a:t>So, </a:t>
            </a:r>
            <a:r>
              <a:rPr lang="en-GB" sz="2400" b="1" dirty="0">
                <a:solidFill>
                  <a:srgbClr val="C00000"/>
                </a:solidFill>
              </a:rPr>
              <a:t>742 - 328 = 414</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6373580" y="3882030"/>
            <a:ext cx="2262502" cy="560388"/>
          </a:xfrm>
          <a:prstGeom prst="wedgeEllipseCallout">
            <a:avLst>
              <a:gd name="adj1" fmla="val -48433"/>
              <a:gd name="adj2" fmla="val -6530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30 - 20 = ?</a:t>
            </a:r>
            <a:endParaRPr lang="en-GB" sz="2000" b="1" dirty="0">
              <a:solidFill>
                <a:srgbClr val="C00000"/>
              </a:solidFill>
            </a:endParaRPr>
          </a:p>
        </p:txBody>
      </p:sp>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5851724" y="4556614"/>
            <a:ext cx="2262502" cy="560388"/>
          </a:xfrm>
          <a:prstGeom prst="wedgeEllipseCallout">
            <a:avLst>
              <a:gd name="adj1" fmla="val -45907"/>
              <a:gd name="adj2" fmla="val -8230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700 - 300 = ? </a:t>
            </a:r>
            <a:endParaRPr lang="en-GB" sz="2000" b="1" dirty="0">
              <a:solidFill>
                <a:srgbClr val="C00000"/>
              </a:solidFill>
            </a:endParaRPr>
          </a:p>
        </p:txBody>
      </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6728689" y="294775"/>
            <a:ext cx="2415311" cy="1125882"/>
          </a:xfrm>
          <a:prstGeom prst="wedgeEllipseCallout">
            <a:avLst>
              <a:gd name="adj1" fmla="val -40793"/>
              <a:gd name="adj2" fmla="val 4420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Look how we change the numbers.</a:t>
            </a:r>
          </a:p>
        </p:txBody>
      </p:sp>
    </p:spTree>
    <p:extLst>
      <p:ext uri="{BB962C8B-B14F-4D97-AF65-F5344CB8AC3E}">
        <p14:creationId xmlns:p14="http://schemas.microsoft.com/office/powerpoint/2010/main" val="653103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75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7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75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19" grpId="0" animBg="1"/>
      <p:bldP spid="20" grpId="0" animBg="1"/>
      <p:bldP spid="24" grpId="0" animBg="1"/>
      <p:bldP spid="27"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13</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1:</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5" name="Group 4"/>
          <p:cNvGrpSpPr/>
          <p:nvPr/>
        </p:nvGrpSpPr>
        <p:grpSpPr>
          <a:xfrm>
            <a:off x="5567860" y="733662"/>
            <a:ext cx="2520000" cy="2069343"/>
            <a:chOff x="4716000" y="989770"/>
            <a:chExt cx="2520000" cy="2069343"/>
          </a:xfrm>
        </p:grpSpPr>
        <p:sp>
          <p:nvSpPr>
            <p:cNvPr id="16" name="Folded Corner 15"/>
            <p:cNvSpPr/>
            <p:nvPr/>
          </p:nvSpPr>
          <p:spPr>
            <a:xfrm>
              <a:off x="4716000" y="98977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400   40   5</a:t>
              </a:r>
            </a:p>
            <a:p>
              <a:r>
                <a:rPr lang="en-GB" sz="2200" b="1" dirty="0">
                  <a:solidFill>
                    <a:srgbClr val="253746"/>
                  </a:solidFill>
                </a:rPr>
                <a:t>      -  300   30   9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17" name="Straight Connector 16"/>
            <p:cNvCxnSpPr/>
            <p:nvPr/>
          </p:nvCxnSpPr>
          <p:spPr>
            <a:xfrm>
              <a:off x="5359092" y="204283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156240" y="1768332"/>
            <a:ext cx="688622" cy="430887"/>
          </a:xfrm>
          <a:prstGeom prst="rect">
            <a:avLst/>
          </a:prstGeom>
          <a:noFill/>
        </p:spPr>
        <p:txBody>
          <a:bodyPr wrap="square" rtlCol="0">
            <a:spAutoFit/>
          </a:bodyPr>
          <a:lstStyle/>
          <a:p>
            <a:r>
              <a:rPr lang="en-GB" sz="2200" b="1" dirty="0">
                <a:solidFill>
                  <a:srgbClr val="C00000"/>
                </a:solidFill>
              </a:rPr>
              <a:t>100</a:t>
            </a:r>
          </a:p>
        </p:txBody>
      </p:sp>
      <p:sp>
        <p:nvSpPr>
          <p:cNvPr id="26" name="TextBox 25"/>
          <p:cNvSpPr txBox="1"/>
          <p:nvPr/>
        </p:nvSpPr>
        <p:spPr>
          <a:xfrm>
            <a:off x="6768240" y="1768332"/>
            <a:ext cx="688622" cy="430887"/>
          </a:xfrm>
          <a:prstGeom prst="rect">
            <a:avLst/>
          </a:prstGeom>
          <a:noFill/>
        </p:spPr>
        <p:txBody>
          <a:bodyPr wrap="square" rtlCol="0">
            <a:spAutoFit/>
          </a:bodyPr>
          <a:lstStyle/>
          <a:p>
            <a:r>
              <a:rPr lang="en-GB" sz="2200" b="1" dirty="0">
                <a:solidFill>
                  <a:srgbClr val="C00000"/>
                </a:solidFill>
              </a:rPr>
              <a:t> 0</a:t>
            </a:r>
          </a:p>
        </p:txBody>
      </p:sp>
      <p:sp>
        <p:nvSpPr>
          <p:cNvPr id="28" name="TextBox 27"/>
          <p:cNvSpPr txBox="1"/>
          <p:nvPr/>
        </p:nvSpPr>
        <p:spPr>
          <a:xfrm>
            <a:off x="7236240" y="1768332"/>
            <a:ext cx="688622" cy="430887"/>
          </a:xfrm>
          <a:prstGeom prst="rect">
            <a:avLst/>
          </a:prstGeom>
          <a:noFill/>
        </p:spPr>
        <p:txBody>
          <a:bodyPr wrap="square" rtlCol="0">
            <a:spAutoFit/>
          </a:bodyPr>
          <a:lstStyle/>
          <a:p>
            <a:r>
              <a:rPr lang="en-GB" sz="2200" b="1" dirty="0">
                <a:solidFill>
                  <a:srgbClr val="C00000"/>
                </a:solidFill>
              </a:rPr>
              <a:t>6</a:t>
            </a:r>
          </a:p>
        </p:txBody>
      </p:sp>
      <p:grpSp>
        <p:nvGrpSpPr>
          <p:cNvPr id="12" name="Group 11"/>
          <p:cNvGrpSpPr/>
          <p:nvPr/>
        </p:nvGrpSpPr>
        <p:grpSpPr>
          <a:xfrm>
            <a:off x="6768240" y="733662"/>
            <a:ext cx="914400" cy="656531"/>
            <a:chOff x="5864202" y="3059113"/>
            <a:chExt cx="914400" cy="656531"/>
          </a:xfrm>
        </p:grpSpPr>
        <p:cxnSp>
          <p:nvCxnSpPr>
            <p:cNvPr id="6" name="Straight Connector 5"/>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30  15</a:t>
              </a:r>
            </a:p>
          </p:txBody>
        </p:sp>
      </p:gr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1067857" y="3458501"/>
            <a:ext cx="3421592"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 through.</a:t>
            </a:r>
            <a:endParaRPr lang="en-GB" sz="2000" b="1" dirty="0">
              <a:solidFill>
                <a:srgbClr val="C00000"/>
              </a:solidFill>
            </a:endParaRPr>
          </a:p>
        </p:txBody>
      </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1108074" y="4632354"/>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9 is bigger than 5. </a:t>
            </a:r>
          </a:p>
          <a:p>
            <a:pPr algn="ctr"/>
            <a:r>
              <a:rPr lang="en-GB" sz="2000" b="1" dirty="0">
                <a:solidFill>
                  <a:srgbClr val="C00000"/>
                </a:solidFill>
              </a:rPr>
              <a:t>We take 10 from 40 and add it to the 1s.</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867571" y="2830380"/>
            <a:ext cx="2114582" cy="59862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15 - 9 = ? </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4778056" y="5245982"/>
            <a:ext cx="3861890" cy="814525"/>
          </a:xfrm>
          <a:prstGeom prst="wedgeEllipseCallout">
            <a:avLst>
              <a:gd name="adj1" fmla="val 13175"/>
              <a:gd name="adj2" fmla="val 2671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dirty="0">
                <a:solidFill>
                  <a:srgbClr val="C00000"/>
                </a:solidFill>
              </a:rPr>
              <a:t>So, 445 - 339 = 106</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6576813" y="3633684"/>
            <a:ext cx="2114582" cy="59862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30 - 30 = ?</a:t>
            </a:r>
            <a:endParaRPr lang="en-GB" sz="2000" b="1" dirty="0">
              <a:solidFill>
                <a:srgbClr val="C00000"/>
              </a:solidFill>
            </a:endParaRPr>
          </a:p>
        </p:txBody>
      </p:sp>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5943602" y="4428706"/>
            <a:ext cx="2329799" cy="598620"/>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400 - 300 = ? </a:t>
            </a:r>
            <a:endParaRPr lang="en-GB" sz="2000" b="1" dirty="0">
              <a:solidFill>
                <a:srgbClr val="C00000"/>
              </a:solidFill>
            </a:endParaRPr>
          </a:p>
        </p:txBody>
      </p:sp>
      <p:grpSp>
        <p:nvGrpSpPr>
          <p:cNvPr id="7" name="Group 6"/>
          <p:cNvGrpSpPr/>
          <p:nvPr/>
        </p:nvGrpSpPr>
        <p:grpSpPr>
          <a:xfrm>
            <a:off x="169334" y="698920"/>
            <a:ext cx="2754842" cy="1206079"/>
            <a:chOff x="169334" y="698920"/>
            <a:chExt cx="2754842" cy="1206079"/>
          </a:xfrm>
        </p:grpSpPr>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169334" y="698920"/>
              <a:ext cx="2754842" cy="1206079"/>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on your whiteboards try </a:t>
              </a:r>
              <a:r>
                <a:rPr lang="en-GB" sz="2000" b="1" dirty="0">
                  <a:solidFill>
                    <a:srgbClr val="C00000"/>
                  </a:solidFill>
                </a:rPr>
                <a:t>445 - 339.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85989" y="1131887"/>
              <a:ext cx="738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475193" y="2279662"/>
            <a:ext cx="3421592"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Set it out like this.</a:t>
            </a:r>
            <a:endParaRPr lang="en-GB" sz="2000" b="1" dirty="0">
              <a:solidFill>
                <a:srgbClr val="C00000"/>
              </a:solidFill>
            </a:endParaRPr>
          </a:p>
        </p:txBody>
      </p:sp>
    </p:spTree>
    <p:extLst>
      <p:ext uri="{BB962C8B-B14F-4D97-AF65-F5344CB8AC3E}">
        <p14:creationId xmlns:p14="http://schemas.microsoft.com/office/powerpoint/2010/main" val="288324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7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75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19" grpId="0" animBg="1"/>
      <p:bldP spid="20" grpId="0" animBg="1"/>
      <p:bldP spid="24" grpId="0" animBg="1"/>
      <p:bldP spid="27" grpId="0" animBg="1"/>
      <p:bldP spid="29" grpId="0" animBg="1"/>
      <p:bldP spid="30"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2092" t="6766" r="28985" b="47639"/>
          <a:stretch/>
        </p:blipFill>
        <p:spPr>
          <a:xfrm>
            <a:off x="261933" y="229857"/>
            <a:ext cx="4569540" cy="5000302"/>
          </a:xfrm>
          <a:prstGeom prst="rect">
            <a:avLst/>
          </a:prstGeom>
          <a:ln>
            <a:noFill/>
          </a:ln>
          <a:effectLst>
            <a:outerShdw blurRad="292100" dist="139700" dir="2700000" algn="tl" rotWithShape="0">
              <a:srgbClr val="333333">
                <a:alpha val="65000"/>
              </a:srgbClr>
            </a:outerShdw>
          </a:effectLst>
        </p:spPr>
      </p:pic>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14</a:t>
            </a:fld>
            <a:endParaRPr lang="en-GB" dirty="0">
              <a:solidFill>
                <a:srgbClr val="EA7600"/>
              </a:solidFill>
            </a:endParaRPr>
          </a:p>
        </p:txBody>
      </p:sp>
      <p:grpSp>
        <p:nvGrpSpPr>
          <p:cNvPr id="7" name="Group 6">
            <a:extLst>
              <a:ext uri="{FF2B5EF4-FFF2-40B4-BE49-F238E27FC236}">
                <a16:creationId xmlns:a16="http://schemas.microsoft.com/office/drawing/2014/main" id="{433D4C62-74FD-46E8-A462-5515FC6EA90A}"/>
              </a:ext>
            </a:extLst>
          </p:cNvPr>
          <p:cNvGrpSpPr/>
          <p:nvPr/>
        </p:nvGrpSpPr>
        <p:grpSpPr>
          <a:xfrm>
            <a:off x="2912092" y="5041015"/>
            <a:ext cx="6066092" cy="1157790"/>
            <a:chOff x="461790" y="4624615"/>
            <a:chExt cx="6066092" cy="1157790"/>
          </a:xfrm>
        </p:grpSpPr>
        <p:sp>
          <p:nvSpPr>
            <p:cNvPr id="11" name="Rounded Rectangle 4">
              <a:extLst>
                <a:ext uri="{FF2B5EF4-FFF2-40B4-BE49-F238E27FC236}">
                  <a16:creationId xmlns:a16="http://schemas.microsoft.com/office/drawing/2014/main" id="{207D6F30-18F8-414E-B2D9-AB1744293A4C}"/>
                </a:ext>
              </a:extLst>
            </p:cNvPr>
            <p:cNvSpPr/>
            <p:nvPr/>
          </p:nvSpPr>
          <p:spPr>
            <a:xfrm>
              <a:off x="461790" y="4624615"/>
              <a:ext cx="6066092" cy="1157790"/>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0718" t="80204" r="10522" b="9898"/>
            <a:stretch/>
          </p:blipFill>
          <p:spPr>
            <a:xfrm>
              <a:off x="586786" y="4703766"/>
              <a:ext cx="5923843" cy="1052787"/>
            </a:xfrm>
            <a:prstGeom prst="rect">
              <a:avLst/>
            </a:prstGeom>
          </p:spPr>
        </p:pic>
      </p:grpSp>
      <p:grpSp>
        <p:nvGrpSpPr>
          <p:cNvPr id="5" name="Group 4"/>
          <p:cNvGrpSpPr/>
          <p:nvPr/>
        </p:nvGrpSpPr>
        <p:grpSpPr>
          <a:xfrm>
            <a:off x="2412201" y="4723381"/>
            <a:ext cx="1301547" cy="1033172"/>
            <a:chOff x="238345" y="1944837"/>
            <a:chExt cx="1301547" cy="1033172"/>
          </a:xfrm>
        </p:grpSpPr>
        <p:sp>
          <p:nvSpPr>
            <p:cNvPr id="13" name="Rounded Rectangle 12"/>
            <p:cNvSpPr/>
            <p:nvPr/>
          </p:nvSpPr>
          <p:spPr>
            <a:xfrm>
              <a:off x="238345" y="1944837"/>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5122"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226165">
              <a:off x="887355" y="2347947"/>
              <a:ext cx="404290" cy="63006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spTree>
    <p:extLst>
      <p:ext uri="{BB962C8B-B14F-4D97-AF65-F5344CB8AC3E}">
        <p14:creationId xmlns:p14="http://schemas.microsoft.com/office/powerpoint/2010/main" val="219801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xit" presetSubtype="0" fill="hold" nodeType="withEffect">
                                  <p:stCondLst>
                                    <p:cond delay="0"/>
                                  </p:stCondLst>
                                  <p:childTnLst>
                                    <p:animEffect transition="out" filter="fade">
                                      <p:cBhvr>
                                        <p:cTn id="9" dur="750"/>
                                        <p:tgtEl>
                                          <p:spTgt spid="5"/>
                                        </p:tgtEl>
                                      </p:cBhvr>
                                    </p:animEffect>
                                    <p:set>
                                      <p:cBhvr>
                                        <p:cTn id="10"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p:txBody>
      </p:sp>
    </p:spTree>
    <p:extLst>
      <p:ext uri="{BB962C8B-B14F-4D97-AF65-F5344CB8AC3E}">
        <p14:creationId xmlns:p14="http://schemas.microsoft.com/office/powerpoint/2010/main" val="38543648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16</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333375" y="698921"/>
            <a:ext cx="3495675" cy="1320380"/>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could we work out </a:t>
            </a:r>
            <a:r>
              <a:rPr lang="en-GB" sz="2000" b="1" dirty="0">
                <a:solidFill>
                  <a:srgbClr val="C00000"/>
                </a:solidFill>
              </a:rPr>
              <a:t>657 - 432?</a:t>
            </a:r>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40" name="Group 39"/>
          <p:cNvGrpSpPr/>
          <p:nvPr/>
        </p:nvGrpSpPr>
        <p:grpSpPr>
          <a:xfrm>
            <a:off x="4758593" y="659189"/>
            <a:ext cx="2519999" cy="2069343"/>
            <a:chOff x="4758636" y="659189"/>
            <a:chExt cx="1251861" cy="2069343"/>
          </a:xfrm>
        </p:grpSpPr>
        <p:sp>
          <p:nvSpPr>
            <p:cNvPr id="41" name="Folded Corner 40"/>
            <p:cNvSpPr/>
            <p:nvPr/>
          </p:nvSpPr>
          <p:spPr>
            <a:xfrm>
              <a:off x="4758636" y="659189"/>
              <a:ext cx="1251861"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r>
                <a:rPr lang="en-GB" sz="800" b="1" dirty="0">
                  <a:solidFill>
                    <a:srgbClr val="253746"/>
                  </a:solidFill>
                </a:rPr>
                <a:t> </a:t>
              </a:r>
              <a:r>
                <a:rPr lang="en-GB" sz="2200" b="1" dirty="0">
                  <a:solidFill>
                    <a:srgbClr val="253746"/>
                  </a:solidFill>
                </a:rPr>
                <a:t>    600   50   7</a:t>
              </a:r>
            </a:p>
            <a:p>
              <a:r>
                <a:rPr lang="en-GB" sz="2200" b="1" dirty="0">
                  <a:solidFill>
                    <a:srgbClr val="253746"/>
                  </a:solidFill>
                </a:rPr>
                <a:t>      -  400   30   2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43" name="Straight Connector 42"/>
            <p:cNvCxnSpPr/>
            <p:nvPr/>
          </p:nvCxnSpPr>
          <p:spPr>
            <a:xfrm>
              <a:off x="5072721" y="1531105"/>
              <a:ext cx="6405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364000" y="1512000"/>
            <a:ext cx="688622" cy="430887"/>
          </a:xfrm>
          <a:prstGeom prst="rect">
            <a:avLst/>
          </a:prstGeom>
          <a:noFill/>
        </p:spPr>
        <p:txBody>
          <a:bodyPr wrap="square" rtlCol="0">
            <a:spAutoFit/>
          </a:bodyPr>
          <a:lstStyle/>
          <a:p>
            <a:r>
              <a:rPr lang="en-GB" sz="2200" b="1" dirty="0">
                <a:solidFill>
                  <a:srgbClr val="C00000"/>
                </a:solidFill>
              </a:rPr>
              <a:t>200</a:t>
            </a:r>
          </a:p>
        </p:txBody>
      </p:sp>
      <p:sp>
        <p:nvSpPr>
          <p:cNvPr id="47" name="TextBox 46"/>
          <p:cNvSpPr txBox="1"/>
          <p:nvPr/>
        </p:nvSpPr>
        <p:spPr>
          <a:xfrm>
            <a:off x="5976000" y="1512000"/>
            <a:ext cx="688622" cy="430887"/>
          </a:xfrm>
          <a:prstGeom prst="rect">
            <a:avLst/>
          </a:prstGeom>
          <a:noFill/>
        </p:spPr>
        <p:txBody>
          <a:bodyPr wrap="square" rtlCol="0">
            <a:spAutoFit/>
          </a:bodyPr>
          <a:lstStyle/>
          <a:p>
            <a:r>
              <a:rPr lang="en-GB" sz="2200" b="1" dirty="0">
                <a:solidFill>
                  <a:srgbClr val="C00000"/>
                </a:solidFill>
              </a:rPr>
              <a:t>20</a:t>
            </a:r>
          </a:p>
        </p:txBody>
      </p:sp>
      <p:sp>
        <p:nvSpPr>
          <p:cNvPr id="49" name="TextBox 48"/>
          <p:cNvSpPr txBox="1"/>
          <p:nvPr/>
        </p:nvSpPr>
        <p:spPr>
          <a:xfrm>
            <a:off x="6444000" y="1512000"/>
            <a:ext cx="688622" cy="430887"/>
          </a:xfrm>
          <a:prstGeom prst="rect">
            <a:avLst/>
          </a:prstGeom>
          <a:noFill/>
        </p:spPr>
        <p:txBody>
          <a:bodyPr wrap="square" rtlCol="0">
            <a:spAutoFit/>
          </a:bodyPr>
          <a:lstStyle/>
          <a:p>
            <a:r>
              <a:rPr lang="en-GB" sz="2200" b="1" dirty="0">
                <a:solidFill>
                  <a:srgbClr val="C00000"/>
                </a:solidFill>
              </a:rPr>
              <a:t>5</a:t>
            </a:r>
          </a:p>
        </p:txBody>
      </p:sp>
      <p:sp>
        <p:nvSpPr>
          <p:cNvPr id="14" name="Speech Bubble: Rectangle with Corners Rounded 10">
            <a:extLst>
              <a:ext uri="{FF2B5EF4-FFF2-40B4-BE49-F238E27FC236}">
                <a16:creationId xmlns:a16="http://schemas.microsoft.com/office/drawing/2014/main" id="{CD2579CE-2DB8-4F93-8ECD-0E9BF715B235}"/>
              </a:ext>
            </a:extLst>
          </p:cNvPr>
          <p:cNvSpPr/>
          <p:nvPr/>
        </p:nvSpPr>
        <p:spPr>
          <a:xfrm>
            <a:off x="627593" y="2263040"/>
            <a:ext cx="3421592" cy="1213583"/>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Partition</a:t>
            </a:r>
            <a:r>
              <a:rPr lang="en-GB" sz="2000" b="1" dirty="0">
                <a:solidFill>
                  <a:srgbClr val="253746"/>
                </a:solidFill>
              </a:rPr>
              <a:t> the numbers and set it out like this.</a:t>
            </a:r>
            <a:endParaRPr lang="en-GB" sz="2000" b="1" dirty="0">
              <a:solidFill>
                <a:srgbClr val="C00000"/>
              </a:solidFill>
            </a:endParaRPr>
          </a:p>
        </p:txBody>
      </p:sp>
      <p:sp>
        <p:nvSpPr>
          <p:cNvPr id="15" name="Speech Bubble: Rectangle with Corners Rounded 10">
            <a:extLst>
              <a:ext uri="{FF2B5EF4-FFF2-40B4-BE49-F238E27FC236}">
                <a16:creationId xmlns:a16="http://schemas.microsoft.com/office/drawing/2014/main" id="{CD2579CE-2DB8-4F93-8ECD-0E9BF715B235}"/>
              </a:ext>
            </a:extLst>
          </p:cNvPr>
          <p:cNvSpPr/>
          <p:nvPr/>
        </p:nvSpPr>
        <p:spPr>
          <a:xfrm>
            <a:off x="4822007" y="2953789"/>
            <a:ext cx="3932607" cy="1045671"/>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subtract the 1s, 10s and 100s.</a:t>
            </a:r>
            <a:endParaRPr lang="en-GB" sz="2000" b="1" dirty="0">
              <a:solidFill>
                <a:srgbClr val="C00000"/>
              </a:solidFill>
            </a:endParaRPr>
          </a:p>
        </p:txBody>
      </p:sp>
      <p:sp>
        <p:nvSpPr>
          <p:cNvPr id="16" name="Speech Bubble: Rectangle with Corners Rounded 10">
            <a:extLst>
              <a:ext uri="{FF2B5EF4-FFF2-40B4-BE49-F238E27FC236}">
                <a16:creationId xmlns:a16="http://schemas.microsoft.com/office/drawing/2014/main" id="{CD2579CE-2DB8-4F93-8ECD-0E9BF715B235}"/>
              </a:ext>
            </a:extLst>
          </p:cNvPr>
          <p:cNvSpPr/>
          <p:nvPr/>
        </p:nvSpPr>
        <p:spPr>
          <a:xfrm>
            <a:off x="266700" y="3999460"/>
            <a:ext cx="3736628" cy="1533081"/>
          </a:xfrm>
          <a:prstGeom prst="wedgeEllipseCallout">
            <a:avLst>
              <a:gd name="adj1" fmla="val 50198"/>
              <a:gd name="adj2" fmla="val -4504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Don’t forget to </a:t>
            </a:r>
            <a:r>
              <a:rPr lang="en-GB" sz="2000" b="1" dirty="0">
                <a:solidFill>
                  <a:srgbClr val="C00000"/>
                </a:solidFill>
              </a:rPr>
              <a:t>recombine</a:t>
            </a:r>
            <a:r>
              <a:rPr lang="en-GB" sz="2000" b="1" dirty="0">
                <a:solidFill>
                  <a:srgbClr val="253746"/>
                </a:solidFill>
              </a:rPr>
              <a:t> at the end:</a:t>
            </a:r>
          </a:p>
          <a:p>
            <a:pPr algn="ctr"/>
            <a:r>
              <a:rPr lang="en-GB" sz="2000" b="1" dirty="0">
                <a:solidFill>
                  <a:srgbClr val="C00000"/>
                </a:solidFill>
              </a:rPr>
              <a:t>200 + 20 + 5 = </a:t>
            </a:r>
            <a:r>
              <a:rPr lang="en-GB" sz="2400" b="1" dirty="0">
                <a:solidFill>
                  <a:srgbClr val="C00000"/>
                </a:solidFill>
              </a:rPr>
              <a:t>225</a:t>
            </a:r>
            <a:endParaRPr lang="en-GB" sz="2000" b="1" dirty="0">
              <a:solidFill>
                <a:srgbClr val="C00000"/>
              </a:solidFill>
            </a:endParaRPr>
          </a:p>
        </p:txBody>
      </p:sp>
    </p:spTree>
    <p:extLst>
      <p:ext uri="{BB962C8B-B14F-4D97-AF65-F5344CB8AC3E}">
        <p14:creationId xmlns:p14="http://schemas.microsoft.com/office/powerpoint/2010/main" val="854080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9"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17</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717596" y="698920"/>
            <a:ext cx="2744900" cy="947381"/>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let’s try </a:t>
            </a:r>
            <a:r>
              <a:rPr lang="en-GB" sz="2000" b="1" dirty="0">
                <a:solidFill>
                  <a:srgbClr val="C00000"/>
                </a:solidFill>
              </a:rPr>
              <a:t>657 - 472.</a:t>
            </a:r>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5" name="Group 4"/>
          <p:cNvGrpSpPr/>
          <p:nvPr/>
        </p:nvGrpSpPr>
        <p:grpSpPr>
          <a:xfrm>
            <a:off x="4428360" y="646870"/>
            <a:ext cx="2520000" cy="2069343"/>
            <a:chOff x="4428360" y="989770"/>
            <a:chExt cx="2520000" cy="2069343"/>
          </a:xfrm>
        </p:grpSpPr>
        <p:sp>
          <p:nvSpPr>
            <p:cNvPr id="19" name="Folded Corner 18"/>
            <p:cNvSpPr/>
            <p:nvPr/>
          </p:nvSpPr>
          <p:spPr>
            <a:xfrm>
              <a:off x="4428360" y="98977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600   50   7</a:t>
              </a:r>
            </a:p>
            <a:p>
              <a:r>
                <a:rPr lang="en-GB" sz="2200" b="1" dirty="0">
                  <a:solidFill>
                    <a:srgbClr val="253746"/>
                  </a:solidFill>
                </a:rPr>
                <a:t>      -  400   70   2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20" name="Straight Connector 19"/>
            <p:cNvCxnSpPr/>
            <p:nvPr/>
          </p:nvCxnSpPr>
          <p:spPr>
            <a:xfrm>
              <a:off x="5071452" y="204283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016740" y="1681540"/>
            <a:ext cx="688622" cy="430887"/>
          </a:xfrm>
          <a:prstGeom prst="rect">
            <a:avLst/>
          </a:prstGeom>
          <a:noFill/>
        </p:spPr>
        <p:txBody>
          <a:bodyPr wrap="square" rtlCol="0">
            <a:spAutoFit/>
          </a:bodyPr>
          <a:lstStyle/>
          <a:p>
            <a:r>
              <a:rPr lang="en-GB" sz="2200" b="1" dirty="0">
                <a:solidFill>
                  <a:srgbClr val="C00000"/>
                </a:solidFill>
              </a:rPr>
              <a:t>100</a:t>
            </a:r>
          </a:p>
        </p:txBody>
      </p:sp>
      <p:sp>
        <p:nvSpPr>
          <p:cNvPr id="23" name="TextBox 22"/>
          <p:cNvSpPr txBox="1"/>
          <p:nvPr/>
        </p:nvSpPr>
        <p:spPr>
          <a:xfrm>
            <a:off x="5628740" y="1681540"/>
            <a:ext cx="688622" cy="430887"/>
          </a:xfrm>
          <a:prstGeom prst="rect">
            <a:avLst/>
          </a:prstGeom>
          <a:noFill/>
        </p:spPr>
        <p:txBody>
          <a:bodyPr wrap="square" rtlCol="0">
            <a:spAutoFit/>
          </a:bodyPr>
          <a:lstStyle/>
          <a:p>
            <a:r>
              <a:rPr lang="en-GB" sz="2200" b="1" dirty="0">
                <a:solidFill>
                  <a:srgbClr val="C00000"/>
                </a:solidFill>
              </a:rPr>
              <a:t>80</a:t>
            </a:r>
          </a:p>
        </p:txBody>
      </p:sp>
      <p:sp>
        <p:nvSpPr>
          <p:cNvPr id="24" name="TextBox 23"/>
          <p:cNvSpPr txBox="1"/>
          <p:nvPr/>
        </p:nvSpPr>
        <p:spPr>
          <a:xfrm>
            <a:off x="6096740" y="1681540"/>
            <a:ext cx="688622" cy="430887"/>
          </a:xfrm>
          <a:prstGeom prst="rect">
            <a:avLst/>
          </a:prstGeom>
          <a:noFill/>
        </p:spPr>
        <p:txBody>
          <a:bodyPr wrap="square" rtlCol="0">
            <a:spAutoFit/>
          </a:bodyPr>
          <a:lstStyle/>
          <a:p>
            <a:r>
              <a:rPr lang="en-GB" sz="2200" b="1" dirty="0">
                <a:solidFill>
                  <a:srgbClr val="C00000"/>
                </a:solidFill>
              </a:rPr>
              <a:t>5</a:t>
            </a:r>
          </a:p>
        </p:txBody>
      </p:sp>
      <p:grpSp>
        <p:nvGrpSpPr>
          <p:cNvPr id="29" name="Group 28"/>
          <p:cNvGrpSpPr/>
          <p:nvPr/>
        </p:nvGrpSpPr>
        <p:grpSpPr>
          <a:xfrm>
            <a:off x="5016740" y="646870"/>
            <a:ext cx="1300622" cy="656531"/>
            <a:chOff x="5252202" y="3059113"/>
            <a:chExt cx="1300622" cy="656531"/>
          </a:xfrm>
        </p:grpSpPr>
        <p:cxnSp>
          <p:nvCxnSpPr>
            <p:cNvPr id="30" name="Straight Connector 29"/>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500  150</a:t>
              </a:r>
            </a:p>
          </p:txBody>
        </p:sp>
      </p:grpSp>
      <p:sp>
        <p:nvSpPr>
          <p:cNvPr id="17" name="Speech Bubble: Rectangle with Corners Rounded 10">
            <a:extLst>
              <a:ext uri="{FF2B5EF4-FFF2-40B4-BE49-F238E27FC236}">
                <a16:creationId xmlns:a16="http://schemas.microsoft.com/office/drawing/2014/main" id="{CD2579CE-2DB8-4F93-8ECD-0E9BF715B235}"/>
              </a:ext>
            </a:extLst>
          </p:cNvPr>
          <p:cNvSpPr/>
          <p:nvPr/>
        </p:nvSpPr>
        <p:spPr>
          <a:xfrm>
            <a:off x="452606" y="2119178"/>
            <a:ext cx="3466177" cy="797980"/>
          </a:xfrm>
          <a:prstGeom prst="wedgeEllipseCallout">
            <a:avLst>
              <a:gd name="adj1" fmla="val -57449"/>
              <a:gd name="adj2" fmla="val -476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subtract the 1s. </a:t>
            </a:r>
            <a:r>
              <a:rPr lang="en-GB" sz="2000" b="1" dirty="0">
                <a:solidFill>
                  <a:srgbClr val="C00000"/>
                </a:solidFill>
              </a:rPr>
              <a:t>7 - 2 = ? </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233406" y="3129403"/>
            <a:ext cx="3281980" cy="1270857"/>
          </a:xfrm>
          <a:prstGeom prst="cloudCallout">
            <a:avLst>
              <a:gd name="adj1" fmla="val -51016"/>
              <a:gd name="adj2" fmla="val 7793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do you notice about the </a:t>
            </a:r>
            <a:r>
              <a:rPr lang="en-GB" sz="2000" b="1" dirty="0">
                <a:solidFill>
                  <a:srgbClr val="C00000"/>
                </a:solidFill>
              </a:rPr>
              <a:t>10s?</a:t>
            </a: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5628615" y="2648093"/>
            <a:ext cx="3466177" cy="628650"/>
          </a:xfrm>
          <a:prstGeom prst="wedgeEllipseCallout">
            <a:avLst>
              <a:gd name="adj1" fmla="val -44168"/>
              <a:gd name="adj2" fmla="val -11651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70 is bigger than 50… </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777358" y="4611347"/>
            <a:ext cx="2816671" cy="1204940"/>
          </a:xfrm>
          <a:prstGeom prst="wedgeEllipseCallout">
            <a:avLst>
              <a:gd name="adj1" fmla="val -65521"/>
              <a:gd name="adj2" fmla="val -143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we can subtract the 10s.</a:t>
            </a:r>
          </a:p>
          <a:p>
            <a:pPr algn="ctr"/>
            <a:r>
              <a:rPr lang="en-GB" sz="2000" b="1" dirty="0">
                <a:solidFill>
                  <a:srgbClr val="C00000"/>
                </a:solidFill>
              </a:rPr>
              <a:t>150 - 70 = ? </a:t>
            </a: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3482183" y="5271711"/>
            <a:ext cx="3466177" cy="797980"/>
          </a:xfrm>
          <a:prstGeom prst="wedgeEllipseCallout">
            <a:avLst>
              <a:gd name="adj1" fmla="val 67860"/>
              <a:gd name="adj2" fmla="val 167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Finally subtract the 100s. </a:t>
            </a:r>
            <a:r>
              <a:rPr lang="en-GB" sz="2000" b="1" dirty="0">
                <a:solidFill>
                  <a:srgbClr val="C00000"/>
                </a:solidFill>
              </a:rPr>
              <a:t>500 - 400 = ? </a:t>
            </a:r>
          </a:p>
        </p:txBody>
      </p:sp>
      <p:sp>
        <p:nvSpPr>
          <p:cNvPr id="28" name="Speech Bubble: Rectangle with Corners Rounded 10">
            <a:extLst>
              <a:ext uri="{FF2B5EF4-FFF2-40B4-BE49-F238E27FC236}">
                <a16:creationId xmlns:a16="http://schemas.microsoft.com/office/drawing/2014/main" id="{CD2579CE-2DB8-4F93-8ECD-0E9BF715B235}"/>
              </a:ext>
            </a:extLst>
          </p:cNvPr>
          <p:cNvSpPr/>
          <p:nvPr/>
        </p:nvSpPr>
        <p:spPr>
          <a:xfrm>
            <a:off x="6732355" y="692781"/>
            <a:ext cx="2114581" cy="819227"/>
          </a:xfrm>
          <a:prstGeom prst="wedgeEllipseCallout">
            <a:avLst>
              <a:gd name="adj1" fmla="val -49901"/>
              <a:gd name="adj2" fmla="val 8296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657 – 472</a:t>
            </a:r>
          </a:p>
          <a:p>
            <a:pPr algn="ctr"/>
            <a:r>
              <a:rPr lang="en-GB" sz="2000" b="1" dirty="0">
                <a:solidFill>
                  <a:srgbClr val="C00000"/>
                </a:solidFill>
              </a:rPr>
              <a:t> = </a:t>
            </a:r>
            <a:r>
              <a:rPr lang="en-GB" sz="2400" b="1" dirty="0">
                <a:solidFill>
                  <a:srgbClr val="C00000"/>
                </a:solidFill>
              </a:rPr>
              <a:t>185</a:t>
            </a:r>
            <a:endParaRPr lang="en-GB" sz="2000" b="1" dirty="0">
              <a:solidFill>
                <a:srgbClr val="C00000"/>
              </a:solidFill>
            </a:endParaRPr>
          </a:p>
        </p:txBody>
      </p:sp>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4723788" y="4283291"/>
            <a:ext cx="4123148" cy="855780"/>
          </a:xfrm>
          <a:prstGeom prst="wedgeEllipseCallout">
            <a:avLst>
              <a:gd name="adj1" fmla="val -57341"/>
              <a:gd name="adj2" fmla="val -7241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take 100 from 600 and add it to the 10s.</a:t>
            </a:r>
          </a:p>
        </p:txBody>
      </p:sp>
      <p:sp>
        <p:nvSpPr>
          <p:cNvPr id="34" name="Speech Bubble: Rectangle with Corners Rounded 10">
            <a:extLst>
              <a:ext uri="{FF2B5EF4-FFF2-40B4-BE49-F238E27FC236}">
                <a16:creationId xmlns:a16="http://schemas.microsoft.com/office/drawing/2014/main" id="{EC6B9800-F956-48A6-9C25-148550778557}"/>
              </a:ext>
            </a:extLst>
          </p:cNvPr>
          <p:cNvSpPr/>
          <p:nvPr/>
        </p:nvSpPr>
        <p:spPr>
          <a:xfrm>
            <a:off x="5720713" y="3177166"/>
            <a:ext cx="3281980" cy="855780"/>
          </a:xfrm>
          <a:prstGeom prst="cloudCallout">
            <a:avLst>
              <a:gd name="adj1" fmla="val 48820"/>
              <a:gd name="adj2" fmla="val 847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might we do about this?</a:t>
            </a:r>
          </a:p>
        </p:txBody>
      </p:sp>
    </p:spTree>
    <p:extLst>
      <p:ext uri="{BB962C8B-B14F-4D97-AF65-F5344CB8AC3E}">
        <p14:creationId xmlns:p14="http://schemas.microsoft.com/office/powerpoint/2010/main" val="310266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7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childTnLst>
                                </p:cTn>
                              </p:par>
                            </p:childTnLst>
                          </p:cTn>
                        </p:par>
                        <p:par>
                          <p:cTn id="26" fill="hold">
                            <p:stCondLst>
                              <p:cond delay="750"/>
                            </p:stCondLst>
                            <p:childTnLst>
                              <p:par>
                                <p:cTn id="27" presetID="10" presetClass="entr" presetSubtype="0" fill="hold" grpId="0" nodeType="after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75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17" grpId="0" animBg="1"/>
      <p:bldP spid="22" grpId="0" animBg="1"/>
      <p:bldP spid="25" grpId="0" animBg="1"/>
      <p:bldP spid="26" grpId="0" animBg="1"/>
      <p:bldP spid="27" grpId="0" animBg="1"/>
      <p:bldP spid="28"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18</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5" name="Group 4"/>
          <p:cNvGrpSpPr/>
          <p:nvPr/>
        </p:nvGrpSpPr>
        <p:grpSpPr>
          <a:xfrm>
            <a:off x="700764" y="464053"/>
            <a:ext cx="4001944" cy="1384919"/>
            <a:chOff x="700764" y="464053"/>
            <a:chExt cx="4001944" cy="1384919"/>
          </a:xfrm>
        </p:grpSpPr>
        <p:sp>
          <p:nvSpPr>
            <p:cNvPr id="34" name="Speech Bubble: Rectangle with Corners Rounded 10">
              <a:extLst>
                <a:ext uri="{FF2B5EF4-FFF2-40B4-BE49-F238E27FC236}">
                  <a16:creationId xmlns:a16="http://schemas.microsoft.com/office/drawing/2014/main" id="{CD2579CE-2DB8-4F93-8ECD-0E9BF715B235}"/>
                </a:ext>
              </a:extLst>
            </p:cNvPr>
            <p:cNvSpPr/>
            <p:nvPr/>
          </p:nvSpPr>
          <p:spPr>
            <a:xfrm>
              <a:off x="700764" y="464053"/>
              <a:ext cx="4001944" cy="1384919"/>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on your whiteboards try these </a:t>
              </a:r>
              <a:r>
                <a:rPr lang="en-GB" sz="2000" b="1" dirty="0">
                  <a:solidFill>
                    <a:srgbClr val="C00000"/>
                  </a:solidFill>
                </a:rPr>
                <a:t>465 - 283, 625 - 362 and 936 - 571.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6015" y="964912"/>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1150413" y="3194999"/>
            <a:ext cx="2520000" cy="2069343"/>
            <a:chOff x="1150413" y="3194999"/>
            <a:chExt cx="2520000" cy="2069343"/>
          </a:xfrm>
        </p:grpSpPr>
        <p:sp>
          <p:nvSpPr>
            <p:cNvPr id="81" name="Folded Corner 80"/>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400   60   5</a:t>
              </a:r>
            </a:p>
            <a:p>
              <a:r>
                <a:rPr lang="en-GB" sz="2200" b="1" dirty="0">
                  <a:solidFill>
                    <a:srgbClr val="253746"/>
                  </a:solidFill>
                </a:rPr>
                <a:t>      -  200   80   3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82" name="Straight Connector 81"/>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738793" y="4229669"/>
            <a:ext cx="688622" cy="430887"/>
          </a:xfrm>
          <a:prstGeom prst="rect">
            <a:avLst/>
          </a:prstGeom>
          <a:noFill/>
        </p:spPr>
        <p:txBody>
          <a:bodyPr wrap="square" rtlCol="0">
            <a:spAutoFit/>
          </a:bodyPr>
          <a:lstStyle/>
          <a:p>
            <a:r>
              <a:rPr lang="en-GB" sz="2200" b="1" dirty="0">
                <a:solidFill>
                  <a:srgbClr val="C00000"/>
                </a:solidFill>
              </a:rPr>
              <a:t>100</a:t>
            </a:r>
          </a:p>
        </p:txBody>
      </p:sp>
      <p:sp>
        <p:nvSpPr>
          <p:cNvPr id="84" name="TextBox 83"/>
          <p:cNvSpPr txBox="1"/>
          <p:nvPr/>
        </p:nvSpPr>
        <p:spPr>
          <a:xfrm>
            <a:off x="2350793" y="4229669"/>
            <a:ext cx="688622" cy="430887"/>
          </a:xfrm>
          <a:prstGeom prst="rect">
            <a:avLst/>
          </a:prstGeom>
          <a:noFill/>
        </p:spPr>
        <p:txBody>
          <a:bodyPr wrap="square" rtlCol="0">
            <a:spAutoFit/>
          </a:bodyPr>
          <a:lstStyle/>
          <a:p>
            <a:r>
              <a:rPr lang="en-GB" sz="2200" b="1" dirty="0">
                <a:solidFill>
                  <a:srgbClr val="C00000"/>
                </a:solidFill>
              </a:rPr>
              <a:t>80</a:t>
            </a:r>
          </a:p>
        </p:txBody>
      </p:sp>
      <p:sp>
        <p:nvSpPr>
          <p:cNvPr id="85" name="TextBox 84"/>
          <p:cNvSpPr txBox="1"/>
          <p:nvPr/>
        </p:nvSpPr>
        <p:spPr>
          <a:xfrm>
            <a:off x="2818793" y="4229669"/>
            <a:ext cx="688622" cy="430887"/>
          </a:xfrm>
          <a:prstGeom prst="rect">
            <a:avLst/>
          </a:prstGeom>
          <a:noFill/>
        </p:spPr>
        <p:txBody>
          <a:bodyPr wrap="square" rtlCol="0">
            <a:spAutoFit/>
          </a:bodyPr>
          <a:lstStyle/>
          <a:p>
            <a:r>
              <a:rPr lang="en-GB" sz="2200" b="1" dirty="0">
                <a:solidFill>
                  <a:srgbClr val="C00000"/>
                </a:solidFill>
              </a:rPr>
              <a:t>2</a:t>
            </a:r>
          </a:p>
        </p:txBody>
      </p:sp>
      <p:grpSp>
        <p:nvGrpSpPr>
          <p:cNvPr id="86" name="Group 85"/>
          <p:cNvGrpSpPr/>
          <p:nvPr/>
        </p:nvGrpSpPr>
        <p:grpSpPr>
          <a:xfrm>
            <a:off x="1738793" y="3194999"/>
            <a:ext cx="1300622" cy="656531"/>
            <a:chOff x="5252202" y="3059113"/>
            <a:chExt cx="1300622" cy="656531"/>
          </a:xfrm>
        </p:grpSpPr>
        <p:cxnSp>
          <p:nvCxnSpPr>
            <p:cNvPr id="87" name="Straight Connector 86"/>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300  160</a:t>
              </a:r>
            </a:p>
          </p:txBody>
        </p:sp>
      </p:grpSp>
      <p:sp>
        <p:nvSpPr>
          <p:cNvPr id="35" name="Speech Bubble: Rectangle with Corners Rounded 10">
            <a:extLst>
              <a:ext uri="{FF2B5EF4-FFF2-40B4-BE49-F238E27FC236}">
                <a16:creationId xmlns:a16="http://schemas.microsoft.com/office/drawing/2014/main" id="{CD2579CE-2DB8-4F93-8ECD-0E9BF715B235}"/>
              </a:ext>
            </a:extLst>
          </p:cNvPr>
          <p:cNvSpPr/>
          <p:nvPr/>
        </p:nvSpPr>
        <p:spPr>
          <a:xfrm>
            <a:off x="5210175" y="548656"/>
            <a:ext cx="2555742" cy="984869"/>
          </a:xfrm>
          <a:prstGeom prst="wedgeEllipseCallout">
            <a:avLst>
              <a:gd name="adj1" fmla="val -36635"/>
              <a:gd name="adj2" fmla="val 6448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Set them out carefully!</a:t>
            </a:r>
          </a:p>
          <a:p>
            <a:pPr algn="ctr"/>
            <a:r>
              <a:rPr lang="en-GB" sz="2000" b="1" dirty="0">
                <a:solidFill>
                  <a:srgbClr val="253746"/>
                </a:solidFill>
              </a:rPr>
              <a:t> </a:t>
            </a:r>
            <a:endParaRPr lang="en-GB" sz="2000" b="1" dirty="0">
              <a:solidFill>
                <a:srgbClr val="C00000"/>
              </a:solidFill>
            </a:endParaRPr>
          </a:p>
        </p:txBody>
      </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542925" y="1933668"/>
            <a:ext cx="1807868" cy="984869"/>
          </a:xfrm>
          <a:prstGeom prst="wedgeEllipseCallout">
            <a:avLst>
              <a:gd name="adj1" fmla="val -1975"/>
              <a:gd name="adj2" fmla="val 6351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a:t>
            </a:r>
            <a:r>
              <a:rPr lang="en-GB" sz="2000" b="1" dirty="0">
                <a:solidFill>
                  <a:srgbClr val="C00000"/>
                </a:solidFill>
              </a:rPr>
              <a:t>465 - 283.</a:t>
            </a:r>
            <a:r>
              <a:rPr lang="en-GB" sz="2000" b="1" dirty="0">
                <a:solidFill>
                  <a:srgbClr val="253746"/>
                </a:solidFill>
              </a:rPr>
              <a:t> </a:t>
            </a:r>
            <a:endParaRPr lang="en-GB" sz="2000" b="1" dirty="0">
              <a:solidFill>
                <a:srgbClr val="C00000"/>
              </a:solidFill>
            </a:endParaRPr>
          </a:p>
        </p:txBody>
      </p:sp>
      <p:sp>
        <p:nvSpPr>
          <p:cNvPr id="96" name="Speech Bubble: Rectangle with Corners Rounded 10">
            <a:extLst>
              <a:ext uri="{FF2B5EF4-FFF2-40B4-BE49-F238E27FC236}">
                <a16:creationId xmlns:a16="http://schemas.microsoft.com/office/drawing/2014/main" id="{CD2579CE-2DB8-4F93-8ECD-0E9BF715B235}"/>
              </a:ext>
            </a:extLst>
          </p:cNvPr>
          <p:cNvSpPr/>
          <p:nvPr/>
        </p:nvSpPr>
        <p:spPr>
          <a:xfrm>
            <a:off x="4352925" y="1804208"/>
            <a:ext cx="3598338" cy="1434291"/>
          </a:xfrm>
          <a:prstGeom prst="wedgeEllipseCallout">
            <a:avLst>
              <a:gd name="adj1" fmla="val -67064"/>
              <a:gd name="adj2" fmla="val 304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80 is bigger than 60. </a:t>
            </a:r>
          </a:p>
          <a:p>
            <a:pPr algn="ctr"/>
            <a:r>
              <a:rPr lang="en-GB" sz="2000" b="1" dirty="0">
                <a:solidFill>
                  <a:srgbClr val="C00000"/>
                </a:solidFill>
              </a:rPr>
              <a:t>We take 100 from 400 and add it to the 10s.</a:t>
            </a:r>
          </a:p>
        </p:txBody>
      </p:sp>
      <p:sp>
        <p:nvSpPr>
          <p:cNvPr id="97" name="Speech Bubble: Rectangle with Corners Rounded 10">
            <a:extLst>
              <a:ext uri="{FF2B5EF4-FFF2-40B4-BE49-F238E27FC236}">
                <a16:creationId xmlns:a16="http://schemas.microsoft.com/office/drawing/2014/main" id="{CD2579CE-2DB8-4F93-8ECD-0E9BF715B235}"/>
              </a:ext>
            </a:extLst>
          </p:cNvPr>
          <p:cNvSpPr/>
          <p:nvPr/>
        </p:nvSpPr>
        <p:spPr>
          <a:xfrm>
            <a:off x="5047694" y="3498390"/>
            <a:ext cx="2880703" cy="446636"/>
          </a:xfrm>
          <a:prstGeom prst="wedgeEllipseCallout">
            <a:avLst>
              <a:gd name="adj1" fmla="val -70706"/>
              <a:gd name="adj2" fmla="val 667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5 - 3 = ? </a:t>
            </a:r>
            <a:endParaRPr lang="en-GB" sz="2000" b="1" dirty="0">
              <a:solidFill>
                <a:srgbClr val="C00000"/>
              </a:solidFill>
            </a:endParaRPr>
          </a:p>
        </p:txBody>
      </p:sp>
      <p:sp>
        <p:nvSpPr>
          <p:cNvPr id="98" name="Speech Bubble: Rectangle with Corners Rounded 10">
            <a:extLst>
              <a:ext uri="{FF2B5EF4-FFF2-40B4-BE49-F238E27FC236}">
                <a16:creationId xmlns:a16="http://schemas.microsoft.com/office/drawing/2014/main" id="{CD2579CE-2DB8-4F93-8ECD-0E9BF715B235}"/>
              </a:ext>
            </a:extLst>
          </p:cNvPr>
          <p:cNvSpPr/>
          <p:nvPr/>
        </p:nvSpPr>
        <p:spPr>
          <a:xfrm>
            <a:off x="5592530" y="4093726"/>
            <a:ext cx="2880703" cy="446636"/>
          </a:xfrm>
          <a:prstGeom prst="wedgeEllipseCallout">
            <a:avLst>
              <a:gd name="adj1" fmla="val -59464"/>
              <a:gd name="adj2" fmla="val 1093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160 - 80 = ?</a:t>
            </a:r>
            <a:endParaRPr lang="en-GB" sz="2000" b="1" dirty="0">
              <a:solidFill>
                <a:srgbClr val="C00000"/>
              </a:solidFill>
            </a:endParaRPr>
          </a:p>
        </p:txBody>
      </p:sp>
      <p:sp>
        <p:nvSpPr>
          <p:cNvPr id="99" name="Speech Bubble: Rectangle with Corners Rounded 10">
            <a:extLst>
              <a:ext uri="{FF2B5EF4-FFF2-40B4-BE49-F238E27FC236}">
                <a16:creationId xmlns:a16="http://schemas.microsoft.com/office/drawing/2014/main" id="{CD2579CE-2DB8-4F93-8ECD-0E9BF715B235}"/>
              </a:ext>
            </a:extLst>
          </p:cNvPr>
          <p:cNvSpPr/>
          <p:nvPr/>
        </p:nvSpPr>
        <p:spPr>
          <a:xfrm>
            <a:off x="5689301" y="4975254"/>
            <a:ext cx="2880703" cy="446636"/>
          </a:xfrm>
          <a:prstGeom prst="wedgeEllipseCallout">
            <a:avLst>
              <a:gd name="adj1" fmla="val -63431"/>
              <a:gd name="adj2" fmla="val -18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300 - 200 = ? </a:t>
            </a:r>
            <a:endParaRPr lang="en-GB" sz="2000" b="1" dirty="0">
              <a:solidFill>
                <a:srgbClr val="C00000"/>
              </a:solidFill>
            </a:endParaRPr>
          </a:p>
        </p:txBody>
      </p:sp>
      <p:sp>
        <p:nvSpPr>
          <p:cNvPr id="100" name="Speech Bubble: Rectangle with Corners Rounded 10">
            <a:extLst>
              <a:ext uri="{FF2B5EF4-FFF2-40B4-BE49-F238E27FC236}">
                <a16:creationId xmlns:a16="http://schemas.microsoft.com/office/drawing/2014/main" id="{CD2579CE-2DB8-4F93-8ECD-0E9BF715B235}"/>
              </a:ext>
            </a:extLst>
          </p:cNvPr>
          <p:cNvSpPr/>
          <p:nvPr/>
        </p:nvSpPr>
        <p:spPr>
          <a:xfrm>
            <a:off x="1738794" y="5096544"/>
            <a:ext cx="2833206" cy="796544"/>
          </a:xfrm>
          <a:prstGeom prst="wedgeEllipseCallout">
            <a:avLst>
              <a:gd name="adj1" fmla="val -64765"/>
              <a:gd name="adj2" fmla="val -43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465 - 283 = </a:t>
            </a:r>
            <a:r>
              <a:rPr lang="en-GB" sz="2400" b="1" dirty="0">
                <a:solidFill>
                  <a:srgbClr val="C00000"/>
                </a:solidFill>
              </a:rPr>
              <a:t>182</a:t>
            </a:r>
            <a:endParaRPr lang="en-GB" sz="2000" b="1" dirty="0">
              <a:solidFill>
                <a:srgbClr val="C00000"/>
              </a:solidFill>
            </a:endParaRPr>
          </a:p>
        </p:txBody>
      </p:sp>
    </p:spTree>
    <p:extLst>
      <p:ext uri="{BB962C8B-B14F-4D97-AF65-F5344CB8AC3E}">
        <p14:creationId xmlns:p14="http://schemas.microsoft.com/office/powerpoint/2010/main" val="1498839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750"/>
                                        <p:tgtEl>
                                          <p:spTgt spid="9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750"/>
                                        <p:tgtEl>
                                          <p:spTgt spid="9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75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75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35" grpId="0" animBg="1"/>
      <p:bldP spid="36" grpId="0" animBg="1"/>
      <p:bldP spid="96" grpId="0" animBg="1"/>
      <p:bldP spid="97" grpId="0" animBg="1"/>
      <p:bldP spid="98" grpId="0" animBg="1"/>
      <p:bldP spid="99" grpId="0" animBg="1"/>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19</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11" name="Group 10"/>
          <p:cNvGrpSpPr/>
          <p:nvPr/>
        </p:nvGrpSpPr>
        <p:grpSpPr>
          <a:xfrm>
            <a:off x="1365118" y="2090153"/>
            <a:ext cx="2520000" cy="2069343"/>
            <a:chOff x="1150413" y="3194999"/>
            <a:chExt cx="2520000" cy="2069343"/>
          </a:xfrm>
        </p:grpSpPr>
        <p:sp>
          <p:nvSpPr>
            <p:cNvPr id="81" name="Folded Corner 80"/>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600   20   5</a:t>
              </a:r>
            </a:p>
            <a:p>
              <a:r>
                <a:rPr lang="en-GB" sz="2200" b="1" dirty="0">
                  <a:solidFill>
                    <a:srgbClr val="253746"/>
                  </a:solidFill>
                </a:rPr>
                <a:t>      -  300   60   2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82" name="Straight Connector 81"/>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953498" y="3124823"/>
            <a:ext cx="688622" cy="430887"/>
          </a:xfrm>
          <a:prstGeom prst="rect">
            <a:avLst/>
          </a:prstGeom>
          <a:noFill/>
        </p:spPr>
        <p:txBody>
          <a:bodyPr wrap="square" rtlCol="0">
            <a:spAutoFit/>
          </a:bodyPr>
          <a:lstStyle/>
          <a:p>
            <a:r>
              <a:rPr lang="en-GB" sz="2200" b="1" dirty="0">
                <a:solidFill>
                  <a:srgbClr val="C00000"/>
                </a:solidFill>
              </a:rPr>
              <a:t>200</a:t>
            </a:r>
          </a:p>
        </p:txBody>
      </p:sp>
      <p:sp>
        <p:nvSpPr>
          <p:cNvPr id="84" name="TextBox 83"/>
          <p:cNvSpPr txBox="1"/>
          <p:nvPr/>
        </p:nvSpPr>
        <p:spPr>
          <a:xfrm>
            <a:off x="2565498" y="3124823"/>
            <a:ext cx="688622" cy="430887"/>
          </a:xfrm>
          <a:prstGeom prst="rect">
            <a:avLst/>
          </a:prstGeom>
          <a:noFill/>
        </p:spPr>
        <p:txBody>
          <a:bodyPr wrap="square" rtlCol="0">
            <a:spAutoFit/>
          </a:bodyPr>
          <a:lstStyle/>
          <a:p>
            <a:r>
              <a:rPr lang="en-GB" sz="2200" b="1" dirty="0">
                <a:solidFill>
                  <a:srgbClr val="C00000"/>
                </a:solidFill>
              </a:rPr>
              <a:t>60</a:t>
            </a:r>
          </a:p>
        </p:txBody>
      </p:sp>
      <p:sp>
        <p:nvSpPr>
          <p:cNvPr id="85" name="TextBox 84"/>
          <p:cNvSpPr txBox="1"/>
          <p:nvPr/>
        </p:nvSpPr>
        <p:spPr>
          <a:xfrm>
            <a:off x="3033498" y="3124823"/>
            <a:ext cx="688622" cy="430887"/>
          </a:xfrm>
          <a:prstGeom prst="rect">
            <a:avLst/>
          </a:prstGeom>
          <a:noFill/>
        </p:spPr>
        <p:txBody>
          <a:bodyPr wrap="square" rtlCol="0">
            <a:spAutoFit/>
          </a:bodyPr>
          <a:lstStyle/>
          <a:p>
            <a:r>
              <a:rPr lang="en-GB" sz="2200" b="1" dirty="0">
                <a:solidFill>
                  <a:srgbClr val="C00000"/>
                </a:solidFill>
              </a:rPr>
              <a:t>3</a:t>
            </a:r>
          </a:p>
        </p:txBody>
      </p:sp>
      <p:grpSp>
        <p:nvGrpSpPr>
          <p:cNvPr id="86" name="Group 85"/>
          <p:cNvGrpSpPr/>
          <p:nvPr/>
        </p:nvGrpSpPr>
        <p:grpSpPr>
          <a:xfrm>
            <a:off x="1953498" y="2090153"/>
            <a:ext cx="1300622" cy="656531"/>
            <a:chOff x="5252202" y="3059113"/>
            <a:chExt cx="1300622" cy="656531"/>
          </a:xfrm>
        </p:grpSpPr>
        <p:cxnSp>
          <p:nvCxnSpPr>
            <p:cNvPr id="87" name="Straight Connector 86"/>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500  120</a:t>
              </a:r>
            </a:p>
          </p:txBody>
        </p:sp>
      </p:gr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757630" y="828822"/>
            <a:ext cx="1807868" cy="984869"/>
          </a:xfrm>
          <a:prstGeom prst="wedgeEllipseCallout">
            <a:avLst>
              <a:gd name="adj1" fmla="val -1975"/>
              <a:gd name="adj2" fmla="val 6351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a:t>
            </a:r>
            <a:r>
              <a:rPr lang="en-GB" sz="2000" b="1" dirty="0">
                <a:solidFill>
                  <a:srgbClr val="C00000"/>
                </a:solidFill>
              </a:rPr>
              <a:t>625 - 362.</a:t>
            </a:r>
            <a:r>
              <a:rPr lang="en-GB" sz="2000" b="1" dirty="0">
                <a:solidFill>
                  <a:srgbClr val="253746"/>
                </a:solidFill>
              </a:rPr>
              <a:t> </a:t>
            </a:r>
            <a:endParaRPr lang="en-GB" sz="2000" b="1" dirty="0">
              <a:solidFill>
                <a:srgbClr val="C00000"/>
              </a:solidFill>
            </a:endParaRPr>
          </a:p>
        </p:txBody>
      </p:sp>
      <p:sp>
        <p:nvSpPr>
          <p:cNvPr id="96" name="Speech Bubble: Rectangle with Corners Rounded 10">
            <a:extLst>
              <a:ext uri="{FF2B5EF4-FFF2-40B4-BE49-F238E27FC236}">
                <a16:creationId xmlns:a16="http://schemas.microsoft.com/office/drawing/2014/main" id="{CD2579CE-2DB8-4F93-8ECD-0E9BF715B235}"/>
              </a:ext>
            </a:extLst>
          </p:cNvPr>
          <p:cNvSpPr/>
          <p:nvPr/>
        </p:nvSpPr>
        <p:spPr>
          <a:xfrm>
            <a:off x="4567630" y="699362"/>
            <a:ext cx="3598338" cy="1434291"/>
          </a:xfrm>
          <a:prstGeom prst="wedgeEllipseCallout">
            <a:avLst>
              <a:gd name="adj1" fmla="val -67064"/>
              <a:gd name="adj2" fmla="val 304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60 is bigger than 20. </a:t>
            </a:r>
          </a:p>
          <a:p>
            <a:pPr algn="ctr"/>
            <a:r>
              <a:rPr lang="en-GB" sz="2000" b="1" dirty="0">
                <a:solidFill>
                  <a:srgbClr val="C00000"/>
                </a:solidFill>
              </a:rPr>
              <a:t>We take 100 from 600 and add it to the 10s.</a:t>
            </a:r>
          </a:p>
        </p:txBody>
      </p:sp>
      <p:sp>
        <p:nvSpPr>
          <p:cNvPr id="97" name="Speech Bubble: Rectangle with Corners Rounded 10">
            <a:extLst>
              <a:ext uri="{FF2B5EF4-FFF2-40B4-BE49-F238E27FC236}">
                <a16:creationId xmlns:a16="http://schemas.microsoft.com/office/drawing/2014/main" id="{CD2579CE-2DB8-4F93-8ECD-0E9BF715B235}"/>
              </a:ext>
            </a:extLst>
          </p:cNvPr>
          <p:cNvSpPr/>
          <p:nvPr/>
        </p:nvSpPr>
        <p:spPr>
          <a:xfrm>
            <a:off x="5409222" y="2487040"/>
            <a:ext cx="2880703" cy="446636"/>
          </a:xfrm>
          <a:prstGeom prst="wedgeEllipseCallout">
            <a:avLst>
              <a:gd name="adj1" fmla="val -68060"/>
              <a:gd name="adj2" fmla="val 24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5 - 2 = ? </a:t>
            </a:r>
            <a:endParaRPr lang="en-GB" sz="2000" b="1" dirty="0">
              <a:solidFill>
                <a:srgbClr val="C00000"/>
              </a:solidFill>
            </a:endParaRPr>
          </a:p>
        </p:txBody>
      </p:sp>
      <p:sp>
        <p:nvSpPr>
          <p:cNvPr id="98" name="Speech Bubble: Rectangle with Corners Rounded 10">
            <a:extLst>
              <a:ext uri="{FF2B5EF4-FFF2-40B4-BE49-F238E27FC236}">
                <a16:creationId xmlns:a16="http://schemas.microsoft.com/office/drawing/2014/main" id="{CD2579CE-2DB8-4F93-8ECD-0E9BF715B235}"/>
              </a:ext>
            </a:extLst>
          </p:cNvPr>
          <p:cNvSpPr/>
          <p:nvPr/>
        </p:nvSpPr>
        <p:spPr>
          <a:xfrm>
            <a:off x="5807234" y="3212198"/>
            <a:ext cx="2880703" cy="446636"/>
          </a:xfrm>
          <a:prstGeom prst="wedgeEllipseCallout">
            <a:avLst>
              <a:gd name="adj1" fmla="val -75665"/>
              <a:gd name="adj2" fmla="val -7436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120 - 60 = ?</a:t>
            </a:r>
            <a:endParaRPr lang="en-GB" sz="2000" b="1" dirty="0">
              <a:solidFill>
                <a:srgbClr val="C00000"/>
              </a:solidFill>
            </a:endParaRPr>
          </a:p>
        </p:txBody>
      </p:sp>
      <p:sp>
        <p:nvSpPr>
          <p:cNvPr id="99" name="Speech Bubble: Rectangle with Corners Rounded 10">
            <a:extLst>
              <a:ext uri="{FF2B5EF4-FFF2-40B4-BE49-F238E27FC236}">
                <a16:creationId xmlns:a16="http://schemas.microsoft.com/office/drawing/2014/main" id="{CD2579CE-2DB8-4F93-8ECD-0E9BF715B235}"/>
              </a:ext>
            </a:extLst>
          </p:cNvPr>
          <p:cNvSpPr/>
          <p:nvPr/>
        </p:nvSpPr>
        <p:spPr>
          <a:xfrm>
            <a:off x="5904006" y="3991698"/>
            <a:ext cx="2880703" cy="446636"/>
          </a:xfrm>
          <a:prstGeom prst="wedgeEllipseCallout">
            <a:avLst>
              <a:gd name="adj1" fmla="val -67069"/>
              <a:gd name="adj2" fmla="val -7863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500 - 300 = ? </a:t>
            </a:r>
            <a:endParaRPr lang="en-GB" sz="2000" b="1" dirty="0">
              <a:solidFill>
                <a:srgbClr val="C00000"/>
              </a:solidFill>
            </a:endParaRPr>
          </a:p>
        </p:txBody>
      </p:sp>
      <p:sp>
        <p:nvSpPr>
          <p:cNvPr id="100" name="Speech Bubble: Rectangle with Corners Rounded 10">
            <a:extLst>
              <a:ext uri="{FF2B5EF4-FFF2-40B4-BE49-F238E27FC236}">
                <a16:creationId xmlns:a16="http://schemas.microsoft.com/office/drawing/2014/main" id="{CD2579CE-2DB8-4F93-8ECD-0E9BF715B235}"/>
              </a:ext>
            </a:extLst>
          </p:cNvPr>
          <p:cNvSpPr/>
          <p:nvPr/>
        </p:nvSpPr>
        <p:spPr>
          <a:xfrm>
            <a:off x="2544882" y="3991697"/>
            <a:ext cx="2714001" cy="771581"/>
          </a:xfrm>
          <a:prstGeom prst="wedgeEllipseCallout">
            <a:avLst>
              <a:gd name="adj1" fmla="val -64765"/>
              <a:gd name="adj2" fmla="val -43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625 - 362 = </a:t>
            </a:r>
            <a:r>
              <a:rPr lang="en-GB" sz="2400" b="1" dirty="0">
                <a:solidFill>
                  <a:srgbClr val="C00000"/>
                </a:solidFill>
              </a:rPr>
              <a:t>263</a:t>
            </a:r>
            <a:endParaRPr lang="en-GB" sz="2000" b="1" dirty="0">
              <a:solidFill>
                <a:srgbClr val="C00000"/>
              </a:solidFill>
            </a:endParaRPr>
          </a:p>
        </p:txBody>
      </p:sp>
    </p:spTree>
    <p:extLst>
      <p:ext uri="{BB962C8B-B14F-4D97-AF65-F5344CB8AC3E}">
        <p14:creationId xmlns:p14="http://schemas.microsoft.com/office/powerpoint/2010/main" val="3198235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750"/>
                                        <p:tgtEl>
                                          <p:spTgt spid="9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75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75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75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6" grpId="0" animBg="1"/>
      <p:bldP spid="97" grpId="0" animBg="1"/>
      <p:bldP spid="98" grpId="0" animBg="1"/>
      <p:bldP spid="99" grpId="0" animBg="1"/>
      <p:bldP spid="1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6" name="TextBox 15">
            <a:extLst>
              <a:ext uri="{FF2B5EF4-FFF2-40B4-BE49-F238E27FC236}">
                <a16:creationId xmlns:a16="http://schemas.microsoft.com/office/drawing/2014/main" id="{B69677ED-5C54-4353-B94F-C526DD00205C}"/>
              </a:ext>
            </a:extLst>
          </p:cNvPr>
          <p:cNvSpPr txBox="1"/>
          <p:nvPr/>
        </p:nvSpPr>
        <p:spPr>
          <a:xfrm>
            <a:off x="230981" y="1638851"/>
            <a:ext cx="8833997" cy="411651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Starters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Subtract any 1-digit number from a teens number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multiples of 10, crossing 100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Subtract any pair of 2-digit numbers (pre-requisite skills)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Bonds to 100 (pre-requisite skills)</a:t>
            </a:r>
          </a:p>
          <a:p>
            <a:pPr>
              <a:buClr>
                <a:srgbClr val="EA7600"/>
              </a:buClr>
              <a:buSzPct val="120000"/>
            </a:pPr>
            <a:r>
              <a:rPr lang="en-GB" sz="2000" b="1" dirty="0">
                <a:solidFill>
                  <a:srgbClr val="253746"/>
                </a:solidFill>
              </a:rPr>
              <a:t>Day 5</a:t>
            </a:r>
          </a:p>
          <a:p>
            <a:pPr>
              <a:spcAft>
                <a:spcPts val="500"/>
              </a:spcAft>
              <a:buClr>
                <a:srgbClr val="EA7600"/>
              </a:buClr>
              <a:buSzPct val="120000"/>
            </a:pPr>
            <a:r>
              <a:rPr lang="en-GB" sz="2000" b="1" dirty="0">
                <a:solidFill>
                  <a:schemeClr val="accent5">
                    <a:lumMod val="75000"/>
                  </a:schemeClr>
                </a:solidFill>
              </a:rPr>
              <a:t>Round 3-digit numbers to the nearest 10 and 100 (simmering skills)</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Tree>
    <p:extLst>
      <p:ext uri="{BB962C8B-B14F-4D97-AF65-F5344CB8AC3E}">
        <p14:creationId xmlns:p14="http://schemas.microsoft.com/office/powerpoint/2010/main" val="16270452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20</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2:</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11" name="Group 10"/>
          <p:cNvGrpSpPr/>
          <p:nvPr/>
        </p:nvGrpSpPr>
        <p:grpSpPr>
          <a:xfrm>
            <a:off x="1365118" y="2090153"/>
            <a:ext cx="2520000" cy="2069343"/>
            <a:chOff x="1150413" y="3194999"/>
            <a:chExt cx="2520000" cy="2069343"/>
          </a:xfrm>
        </p:grpSpPr>
        <p:sp>
          <p:nvSpPr>
            <p:cNvPr id="81" name="Folded Corner 80"/>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900   30   6</a:t>
              </a:r>
            </a:p>
            <a:p>
              <a:r>
                <a:rPr lang="en-GB" sz="2200" b="1" dirty="0">
                  <a:solidFill>
                    <a:srgbClr val="253746"/>
                  </a:solidFill>
                </a:rPr>
                <a:t>      -  500   70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82" name="Straight Connector 81"/>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953498" y="3124823"/>
            <a:ext cx="688622" cy="430887"/>
          </a:xfrm>
          <a:prstGeom prst="rect">
            <a:avLst/>
          </a:prstGeom>
          <a:noFill/>
        </p:spPr>
        <p:txBody>
          <a:bodyPr wrap="square" rtlCol="0">
            <a:spAutoFit/>
          </a:bodyPr>
          <a:lstStyle/>
          <a:p>
            <a:r>
              <a:rPr lang="en-GB" sz="2200" b="1" dirty="0">
                <a:solidFill>
                  <a:srgbClr val="C00000"/>
                </a:solidFill>
              </a:rPr>
              <a:t>300</a:t>
            </a:r>
          </a:p>
        </p:txBody>
      </p:sp>
      <p:sp>
        <p:nvSpPr>
          <p:cNvPr id="84" name="TextBox 83"/>
          <p:cNvSpPr txBox="1"/>
          <p:nvPr/>
        </p:nvSpPr>
        <p:spPr>
          <a:xfrm>
            <a:off x="2565498" y="3124823"/>
            <a:ext cx="688622" cy="430887"/>
          </a:xfrm>
          <a:prstGeom prst="rect">
            <a:avLst/>
          </a:prstGeom>
          <a:noFill/>
        </p:spPr>
        <p:txBody>
          <a:bodyPr wrap="square" rtlCol="0">
            <a:spAutoFit/>
          </a:bodyPr>
          <a:lstStyle/>
          <a:p>
            <a:r>
              <a:rPr lang="en-GB" sz="2200" b="1" dirty="0">
                <a:solidFill>
                  <a:srgbClr val="C00000"/>
                </a:solidFill>
              </a:rPr>
              <a:t>60</a:t>
            </a:r>
          </a:p>
        </p:txBody>
      </p:sp>
      <p:sp>
        <p:nvSpPr>
          <p:cNvPr id="85" name="TextBox 84"/>
          <p:cNvSpPr txBox="1"/>
          <p:nvPr/>
        </p:nvSpPr>
        <p:spPr>
          <a:xfrm>
            <a:off x="3033498" y="3124823"/>
            <a:ext cx="688622" cy="430887"/>
          </a:xfrm>
          <a:prstGeom prst="rect">
            <a:avLst/>
          </a:prstGeom>
          <a:noFill/>
        </p:spPr>
        <p:txBody>
          <a:bodyPr wrap="square" rtlCol="0">
            <a:spAutoFit/>
          </a:bodyPr>
          <a:lstStyle/>
          <a:p>
            <a:r>
              <a:rPr lang="en-GB" sz="2200" b="1" dirty="0">
                <a:solidFill>
                  <a:srgbClr val="C00000"/>
                </a:solidFill>
              </a:rPr>
              <a:t>5</a:t>
            </a:r>
          </a:p>
        </p:txBody>
      </p:sp>
      <p:grpSp>
        <p:nvGrpSpPr>
          <p:cNvPr id="86" name="Group 85"/>
          <p:cNvGrpSpPr/>
          <p:nvPr/>
        </p:nvGrpSpPr>
        <p:grpSpPr>
          <a:xfrm>
            <a:off x="1953498" y="2090153"/>
            <a:ext cx="1300622" cy="656531"/>
            <a:chOff x="5252202" y="3059113"/>
            <a:chExt cx="1300622" cy="656531"/>
          </a:xfrm>
        </p:grpSpPr>
        <p:cxnSp>
          <p:nvCxnSpPr>
            <p:cNvPr id="87" name="Straight Connector 86"/>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800  130</a:t>
              </a:r>
            </a:p>
          </p:txBody>
        </p:sp>
      </p:gr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757630" y="828822"/>
            <a:ext cx="1807868" cy="984869"/>
          </a:xfrm>
          <a:prstGeom prst="wedgeEllipseCallout">
            <a:avLst>
              <a:gd name="adj1" fmla="val -1975"/>
              <a:gd name="adj2" fmla="val 6351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 </a:t>
            </a:r>
            <a:r>
              <a:rPr lang="en-GB" sz="2000" b="1" dirty="0">
                <a:solidFill>
                  <a:srgbClr val="C00000"/>
                </a:solidFill>
              </a:rPr>
              <a:t>936 - 571.</a:t>
            </a:r>
            <a:r>
              <a:rPr lang="en-GB" sz="2000" b="1" dirty="0">
                <a:solidFill>
                  <a:srgbClr val="253746"/>
                </a:solidFill>
              </a:rPr>
              <a:t> </a:t>
            </a:r>
            <a:endParaRPr lang="en-GB" sz="2000" b="1" dirty="0">
              <a:solidFill>
                <a:srgbClr val="C00000"/>
              </a:solidFill>
            </a:endParaRPr>
          </a:p>
        </p:txBody>
      </p:sp>
      <p:sp>
        <p:nvSpPr>
          <p:cNvPr id="96" name="Speech Bubble: Rectangle with Corners Rounded 10">
            <a:extLst>
              <a:ext uri="{FF2B5EF4-FFF2-40B4-BE49-F238E27FC236}">
                <a16:creationId xmlns:a16="http://schemas.microsoft.com/office/drawing/2014/main" id="{CD2579CE-2DB8-4F93-8ECD-0E9BF715B235}"/>
              </a:ext>
            </a:extLst>
          </p:cNvPr>
          <p:cNvSpPr/>
          <p:nvPr/>
        </p:nvSpPr>
        <p:spPr>
          <a:xfrm>
            <a:off x="4567630" y="699362"/>
            <a:ext cx="3598338" cy="1434291"/>
          </a:xfrm>
          <a:prstGeom prst="wedgeEllipseCallout">
            <a:avLst>
              <a:gd name="adj1" fmla="val -67064"/>
              <a:gd name="adj2" fmla="val 304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70 is bigger than 30. </a:t>
            </a:r>
          </a:p>
          <a:p>
            <a:pPr algn="ctr"/>
            <a:r>
              <a:rPr lang="en-GB" sz="2000" b="1" dirty="0">
                <a:solidFill>
                  <a:srgbClr val="C00000"/>
                </a:solidFill>
              </a:rPr>
              <a:t>We take 100 from 900 and add it to the 10s.</a:t>
            </a:r>
          </a:p>
        </p:txBody>
      </p:sp>
      <p:sp>
        <p:nvSpPr>
          <p:cNvPr id="97" name="Speech Bubble: Rectangle with Corners Rounded 10">
            <a:extLst>
              <a:ext uri="{FF2B5EF4-FFF2-40B4-BE49-F238E27FC236}">
                <a16:creationId xmlns:a16="http://schemas.microsoft.com/office/drawing/2014/main" id="{CD2579CE-2DB8-4F93-8ECD-0E9BF715B235}"/>
              </a:ext>
            </a:extLst>
          </p:cNvPr>
          <p:cNvSpPr/>
          <p:nvPr/>
        </p:nvSpPr>
        <p:spPr>
          <a:xfrm>
            <a:off x="5684930" y="2483955"/>
            <a:ext cx="2880703" cy="446636"/>
          </a:xfrm>
          <a:prstGeom prst="wedgeEllipseCallout">
            <a:avLst>
              <a:gd name="adj1" fmla="val -59794"/>
              <a:gd name="adj2" fmla="val -1891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6 - 1 = ? </a:t>
            </a:r>
            <a:endParaRPr lang="en-GB" sz="2000" b="1" dirty="0">
              <a:solidFill>
                <a:srgbClr val="C00000"/>
              </a:solidFill>
            </a:endParaRPr>
          </a:p>
        </p:txBody>
      </p:sp>
      <p:sp>
        <p:nvSpPr>
          <p:cNvPr id="98" name="Speech Bubble: Rectangle with Corners Rounded 10">
            <a:extLst>
              <a:ext uri="{FF2B5EF4-FFF2-40B4-BE49-F238E27FC236}">
                <a16:creationId xmlns:a16="http://schemas.microsoft.com/office/drawing/2014/main" id="{CD2579CE-2DB8-4F93-8ECD-0E9BF715B235}"/>
              </a:ext>
            </a:extLst>
          </p:cNvPr>
          <p:cNvSpPr/>
          <p:nvPr/>
        </p:nvSpPr>
        <p:spPr>
          <a:xfrm>
            <a:off x="5492910" y="3286012"/>
            <a:ext cx="2880703" cy="446636"/>
          </a:xfrm>
          <a:prstGeom prst="wedgeEllipseCallout">
            <a:avLst>
              <a:gd name="adj1" fmla="val -57149"/>
              <a:gd name="adj2" fmla="val -5090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130 - 70 = ?</a:t>
            </a:r>
            <a:endParaRPr lang="en-GB" sz="2000" b="1" dirty="0">
              <a:solidFill>
                <a:srgbClr val="C00000"/>
              </a:solidFill>
            </a:endParaRPr>
          </a:p>
        </p:txBody>
      </p:sp>
      <p:sp>
        <p:nvSpPr>
          <p:cNvPr id="99" name="Speech Bubble: Rectangle with Corners Rounded 10">
            <a:extLst>
              <a:ext uri="{FF2B5EF4-FFF2-40B4-BE49-F238E27FC236}">
                <a16:creationId xmlns:a16="http://schemas.microsoft.com/office/drawing/2014/main" id="{CD2579CE-2DB8-4F93-8ECD-0E9BF715B235}"/>
              </a:ext>
            </a:extLst>
          </p:cNvPr>
          <p:cNvSpPr/>
          <p:nvPr/>
        </p:nvSpPr>
        <p:spPr>
          <a:xfrm>
            <a:off x="5684931" y="4317044"/>
            <a:ext cx="2880703" cy="446636"/>
          </a:xfrm>
          <a:prstGeom prst="wedgeEllipseCallout">
            <a:avLst>
              <a:gd name="adj1" fmla="val -53181"/>
              <a:gd name="adj2" fmla="val -828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800 - 500 = ? </a:t>
            </a:r>
            <a:endParaRPr lang="en-GB" sz="2000" b="1" dirty="0">
              <a:solidFill>
                <a:srgbClr val="C00000"/>
              </a:solidFill>
            </a:endParaRPr>
          </a:p>
        </p:txBody>
      </p:sp>
      <p:sp>
        <p:nvSpPr>
          <p:cNvPr id="100" name="Speech Bubble: Rectangle with Corners Rounded 10">
            <a:extLst>
              <a:ext uri="{FF2B5EF4-FFF2-40B4-BE49-F238E27FC236}">
                <a16:creationId xmlns:a16="http://schemas.microsoft.com/office/drawing/2014/main" id="{CD2579CE-2DB8-4F93-8ECD-0E9BF715B235}"/>
              </a:ext>
            </a:extLst>
          </p:cNvPr>
          <p:cNvSpPr/>
          <p:nvPr/>
        </p:nvSpPr>
        <p:spPr>
          <a:xfrm>
            <a:off x="2544882" y="3991697"/>
            <a:ext cx="2714001" cy="771581"/>
          </a:xfrm>
          <a:prstGeom prst="wedgeEllipseCallout">
            <a:avLst>
              <a:gd name="adj1" fmla="val -64765"/>
              <a:gd name="adj2" fmla="val -43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936 - 571 = </a:t>
            </a:r>
            <a:r>
              <a:rPr lang="en-GB" sz="2400" b="1" dirty="0">
                <a:solidFill>
                  <a:srgbClr val="C00000"/>
                </a:solidFill>
              </a:rPr>
              <a:t>365</a:t>
            </a:r>
            <a:endParaRPr lang="en-GB" sz="2000" b="1" dirty="0">
              <a:solidFill>
                <a:srgbClr val="C00000"/>
              </a:solidFill>
            </a:endParaRPr>
          </a:p>
        </p:txBody>
      </p:sp>
    </p:spTree>
    <p:extLst>
      <p:ext uri="{BB962C8B-B14F-4D97-AF65-F5344CB8AC3E}">
        <p14:creationId xmlns:p14="http://schemas.microsoft.com/office/powerpoint/2010/main" val="1292412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750"/>
                                        <p:tgtEl>
                                          <p:spTgt spid="9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75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75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75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6" grpId="0" animBg="1"/>
      <p:bldP spid="97" grpId="0" animBg="1"/>
      <p:bldP spid="98" grpId="0" animBg="1"/>
      <p:bldP spid="99" grpId="0" animBg="1"/>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0915" t="6767" r="28002" b="48194"/>
          <a:stretch/>
        </p:blipFill>
        <p:spPr>
          <a:xfrm>
            <a:off x="332695" y="240549"/>
            <a:ext cx="5538715" cy="5775233"/>
          </a:xfrm>
          <a:prstGeom prst="rect">
            <a:avLst/>
          </a:prstGeom>
          <a:ln>
            <a:noFill/>
          </a:ln>
          <a:effectLst>
            <a:outerShdw blurRad="292100" dist="139700" dir="2700000" algn="tl" rotWithShape="0">
              <a:srgbClr val="333333">
                <a:alpha val="65000"/>
              </a:srgbClr>
            </a:outerShdw>
          </a:effectLst>
        </p:spPr>
      </p:pic>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grpSp>
        <p:nvGrpSpPr>
          <p:cNvPr id="6" name="Group 5">
            <a:extLst>
              <a:ext uri="{FF2B5EF4-FFF2-40B4-BE49-F238E27FC236}">
                <a16:creationId xmlns:a16="http://schemas.microsoft.com/office/drawing/2014/main" id="{09659566-0B14-42EA-8BD3-83BA5AAC415C}"/>
              </a:ext>
            </a:extLst>
          </p:cNvPr>
          <p:cNvGrpSpPr/>
          <p:nvPr/>
        </p:nvGrpSpPr>
        <p:grpSpPr>
          <a:xfrm>
            <a:off x="3115938" y="3860536"/>
            <a:ext cx="5813494" cy="1774156"/>
            <a:chOff x="461789" y="4814397"/>
            <a:chExt cx="4343605" cy="1325577"/>
          </a:xfrm>
        </p:grpSpPr>
        <p:sp>
          <p:nvSpPr>
            <p:cNvPr id="20" name="Rounded Rectangle 4">
              <a:extLst>
                <a:ext uri="{FF2B5EF4-FFF2-40B4-BE49-F238E27FC236}">
                  <a16:creationId xmlns:a16="http://schemas.microsoft.com/office/drawing/2014/main" id="{53C3DE65-FAA5-477F-8423-AA967164E38F}"/>
                </a:ext>
              </a:extLst>
            </p:cNvPr>
            <p:cNvSpPr/>
            <p:nvPr/>
          </p:nvSpPr>
          <p:spPr>
            <a:xfrm>
              <a:off x="461789" y="4814397"/>
              <a:ext cx="4343605" cy="1325577"/>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1307" t="73056" r="9736" b="10555"/>
            <a:stretch/>
          </p:blipFill>
          <p:spPr>
            <a:xfrm>
              <a:off x="628549" y="4887688"/>
              <a:ext cx="4064221" cy="1192981"/>
            </a:xfrm>
            <a:prstGeom prst="rect">
              <a:avLst/>
            </a:prstGeom>
          </p:spPr>
        </p:pic>
      </p:grpSp>
      <p:grpSp>
        <p:nvGrpSpPr>
          <p:cNvPr id="11" name="Group 10">
            <a:extLst>
              <a:ext uri="{FF2B5EF4-FFF2-40B4-BE49-F238E27FC236}">
                <a16:creationId xmlns:a16="http://schemas.microsoft.com/office/drawing/2014/main" id="{0BB41586-7847-4AA2-A918-3BC5AD895E1D}"/>
              </a:ext>
            </a:extLst>
          </p:cNvPr>
          <p:cNvGrpSpPr/>
          <p:nvPr/>
        </p:nvGrpSpPr>
        <p:grpSpPr>
          <a:xfrm>
            <a:off x="6835878" y="4730591"/>
            <a:ext cx="1301547" cy="1033172"/>
            <a:chOff x="238345" y="1944837"/>
            <a:chExt cx="1301547" cy="1033172"/>
          </a:xfrm>
        </p:grpSpPr>
        <p:sp>
          <p:nvSpPr>
            <p:cNvPr id="15" name="Rounded Rectangle 12">
              <a:extLst>
                <a:ext uri="{FF2B5EF4-FFF2-40B4-BE49-F238E27FC236}">
                  <a16:creationId xmlns:a16="http://schemas.microsoft.com/office/drawing/2014/main" id="{9CFF234D-2D7D-41F7-995F-88881E940C3B}"/>
                </a:ext>
              </a:extLst>
            </p:cNvPr>
            <p:cNvSpPr/>
            <p:nvPr/>
          </p:nvSpPr>
          <p:spPr>
            <a:xfrm>
              <a:off x="238345" y="1944837"/>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16" name="Picture 2" descr="Related image">
              <a:extLst>
                <a:ext uri="{FF2B5EF4-FFF2-40B4-BE49-F238E27FC236}">
                  <a16:creationId xmlns:a16="http://schemas.microsoft.com/office/drawing/2014/main" id="{625A40AA-3E1A-4BEC-89E2-66296D0580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226165">
              <a:off x="887355" y="2347947"/>
              <a:ext cx="404290" cy="630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3063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xit" presetSubtype="0" fill="hold" nodeType="withEffect">
                                  <p:stCondLst>
                                    <p:cond delay="0"/>
                                  </p:stCondLst>
                                  <p:childTnLst>
                                    <p:animEffect transition="out" filter="fade">
                                      <p:cBhvr>
                                        <p:cTn id="9" dur="750"/>
                                        <p:tgtEl>
                                          <p:spTgt spid="11"/>
                                        </p:tgtEl>
                                      </p:cBhvr>
                                    </p:animEffect>
                                    <p:set>
                                      <p:cBhvr>
                                        <p:cTn id="10" dur="1" fill="hold">
                                          <p:stCondLst>
                                            <p:cond delay="7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p:txBody>
      </p:sp>
    </p:spTree>
    <p:extLst>
      <p:ext uri="{BB962C8B-B14F-4D97-AF65-F5344CB8AC3E}">
        <p14:creationId xmlns:p14="http://schemas.microsoft.com/office/powerpoint/2010/main" val="38543648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23</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grpSp>
        <p:nvGrpSpPr>
          <p:cNvPr id="2" name="Group 1"/>
          <p:cNvGrpSpPr/>
          <p:nvPr/>
        </p:nvGrpSpPr>
        <p:grpSpPr>
          <a:xfrm>
            <a:off x="703115" y="478244"/>
            <a:ext cx="3052127" cy="1368971"/>
            <a:chOff x="533253" y="638582"/>
            <a:chExt cx="3052127" cy="1368971"/>
          </a:xfrm>
        </p:grpSpPr>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533253" y="638582"/>
              <a:ext cx="3052127" cy="1368971"/>
            </a:xfrm>
            <a:prstGeom prst="wedgeEllipseCallout">
              <a:avLst>
                <a:gd name="adj1" fmla="val -58292"/>
                <a:gd name="adj2" fmla="val -193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endParaRPr lang="en-GB" sz="2000" b="1" dirty="0">
                <a:solidFill>
                  <a:srgbClr val="253746"/>
                </a:solidFill>
              </a:endParaRPr>
            </a:p>
            <a:p>
              <a:pPr algn="ctr"/>
              <a:r>
                <a:rPr lang="en-GB" sz="2000" b="1" dirty="0">
                  <a:solidFill>
                    <a:srgbClr val="253746"/>
                  </a:solidFill>
                </a:rPr>
                <a:t>Let’s try these subtractions:</a:t>
              </a:r>
            </a:p>
            <a:p>
              <a:pPr algn="ctr"/>
              <a:r>
                <a:rPr lang="en-GB" sz="2000" b="1" dirty="0">
                  <a:solidFill>
                    <a:srgbClr val="C00000"/>
                  </a:solidFill>
                </a:rPr>
                <a:t>460 - 238 and </a:t>
              </a:r>
            </a:p>
            <a:p>
              <a:pPr algn="ctr"/>
              <a:r>
                <a:rPr lang="en-GB" sz="2000" b="1" dirty="0">
                  <a:solidFill>
                    <a:srgbClr val="C00000"/>
                  </a:solidFill>
                </a:rPr>
                <a:t>734 - 351.</a:t>
              </a:r>
            </a:p>
            <a:p>
              <a:pPr algn="ctr"/>
              <a:r>
                <a:rPr lang="en-GB" sz="2000" b="1" dirty="0">
                  <a:solidFill>
                    <a:srgbClr val="C00000"/>
                  </a:solidFill>
                </a:rPr>
                <a:t>  </a:t>
              </a:r>
            </a:p>
            <a:p>
              <a:pPr algn="ctr"/>
              <a:endParaRPr lang="en-GB" sz="2000" b="1" dirty="0">
                <a:solidFill>
                  <a:srgbClr val="25374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705" y="1102678"/>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Folded Corner 36"/>
          <p:cNvSpPr/>
          <p:nvPr/>
        </p:nvSpPr>
        <p:spPr>
          <a:xfrm>
            <a:off x="4866712" y="3345691"/>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700   30   4</a:t>
            </a:r>
          </a:p>
          <a:p>
            <a:r>
              <a:rPr lang="en-GB" sz="2200" b="1" dirty="0">
                <a:solidFill>
                  <a:srgbClr val="253746"/>
                </a:solidFill>
              </a:rPr>
              <a:t>      -  300   50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38" name="Straight Connector 37"/>
          <p:cNvCxnSpPr/>
          <p:nvPr/>
        </p:nvCxnSpPr>
        <p:spPr>
          <a:xfrm>
            <a:off x="5509804" y="4398756"/>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55092" y="4380361"/>
            <a:ext cx="688622" cy="430887"/>
          </a:xfrm>
          <a:prstGeom prst="rect">
            <a:avLst/>
          </a:prstGeom>
          <a:noFill/>
        </p:spPr>
        <p:txBody>
          <a:bodyPr wrap="square" rtlCol="0">
            <a:spAutoFit/>
          </a:bodyPr>
          <a:lstStyle/>
          <a:p>
            <a:r>
              <a:rPr lang="en-GB" sz="2200" b="1" dirty="0">
                <a:solidFill>
                  <a:srgbClr val="C00000"/>
                </a:solidFill>
              </a:rPr>
              <a:t>300</a:t>
            </a:r>
          </a:p>
        </p:txBody>
      </p:sp>
      <p:sp>
        <p:nvSpPr>
          <p:cNvPr id="40" name="TextBox 39"/>
          <p:cNvSpPr txBox="1"/>
          <p:nvPr/>
        </p:nvSpPr>
        <p:spPr>
          <a:xfrm>
            <a:off x="6067092" y="4380361"/>
            <a:ext cx="688622" cy="430887"/>
          </a:xfrm>
          <a:prstGeom prst="rect">
            <a:avLst/>
          </a:prstGeom>
          <a:noFill/>
        </p:spPr>
        <p:txBody>
          <a:bodyPr wrap="square" rtlCol="0">
            <a:spAutoFit/>
          </a:bodyPr>
          <a:lstStyle/>
          <a:p>
            <a:r>
              <a:rPr lang="en-GB" sz="2200" b="1" dirty="0">
                <a:solidFill>
                  <a:srgbClr val="C00000"/>
                </a:solidFill>
              </a:rPr>
              <a:t>80</a:t>
            </a:r>
          </a:p>
        </p:txBody>
      </p:sp>
      <p:sp>
        <p:nvSpPr>
          <p:cNvPr id="41" name="TextBox 40"/>
          <p:cNvSpPr txBox="1"/>
          <p:nvPr/>
        </p:nvSpPr>
        <p:spPr>
          <a:xfrm>
            <a:off x="6535092" y="4380361"/>
            <a:ext cx="688622" cy="430887"/>
          </a:xfrm>
          <a:prstGeom prst="rect">
            <a:avLst/>
          </a:prstGeom>
          <a:noFill/>
        </p:spPr>
        <p:txBody>
          <a:bodyPr wrap="square" rtlCol="0">
            <a:spAutoFit/>
          </a:bodyPr>
          <a:lstStyle/>
          <a:p>
            <a:r>
              <a:rPr lang="en-GB" sz="2200" b="1" dirty="0">
                <a:solidFill>
                  <a:srgbClr val="C00000"/>
                </a:solidFill>
              </a:rPr>
              <a:t>3</a:t>
            </a:r>
          </a:p>
        </p:txBody>
      </p:sp>
      <p:grpSp>
        <p:nvGrpSpPr>
          <p:cNvPr id="42" name="Group 41"/>
          <p:cNvGrpSpPr/>
          <p:nvPr/>
        </p:nvGrpSpPr>
        <p:grpSpPr>
          <a:xfrm>
            <a:off x="5455092" y="3345691"/>
            <a:ext cx="1300622" cy="656531"/>
            <a:chOff x="5252202" y="3059113"/>
            <a:chExt cx="1300622" cy="656531"/>
          </a:xfrm>
        </p:grpSpPr>
        <p:cxnSp>
          <p:nvCxnSpPr>
            <p:cNvPr id="43" name="Straight Connector 42"/>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600  130</a:t>
              </a:r>
            </a:p>
          </p:txBody>
        </p:sp>
      </p:grpSp>
      <p:sp>
        <p:nvSpPr>
          <p:cNvPr id="49" name="Folded Corner 48"/>
          <p:cNvSpPr/>
          <p:nvPr/>
        </p:nvSpPr>
        <p:spPr>
          <a:xfrm>
            <a:off x="947295" y="3327298"/>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400   60   0 </a:t>
            </a:r>
          </a:p>
          <a:p>
            <a:r>
              <a:rPr lang="en-GB" sz="2200" b="1" dirty="0">
                <a:solidFill>
                  <a:srgbClr val="253746"/>
                </a:solidFill>
              </a:rPr>
              <a:t>      -  200   30   8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50" name="Straight Connector 49"/>
          <p:cNvCxnSpPr/>
          <p:nvPr/>
        </p:nvCxnSpPr>
        <p:spPr>
          <a:xfrm>
            <a:off x="1590387" y="4380363"/>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35675" y="4361968"/>
            <a:ext cx="688622" cy="430887"/>
          </a:xfrm>
          <a:prstGeom prst="rect">
            <a:avLst/>
          </a:prstGeom>
          <a:noFill/>
        </p:spPr>
        <p:txBody>
          <a:bodyPr wrap="square" rtlCol="0">
            <a:spAutoFit/>
          </a:bodyPr>
          <a:lstStyle/>
          <a:p>
            <a:r>
              <a:rPr lang="en-GB" sz="2200" b="1" dirty="0">
                <a:solidFill>
                  <a:srgbClr val="C00000"/>
                </a:solidFill>
              </a:rPr>
              <a:t>200</a:t>
            </a:r>
          </a:p>
        </p:txBody>
      </p:sp>
      <p:sp>
        <p:nvSpPr>
          <p:cNvPr id="52" name="TextBox 51"/>
          <p:cNvSpPr txBox="1"/>
          <p:nvPr/>
        </p:nvSpPr>
        <p:spPr>
          <a:xfrm>
            <a:off x="2147675" y="4361968"/>
            <a:ext cx="688622" cy="430887"/>
          </a:xfrm>
          <a:prstGeom prst="rect">
            <a:avLst/>
          </a:prstGeom>
          <a:noFill/>
        </p:spPr>
        <p:txBody>
          <a:bodyPr wrap="square" rtlCol="0">
            <a:spAutoFit/>
          </a:bodyPr>
          <a:lstStyle/>
          <a:p>
            <a:r>
              <a:rPr lang="en-GB" sz="2200" b="1" dirty="0">
                <a:solidFill>
                  <a:srgbClr val="C00000"/>
                </a:solidFill>
              </a:rPr>
              <a:t>20</a:t>
            </a:r>
          </a:p>
        </p:txBody>
      </p:sp>
      <p:sp>
        <p:nvSpPr>
          <p:cNvPr id="53" name="TextBox 52"/>
          <p:cNvSpPr txBox="1"/>
          <p:nvPr/>
        </p:nvSpPr>
        <p:spPr>
          <a:xfrm>
            <a:off x="2615675" y="4361968"/>
            <a:ext cx="688622" cy="430887"/>
          </a:xfrm>
          <a:prstGeom prst="rect">
            <a:avLst/>
          </a:prstGeom>
          <a:noFill/>
        </p:spPr>
        <p:txBody>
          <a:bodyPr wrap="square" rtlCol="0">
            <a:spAutoFit/>
          </a:bodyPr>
          <a:lstStyle/>
          <a:p>
            <a:r>
              <a:rPr lang="en-GB" sz="2200" b="1" dirty="0">
                <a:solidFill>
                  <a:srgbClr val="C00000"/>
                </a:solidFill>
              </a:rPr>
              <a:t>2</a:t>
            </a:r>
          </a:p>
        </p:txBody>
      </p:sp>
      <p:grpSp>
        <p:nvGrpSpPr>
          <p:cNvPr id="54" name="Group 53"/>
          <p:cNvGrpSpPr/>
          <p:nvPr/>
        </p:nvGrpSpPr>
        <p:grpSpPr>
          <a:xfrm>
            <a:off x="2147675" y="3327298"/>
            <a:ext cx="914400" cy="656531"/>
            <a:chOff x="5864202" y="3059113"/>
            <a:chExt cx="914400" cy="656531"/>
          </a:xfrm>
        </p:grpSpPr>
        <p:cxnSp>
          <p:nvCxnSpPr>
            <p:cNvPr id="55" name="Straight Connector 54"/>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50  10</a:t>
              </a:r>
            </a:p>
          </p:txBody>
        </p:sp>
      </p:gr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353922" y="2007925"/>
            <a:ext cx="3052127" cy="849576"/>
          </a:xfrm>
          <a:prstGeom prst="wedgeEllipseCallout">
            <a:avLst>
              <a:gd name="adj1" fmla="val -16786"/>
              <a:gd name="adj2" fmla="val 7950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endParaRPr lang="en-GB" sz="2000" b="1" dirty="0">
              <a:solidFill>
                <a:srgbClr val="253746"/>
              </a:solidFill>
            </a:endParaRPr>
          </a:p>
          <a:p>
            <a:pPr algn="ctr"/>
            <a:r>
              <a:rPr lang="en-GB" sz="2000" b="1" dirty="0">
                <a:solidFill>
                  <a:srgbClr val="253746"/>
                </a:solidFill>
              </a:rPr>
              <a:t>Who can talk us through this one?</a:t>
            </a:r>
            <a:endParaRPr lang="en-GB" sz="2000" b="1" dirty="0">
              <a:solidFill>
                <a:srgbClr val="C00000"/>
              </a:solidFill>
            </a:endParaRPr>
          </a:p>
          <a:p>
            <a:pPr algn="ctr"/>
            <a:r>
              <a:rPr lang="en-GB" sz="2000" b="1" dirty="0">
                <a:solidFill>
                  <a:srgbClr val="C00000"/>
                </a:solidFill>
              </a:rPr>
              <a:t>  </a:t>
            </a:r>
          </a:p>
          <a:p>
            <a:pPr algn="ctr"/>
            <a:endParaRPr lang="en-GB" sz="2000" b="1" dirty="0">
              <a:solidFill>
                <a:srgbClr val="253746"/>
              </a:solidFill>
            </a:endParaRPr>
          </a:p>
        </p:txBody>
      </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4600648" y="2007925"/>
            <a:ext cx="3052127" cy="849576"/>
          </a:xfrm>
          <a:prstGeom prst="wedgeEllipseCallout">
            <a:avLst>
              <a:gd name="adj1" fmla="val -16786"/>
              <a:gd name="adj2" fmla="val 7950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endParaRPr lang="en-GB" sz="2000" b="1" dirty="0">
              <a:solidFill>
                <a:srgbClr val="253746"/>
              </a:solidFill>
            </a:endParaRPr>
          </a:p>
          <a:p>
            <a:pPr algn="ctr"/>
            <a:r>
              <a:rPr lang="en-GB" sz="2000" b="1" dirty="0">
                <a:solidFill>
                  <a:srgbClr val="253746"/>
                </a:solidFill>
              </a:rPr>
              <a:t>Who can talk us through this one?</a:t>
            </a:r>
            <a:endParaRPr lang="en-GB" sz="2000" b="1" dirty="0">
              <a:solidFill>
                <a:srgbClr val="C00000"/>
              </a:solidFill>
            </a:endParaRPr>
          </a:p>
          <a:p>
            <a:pPr algn="ctr"/>
            <a:r>
              <a:rPr lang="en-GB" sz="2000" b="1" dirty="0">
                <a:solidFill>
                  <a:srgbClr val="C00000"/>
                </a:solidFill>
              </a:rPr>
              <a:t>  </a:t>
            </a:r>
          </a:p>
          <a:p>
            <a:pPr algn="ctr"/>
            <a:endParaRPr lang="en-GB" sz="2000" b="1" dirty="0">
              <a:solidFill>
                <a:srgbClr val="253746"/>
              </a:solidFill>
            </a:endParaRPr>
          </a:p>
        </p:txBody>
      </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4639534" y="598225"/>
            <a:ext cx="3952016" cy="1088652"/>
          </a:xfrm>
          <a:prstGeom prst="wedgeEllipseCallout">
            <a:avLst>
              <a:gd name="adj1" fmla="val 57919"/>
              <a:gd name="adj2" fmla="val 4985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endParaRPr lang="en-GB" sz="2000" b="1" dirty="0">
              <a:solidFill>
                <a:srgbClr val="253746"/>
              </a:solidFill>
            </a:endParaRPr>
          </a:p>
          <a:p>
            <a:pPr algn="ctr"/>
            <a:r>
              <a:rPr lang="en-GB" sz="2000" b="1" dirty="0">
                <a:solidFill>
                  <a:srgbClr val="253746"/>
                </a:solidFill>
              </a:rPr>
              <a:t>In the first we moved </a:t>
            </a:r>
            <a:r>
              <a:rPr lang="en-GB" sz="2000" b="1" dirty="0">
                <a:solidFill>
                  <a:srgbClr val="C00000"/>
                </a:solidFill>
              </a:rPr>
              <a:t>10s to 1s</a:t>
            </a:r>
            <a:r>
              <a:rPr lang="en-GB" sz="2000" b="1" dirty="0">
                <a:solidFill>
                  <a:srgbClr val="253746"/>
                </a:solidFill>
              </a:rPr>
              <a:t>, in the second we moved </a:t>
            </a:r>
            <a:r>
              <a:rPr lang="en-GB" sz="2000" b="1" dirty="0">
                <a:solidFill>
                  <a:srgbClr val="C00000"/>
                </a:solidFill>
              </a:rPr>
              <a:t>100s to 10s.</a:t>
            </a:r>
          </a:p>
          <a:p>
            <a:pPr algn="ctr"/>
            <a:r>
              <a:rPr lang="en-GB" sz="2000" b="1" dirty="0">
                <a:solidFill>
                  <a:srgbClr val="C00000"/>
                </a:solidFill>
              </a:rPr>
              <a:t>  </a:t>
            </a:r>
          </a:p>
          <a:p>
            <a:pPr algn="ctr"/>
            <a:endParaRPr lang="en-GB" sz="2000" b="1" dirty="0">
              <a:solidFill>
                <a:srgbClr val="253746"/>
              </a:solidFill>
            </a:endParaRPr>
          </a:p>
        </p:txBody>
      </p:sp>
      <p:sp>
        <p:nvSpPr>
          <p:cNvPr id="33" name="Speech Bubble: Rectangle with Corners Rounded 10">
            <a:extLst>
              <a:ext uri="{FF2B5EF4-FFF2-40B4-BE49-F238E27FC236}">
                <a16:creationId xmlns:a16="http://schemas.microsoft.com/office/drawing/2014/main" id="{CD2579CE-2DB8-4F93-8ECD-0E9BF715B235}"/>
              </a:ext>
            </a:extLst>
          </p:cNvPr>
          <p:cNvSpPr/>
          <p:nvPr/>
        </p:nvSpPr>
        <p:spPr>
          <a:xfrm>
            <a:off x="1738794" y="5096544"/>
            <a:ext cx="2833206" cy="769894"/>
          </a:xfrm>
          <a:prstGeom prst="wedgeEllipseCallout">
            <a:avLst>
              <a:gd name="adj1" fmla="val -39214"/>
              <a:gd name="adj2" fmla="val -803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460 - 238 = </a:t>
            </a:r>
            <a:r>
              <a:rPr lang="en-GB" sz="2400" b="1" dirty="0">
                <a:solidFill>
                  <a:srgbClr val="C00000"/>
                </a:solidFill>
              </a:rPr>
              <a:t>222</a:t>
            </a:r>
            <a:endParaRPr lang="en-GB" sz="2000" b="1" dirty="0">
              <a:solidFill>
                <a:srgbClr val="C00000"/>
              </a:solidFill>
            </a:endParaRPr>
          </a:p>
        </p:txBody>
      </p:sp>
      <p:sp>
        <p:nvSpPr>
          <p:cNvPr id="34" name="Speech Bubble: Rectangle with Corners Rounded 10">
            <a:extLst>
              <a:ext uri="{FF2B5EF4-FFF2-40B4-BE49-F238E27FC236}">
                <a16:creationId xmlns:a16="http://schemas.microsoft.com/office/drawing/2014/main" id="{CD2579CE-2DB8-4F93-8ECD-0E9BF715B235}"/>
              </a:ext>
            </a:extLst>
          </p:cNvPr>
          <p:cNvSpPr/>
          <p:nvPr/>
        </p:nvSpPr>
        <p:spPr>
          <a:xfrm>
            <a:off x="6250978" y="5046355"/>
            <a:ext cx="2670632" cy="820083"/>
          </a:xfrm>
          <a:prstGeom prst="wedgeEllipseCallout">
            <a:avLst>
              <a:gd name="adj1" fmla="val -56205"/>
              <a:gd name="adj2" fmla="val -5952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734 - 351 = </a:t>
            </a:r>
            <a:r>
              <a:rPr lang="en-GB" sz="2400" b="1" dirty="0">
                <a:solidFill>
                  <a:srgbClr val="C00000"/>
                </a:solidFill>
              </a:rPr>
              <a:t>383</a:t>
            </a:r>
            <a:endParaRPr lang="en-GB" sz="2000" b="1" dirty="0">
              <a:solidFill>
                <a:srgbClr val="C00000"/>
              </a:solidFill>
            </a:endParaRPr>
          </a:p>
        </p:txBody>
      </p:sp>
    </p:spTree>
    <p:extLst>
      <p:ext uri="{BB962C8B-B14F-4D97-AF65-F5344CB8AC3E}">
        <p14:creationId xmlns:p14="http://schemas.microsoft.com/office/powerpoint/2010/main" val="2503387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75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51" grpId="0"/>
      <p:bldP spid="52" grpId="0"/>
      <p:bldP spid="53" grpId="0"/>
      <p:bldP spid="29" grpId="0" animBg="1"/>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24</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
        <p:nvSpPr>
          <p:cNvPr id="49" name="Folded Corner 48"/>
          <p:cNvSpPr/>
          <p:nvPr/>
        </p:nvSpPr>
        <p:spPr>
          <a:xfrm>
            <a:off x="5229369" y="990452"/>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900   60   6</a:t>
            </a:r>
          </a:p>
          <a:p>
            <a:r>
              <a:rPr lang="en-GB" sz="2200" b="1" dirty="0">
                <a:solidFill>
                  <a:srgbClr val="253746"/>
                </a:solidFill>
              </a:rPr>
              <a:t>      -  100   70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50" name="Straight Connector 49"/>
          <p:cNvCxnSpPr/>
          <p:nvPr/>
        </p:nvCxnSpPr>
        <p:spPr>
          <a:xfrm>
            <a:off x="5872461" y="2043517"/>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17749" y="2025122"/>
            <a:ext cx="688622" cy="430887"/>
          </a:xfrm>
          <a:prstGeom prst="rect">
            <a:avLst/>
          </a:prstGeom>
          <a:noFill/>
        </p:spPr>
        <p:txBody>
          <a:bodyPr wrap="square" rtlCol="0">
            <a:spAutoFit/>
          </a:bodyPr>
          <a:lstStyle/>
          <a:p>
            <a:r>
              <a:rPr lang="en-GB" sz="2200" b="1" dirty="0">
                <a:solidFill>
                  <a:srgbClr val="C00000"/>
                </a:solidFill>
              </a:rPr>
              <a:t>700</a:t>
            </a:r>
          </a:p>
        </p:txBody>
      </p:sp>
      <p:sp>
        <p:nvSpPr>
          <p:cNvPr id="52" name="TextBox 51"/>
          <p:cNvSpPr txBox="1"/>
          <p:nvPr/>
        </p:nvSpPr>
        <p:spPr>
          <a:xfrm>
            <a:off x="6429749" y="2025122"/>
            <a:ext cx="688622" cy="430887"/>
          </a:xfrm>
          <a:prstGeom prst="rect">
            <a:avLst/>
          </a:prstGeom>
          <a:noFill/>
        </p:spPr>
        <p:txBody>
          <a:bodyPr wrap="square" rtlCol="0">
            <a:spAutoFit/>
          </a:bodyPr>
          <a:lstStyle/>
          <a:p>
            <a:r>
              <a:rPr lang="en-GB" sz="2200" b="1" dirty="0">
                <a:solidFill>
                  <a:srgbClr val="C00000"/>
                </a:solidFill>
              </a:rPr>
              <a:t>80</a:t>
            </a:r>
          </a:p>
        </p:txBody>
      </p:sp>
      <p:sp>
        <p:nvSpPr>
          <p:cNvPr id="53" name="TextBox 52"/>
          <p:cNvSpPr txBox="1"/>
          <p:nvPr/>
        </p:nvSpPr>
        <p:spPr>
          <a:xfrm>
            <a:off x="6897749" y="2025122"/>
            <a:ext cx="688622" cy="430887"/>
          </a:xfrm>
          <a:prstGeom prst="rect">
            <a:avLst/>
          </a:prstGeom>
          <a:noFill/>
        </p:spPr>
        <p:txBody>
          <a:bodyPr wrap="square" rtlCol="0">
            <a:spAutoFit/>
          </a:bodyPr>
          <a:lstStyle/>
          <a:p>
            <a:r>
              <a:rPr lang="en-GB" sz="2200" b="1" dirty="0">
                <a:solidFill>
                  <a:srgbClr val="C00000"/>
                </a:solidFill>
              </a:rPr>
              <a:t>9</a:t>
            </a:r>
          </a:p>
        </p:txBody>
      </p:sp>
      <p:grpSp>
        <p:nvGrpSpPr>
          <p:cNvPr id="54" name="Group 53"/>
          <p:cNvGrpSpPr/>
          <p:nvPr/>
        </p:nvGrpSpPr>
        <p:grpSpPr>
          <a:xfrm>
            <a:off x="6429749" y="990452"/>
            <a:ext cx="914400" cy="656531"/>
            <a:chOff x="5864202" y="3059113"/>
            <a:chExt cx="914400" cy="656531"/>
          </a:xfrm>
        </p:grpSpPr>
        <p:cxnSp>
          <p:nvCxnSpPr>
            <p:cNvPr id="55" name="Straight Connector 54"/>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50  16</a:t>
              </a:r>
            </a:p>
          </p:txBody>
        </p:sp>
      </p:grpSp>
      <p:grpSp>
        <p:nvGrpSpPr>
          <p:cNvPr id="6" name="Group 5"/>
          <p:cNvGrpSpPr/>
          <p:nvPr/>
        </p:nvGrpSpPr>
        <p:grpSpPr>
          <a:xfrm>
            <a:off x="5224347" y="-682493"/>
            <a:ext cx="1462158" cy="2310555"/>
            <a:chOff x="1764000" y="1620000"/>
            <a:chExt cx="1462158" cy="2310555"/>
          </a:xfrm>
        </p:grpSpPr>
        <p:cxnSp>
          <p:nvCxnSpPr>
            <p:cNvPr id="29" name="Straight Connector 28"/>
            <p:cNvCxnSpPr/>
            <p:nvPr/>
          </p:nvCxnSpPr>
          <p:spPr>
            <a:xfrm flipV="1">
              <a:off x="2557533" y="3670911"/>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4000" y="1620000"/>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800  1</a:t>
              </a:r>
            </a:p>
          </p:txBody>
        </p:sp>
      </p:grpSp>
      <p:sp>
        <p:nvSpPr>
          <p:cNvPr id="19" name="Speech Bubble: Rectangle with Corners Rounded 14">
            <a:extLst>
              <a:ext uri="{FF2B5EF4-FFF2-40B4-BE49-F238E27FC236}">
                <a16:creationId xmlns:a16="http://schemas.microsoft.com/office/drawing/2014/main" id="{DB9E29E8-CA16-4472-9224-9EDC2178042C}"/>
              </a:ext>
            </a:extLst>
          </p:cNvPr>
          <p:cNvSpPr/>
          <p:nvPr/>
        </p:nvSpPr>
        <p:spPr>
          <a:xfrm>
            <a:off x="0" y="294776"/>
            <a:ext cx="4895850" cy="3019924"/>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What will happen with this subtraction?</a:t>
            </a:r>
          </a:p>
          <a:p>
            <a:pPr algn="ctr"/>
            <a:r>
              <a:rPr lang="en-GB" sz="2000" b="1" dirty="0">
                <a:solidFill>
                  <a:schemeClr val="accent5">
                    <a:lumMod val="20000"/>
                    <a:lumOff val="80000"/>
                  </a:schemeClr>
                </a:solidFill>
              </a:rPr>
              <a:t> </a:t>
            </a:r>
            <a:r>
              <a:rPr lang="en-GB" sz="2000" b="1" dirty="0">
                <a:solidFill>
                  <a:srgbClr val="FFFF00"/>
                </a:solidFill>
              </a:rPr>
              <a:t>966 - 177.</a:t>
            </a:r>
            <a:endParaRPr lang="en-GB" sz="2000" b="1" dirty="0">
              <a:solidFill>
                <a:srgbClr val="25374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47617" y="973028"/>
            <a:ext cx="1054699" cy="640135"/>
          </a:xfrm>
          <a:prstGeom prst="rect">
            <a:avLst/>
          </a:prstGeom>
        </p:spPr>
      </p:pic>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53374" y="3438525"/>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 is bigger than 6. </a:t>
            </a:r>
          </a:p>
          <a:p>
            <a:pPr algn="ctr"/>
            <a:r>
              <a:rPr lang="en-GB" sz="2000" b="1" dirty="0">
                <a:solidFill>
                  <a:srgbClr val="C00000"/>
                </a:solidFill>
              </a:rPr>
              <a:t>We take 10 from 60 and add it to the 1s.</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169333" y="4944601"/>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16 - 7 = ? </a:t>
            </a:r>
            <a:endParaRPr lang="en-GB" sz="2000" b="1" dirty="0">
              <a:solidFill>
                <a:srgbClr val="C00000"/>
              </a:solidFill>
            </a:endParaRP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3425537" y="4992985"/>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150 - 70 = ?</a:t>
            </a:r>
            <a:endParaRPr lang="en-GB" sz="2000" b="1" dirty="0">
              <a:solidFill>
                <a:srgbClr val="C00000"/>
              </a:solidFill>
            </a:endParaRP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309017" y="477169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800 - 100 = ? </a:t>
            </a:r>
            <a:endParaRPr lang="en-GB" sz="2000" b="1" dirty="0">
              <a:solidFill>
                <a:srgbClr val="C00000"/>
              </a:solidFill>
            </a:endParaRP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3623503" y="3438525"/>
            <a:ext cx="3618557"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70 is bigger than 50. </a:t>
            </a:r>
          </a:p>
          <a:p>
            <a:pPr algn="ctr"/>
            <a:r>
              <a:rPr lang="en-GB" sz="2000" b="1" dirty="0">
                <a:solidFill>
                  <a:srgbClr val="C00000"/>
                </a:solidFill>
              </a:rPr>
              <a:t>We take 100 from 900 and add it to the 10s.</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5234806" y="2539810"/>
            <a:ext cx="2848081" cy="650692"/>
          </a:xfrm>
          <a:prstGeom prst="wedgeEllipseCallout">
            <a:avLst>
              <a:gd name="adj1" fmla="val 20182"/>
              <a:gd name="adj2" fmla="val 2992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966 - 177 = </a:t>
            </a:r>
            <a:r>
              <a:rPr lang="en-GB" sz="2400" b="1" dirty="0">
                <a:solidFill>
                  <a:srgbClr val="C00000"/>
                </a:solidFill>
              </a:rPr>
              <a:t>789</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4760109" y="5572310"/>
            <a:ext cx="4027902" cy="726781"/>
          </a:xfrm>
          <a:prstGeom prst="wedgeEllipseCallout">
            <a:avLst>
              <a:gd name="adj1" fmla="val -7598"/>
              <a:gd name="adj2" fmla="val 1431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That was a </a:t>
            </a:r>
          </a:p>
          <a:p>
            <a:pPr algn="ctr"/>
            <a:r>
              <a:rPr lang="en-GB" sz="2400" b="1" dirty="0">
                <a:solidFill>
                  <a:srgbClr val="C00000"/>
                </a:solidFill>
              </a:rPr>
              <a:t>2</a:t>
            </a:r>
            <a:r>
              <a:rPr lang="en-GB" sz="2400" b="1" dirty="0">
                <a:solidFill>
                  <a:srgbClr val="253746"/>
                </a:solidFill>
              </a:rPr>
              <a:t> </a:t>
            </a:r>
            <a:r>
              <a:rPr lang="en-GB" sz="2400" b="1" dirty="0">
                <a:solidFill>
                  <a:srgbClr val="C00000"/>
                </a:solidFill>
              </a:rPr>
              <a:t>move</a:t>
            </a:r>
            <a:r>
              <a:rPr lang="en-GB" sz="2400" b="1" dirty="0">
                <a:solidFill>
                  <a:srgbClr val="253746"/>
                </a:solidFill>
              </a:rPr>
              <a:t> </a:t>
            </a:r>
            <a:r>
              <a:rPr lang="en-GB" sz="2000" b="1" dirty="0">
                <a:solidFill>
                  <a:srgbClr val="253746"/>
                </a:solidFill>
              </a:rPr>
              <a:t>subtraction!! </a:t>
            </a:r>
            <a:endParaRPr lang="en-GB" sz="2000" b="1" dirty="0">
              <a:solidFill>
                <a:srgbClr val="C00000"/>
              </a:solidFill>
            </a:endParaRPr>
          </a:p>
        </p:txBody>
      </p:sp>
    </p:spTree>
    <p:extLst>
      <p:ext uri="{BB962C8B-B14F-4D97-AF65-F5344CB8AC3E}">
        <p14:creationId xmlns:p14="http://schemas.microsoft.com/office/powerpoint/2010/main" val="177936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75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750"/>
                                        <p:tgtEl>
                                          <p:spTgt spid="26"/>
                                        </p:tgtEl>
                                      </p:cBhvr>
                                    </p:animEffect>
                                  </p:childTnLst>
                                </p:cTn>
                              </p:par>
                            </p:childTnLst>
                          </p:cTn>
                        </p:par>
                        <p:par>
                          <p:cTn id="53" fill="hold">
                            <p:stCondLst>
                              <p:cond delay="7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1" grpId="0" animBg="1"/>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25</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
        <p:nvSpPr>
          <p:cNvPr id="49" name="Folded Corner 48"/>
          <p:cNvSpPr/>
          <p:nvPr/>
        </p:nvSpPr>
        <p:spPr>
          <a:xfrm>
            <a:off x="5229369" y="990452"/>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800   40   2</a:t>
            </a:r>
          </a:p>
          <a:p>
            <a:r>
              <a:rPr lang="en-GB" sz="2200" b="1" dirty="0">
                <a:solidFill>
                  <a:srgbClr val="253746"/>
                </a:solidFill>
              </a:rPr>
              <a:t>      -  400   60   7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50" name="Straight Connector 49"/>
          <p:cNvCxnSpPr/>
          <p:nvPr/>
        </p:nvCxnSpPr>
        <p:spPr>
          <a:xfrm>
            <a:off x="5872461" y="2043517"/>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17749" y="2025122"/>
            <a:ext cx="688622" cy="430887"/>
          </a:xfrm>
          <a:prstGeom prst="rect">
            <a:avLst/>
          </a:prstGeom>
          <a:noFill/>
        </p:spPr>
        <p:txBody>
          <a:bodyPr wrap="square" rtlCol="0">
            <a:spAutoFit/>
          </a:bodyPr>
          <a:lstStyle/>
          <a:p>
            <a:r>
              <a:rPr lang="en-GB" sz="2200" b="1" dirty="0">
                <a:solidFill>
                  <a:srgbClr val="C00000"/>
                </a:solidFill>
              </a:rPr>
              <a:t>300</a:t>
            </a:r>
          </a:p>
        </p:txBody>
      </p:sp>
      <p:sp>
        <p:nvSpPr>
          <p:cNvPr id="52" name="TextBox 51"/>
          <p:cNvSpPr txBox="1"/>
          <p:nvPr/>
        </p:nvSpPr>
        <p:spPr>
          <a:xfrm>
            <a:off x="6429749" y="2025122"/>
            <a:ext cx="688622" cy="430887"/>
          </a:xfrm>
          <a:prstGeom prst="rect">
            <a:avLst/>
          </a:prstGeom>
          <a:noFill/>
        </p:spPr>
        <p:txBody>
          <a:bodyPr wrap="square" rtlCol="0">
            <a:spAutoFit/>
          </a:bodyPr>
          <a:lstStyle/>
          <a:p>
            <a:r>
              <a:rPr lang="en-GB" sz="2200" b="1" dirty="0">
                <a:solidFill>
                  <a:srgbClr val="C00000"/>
                </a:solidFill>
              </a:rPr>
              <a:t>70</a:t>
            </a:r>
          </a:p>
        </p:txBody>
      </p:sp>
      <p:sp>
        <p:nvSpPr>
          <p:cNvPr id="53" name="TextBox 52"/>
          <p:cNvSpPr txBox="1"/>
          <p:nvPr/>
        </p:nvSpPr>
        <p:spPr>
          <a:xfrm>
            <a:off x="6897749" y="2025122"/>
            <a:ext cx="688622" cy="430887"/>
          </a:xfrm>
          <a:prstGeom prst="rect">
            <a:avLst/>
          </a:prstGeom>
          <a:noFill/>
        </p:spPr>
        <p:txBody>
          <a:bodyPr wrap="square" rtlCol="0">
            <a:spAutoFit/>
          </a:bodyPr>
          <a:lstStyle/>
          <a:p>
            <a:r>
              <a:rPr lang="en-GB" sz="2200" b="1" dirty="0">
                <a:solidFill>
                  <a:srgbClr val="C00000"/>
                </a:solidFill>
              </a:rPr>
              <a:t>5</a:t>
            </a:r>
          </a:p>
        </p:txBody>
      </p:sp>
      <p:grpSp>
        <p:nvGrpSpPr>
          <p:cNvPr id="54" name="Group 53"/>
          <p:cNvGrpSpPr/>
          <p:nvPr/>
        </p:nvGrpSpPr>
        <p:grpSpPr>
          <a:xfrm>
            <a:off x="6429749" y="990452"/>
            <a:ext cx="914400" cy="656531"/>
            <a:chOff x="5864202" y="3059113"/>
            <a:chExt cx="914400" cy="656531"/>
          </a:xfrm>
        </p:grpSpPr>
        <p:cxnSp>
          <p:nvCxnSpPr>
            <p:cNvPr id="55" name="Straight Connector 54"/>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30  12</a:t>
              </a:r>
            </a:p>
          </p:txBody>
        </p:sp>
      </p:grpSp>
      <p:grpSp>
        <p:nvGrpSpPr>
          <p:cNvPr id="6" name="Group 5"/>
          <p:cNvGrpSpPr/>
          <p:nvPr/>
        </p:nvGrpSpPr>
        <p:grpSpPr>
          <a:xfrm>
            <a:off x="5223569" y="-682493"/>
            <a:ext cx="1462158" cy="2310555"/>
            <a:chOff x="1764000" y="1620000"/>
            <a:chExt cx="1462158" cy="2310555"/>
          </a:xfrm>
        </p:grpSpPr>
        <p:cxnSp>
          <p:nvCxnSpPr>
            <p:cNvPr id="29" name="Straight Connector 28"/>
            <p:cNvCxnSpPr/>
            <p:nvPr/>
          </p:nvCxnSpPr>
          <p:spPr>
            <a:xfrm flipV="1">
              <a:off x="2557533" y="3670911"/>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4000" y="1620000"/>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700  1</a:t>
              </a:r>
            </a:p>
          </p:txBody>
        </p:sp>
      </p:gr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53374" y="3438525"/>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 is bigger than 2. </a:t>
            </a:r>
          </a:p>
          <a:p>
            <a:pPr algn="ctr"/>
            <a:r>
              <a:rPr lang="en-GB" sz="2000" b="1" dirty="0">
                <a:solidFill>
                  <a:srgbClr val="C00000"/>
                </a:solidFill>
              </a:rPr>
              <a:t>We take 10 from 40 and add it to the 1s.</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169333" y="4944601"/>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12 - 7 = ? </a:t>
            </a:r>
            <a:endParaRPr lang="en-GB" sz="2000" b="1" dirty="0">
              <a:solidFill>
                <a:srgbClr val="C00000"/>
              </a:solidFill>
            </a:endParaRP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3425537" y="4992985"/>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130 - 60 = ?</a:t>
            </a:r>
            <a:endParaRPr lang="en-GB" sz="2000" b="1" dirty="0">
              <a:solidFill>
                <a:srgbClr val="C00000"/>
              </a:solidFill>
            </a:endParaRP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309017" y="477169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700 - 400 = ? </a:t>
            </a:r>
            <a:endParaRPr lang="en-GB" sz="2000" b="1" dirty="0">
              <a:solidFill>
                <a:srgbClr val="C00000"/>
              </a:solidFill>
            </a:endParaRP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3623503" y="3438525"/>
            <a:ext cx="3618557"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30 is bigger than 60. </a:t>
            </a:r>
          </a:p>
          <a:p>
            <a:pPr algn="ctr"/>
            <a:r>
              <a:rPr lang="en-GB" sz="2000" b="1" dirty="0">
                <a:solidFill>
                  <a:srgbClr val="C00000"/>
                </a:solidFill>
              </a:rPr>
              <a:t>We take 100 from 800 and add it to the 10s.</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1985185" y="2240565"/>
            <a:ext cx="2880703" cy="650692"/>
          </a:xfrm>
          <a:prstGeom prst="wedgeEllipseCallout">
            <a:avLst>
              <a:gd name="adj1" fmla="val 55870"/>
              <a:gd name="adj2" fmla="val -681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842 - 467 = </a:t>
            </a:r>
            <a:r>
              <a:rPr lang="en-GB" sz="2400" b="1" dirty="0">
                <a:solidFill>
                  <a:srgbClr val="C00000"/>
                </a:solidFill>
              </a:rPr>
              <a:t>375</a:t>
            </a:r>
            <a:endParaRPr lang="en-GB" sz="2000" b="1" dirty="0">
              <a:solidFill>
                <a:srgbClr val="C00000"/>
              </a:solidFill>
            </a:endParaRPr>
          </a:p>
        </p:txBody>
      </p:sp>
      <p:grpSp>
        <p:nvGrpSpPr>
          <p:cNvPr id="27" name="Group 26"/>
          <p:cNvGrpSpPr/>
          <p:nvPr/>
        </p:nvGrpSpPr>
        <p:grpSpPr>
          <a:xfrm>
            <a:off x="579494" y="598281"/>
            <a:ext cx="3052127" cy="1368971"/>
            <a:chOff x="533253" y="638582"/>
            <a:chExt cx="3052127" cy="1368971"/>
          </a:xfrm>
        </p:grpSpPr>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533253" y="638582"/>
              <a:ext cx="3052127" cy="1368971"/>
            </a:xfrm>
            <a:prstGeom prst="wedgeEllipseCallout">
              <a:avLst>
                <a:gd name="adj1" fmla="val -58292"/>
                <a:gd name="adj2" fmla="val -193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Let’s try another:</a:t>
              </a:r>
            </a:p>
            <a:p>
              <a:pPr algn="ctr"/>
              <a:r>
                <a:rPr lang="en-GB" sz="2000" b="1" dirty="0">
                  <a:solidFill>
                    <a:srgbClr val="C00000"/>
                  </a:solidFill>
                </a:rPr>
                <a:t>842 - 467.  </a:t>
              </a:r>
            </a:p>
            <a:p>
              <a:pPr algn="ctr"/>
              <a:endParaRPr lang="en-GB" sz="2000" b="1" dirty="0">
                <a:solidFill>
                  <a:srgbClr val="253746"/>
                </a:solidFill>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705" y="1102678"/>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5225769" y="5530094"/>
            <a:ext cx="3789558" cy="746808"/>
          </a:xfrm>
          <a:prstGeom prst="wedgeEllipseCallout">
            <a:avLst>
              <a:gd name="adj1" fmla="val 13411"/>
              <a:gd name="adj2" fmla="val 3076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That was another</a:t>
            </a:r>
          </a:p>
          <a:p>
            <a:pPr algn="ctr"/>
            <a:r>
              <a:rPr lang="en-GB" sz="2000" b="1" dirty="0">
                <a:solidFill>
                  <a:srgbClr val="C00000"/>
                </a:solidFill>
              </a:rPr>
              <a:t>2</a:t>
            </a:r>
            <a:r>
              <a:rPr lang="en-GB" sz="2000" b="1" dirty="0">
                <a:solidFill>
                  <a:srgbClr val="253746"/>
                </a:solidFill>
              </a:rPr>
              <a:t> </a:t>
            </a:r>
            <a:r>
              <a:rPr lang="en-GB" sz="2000" b="1" dirty="0">
                <a:solidFill>
                  <a:srgbClr val="C00000"/>
                </a:solidFill>
              </a:rPr>
              <a:t>move</a:t>
            </a:r>
            <a:r>
              <a:rPr lang="en-GB" sz="2000" b="1" dirty="0">
                <a:solidFill>
                  <a:srgbClr val="253746"/>
                </a:solidFill>
              </a:rPr>
              <a:t> subtraction! </a:t>
            </a:r>
            <a:endParaRPr lang="en-GB" sz="2000" b="1" dirty="0">
              <a:solidFill>
                <a:srgbClr val="C00000"/>
              </a:solidFill>
            </a:endParaRPr>
          </a:p>
        </p:txBody>
      </p:sp>
    </p:spTree>
    <p:extLst>
      <p:ext uri="{BB962C8B-B14F-4D97-AF65-F5344CB8AC3E}">
        <p14:creationId xmlns:p14="http://schemas.microsoft.com/office/powerpoint/2010/main" val="3373715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75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75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75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1" grpId="0" animBg="1"/>
      <p:bldP spid="22" grpId="0" animBg="1"/>
      <p:bldP spid="23" grpId="0" animBg="1"/>
      <p:bldP spid="24" grpId="0" animBg="1"/>
      <p:bldP spid="25" grpId="0" animBg="1"/>
      <p:bldP spid="26"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6" name="Footer Placeholder 5">
            <a:extLst>
              <a:ext uri="{FF2B5EF4-FFF2-40B4-BE49-F238E27FC236}">
                <a16:creationId xmlns:a16="http://schemas.microsoft.com/office/drawing/2014/main" id="{04AEFAC7-F8C1-4AFE-A588-CDABEA6820B4}"/>
              </a:ext>
            </a:extLst>
          </p:cNvPr>
          <p:cNvSpPr>
            <a:spLocks noGrp="1"/>
          </p:cNvSpPr>
          <p:nvPr>
            <p:ph type="ftr" sz="quarter" idx="11"/>
          </p:nvPr>
        </p:nvSpPr>
        <p:spPr/>
        <p:txBody>
          <a:bodyPr/>
          <a:lstStyle/>
          <a:p>
            <a:pPr algn="r"/>
            <a:r>
              <a:rPr lang="en-GB"/>
              <a:t>Year 4</a:t>
            </a:r>
            <a:endParaRPr lang="en-GB" dirty="0"/>
          </a:p>
        </p:txBody>
      </p:sp>
      <p:sp>
        <p:nvSpPr>
          <p:cNvPr id="14" name="Rectangle 13">
            <a:extLst>
              <a:ext uri="{FF2B5EF4-FFF2-40B4-BE49-F238E27FC236}">
                <a16:creationId xmlns:a16="http://schemas.microsoft.com/office/drawing/2014/main" id="{CF4B968D-15DF-44D6-BBDE-338750467FFF}"/>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
        <p:nvSpPr>
          <p:cNvPr id="7" name="TextBox 6"/>
          <p:cNvSpPr txBox="1"/>
          <p:nvPr/>
        </p:nvSpPr>
        <p:spPr>
          <a:xfrm>
            <a:off x="985652" y="613806"/>
            <a:ext cx="5842660" cy="400110"/>
          </a:xfrm>
          <a:prstGeom prst="rect">
            <a:avLst/>
          </a:prstGeom>
          <a:noFill/>
        </p:spPr>
        <p:txBody>
          <a:bodyPr wrap="square" rtlCol="0">
            <a:spAutoFit/>
          </a:bodyPr>
          <a:lstStyle/>
          <a:p>
            <a:r>
              <a:rPr lang="en-GB" sz="2000" b="1" dirty="0">
                <a:solidFill>
                  <a:srgbClr val="253746"/>
                </a:solidFill>
              </a:rPr>
              <a:t>Whole class investigation</a:t>
            </a:r>
          </a:p>
        </p:txBody>
      </p:sp>
      <p:sp>
        <p:nvSpPr>
          <p:cNvPr id="8" name="TextBox 7"/>
          <p:cNvSpPr txBox="1"/>
          <p:nvPr/>
        </p:nvSpPr>
        <p:spPr>
          <a:xfrm>
            <a:off x="641971" y="1243786"/>
            <a:ext cx="7382355" cy="4633576"/>
          </a:xfrm>
          <a:prstGeom prst="rect">
            <a:avLst/>
          </a:prstGeom>
          <a:noFill/>
        </p:spPr>
        <p:txBody>
          <a:bodyPr wrap="square" rtlCol="0">
            <a:spAutoFit/>
          </a:bodyPr>
          <a:lstStyle/>
          <a:p>
            <a:pPr marL="285750" lvl="0" indent="-285750">
              <a:lnSpc>
                <a:spcPct val="114000"/>
              </a:lnSpc>
              <a:buFont typeface="Arial" pitchFamily="34" charset="0"/>
              <a:buChar char="•"/>
            </a:pPr>
            <a:r>
              <a:rPr lang="en-GB" sz="2000" dirty="0">
                <a:solidFill>
                  <a:srgbClr val="253746"/>
                </a:solidFill>
              </a:rPr>
              <a:t>In pairs, think of a 3-digit number with three different digits. </a:t>
            </a:r>
          </a:p>
          <a:p>
            <a:pPr marL="285750" lvl="0" indent="-285750">
              <a:lnSpc>
                <a:spcPct val="114000"/>
              </a:lnSpc>
              <a:buFont typeface="Arial" pitchFamily="34" charset="0"/>
              <a:buChar char="•"/>
            </a:pPr>
            <a:r>
              <a:rPr lang="en-GB" sz="2000" dirty="0">
                <a:solidFill>
                  <a:srgbClr val="253746"/>
                </a:solidFill>
              </a:rPr>
              <a:t>Write the number, then follow this process. </a:t>
            </a:r>
          </a:p>
          <a:p>
            <a:pPr lvl="0">
              <a:lnSpc>
                <a:spcPct val="114000"/>
              </a:lnSpc>
            </a:pPr>
            <a:r>
              <a:rPr lang="en-GB" sz="2000" dirty="0">
                <a:solidFill>
                  <a:srgbClr val="253746"/>
                </a:solidFill>
              </a:rPr>
              <a:t>     -	Reverse the last two digits, e.g. 352.</a:t>
            </a:r>
          </a:p>
          <a:p>
            <a:pPr lvl="0">
              <a:lnSpc>
                <a:spcPct val="114000"/>
              </a:lnSpc>
            </a:pPr>
            <a:r>
              <a:rPr lang="en-GB" sz="2000" dirty="0">
                <a:solidFill>
                  <a:srgbClr val="253746"/>
                </a:solidFill>
              </a:rPr>
              <a:t>     -	Write the new number, e.g. 325. </a:t>
            </a:r>
          </a:p>
          <a:p>
            <a:pPr lvl="0">
              <a:lnSpc>
                <a:spcPct val="114000"/>
              </a:lnSpc>
            </a:pPr>
            <a:r>
              <a:rPr lang="en-GB" sz="2000" dirty="0">
                <a:solidFill>
                  <a:srgbClr val="253746"/>
                </a:solidFill>
              </a:rPr>
              <a:t>     -	Find the difference between the two numbers using expanded  </a:t>
            </a:r>
          </a:p>
          <a:p>
            <a:pPr lvl="0">
              <a:lnSpc>
                <a:spcPct val="114000"/>
              </a:lnSpc>
            </a:pPr>
            <a:r>
              <a:rPr lang="en-GB" sz="2000" dirty="0">
                <a:solidFill>
                  <a:srgbClr val="253746"/>
                </a:solidFill>
              </a:rPr>
              <a:t>        decomposition. </a:t>
            </a:r>
          </a:p>
          <a:p>
            <a:pPr lvl="0">
              <a:lnSpc>
                <a:spcPct val="114000"/>
              </a:lnSpc>
            </a:pPr>
            <a:r>
              <a:rPr lang="en-GB" sz="2000" dirty="0">
                <a:solidFill>
                  <a:srgbClr val="253746"/>
                </a:solidFill>
              </a:rPr>
              <a:t>     -	Add the digits of the answer, e.g. 27, so 2 + 7 = 9.</a:t>
            </a:r>
          </a:p>
          <a:p>
            <a:pPr lvl="0">
              <a:lnSpc>
                <a:spcPct val="114000"/>
              </a:lnSpc>
            </a:pPr>
            <a:r>
              <a:rPr lang="en-GB" sz="2000" dirty="0">
                <a:solidFill>
                  <a:srgbClr val="253746"/>
                </a:solidFill>
              </a:rPr>
              <a:t>     -	If there are still two digits, add the digits of that answer too. </a:t>
            </a:r>
          </a:p>
          <a:p>
            <a:pPr marL="285750" lvl="0" indent="-285750">
              <a:lnSpc>
                <a:spcPct val="114000"/>
              </a:lnSpc>
              <a:buFont typeface="Arial" pitchFamily="34" charset="0"/>
              <a:buChar char="•"/>
            </a:pPr>
            <a:r>
              <a:rPr lang="en-GB" sz="2000" dirty="0">
                <a:solidFill>
                  <a:srgbClr val="253746"/>
                </a:solidFill>
              </a:rPr>
              <a:t> Try with another 3-digit number, e.g. 783 – 387. </a:t>
            </a:r>
          </a:p>
          <a:p>
            <a:pPr marL="285750" lvl="0" indent="-285750">
              <a:lnSpc>
                <a:spcPct val="114000"/>
              </a:lnSpc>
              <a:buFont typeface="Arial" pitchFamily="34" charset="0"/>
              <a:buChar char="•"/>
            </a:pPr>
            <a:r>
              <a:rPr lang="en-GB" sz="2000" dirty="0">
                <a:solidFill>
                  <a:srgbClr val="253746"/>
                </a:solidFill>
              </a:rPr>
              <a:t> Think of your own 3-digit numbers to replicate this. </a:t>
            </a:r>
          </a:p>
          <a:p>
            <a:pPr lvl="0">
              <a:lnSpc>
                <a:spcPct val="114000"/>
              </a:lnSpc>
            </a:pPr>
            <a:r>
              <a:rPr lang="en-GB" sz="2000" dirty="0">
                <a:solidFill>
                  <a:srgbClr val="253746"/>
                </a:solidFill>
              </a:rPr>
              <a:t>          - What do you notice? </a:t>
            </a:r>
          </a:p>
          <a:p>
            <a:pPr lvl="0">
              <a:lnSpc>
                <a:spcPct val="114000"/>
              </a:lnSpc>
            </a:pPr>
            <a:r>
              <a:rPr lang="en-GB" sz="2000" dirty="0">
                <a:solidFill>
                  <a:srgbClr val="253746"/>
                </a:solidFill>
              </a:rPr>
              <a:t>          - Does this always happen? </a:t>
            </a:r>
          </a:p>
          <a:p>
            <a:pPr lvl="0">
              <a:lnSpc>
                <a:spcPct val="114000"/>
              </a:lnSpc>
            </a:pPr>
            <a:r>
              <a:rPr lang="en-GB" sz="2000" dirty="0">
                <a:solidFill>
                  <a:srgbClr val="253746"/>
                </a:solidFill>
              </a:rPr>
              <a:t>          - Can you find any exceptions?</a:t>
            </a:r>
            <a:endParaRPr lang="en-GB" dirty="0">
              <a:solidFill>
                <a:srgbClr val="253746"/>
              </a:solidFill>
            </a:endParaRPr>
          </a:p>
        </p:txBody>
      </p:sp>
    </p:spTree>
    <p:extLst>
      <p:ext uri="{BB962C8B-B14F-4D97-AF65-F5344CB8AC3E}">
        <p14:creationId xmlns:p14="http://schemas.microsoft.com/office/powerpoint/2010/main" val="24241970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0718" t="12837" r="43211" b="27083"/>
          <a:stretch/>
        </p:blipFill>
        <p:spPr>
          <a:xfrm>
            <a:off x="826926" y="188642"/>
            <a:ext cx="3227716" cy="5952488"/>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BC10C008-3B30-48EE-BCA5-7B49DCCA9060}"/>
              </a:ext>
            </a:extLst>
          </p:cNvPr>
          <p:cNvGrpSpPr/>
          <p:nvPr/>
        </p:nvGrpSpPr>
        <p:grpSpPr>
          <a:xfrm>
            <a:off x="3271732" y="3037116"/>
            <a:ext cx="5492706" cy="1876774"/>
            <a:chOff x="3271732" y="3037116"/>
            <a:chExt cx="5492706" cy="1876774"/>
          </a:xfrm>
        </p:grpSpPr>
        <p:sp>
          <p:nvSpPr>
            <p:cNvPr id="17" name="Rounded Rectangle 4">
              <a:extLst>
                <a:ext uri="{FF2B5EF4-FFF2-40B4-BE49-F238E27FC236}">
                  <a16:creationId xmlns:a16="http://schemas.microsoft.com/office/drawing/2014/main" id="{9EC83266-B301-4889-A01E-B8C30F514D78}"/>
                </a:ext>
              </a:extLst>
            </p:cNvPr>
            <p:cNvSpPr/>
            <p:nvPr/>
          </p:nvSpPr>
          <p:spPr>
            <a:xfrm>
              <a:off x="3271732" y="3037116"/>
              <a:ext cx="5492706" cy="1876774"/>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5" name="Group 4"/>
            <p:cNvGrpSpPr/>
            <p:nvPr/>
          </p:nvGrpSpPr>
          <p:grpSpPr>
            <a:xfrm>
              <a:off x="3532395" y="3282180"/>
              <a:ext cx="5037343" cy="1511521"/>
              <a:chOff x="169332" y="4641630"/>
              <a:chExt cx="5037343" cy="1511521"/>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1504" t="76213" r="11391" b="10797"/>
              <a:stretch/>
            </p:blipFill>
            <p:spPr>
              <a:xfrm>
                <a:off x="169333" y="4953000"/>
                <a:ext cx="5037342" cy="1200151"/>
              </a:xfrm>
              <a:prstGeom prst="rect">
                <a:avLst/>
              </a:prstGeom>
            </p:spPr>
          </p:pic>
          <p:sp>
            <p:nvSpPr>
              <p:cNvPr id="13" name="Rounded Rectangle 12"/>
              <p:cNvSpPr/>
              <p:nvPr/>
            </p:nvSpPr>
            <p:spPr>
              <a:xfrm>
                <a:off x="169332" y="4641630"/>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grpSp>
      </p:grpSp>
      <p:grpSp>
        <p:nvGrpSpPr>
          <p:cNvPr id="11" name="Group 10">
            <a:extLst>
              <a:ext uri="{FF2B5EF4-FFF2-40B4-BE49-F238E27FC236}">
                <a16:creationId xmlns:a16="http://schemas.microsoft.com/office/drawing/2014/main" id="{10BF33F4-CFF7-4AF9-BA27-D11BC99B54E9}"/>
              </a:ext>
            </a:extLst>
          </p:cNvPr>
          <p:cNvGrpSpPr/>
          <p:nvPr/>
        </p:nvGrpSpPr>
        <p:grpSpPr>
          <a:xfrm>
            <a:off x="5943602" y="3593550"/>
            <a:ext cx="1301547" cy="1033172"/>
            <a:chOff x="238345" y="1944837"/>
            <a:chExt cx="1301547" cy="1033172"/>
          </a:xfrm>
        </p:grpSpPr>
        <p:sp>
          <p:nvSpPr>
            <p:cNvPr id="15" name="Rounded Rectangle 12">
              <a:extLst>
                <a:ext uri="{FF2B5EF4-FFF2-40B4-BE49-F238E27FC236}">
                  <a16:creationId xmlns:a16="http://schemas.microsoft.com/office/drawing/2014/main" id="{F4B3F342-CFD7-4435-B689-F6D49036BD22}"/>
                </a:ext>
              </a:extLst>
            </p:cNvPr>
            <p:cNvSpPr/>
            <p:nvPr/>
          </p:nvSpPr>
          <p:spPr>
            <a:xfrm>
              <a:off x="238345" y="1944837"/>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16" name="Picture 2" descr="Related image">
              <a:extLst>
                <a:ext uri="{FF2B5EF4-FFF2-40B4-BE49-F238E27FC236}">
                  <a16:creationId xmlns:a16="http://schemas.microsoft.com/office/drawing/2014/main" id="{2C65E44A-71B2-453E-9B63-720D3B93A7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226165">
              <a:off x="887355" y="2347947"/>
              <a:ext cx="404290" cy="630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3063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xit" presetSubtype="0" fill="hold" nodeType="withEffect">
                                  <p:stCondLst>
                                    <p:cond delay="0"/>
                                  </p:stCondLst>
                                  <p:childTnLst>
                                    <p:animEffect transition="out" filter="fade">
                                      <p:cBhvr>
                                        <p:cTn id="9" dur="750"/>
                                        <p:tgtEl>
                                          <p:spTgt spid="11"/>
                                        </p:tgtEl>
                                      </p:cBhvr>
                                    </p:animEffect>
                                    <p:set>
                                      <p:cBhvr>
                                        <p:cTn id="10" dur="1" fill="hold">
                                          <p:stCondLst>
                                            <p:cond delay="7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p:txBody>
      </p:sp>
    </p:spTree>
    <p:extLst>
      <p:ext uri="{BB962C8B-B14F-4D97-AF65-F5344CB8AC3E}">
        <p14:creationId xmlns:p14="http://schemas.microsoft.com/office/powerpoint/2010/main" val="38543648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29</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946196" y="805953"/>
            <a:ext cx="2744900" cy="1388293"/>
          </a:xfrm>
          <a:prstGeom prst="wedgeEllipseCallout">
            <a:avLst>
              <a:gd name="adj1" fmla="val -75529"/>
              <a:gd name="adj2" fmla="val 465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This glass has </a:t>
            </a:r>
            <a:r>
              <a:rPr lang="en-GB" sz="2000" b="1" dirty="0">
                <a:solidFill>
                  <a:srgbClr val="C00000"/>
                </a:solidFill>
              </a:rPr>
              <a:t>533ml </a:t>
            </a:r>
            <a:r>
              <a:rPr lang="en-GB" sz="2000" b="1" dirty="0">
                <a:solidFill>
                  <a:srgbClr val="253746"/>
                </a:solidFill>
              </a:rPr>
              <a:t>of squash in it. </a:t>
            </a:r>
            <a:endParaRPr lang="en-GB" sz="2000" b="1" dirty="0">
              <a:solidFill>
                <a:srgbClr val="C00000"/>
              </a:solidFill>
            </a:endParaRPr>
          </a:p>
        </p:txBody>
      </p:sp>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4905408" y="1096046"/>
            <a:ext cx="3052127" cy="1368971"/>
          </a:xfrm>
          <a:prstGeom prst="wedgeEllipseCallout">
            <a:avLst>
              <a:gd name="adj1" fmla="val 69035"/>
              <a:gd name="adj2" fmla="val -5206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 pour out </a:t>
            </a:r>
            <a:r>
              <a:rPr lang="en-GB" sz="2000" b="1" dirty="0">
                <a:solidFill>
                  <a:srgbClr val="C00000"/>
                </a:solidFill>
              </a:rPr>
              <a:t>251ml.</a:t>
            </a:r>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4:</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grpSp>
        <p:nvGrpSpPr>
          <p:cNvPr id="2" name="Group 1"/>
          <p:cNvGrpSpPr/>
          <p:nvPr/>
        </p:nvGrpSpPr>
        <p:grpSpPr>
          <a:xfrm>
            <a:off x="1506248" y="2613627"/>
            <a:ext cx="5256502" cy="3453798"/>
            <a:chOff x="1506248" y="2613627"/>
            <a:chExt cx="4614334" cy="3218762"/>
          </a:xfrm>
        </p:grpSpPr>
        <p:sp>
          <p:nvSpPr>
            <p:cNvPr id="10" name="Speech Bubble: Rectangle with Corners Rounded 14">
              <a:extLst>
                <a:ext uri="{FF2B5EF4-FFF2-40B4-BE49-F238E27FC236}">
                  <a16:creationId xmlns:a16="http://schemas.microsoft.com/office/drawing/2014/main" id="{DB9E29E8-CA16-4472-9224-9EDC2178042C}"/>
                </a:ext>
              </a:extLst>
            </p:cNvPr>
            <p:cNvSpPr/>
            <p:nvPr/>
          </p:nvSpPr>
          <p:spPr>
            <a:xfrm>
              <a:off x="1506248" y="2613627"/>
              <a:ext cx="4614334" cy="3218762"/>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Estimate how much squash is left in the glass. </a:t>
              </a:r>
            </a:p>
          </p:txBody>
        </p:sp>
        <p:pic>
          <p:nvPicPr>
            <p:cNvPr id="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8562" y="3612443"/>
              <a:ext cx="856804" cy="53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03387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170559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Subtract any 1-digit number from a teens number</a:t>
            </a:r>
          </a:p>
          <a:p>
            <a:pPr algn="ctr">
              <a:spcAft>
                <a:spcPts val="1000"/>
              </a:spcAft>
              <a:buClr>
                <a:srgbClr val="EA7600"/>
              </a:buClr>
              <a:buSzPct val="120000"/>
            </a:pPr>
            <a:endParaRPr lang="en-GB" sz="2000" b="1" dirty="0">
              <a:solidFill>
                <a:schemeClr val="accent5">
                  <a:lumMod val="75000"/>
                </a:schemeClr>
              </a:solidFill>
            </a:endParaRPr>
          </a:p>
          <a:p>
            <a:pPr algn="ctr">
              <a:spcAft>
                <a:spcPts val="1000"/>
              </a:spcAft>
              <a:buClr>
                <a:srgbClr val="EA7600"/>
              </a:buClr>
              <a:buSzPct val="120000"/>
            </a:pPr>
            <a:r>
              <a:rPr lang="en-GB" sz="2000" b="1" dirty="0">
                <a:solidFill>
                  <a:schemeClr val="accent5">
                    <a:lumMod val="75000"/>
                  </a:schemeClr>
                </a:solidFill>
                <a:hlinkClick r:id="rId3"/>
              </a:rPr>
              <a:t>Digit Work-out </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Tree>
    <p:extLst>
      <p:ext uri="{BB962C8B-B14F-4D97-AF65-F5344CB8AC3E}">
        <p14:creationId xmlns:p14="http://schemas.microsoft.com/office/powerpoint/2010/main" val="315085630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30</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4:</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grpSp>
        <p:nvGrpSpPr>
          <p:cNvPr id="11" name="Group 10"/>
          <p:cNvGrpSpPr/>
          <p:nvPr/>
        </p:nvGrpSpPr>
        <p:grpSpPr>
          <a:xfrm>
            <a:off x="1365118" y="2090153"/>
            <a:ext cx="2520000" cy="2069343"/>
            <a:chOff x="1150413" y="3194999"/>
            <a:chExt cx="2520000" cy="2069343"/>
          </a:xfrm>
        </p:grpSpPr>
        <p:sp>
          <p:nvSpPr>
            <p:cNvPr id="81" name="Folded Corner 80"/>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500   30   3</a:t>
              </a:r>
            </a:p>
            <a:p>
              <a:r>
                <a:rPr lang="en-GB" sz="2200" b="1" dirty="0">
                  <a:solidFill>
                    <a:srgbClr val="253746"/>
                  </a:solidFill>
                </a:rPr>
                <a:t>      -  200   50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82" name="Straight Connector 81"/>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953498" y="3124823"/>
            <a:ext cx="688622" cy="430887"/>
          </a:xfrm>
          <a:prstGeom prst="rect">
            <a:avLst/>
          </a:prstGeom>
          <a:noFill/>
        </p:spPr>
        <p:txBody>
          <a:bodyPr wrap="square" rtlCol="0">
            <a:spAutoFit/>
          </a:bodyPr>
          <a:lstStyle/>
          <a:p>
            <a:r>
              <a:rPr lang="en-GB" sz="2200" b="1" dirty="0">
                <a:solidFill>
                  <a:srgbClr val="C00000"/>
                </a:solidFill>
              </a:rPr>
              <a:t>200</a:t>
            </a:r>
          </a:p>
        </p:txBody>
      </p:sp>
      <p:sp>
        <p:nvSpPr>
          <p:cNvPr id="84" name="TextBox 83"/>
          <p:cNvSpPr txBox="1"/>
          <p:nvPr/>
        </p:nvSpPr>
        <p:spPr>
          <a:xfrm>
            <a:off x="2565498" y="3124823"/>
            <a:ext cx="688622" cy="430887"/>
          </a:xfrm>
          <a:prstGeom prst="rect">
            <a:avLst/>
          </a:prstGeom>
          <a:noFill/>
        </p:spPr>
        <p:txBody>
          <a:bodyPr wrap="square" rtlCol="0">
            <a:spAutoFit/>
          </a:bodyPr>
          <a:lstStyle/>
          <a:p>
            <a:r>
              <a:rPr lang="en-GB" sz="2200" b="1" dirty="0">
                <a:solidFill>
                  <a:srgbClr val="C00000"/>
                </a:solidFill>
              </a:rPr>
              <a:t>80</a:t>
            </a:r>
          </a:p>
        </p:txBody>
      </p:sp>
      <p:sp>
        <p:nvSpPr>
          <p:cNvPr id="85" name="TextBox 84"/>
          <p:cNvSpPr txBox="1"/>
          <p:nvPr/>
        </p:nvSpPr>
        <p:spPr>
          <a:xfrm>
            <a:off x="3033498" y="3124823"/>
            <a:ext cx="688622" cy="430887"/>
          </a:xfrm>
          <a:prstGeom prst="rect">
            <a:avLst/>
          </a:prstGeom>
          <a:noFill/>
        </p:spPr>
        <p:txBody>
          <a:bodyPr wrap="square" rtlCol="0">
            <a:spAutoFit/>
          </a:bodyPr>
          <a:lstStyle/>
          <a:p>
            <a:r>
              <a:rPr lang="en-GB" sz="2200" b="1" dirty="0">
                <a:solidFill>
                  <a:srgbClr val="C00000"/>
                </a:solidFill>
              </a:rPr>
              <a:t>2</a:t>
            </a:r>
          </a:p>
        </p:txBody>
      </p:sp>
      <p:grpSp>
        <p:nvGrpSpPr>
          <p:cNvPr id="86" name="Group 85"/>
          <p:cNvGrpSpPr/>
          <p:nvPr/>
        </p:nvGrpSpPr>
        <p:grpSpPr>
          <a:xfrm>
            <a:off x="1953498" y="2090153"/>
            <a:ext cx="1300622" cy="656531"/>
            <a:chOff x="5252202" y="3059113"/>
            <a:chExt cx="1300622" cy="656531"/>
          </a:xfrm>
        </p:grpSpPr>
        <p:cxnSp>
          <p:nvCxnSpPr>
            <p:cNvPr id="87" name="Straight Connector 86"/>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400  130</a:t>
              </a:r>
            </a:p>
          </p:txBody>
        </p:sp>
      </p:grpSp>
      <p:sp>
        <p:nvSpPr>
          <p:cNvPr id="36" name="Speech Bubble: Rectangle with Corners Rounded 10">
            <a:extLst>
              <a:ext uri="{FF2B5EF4-FFF2-40B4-BE49-F238E27FC236}">
                <a16:creationId xmlns:a16="http://schemas.microsoft.com/office/drawing/2014/main" id="{CD2579CE-2DB8-4F93-8ECD-0E9BF715B235}"/>
              </a:ext>
            </a:extLst>
          </p:cNvPr>
          <p:cNvSpPr/>
          <p:nvPr/>
        </p:nvSpPr>
        <p:spPr>
          <a:xfrm>
            <a:off x="169333" y="464054"/>
            <a:ext cx="2688143" cy="1349638"/>
          </a:xfrm>
          <a:prstGeom prst="wedgeEllipseCallout">
            <a:avLst>
              <a:gd name="adj1" fmla="val -40243"/>
              <a:gd name="adj2" fmla="val 663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 our estimates using </a:t>
            </a:r>
            <a:r>
              <a:rPr lang="en-GB" sz="2000" b="1" dirty="0">
                <a:solidFill>
                  <a:srgbClr val="C00000"/>
                </a:solidFill>
              </a:rPr>
              <a:t>decomposition. </a:t>
            </a:r>
          </a:p>
        </p:txBody>
      </p:sp>
      <p:sp>
        <p:nvSpPr>
          <p:cNvPr id="96" name="Speech Bubble: Rectangle with Corners Rounded 10">
            <a:extLst>
              <a:ext uri="{FF2B5EF4-FFF2-40B4-BE49-F238E27FC236}">
                <a16:creationId xmlns:a16="http://schemas.microsoft.com/office/drawing/2014/main" id="{CD2579CE-2DB8-4F93-8ECD-0E9BF715B235}"/>
              </a:ext>
            </a:extLst>
          </p:cNvPr>
          <p:cNvSpPr/>
          <p:nvPr/>
        </p:nvSpPr>
        <p:spPr>
          <a:xfrm>
            <a:off x="5089600" y="1138873"/>
            <a:ext cx="3598338" cy="1434291"/>
          </a:xfrm>
          <a:prstGeom prst="wedgeEllipseCallout">
            <a:avLst>
              <a:gd name="adj1" fmla="val -67064"/>
              <a:gd name="adj2" fmla="val 304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50 is bigger than 30. </a:t>
            </a:r>
          </a:p>
          <a:p>
            <a:pPr algn="ctr"/>
            <a:r>
              <a:rPr lang="en-GB" sz="2000" b="1" dirty="0">
                <a:solidFill>
                  <a:srgbClr val="C00000"/>
                </a:solidFill>
              </a:rPr>
              <a:t>We take 100 from 500 and add it to the 10s.</a:t>
            </a:r>
          </a:p>
        </p:txBody>
      </p:sp>
      <p:sp>
        <p:nvSpPr>
          <p:cNvPr id="97" name="Speech Bubble: Rectangle with Corners Rounded 10">
            <a:extLst>
              <a:ext uri="{FF2B5EF4-FFF2-40B4-BE49-F238E27FC236}">
                <a16:creationId xmlns:a16="http://schemas.microsoft.com/office/drawing/2014/main" id="{CD2579CE-2DB8-4F93-8ECD-0E9BF715B235}"/>
              </a:ext>
            </a:extLst>
          </p:cNvPr>
          <p:cNvSpPr/>
          <p:nvPr/>
        </p:nvSpPr>
        <p:spPr>
          <a:xfrm>
            <a:off x="3319799" y="62542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3 - 1 = ? </a:t>
            </a:r>
            <a:endParaRPr lang="en-GB" sz="2000" b="1" dirty="0">
              <a:solidFill>
                <a:srgbClr val="C00000"/>
              </a:solidFill>
            </a:endParaRPr>
          </a:p>
        </p:txBody>
      </p:sp>
      <p:sp>
        <p:nvSpPr>
          <p:cNvPr id="98" name="Speech Bubble: Rectangle with Corners Rounded 10">
            <a:extLst>
              <a:ext uri="{FF2B5EF4-FFF2-40B4-BE49-F238E27FC236}">
                <a16:creationId xmlns:a16="http://schemas.microsoft.com/office/drawing/2014/main" id="{CD2579CE-2DB8-4F93-8ECD-0E9BF715B235}"/>
              </a:ext>
            </a:extLst>
          </p:cNvPr>
          <p:cNvSpPr/>
          <p:nvPr/>
        </p:nvSpPr>
        <p:spPr>
          <a:xfrm>
            <a:off x="5283360" y="2678187"/>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130 - 50 = ?</a:t>
            </a:r>
            <a:endParaRPr lang="en-GB" sz="2000" b="1" dirty="0">
              <a:solidFill>
                <a:srgbClr val="C00000"/>
              </a:solidFill>
            </a:endParaRPr>
          </a:p>
        </p:txBody>
      </p:sp>
      <p:sp>
        <p:nvSpPr>
          <p:cNvPr id="99" name="Speech Bubble: Rectangle with Corners Rounded 10">
            <a:extLst>
              <a:ext uri="{FF2B5EF4-FFF2-40B4-BE49-F238E27FC236}">
                <a16:creationId xmlns:a16="http://schemas.microsoft.com/office/drawing/2014/main" id="{CD2579CE-2DB8-4F93-8ECD-0E9BF715B235}"/>
              </a:ext>
            </a:extLst>
          </p:cNvPr>
          <p:cNvSpPr/>
          <p:nvPr/>
        </p:nvSpPr>
        <p:spPr>
          <a:xfrm>
            <a:off x="5283359" y="3222708"/>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400 - 200 = ? </a:t>
            </a:r>
            <a:endParaRPr lang="en-GB" sz="2000" b="1" dirty="0">
              <a:solidFill>
                <a:srgbClr val="C00000"/>
              </a:solidFill>
            </a:endParaRPr>
          </a:p>
        </p:txBody>
      </p:sp>
      <p:sp>
        <p:nvSpPr>
          <p:cNvPr id="100" name="Speech Bubble: Rectangle with Corners Rounded 10">
            <a:extLst>
              <a:ext uri="{FF2B5EF4-FFF2-40B4-BE49-F238E27FC236}">
                <a16:creationId xmlns:a16="http://schemas.microsoft.com/office/drawing/2014/main" id="{CD2579CE-2DB8-4F93-8ECD-0E9BF715B235}"/>
              </a:ext>
            </a:extLst>
          </p:cNvPr>
          <p:cNvSpPr/>
          <p:nvPr/>
        </p:nvSpPr>
        <p:spPr>
          <a:xfrm>
            <a:off x="1106658" y="4159495"/>
            <a:ext cx="2688143" cy="884813"/>
          </a:xfrm>
          <a:prstGeom prst="wedgeEllipseCallout">
            <a:avLst>
              <a:gd name="adj1" fmla="val 2278"/>
              <a:gd name="adj2" fmla="val -1149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533 - 251 = </a:t>
            </a:r>
            <a:r>
              <a:rPr lang="en-GB" sz="2400" b="1" dirty="0">
                <a:solidFill>
                  <a:srgbClr val="C00000"/>
                </a:solidFill>
              </a:rPr>
              <a:t>282</a:t>
            </a:r>
            <a:endParaRPr lang="en-GB" sz="2000" b="1" dirty="0">
              <a:solidFill>
                <a:srgbClr val="C00000"/>
              </a:solidFill>
            </a:endParaRPr>
          </a:p>
        </p:txBody>
      </p:sp>
      <p:grpSp>
        <p:nvGrpSpPr>
          <p:cNvPr id="2" name="Group 1"/>
          <p:cNvGrpSpPr/>
          <p:nvPr/>
        </p:nvGrpSpPr>
        <p:grpSpPr>
          <a:xfrm>
            <a:off x="4445159" y="4159496"/>
            <a:ext cx="3803491" cy="1993654"/>
            <a:chOff x="4445159" y="4159496"/>
            <a:chExt cx="3803491" cy="1993654"/>
          </a:xfrm>
        </p:grpSpPr>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4445159" y="4159496"/>
              <a:ext cx="3803491" cy="1993654"/>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check our answer by addition. On your whiteboards add 282 back to 251. </a:t>
              </a:r>
            </a:p>
            <a:p>
              <a:pPr algn="ctr"/>
              <a:r>
                <a:rPr lang="en-GB" sz="2000" b="1" dirty="0">
                  <a:solidFill>
                    <a:srgbClr val="C00000"/>
                  </a:solidFill>
                </a:rPr>
                <a:t>282 + 251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6507" y="5075238"/>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60516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750"/>
                                        <p:tgtEl>
                                          <p:spTgt spid="9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75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75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75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75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6" grpId="0" animBg="1"/>
      <p:bldP spid="97" grpId="0" animBg="1"/>
      <p:bldP spid="98" grpId="0" animBg="1"/>
      <p:bldP spid="99" grpId="0" animBg="1"/>
      <p:bldP spid="10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31</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4:</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grpSp>
        <p:nvGrpSpPr>
          <p:cNvPr id="11" name="Group 10"/>
          <p:cNvGrpSpPr/>
          <p:nvPr/>
        </p:nvGrpSpPr>
        <p:grpSpPr>
          <a:xfrm>
            <a:off x="985476" y="2901505"/>
            <a:ext cx="2520000" cy="2069343"/>
            <a:chOff x="1150413" y="3194999"/>
            <a:chExt cx="2520000" cy="2069343"/>
          </a:xfrm>
        </p:grpSpPr>
        <p:sp>
          <p:nvSpPr>
            <p:cNvPr id="81" name="Folded Corner 80"/>
            <p:cNvSpPr/>
            <p:nvPr/>
          </p:nvSpPr>
          <p:spPr>
            <a:xfrm>
              <a:off x="1150413" y="3194999"/>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600   20   6</a:t>
              </a:r>
            </a:p>
            <a:p>
              <a:r>
                <a:rPr lang="en-GB" sz="2200" b="1" dirty="0">
                  <a:solidFill>
                    <a:srgbClr val="253746"/>
                  </a:solidFill>
                </a:rPr>
                <a:t>      -  300   50   1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82" name="Straight Connector 81"/>
            <p:cNvCxnSpPr/>
            <p:nvPr/>
          </p:nvCxnSpPr>
          <p:spPr>
            <a:xfrm>
              <a:off x="1793505" y="4248064"/>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1573856" y="3936175"/>
            <a:ext cx="688622" cy="430887"/>
          </a:xfrm>
          <a:prstGeom prst="rect">
            <a:avLst/>
          </a:prstGeom>
          <a:noFill/>
        </p:spPr>
        <p:txBody>
          <a:bodyPr wrap="square" rtlCol="0">
            <a:spAutoFit/>
          </a:bodyPr>
          <a:lstStyle/>
          <a:p>
            <a:r>
              <a:rPr lang="en-GB" sz="2200" b="1" dirty="0">
                <a:solidFill>
                  <a:srgbClr val="C00000"/>
                </a:solidFill>
              </a:rPr>
              <a:t>200</a:t>
            </a:r>
          </a:p>
        </p:txBody>
      </p:sp>
      <p:sp>
        <p:nvSpPr>
          <p:cNvPr id="84" name="TextBox 83"/>
          <p:cNvSpPr txBox="1"/>
          <p:nvPr/>
        </p:nvSpPr>
        <p:spPr>
          <a:xfrm>
            <a:off x="2185856" y="3936175"/>
            <a:ext cx="688622" cy="430887"/>
          </a:xfrm>
          <a:prstGeom prst="rect">
            <a:avLst/>
          </a:prstGeom>
          <a:noFill/>
        </p:spPr>
        <p:txBody>
          <a:bodyPr wrap="square" rtlCol="0">
            <a:spAutoFit/>
          </a:bodyPr>
          <a:lstStyle/>
          <a:p>
            <a:r>
              <a:rPr lang="en-GB" sz="2200" b="1" dirty="0">
                <a:solidFill>
                  <a:srgbClr val="C00000"/>
                </a:solidFill>
              </a:rPr>
              <a:t>70</a:t>
            </a:r>
          </a:p>
        </p:txBody>
      </p:sp>
      <p:sp>
        <p:nvSpPr>
          <p:cNvPr id="85" name="TextBox 84"/>
          <p:cNvSpPr txBox="1"/>
          <p:nvPr/>
        </p:nvSpPr>
        <p:spPr>
          <a:xfrm>
            <a:off x="2653856" y="3936175"/>
            <a:ext cx="688622" cy="430887"/>
          </a:xfrm>
          <a:prstGeom prst="rect">
            <a:avLst/>
          </a:prstGeom>
          <a:noFill/>
        </p:spPr>
        <p:txBody>
          <a:bodyPr wrap="square" rtlCol="0">
            <a:spAutoFit/>
          </a:bodyPr>
          <a:lstStyle/>
          <a:p>
            <a:r>
              <a:rPr lang="en-GB" sz="2200" b="1" dirty="0">
                <a:solidFill>
                  <a:srgbClr val="C00000"/>
                </a:solidFill>
              </a:rPr>
              <a:t>5</a:t>
            </a:r>
          </a:p>
        </p:txBody>
      </p:sp>
      <p:grpSp>
        <p:nvGrpSpPr>
          <p:cNvPr id="86" name="Group 85"/>
          <p:cNvGrpSpPr/>
          <p:nvPr/>
        </p:nvGrpSpPr>
        <p:grpSpPr>
          <a:xfrm>
            <a:off x="1573856" y="2901505"/>
            <a:ext cx="1300622" cy="656531"/>
            <a:chOff x="5252202" y="3059113"/>
            <a:chExt cx="1300622" cy="656531"/>
          </a:xfrm>
        </p:grpSpPr>
        <p:cxnSp>
          <p:nvCxnSpPr>
            <p:cNvPr id="87" name="Straight Connector 86"/>
            <p:cNvCxnSpPr/>
            <p:nvPr/>
          </p:nvCxnSpPr>
          <p:spPr>
            <a:xfrm flipV="1">
              <a:off x="5400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12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252202" y="3059113"/>
              <a:ext cx="1300622" cy="430887"/>
            </a:xfrm>
            <a:prstGeom prst="rect">
              <a:avLst/>
            </a:prstGeom>
            <a:noFill/>
          </p:spPr>
          <p:txBody>
            <a:bodyPr wrap="square" rtlCol="0">
              <a:spAutoFit/>
            </a:bodyPr>
            <a:lstStyle/>
            <a:p>
              <a:r>
                <a:rPr lang="en-GB" sz="2200" b="1" dirty="0">
                  <a:solidFill>
                    <a:srgbClr val="253746"/>
                  </a:solidFill>
                </a:rPr>
                <a:t>500  120</a:t>
              </a:r>
            </a:p>
          </p:txBody>
        </p:sp>
      </p:grpSp>
      <p:sp>
        <p:nvSpPr>
          <p:cNvPr id="96" name="Speech Bubble: Rectangle with Corners Rounded 10">
            <a:extLst>
              <a:ext uri="{FF2B5EF4-FFF2-40B4-BE49-F238E27FC236}">
                <a16:creationId xmlns:a16="http://schemas.microsoft.com/office/drawing/2014/main" id="{CD2579CE-2DB8-4F93-8ECD-0E9BF715B235}"/>
              </a:ext>
            </a:extLst>
          </p:cNvPr>
          <p:cNvSpPr/>
          <p:nvPr/>
        </p:nvSpPr>
        <p:spPr>
          <a:xfrm>
            <a:off x="5089600" y="1138873"/>
            <a:ext cx="3598338" cy="1434291"/>
          </a:xfrm>
          <a:prstGeom prst="wedgeEllipseCallout">
            <a:avLst>
              <a:gd name="adj1" fmla="val -67064"/>
              <a:gd name="adj2" fmla="val 304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50 is bigger than 20. </a:t>
            </a:r>
          </a:p>
          <a:p>
            <a:pPr algn="ctr"/>
            <a:r>
              <a:rPr lang="en-GB" sz="2000" b="1" dirty="0">
                <a:solidFill>
                  <a:srgbClr val="C00000"/>
                </a:solidFill>
              </a:rPr>
              <a:t>We take 100 from 600 and add it to the 10s.</a:t>
            </a:r>
          </a:p>
        </p:txBody>
      </p:sp>
      <p:sp>
        <p:nvSpPr>
          <p:cNvPr id="97" name="Speech Bubble: Rectangle with Corners Rounded 10">
            <a:extLst>
              <a:ext uri="{FF2B5EF4-FFF2-40B4-BE49-F238E27FC236}">
                <a16:creationId xmlns:a16="http://schemas.microsoft.com/office/drawing/2014/main" id="{CD2579CE-2DB8-4F93-8ECD-0E9BF715B235}"/>
              </a:ext>
            </a:extLst>
          </p:cNvPr>
          <p:cNvSpPr/>
          <p:nvPr/>
        </p:nvSpPr>
        <p:spPr>
          <a:xfrm>
            <a:off x="3319799" y="62542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6 - 1 = ? </a:t>
            </a:r>
            <a:endParaRPr lang="en-GB" sz="2000" b="1" dirty="0">
              <a:solidFill>
                <a:srgbClr val="C00000"/>
              </a:solidFill>
            </a:endParaRPr>
          </a:p>
        </p:txBody>
      </p:sp>
      <p:sp>
        <p:nvSpPr>
          <p:cNvPr id="98" name="Speech Bubble: Rectangle with Corners Rounded 10">
            <a:extLst>
              <a:ext uri="{FF2B5EF4-FFF2-40B4-BE49-F238E27FC236}">
                <a16:creationId xmlns:a16="http://schemas.microsoft.com/office/drawing/2014/main" id="{CD2579CE-2DB8-4F93-8ECD-0E9BF715B235}"/>
              </a:ext>
            </a:extLst>
          </p:cNvPr>
          <p:cNvSpPr/>
          <p:nvPr/>
        </p:nvSpPr>
        <p:spPr>
          <a:xfrm>
            <a:off x="5283360" y="2678187"/>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120 - 50 = ?</a:t>
            </a:r>
            <a:endParaRPr lang="en-GB" sz="2000" b="1" dirty="0">
              <a:solidFill>
                <a:srgbClr val="C00000"/>
              </a:solidFill>
            </a:endParaRPr>
          </a:p>
        </p:txBody>
      </p:sp>
      <p:sp>
        <p:nvSpPr>
          <p:cNvPr id="99" name="Speech Bubble: Rectangle with Corners Rounded 10">
            <a:extLst>
              <a:ext uri="{FF2B5EF4-FFF2-40B4-BE49-F238E27FC236}">
                <a16:creationId xmlns:a16="http://schemas.microsoft.com/office/drawing/2014/main" id="{CD2579CE-2DB8-4F93-8ECD-0E9BF715B235}"/>
              </a:ext>
            </a:extLst>
          </p:cNvPr>
          <p:cNvSpPr/>
          <p:nvPr/>
        </p:nvSpPr>
        <p:spPr>
          <a:xfrm>
            <a:off x="5283359" y="3222708"/>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500 - 300 = ? </a:t>
            </a:r>
            <a:endParaRPr lang="en-GB" sz="2000" b="1" dirty="0">
              <a:solidFill>
                <a:srgbClr val="C00000"/>
              </a:solidFill>
            </a:endParaRPr>
          </a:p>
        </p:txBody>
      </p:sp>
      <p:sp>
        <p:nvSpPr>
          <p:cNvPr id="100" name="Speech Bubble: Rectangle with Corners Rounded 10">
            <a:extLst>
              <a:ext uri="{FF2B5EF4-FFF2-40B4-BE49-F238E27FC236}">
                <a16:creationId xmlns:a16="http://schemas.microsoft.com/office/drawing/2014/main" id="{CD2579CE-2DB8-4F93-8ECD-0E9BF715B235}"/>
              </a:ext>
            </a:extLst>
          </p:cNvPr>
          <p:cNvSpPr/>
          <p:nvPr/>
        </p:nvSpPr>
        <p:spPr>
          <a:xfrm>
            <a:off x="169333" y="4851766"/>
            <a:ext cx="3935942" cy="650692"/>
          </a:xfrm>
          <a:prstGeom prst="wedgeEllipseCallout">
            <a:avLst>
              <a:gd name="adj1" fmla="val 2278"/>
              <a:gd name="adj2" fmla="val -1149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626ml - 351ml = </a:t>
            </a:r>
            <a:r>
              <a:rPr lang="en-GB" sz="2400" b="1" dirty="0">
                <a:solidFill>
                  <a:srgbClr val="C00000"/>
                </a:solidFill>
              </a:rPr>
              <a:t>275ml</a:t>
            </a:r>
            <a:endParaRPr lang="en-GB" sz="2000" b="1" dirty="0">
              <a:solidFill>
                <a:srgbClr val="C00000"/>
              </a:solidFill>
            </a:endParaRPr>
          </a:p>
        </p:txBody>
      </p:sp>
      <p:grpSp>
        <p:nvGrpSpPr>
          <p:cNvPr id="2" name="Group 1"/>
          <p:cNvGrpSpPr/>
          <p:nvPr/>
        </p:nvGrpSpPr>
        <p:grpSpPr>
          <a:xfrm>
            <a:off x="4445159" y="4159496"/>
            <a:ext cx="3803491" cy="1993654"/>
            <a:chOff x="4445159" y="4159496"/>
            <a:chExt cx="3803491" cy="1993654"/>
          </a:xfrm>
        </p:grpSpPr>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4445159" y="4159496"/>
              <a:ext cx="3803491" cy="1993654"/>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check our answer by addition. On your whiteboards add 275 back to 351. </a:t>
              </a:r>
            </a:p>
            <a:p>
              <a:pPr algn="ctr"/>
              <a:r>
                <a:rPr lang="en-GB" sz="2000" b="1" dirty="0">
                  <a:solidFill>
                    <a:srgbClr val="C00000"/>
                  </a:solidFill>
                </a:rPr>
                <a:t>275 + 351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6507" y="5075238"/>
              <a:ext cx="738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169333" y="579623"/>
            <a:ext cx="2905125" cy="984869"/>
          </a:xfrm>
          <a:prstGeom prst="wedgeEllipseCallout">
            <a:avLst>
              <a:gd name="adj1" fmla="val -1975"/>
              <a:gd name="adj2" fmla="val 6351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a:t>
            </a:r>
          </a:p>
          <a:p>
            <a:pPr algn="ctr"/>
            <a:r>
              <a:rPr lang="en-GB" sz="2000" b="1" dirty="0">
                <a:solidFill>
                  <a:srgbClr val="253746"/>
                </a:solidFill>
              </a:rPr>
              <a:t> </a:t>
            </a:r>
            <a:r>
              <a:rPr lang="en-GB" sz="2000" b="1" dirty="0">
                <a:solidFill>
                  <a:srgbClr val="C00000"/>
                </a:solidFill>
              </a:rPr>
              <a:t>626ml - 351ml. </a:t>
            </a: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771604" y="1819876"/>
            <a:ext cx="2905125" cy="648568"/>
          </a:xfrm>
          <a:prstGeom prst="wedgeEllipseCallout">
            <a:avLst>
              <a:gd name="adj1" fmla="val -1975"/>
              <a:gd name="adj2" fmla="val 6351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Estimate first.</a:t>
            </a:r>
            <a:r>
              <a:rPr lang="en-GB" sz="2000" b="1" dirty="0">
                <a:solidFill>
                  <a:srgbClr val="C00000"/>
                </a:solidFill>
              </a:rPr>
              <a:t> </a:t>
            </a:r>
          </a:p>
        </p:txBody>
      </p:sp>
    </p:spTree>
    <p:extLst>
      <p:ext uri="{BB962C8B-B14F-4D97-AF65-F5344CB8AC3E}">
        <p14:creationId xmlns:p14="http://schemas.microsoft.com/office/powerpoint/2010/main" val="559807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750"/>
                                        <p:tgtEl>
                                          <p:spTgt spid="9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75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750"/>
                                        <p:tgtEl>
                                          <p:spTgt spid="9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750"/>
                                        <p:tgtEl>
                                          <p:spTgt spid="9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75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6" grpId="0" animBg="1"/>
      <p:bldP spid="97" grpId="0" animBg="1"/>
      <p:bldP spid="98" grpId="0" animBg="1"/>
      <p:bldP spid="99" grpId="0" animBg="1"/>
      <p:bldP spid="100"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32</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grpSp>
        <p:nvGrpSpPr>
          <p:cNvPr id="5" name="Group 4"/>
          <p:cNvGrpSpPr/>
          <p:nvPr/>
        </p:nvGrpSpPr>
        <p:grpSpPr>
          <a:xfrm>
            <a:off x="5570780" y="698920"/>
            <a:ext cx="2520000" cy="2069343"/>
            <a:chOff x="4716000" y="989770"/>
            <a:chExt cx="2520000" cy="2069343"/>
          </a:xfrm>
        </p:grpSpPr>
        <p:sp>
          <p:nvSpPr>
            <p:cNvPr id="16" name="Folded Corner 15"/>
            <p:cNvSpPr/>
            <p:nvPr/>
          </p:nvSpPr>
          <p:spPr>
            <a:xfrm>
              <a:off x="4716000" y="989770"/>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700   30   1</a:t>
              </a:r>
            </a:p>
            <a:p>
              <a:r>
                <a:rPr lang="en-GB" sz="2200" b="1" dirty="0">
                  <a:solidFill>
                    <a:srgbClr val="253746"/>
                  </a:solidFill>
                </a:rPr>
                <a:t>      -  200   20   8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17" name="Straight Connector 16"/>
            <p:cNvCxnSpPr/>
            <p:nvPr/>
          </p:nvCxnSpPr>
          <p:spPr>
            <a:xfrm>
              <a:off x="5359092" y="2042835"/>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159160" y="1733590"/>
            <a:ext cx="688622" cy="430887"/>
          </a:xfrm>
          <a:prstGeom prst="rect">
            <a:avLst/>
          </a:prstGeom>
          <a:noFill/>
        </p:spPr>
        <p:txBody>
          <a:bodyPr wrap="square" rtlCol="0">
            <a:spAutoFit/>
          </a:bodyPr>
          <a:lstStyle/>
          <a:p>
            <a:r>
              <a:rPr lang="en-GB" sz="2200" b="1" dirty="0">
                <a:solidFill>
                  <a:srgbClr val="C00000"/>
                </a:solidFill>
              </a:rPr>
              <a:t>500</a:t>
            </a:r>
          </a:p>
        </p:txBody>
      </p:sp>
      <p:sp>
        <p:nvSpPr>
          <p:cNvPr id="26" name="TextBox 25"/>
          <p:cNvSpPr txBox="1"/>
          <p:nvPr/>
        </p:nvSpPr>
        <p:spPr>
          <a:xfrm>
            <a:off x="6771160" y="1733590"/>
            <a:ext cx="688622" cy="430887"/>
          </a:xfrm>
          <a:prstGeom prst="rect">
            <a:avLst/>
          </a:prstGeom>
          <a:noFill/>
        </p:spPr>
        <p:txBody>
          <a:bodyPr wrap="square" rtlCol="0">
            <a:spAutoFit/>
          </a:bodyPr>
          <a:lstStyle/>
          <a:p>
            <a:r>
              <a:rPr lang="en-GB" sz="2200" b="1" dirty="0">
                <a:solidFill>
                  <a:srgbClr val="C00000"/>
                </a:solidFill>
              </a:rPr>
              <a:t>  0</a:t>
            </a:r>
          </a:p>
        </p:txBody>
      </p:sp>
      <p:sp>
        <p:nvSpPr>
          <p:cNvPr id="28" name="TextBox 27"/>
          <p:cNvSpPr txBox="1"/>
          <p:nvPr/>
        </p:nvSpPr>
        <p:spPr>
          <a:xfrm>
            <a:off x="7239160" y="1733590"/>
            <a:ext cx="688622" cy="430887"/>
          </a:xfrm>
          <a:prstGeom prst="rect">
            <a:avLst/>
          </a:prstGeom>
          <a:noFill/>
        </p:spPr>
        <p:txBody>
          <a:bodyPr wrap="square" rtlCol="0">
            <a:spAutoFit/>
          </a:bodyPr>
          <a:lstStyle/>
          <a:p>
            <a:r>
              <a:rPr lang="en-GB" sz="2200" b="1" dirty="0">
                <a:solidFill>
                  <a:srgbClr val="C00000"/>
                </a:solidFill>
              </a:rPr>
              <a:t>3</a:t>
            </a:r>
          </a:p>
        </p:txBody>
      </p:sp>
      <p:grpSp>
        <p:nvGrpSpPr>
          <p:cNvPr id="12" name="Group 11"/>
          <p:cNvGrpSpPr/>
          <p:nvPr/>
        </p:nvGrpSpPr>
        <p:grpSpPr>
          <a:xfrm>
            <a:off x="6771160" y="698920"/>
            <a:ext cx="914400" cy="656531"/>
            <a:chOff x="5864202" y="3059113"/>
            <a:chExt cx="914400" cy="656531"/>
          </a:xfrm>
        </p:grpSpPr>
        <p:cxnSp>
          <p:nvCxnSpPr>
            <p:cNvPr id="6" name="Straight Connector 5"/>
            <p:cNvCxnSpPr/>
            <p:nvPr/>
          </p:nvCxnSpPr>
          <p:spPr>
            <a:xfrm flipV="1">
              <a:off x="597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336000" y="3456000"/>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4202" y="3059113"/>
              <a:ext cx="914400" cy="430887"/>
            </a:xfrm>
            <a:prstGeom prst="rect">
              <a:avLst/>
            </a:prstGeom>
            <a:noFill/>
          </p:spPr>
          <p:txBody>
            <a:bodyPr wrap="square" rtlCol="0">
              <a:spAutoFit/>
            </a:bodyPr>
            <a:lstStyle/>
            <a:p>
              <a:r>
                <a:rPr lang="en-GB" sz="2200" b="1" dirty="0">
                  <a:solidFill>
                    <a:srgbClr val="253746"/>
                  </a:solidFill>
                </a:rPr>
                <a:t>20  11</a:t>
              </a:r>
            </a:p>
          </p:txBody>
        </p:sp>
      </p:grpSp>
      <p:sp>
        <p:nvSpPr>
          <p:cNvPr id="19" name="Speech Bubble: Rectangle with Corners Rounded 10">
            <a:extLst>
              <a:ext uri="{FF2B5EF4-FFF2-40B4-BE49-F238E27FC236}">
                <a16:creationId xmlns:a16="http://schemas.microsoft.com/office/drawing/2014/main" id="{CD2579CE-2DB8-4F93-8ECD-0E9BF715B235}"/>
              </a:ext>
            </a:extLst>
          </p:cNvPr>
          <p:cNvSpPr/>
          <p:nvPr/>
        </p:nvSpPr>
        <p:spPr>
          <a:xfrm>
            <a:off x="829732" y="2929571"/>
            <a:ext cx="3421592" cy="86229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check through.</a:t>
            </a:r>
            <a:endParaRPr lang="en-GB" sz="2000" b="1" dirty="0">
              <a:solidFill>
                <a:srgbClr val="C00000"/>
              </a:solidFill>
            </a:endParaRPr>
          </a:p>
        </p:txBody>
      </p:sp>
      <p:sp>
        <p:nvSpPr>
          <p:cNvPr id="20" name="Speech Bubble: Rectangle with Corners Rounded 10">
            <a:extLst>
              <a:ext uri="{FF2B5EF4-FFF2-40B4-BE49-F238E27FC236}">
                <a16:creationId xmlns:a16="http://schemas.microsoft.com/office/drawing/2014/main" id="{CD2579CE-2DB8-4F93-8ECD-0E9BF715B235}"/>
              </a:ext>
            </a:extLst>
          </p:cNvPr>
          <p:cNvSpPr/>
          <p:nvPr/>
        </p:nvSpPr>
        <p:spPr>
          <a:xfrm>
            <a:off x="545042" y="4025958"/>
            <a:ext cx="3421592" cy="12573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8 is bigger than 1. </a:t>
            </a:r>
          </a:p>
          <a:p>
            <a:pPr algn="ctr"/>
            <a:r>
              <a:rPr lang="en-GB" sz="2000" b="1" dirty="0">
                <a:solidFill>
                  <a:srgbClr val="C00000"/>
                </a:solidFill>
              </a:rPr>
              <a:t>We take 10 from 30 and add it to the 1s.</a:t>
            </a: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4650615" y="349143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11 - 8 = ? </a:t>
            </a:r>
            <a:endParaRPr lang="en-GB" sz="2000" b="1" dirty="0">
              <a:solidFill>
                <a:srgbClr val="C00000"/>
              </a:solidFill>
            </a:endParaRPr>
          </a:p>
        </p:txBody>
      </p:sp>
      <p:sp>
        <p:nvSpPr>
          <p:cNvPr id="27" name="Speech Bubble: Rectangle with Corners Rounded 10">
            <a:extLst>
              <a:ext uri="{FF2B5EF4-FFF2-40B4-BE49-F238E27FC236}">
                <a16:creationId xmlns:a16="http://schemas.microsoft.com/office/drawing/2014/main" id="{CD2579CE-2DB8-4F93-8ECD-0E9BF715B235}"/>
              </a:ext>
            </a:extLst>
          </p:cNvPr>
          <p:cNvSpPr/>
          <p:nvPr/>
        </p:nvSpPr>
        <p:spPr>
          <a:xfrm>
            <a:off x="4870786" y="2418267"/>
            <a:ext cx="3867148" cy="887207"/>
          </a:xfrm>
          <a:prstGeom prst="wedgeEllipseCallout">
            <a:avLst>
              <a:gd name="adj1" fmla="val 17239"/>
              <a:gd name="adj2" fmla="val -7449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731ml - 228ml = </a:t>
            </a:r>
            <a:r>
              <a:rPr lang="en-GB" sz="2400" b="1" dirty="0">
                <a:solidFill>
                  <a:srgbClr val="C00000"/>
                </a:solidFill>
              </a:rPr>
              <a:t>503ml</a:t>
            </a:r>
            <a:r>
              <a:rPr lang="en-GB" sz="2000" b="1" dirty="0">
                <a:solidFill>
                  <a:srgbClr val="C00000"/>
                </a:solidFill>
              </a:rPr>
              <a:t> </a:t>
            </a:r>
          </a:p>
        </p:txBody>
      </p:sp>
      <p:sp>
        <p:nvSpPr>
          <p:cNvPr id="29" name="Speech Bubble: Rectangle with Corners Rounded 10">
            <a:extLst>
              <a:ext uri="{FF2B5EF4-FFF2-40B4-BE49-F238E27FC236}">
                <a16:creationId xmlns:a16="http://schemas.microsoft.com/office/drawing/2014/main" id="{CD2579CE-2DB8-4F93-8ECD-0E9BF715B235}"/>
              </a:ext>
            </a:extLst>
          </p:cNvPr>
          <p:cNvSpPr/>
          <p:nvPr/>
        </p:nvSpPr>
        <p:spPr>
          <a:xfrm>
            <a:off x="4579079" y="4252480"/>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20 - 20 = ?</a:t>
            </a:r>
            <a:endParaRPr lang="en-GB" sz="2000" b="1" dirty="0">
              <a:solidFill>
                <a:srgbClr val="C00000"/>
              </a:solidFill>
            </a:endParaRPr>
          </a:p>
        </p:txBody>
      </p:sp>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4702768" y="483662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700 - 200 = ? </a:t>
            </a:r>
            <a:endParaRPr lang="en-GB" sz="2000" b="1" dirty="0">
              <a:solidFill>
                <a:srgbClr val="C00000"/>
              </a:solidFill>
            </a:endParaRPr>
          </a:p>
        </p:txBody>
      </p:sp>
      <p:sp>
        <p:nvSpPr>
          <p:cNvPr id="18" name="Speech Bubble: Rectangle with Corners Rounded 10">
            <a:extLst>
              <a:ext uri="{FF2B5EF4-FFF2-40B4-BE49-F238E27FC236}">
                <a16:creationId xmlns:a16="http://schemas.microsoft.com/office/drawing/2014/main" id="{CD2579CE-2DB8-4F93-8ECD-0E9BF715B235}"/>
              </a:ext>
            </a:extLst>
          </p:cNvPr>
          <p:cNvSpPr/>
          <p:nvPr/>
        </p:nvSpPr>
        <p:spPr>
          <a:xfrm>
            <a:off x="169334" y="698920"/>
            <a:ext cx="2754842" cy="947381"/>
          </a:xfrm>
          <a:prstGeom prst="wedgeEllipseCallout">
            <a:avLst>
              <a:gd name="adj1" fmla="val -50242"/>
              <a:gd name="adj2" fmla="val 5682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Let’s try</a:t>
            </a:r>
          </a:p>
          <a:p>
            <a:pPr algn="ctr"/>
            <a:r>
              <a:rPr lang="en-GB" sz="2000" b="1" dirty="0">
                <a:solidFill>
                  <a:srgbClr val="253746"/>
                </a:solidFill>
              </a:rPr>
              <a:t> </a:t>
            </a:r>
            <a:r>
              <a:rPr lang="en-GB" sz="2000" b="1" dirty="0">
                <a:solidFill>
                  <a:srgbClr val="C00000"/>
                </a:solidFill>
              </a:rPr>
              <a:t>731ml - 228ml. </a:t>
            </a:r>
          </a:p>
        </p:txBody>
      </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545042" y="1949033"/>
            <a:ext cx="3421592" cy="655192"/>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Estimate first.</a:t>
            </a:r>
            <a:endParaRPr lang="en-GB" sz="2000" b="1" dirty="0">
              <a:solidFill>
                <a:srgbClr val="C00000"/>
              </a:solidFill>
            </a:endParaRPr>
          </a:p>
        </p:txBody>
      </p:sp>
      <p:sp>
        <p:nvSpPr>
          <p:cNvPr id="31" name="Speech Bubble: Rectangle with Corners Rounded 10">
            <a:extLst>
              <a:ext uri="{FF2B5EF4-FFF2-40B4-BE49-F238E27FC236}">
                <a16:creationId xmlns:a16="http://schemas.microsoft.com/office/drawing/2014/main" id="{CD2579CE-2DB8-4F93-8ECD-0E9BF715B235}"/>
              </a:ext>
            </a:extLst>
          </p:cNvPr>
          <p:cNvSpPr/>
          <p:nvPr/>
        </p:nvSpPr>
        <p:spPr>
          <a:xfrm>
            <a:off x="5316342" y="5549483"/>
            <a:ext cx="3421592" cy="655192"/>
          </a:xfrm>
          <a:prstGeom prst="wedgeEllipseCallout">
            <a:avLst>
              <a:gd name="adj1" fmla="val -83767"/>
              <a:gd name="adj2" fmla="val -6716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Check with addition.</a:t>
            </a:r>
            <a:endParaRPr lang="en-GB" sz="2000" b="1" dirty="0">
              <a:solidFill>
                <a:srgbClr val="C00000"/>
              </a:solidFill>
            </a:endParaRPr>
          </a:p>
        </p:txBody>
      </p:sp>
      <p:sp>
        <p:nvSpPr>
          <p:cNvPr id="33" name="Rectangle 32">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4:</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Tree>
    <p:extLst>
      <p:ext uri="{BB962C8B-B14F-4D97-AF65-F5344CB8AC3E}">
        <p14:creationId xmlns:p14="http://schemas.microsoft.com/office/powerpoint/2010/main" val="471508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7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75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75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75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19" grpId="0" animBg="1"/>
      <p:bldP spid="20" grpId="0" animBg="1"/>
      <p:bldP spid="24" grpId="0" animBg="1"/>
      <p:bldP spid="27" grpId="0" animBg="1"/>
      <p:bldP spid="29" grpId="0" animBg="1"/>
      <p:bldP spid="30" grpId="0" animBg="1"/>
      <p:bldP spid="32"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33</a:t>
            </a:fld>
            <a:endParaRPr lang="en-GB" dirty="0">
              <a:solidFill>
                <a:srgbClr val="EA7600"/>
              </a:solidFill>
            </a:endParaRPr>
          </a:p>
        </p:txBody>
      </p:sp>
      <p:grpSp>
        <p:nvGrpSpPr>
          <p:cNvPr id="6" name="Group 5">
            <a:extLst>
              <a:ext uri="{FF2B5EF4-FFF2-40B4-BE49-F238E27FC236}">
                <a16:creationId xmlns:a16="http://schemas.microsoft.com/office/drawing/2014/main" id="{2BF335F7-337C-421D-BA4A-A77AAD445B85}"/>
              </a:ext>
            </a:extLst>
          </p:cNvPr>
          <p:cNvGrpSpPr/>
          <p:nvPr/>
        </p:nvGrpSpPr>
        <p:grpSpPr>
          <a:xfrm>
            <a:off x="342404" y="4716380"/>
            <a:ext cx="8547596" cy="1344584"/>
            <a:chOff x="151236" y="4728411"/>
            <a:chExt cx="8547596" cy="1344584"/>
          </a:xfrm>
        </p:grpSpPr>
        <p:sp>
          <p:nvSpPr>
            <p:cNvPr id="17" name="Rounded Rectangle 4">
              <a:extLst>
                <a:ext uri="{FF2B5EF4-FFF2-40B4-BE49-F238E27FC236}">
                  <a16:creationId xmlns:a16="http://schemas.microsoft.com/office/drawing/2014/main" id="{6873CFC7-5547-4790-BB07-75A7A8B778F7}"/>
                </a:ext>
              </a:extLst>
            </p:cNvPr>
            <p:cNvSpPr/>
            <p:nvPr/>
          </p:nvSpPr>
          <p:spPr>
            <a:xfrm>
              <a:off x="151236" y="4728411"/>
              <a:ext cx="8547596" cy="1344584"/>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5" name="Group 4"/>
            <p:cNvGrpSpPr/>
            <p:nvPr/>
          </p:nvGrpSpPr>
          <p:grpSpPr>
            <a:xfrm>
              <a:off x="249819" y="4848046"/>
              <a:ext cx="8338400" cy="1082445"/>
              <a:chOff x="237786" y="4623906"/>
              <a:chExt cx="8700645" cy="112947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0105" t="74895" r="8638" b="13779"/>
              <a:stretch/>
            </p:blipFill>
            <p:spPr>
              <a:xfrm>
                <a:off x="237786" y="4895850"/>
                <a:ext cx="8700645" cy="857526"/>
              </a:xfrm>
              <a:prstGeom prst="rect">
                <a:avLst/>
              </a:prstGeom>
            </p:spPr>
          </p:pic>
          <p:sp>
            <p:nvSpPr>
              <p:cNvPr id="13" name="Rounded Rectangle 12"/>
              <p:cNvSpPr/>
              <p:nvPr/>
            </p:nvSpPr>
            <p:spPr>
              <a:xfrm>
                <a:off x="237786" y="4623906"/>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grpSp>
      </p:gr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7604" t="10080" r="7291" b="27462"/>
          <a:stretch/>
        </p:blipFill>
        <p:spPr>
          <a:xfrm>
            <a:off x="154330" y="91203"/>
            <a:ext cx="8735670" cy="4533566"/>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3C428195-5DF4-406C-8F50-6A7BBF4CA6A2}"/>
              </a:ext>
            </a:extLst>
          </p:cNvPr>
          <p:cNvGrpSpPr/>
          <p:nvPr/>
        </p:nvGrpSpPr>
        <p:grpSpPr>
          <a:xfrm>
            <a:off x="3477829" y="4872086"/>
            <a:ext cx="1301547" cy="1033172"/>
            <a:chOff x="238345" y="1944837"/>
            <a:chExt cx="1301547" cy="1033172"/>
          </a:xfrm>
        </p:grpSpPr>
        <p:sp>
          <p:nvSpPr>
            <p:cNvPr id="15" name="Rounded Rectangle 12">
              <a:extLst>
                <a:ext uri="{FF2B5EF4-FFF2-40B4-BE49-F238E27FC236}">
                  <a16:creationId xmlns:a16="http://schemas.microsoft.com/office/drawing/2014/main" id="{F6670BCD-39CE-409E-8773-536DB1191F7A}"/>
                </a:ext>
              </a:extLst>
            </p:cNvPr>
            <p:cNvSpPr/>
            <p:nvPr/>
          </p:nvSpPr>
          <p:spPr>
            <a:xfrm>
              <a:off x="238345" y="1944837"/>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16" name="Picture 2" descr="Related image">
              <a:extLst>
                <a:ext uri="{FF2B5EF4-FFF2-40B4-BE49-F238E27FC236}">
                  <a16:creationId xmlns:a16="http://schemas.microsoft.com/office/drawing/2014/main" id="{AC3DE161-8C99-4875-8084-A48A2330FC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226165">
              <a:off x="887355" y="2347947"/>
              <a:ext cx="404290" cy="630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3063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50"/>
                                        <p:tgtEl>
                                          <p:spTgt spid="11"/>
                                        </p:tgtEl>
                                      </p:cBhvr>
                                    </p:animEffect>
                                    <p:set>
                                      <p:cBhvr>
                                        <p:cTn id="7" dur="1" fill="hold">
                                          <p:stCondLst>
                                            <p:cond delay="74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5</a:t>
            </a:r>
          </a:p>
          <a:p>
            <a:pPr>
              <a:spcAft>
                <a:spcPts val="500"/>
              </a:spcAft>
              <a:buClr>
                <a:srgbClr val="EA7600"/>
              </a:buClr>
              <a:buSzPct val="120000"/>
            </a:pPr>
            <a:r>
              <a:rPr lang="en-GB" sz="2000" b="1" dirty="0">
                <a:solidFill>
                  <a:schemeClr val="accent5">
                    <a:lumMod val="75000"/>
                  </a:schemeClr>
                </a:solidFill>
              </a:rPr>
              <a:t>Subtract using decomposition or Frog.</a:t>
            </a:r>
          </a:p>
        </p:txBody>
      </p:sp>
    </p:spTree>
    <p:extLst>
      <p:ext uri="{BB962C8B-B14F-4D97-AF65-F5344CB8AC3E}">
        <p14:creationId xmlns:p14="http://schemas.microsoft.com/office/powerpoint/2010/main" val="38543648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35</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
        <p:nvSpPr>
          <p:cNvPr id="49" name="Folded Corner 48"/>
          <p:cNvSpPr/>
          <p:nvPr/>
        </p:nvSpPr>
        <p:spPr>
          <a:xfrm>
            <a:off x="5229369" y="990452"/>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800     0   2</a:t>
            </a:r>
          </a:p>
          <a:p>
            <a:r>
              <a:rPr lang="en-GB" sz="2200" b="1" dirty="0">
                <a:solidFill>
                  <a:srgbClr val="253746"/>
                </a:solidFill>
              </a:rPr>
              <a:t>      -  300   70   4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50" name="Straight Connector 49"/>
          <p:cNvCxnSpPr/>
          <p:nvPr/>
        </p:nvCxnSpPr>
        <p:spPr>
          <a:xfrm>
            <a:off x="5872461" y="2043517"/>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17749" y="2025122"/>
            <a:ext cx="688622" cy="430887"/>
          </a:xfrm>
          <a:prstGeom prst="rect">
            <a:avLst/>
          </a:prstGeom>
          <a:noFill/>
        </p:spPr>
        <p:txBody>
          <a:bodyPr wrap="square" rtlCol="0">
            <a:spAutoFit/>
          </a:bodyPr>
          <a:lstStyle/>
          <a:p>
            <a:r>
              <a:rPr lang="en-GB" sz="2200" b="1" dirty="0">
                <a:solidFill>
                  <a:srgbClr val="C00000"/>
                </a:solidFill>
              </a:rPr>
              <a:t>400</a:t>
            </a:r>
          </a:p>
        </p:txBody>
      </p:sp>
      <p:sp>
        <p:nvSpPr>
          <p:cNvPr id="52" name="TextBox 51"/>
          <p:cNvSpPr txBox="1"/>
          <p:nvPr/>
        </p:nvSpPr>
        <p:spPr>
          <a:xfrm>
            <a:off x="6429749" y="2025122"/>
            <a:ext cx="688622" cy="430887"/>
          </a:xfrm>
          <a:prstGeom prst="rect">
            <a:avLst/>
          </a:prstGeom>
          <a:noFill/>
        </p:spPr>
        <p:txBody>
          <a:bodyPr wrap="square" rtlCol="0">
            <a:spAutoFit/>
          </a:bodyPr>
          <a:lstStyle/>
          <a:p>
            <a:r>
              <a:rPr lang="en-GB" sz="2200" b="1" dirty="0">
                <a:solidFill>
                  <a:srgbClr val="C00000"/>
                </a:solidFill>
              </a:rPr>
              <a:t>20</a:t>
            </a:r>
          </a:p>
        </p:txBody>
      </p:sp>
      <p:sp>
        <p:nvSpPr>
          <p:cNvPr id="53" name="TextBox 52"/>
          <p:cNvSpPr txBox="1"/>
          <p:nvPr/>
        </p:nvSpPr>
        <p:spPr>
          <a:xfrm>
            <a:off x="6897749" y="2025122"/>
            <a:ext cx="688622" cy="430887"/>
          </a:xfrm>
          <a:prstGeom prst="rect">
            <a:avLst/>
          </a:prstGeom>
          <a:noFill/>
        </p:spPr>
        <p:txBody>
          <a:bodyPr wrap="square" rtlCol="0">
            <a:spAutoFit/>
          </a:bodyPr>
          <a:lstStyle/>
          <a:p>
            <a:r>
              <a:rPr lang="en-GB" sz="2200" b="1" dirty="0">
                <a:solidFill>
                  <a:srgbClr val="C00000"/>
                </a:solidFill>
              </a:rPr>
              <a:t>8</a:t>
            </a:r>
          </a:p>
        </p:txBody>
      </p:sp>
      <p:grpSp>
        <p:nvGrpSpPr>
          <p:cNvPr id="6" name="Group 5"/>
          <p:cNvGrpSpPr/>
          <p:nvPr/>
        </p:nvGrpSpPr>
        <p:grpSpPr>
          <a:xfrm>
            <a:off x="6444000" y="990452"/>
            <a:ext cx="914400" cy="656531"/>
            <a:chOff x="4962597" y="990452"/>
            <a:chExt cx="914400" cy="656531"/>
          </a:xfrm>
        </p:grpSpPr>
        <p:cxnSp>
          <p:nvCxnSpPr>
            <p:cNvPr id="55" name="Straight Connector 54"/>
            <p:cNvCxnSpPr/>
            <p:nvPr/>
          </p:nvCxnSpPr>
          <p:spPr>
            <a:xfrm flipV="1">
              <a:off x="507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34395"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62597" y="990452"/>
              <a:ext cx="914400" cy="430887"/>
            </a:xfrm>
            <a:prstGeom prst="rect">
              <a:avLst/>
            </a:prstGeom>
            <a:noFill/>
          </p:spPr>
          <p:txBody>
            <a:bodyPr wrap="square" rtlCol="0">
              <a:spAutoFit/>
            </a:bodyPr>
            <a:lstStyle/>
            <a:p>
              <a:r>
                <a:rPr lang="en-GB" sz="2200" b="1" dirty="0">
                  <a:solidFill>
                    <a:srgbClr val="253746"/>
                  </a:solidFill>
                </a:rPr>
                <a:t>90  12</a:t>
              </a:r>
            </a:p>
          </p:txBody>
        </p:sp>
      </p:grpSp>
      <p:grpSp>
        <p:nvGrpSpPr>
          <p:cNvPr id="5" name="Group 4"/>
          <p:cNvGrpSpPr/>
          <p:nvPr/>
        </p:nvGrpSpPr>
        <p:grpSpPr>
          <a:xfrm>
            <a:off x="5256000" y="-682493"/>
            <a:ext cx="1462158" cy="2310555"/>
            <a:chOff x="3756417" y="-682493"/>
            <a:chExt cx="1462158" cy="2310555"/>
          </a:xfrm>
        </p:grpSpPr>
        <p:cxnSp>
          <p:nvCxnSpPr>
            <p:cNvPr id="29" name="Straight Connector 28"/>
            <p:cNvCxnSpPr/>
            <p:nvPr/>
          </p:nvCxnSpPr>
          <p:spPr>
            <a:xfrm flipV="1">
              <a:off x="4549950" y="1368418"/>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56417" y="-682493"/>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700</a:t>
              </a:r>
            </a:p>
          </p:txBody>
        </p:sp>
      </p:gr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579494" y="2192602"/>
            <a:ext cx="3421592" cy="990600"/>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 is bigger than 2 but there are no 10s! </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394761" y="5157022"/>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12 - 4 = ? </a:t>
            </a:r>
            <a:endParaRPr lang="en-GB" sz="2000" b="1" dirty="0">
              <a:solidFill>
                <a:srgbClr val="C00000"/>
              </a:solidFill>
            </a:endParaRP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3136399" y="5603658"/>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90 - 70 = ?</a:t>
            </a:r>
            <a:endParaRPr lang="en-GB" sz="2000" b="1" dirty="0">
              <a:solidFill>
                <a:srgbClr val="C00000"/>
              </a:solidFill>
            </a:endParaRP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026539" y="5224316"/>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700 - 300 = ? </a:t>
            </a:r>
            <a:endParaRPr lang="en-GB" sz="2000" b="1" dirty="0">
              <a:solidFill>
                <a:srgbClr val="C00000"/>
              </a:solidFill>
            </a:endParaRP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4355544" y="3514392"/>
            <a:ext cx="3899836" cy="1078143"/>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….and put 90 of it in the 10s and 10 in the 1s</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5872461" y="2615349"/>
            <a:ext cx="2922788" cy="650692"/>
          </a:xfrm>
          <a:prstGeom prst="wedgeEllipseCallout">
            <a:avLst>
              <a:gd name="adj1" fmla="val -29186"/>
              <a:gd name="adj2" fmla="val -6668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802 - 374 = </a:t>
            </a:r>
            <a:r>
              <a:rPr lang="en-GB" sz="2400" b="1" dirty="0">
                <a:solidFill>
                  <a:srgbClr val="C00000"/>
                </a:solidFill>
              </a:rPr>
              <a:t>428</a:t>
            </a:r>
            <a:endParaRPr lang="en-GB" sz="2000" b="1" dirty="0">
              <a:solidFill>
                <a:srgbClr val="C00000"/>
              </a:solidFill>
            </a:endParaRPr>
          </a:p>
        </p:txBody>
      </p:sp>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579495" y="598282"/>
            <a:ext cx="2144656" cy="1048702"/>
          </a:xfrm>
          <a:prstGeom prst="wedgeEllipseCallout">
            <a:avLst>
              <a:gd name="adj1" fmla="val -69839"/>
              <a:gd name="adj2" fmla="val 4785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Let’s try</a:t>
            </a:r>
          </a:p>
          <a:p>
            <a:pPr algn="ctr"/>
            <a:r>
              <a:rPr lang="en-GB" sz="2000" b="1" dirty="0">
                <a:solidFill>
                  <a:srgbClr val="C00000"/>
                </a:solidFill>
              </a:rPr>
              <a:t>802 - 374.  </a:t>
            </a:r>
          </a:p>
          <a:p>
            <a:pPr algn="ctr"/>
            <a:endParaRPr lang="en-GB" sz="2000" b="1" dirty="0">
              <a:solidFill>
                <a:srgbClr val="253746"/>
              </a:solidFill>
            </a:endParaRPr>
          </a:p>
        </p:txBody>
      </p:sp>
      <p:sp>
        <p:nvSpPr>
          <p:cNvPr id="32" name="Speech Bubble: Rectangle with Corners Rounded 10">
            <a:extLst>
              <a:ext uri="{FF2B5EF4-FFF2-40B4-BE49-F238E27FC236}">
                <a16:creationId xmlns:a16="http://schemas.microsoft.com/office/drawing/2014/main" id="{CD2579CE-2DB8-4F93-8ECD-0E9BF715B235}"/>
              </a:ext>
            </a:extLst>
          </p:cNvPr>
          <p:cNvSpPr/>
          <p:nvPr/>
        </p:nvSpPr>
        <p:spPr>
          <a:xfrm>
            <a:off x="394761" y="3693548"/>
            <a:ext cx="3421592" cy="898987"/>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We have to take 100 from the 800…</a:t>
            </a:r>
          </a:p>
        </p:txBody>
      </p:sp>
    </p:spTree>
    <p:extLst>
      <p:ext uri="{BB962C8B-B14F-4D97-AF65-F5344CB8AC3E}">
        <p14:creationId xmlns:p14="http://schemas.microsoft.com/office/powerpoint/2010/main" val="1126021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75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75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5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75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1" grpId="0" animBg="1"/>
      <p:bldP spid="22" grpId="0" animBg="1"/>
      <p:bldP spid="23" grpId="0" animBg="1"/>
      <p:bldP spid="24" grpId="0" animBg="1"/>
      <p:bldP spid="25" grpId="0" animBg="1"/>
      <p:bldP spid="26"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36</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5:</a:t>
            </a:r>
            <a:r>
              <a:rPr lang="en-GB" sz="1600" dirty="0">
                <a:solidFill>
                  <a:schemeClr val="accent5">
                    <a:lumMod val="50000"/>
                  </a:schemeClr>
                </a:solidFill>
              </a:rPr>
              <a:t> </a:t>
            </a:r>
            <a:r>
              <a:rPr lang="en-GB" sz="1600" b="1" dirty="0">
                <a:solidFill>
                  <a:schemeClr val="accent5">
                    <a:lumMod val="75000"/>
                  </a:schemeClr>
                </a:solidFill>
              </a:rPr>
              <a:t>Subtract using decomposition or Frog.</a:t>
            </a:r>
          </a:p>
        </p:txBody>
      </p:sp>
      <p:sp>
        <p:nvSpPr>
          <p:cNvPr id="36" name="Rounded Rectangle 1">
            <a:extLst>
              <a:ext uri="{FF2B5EF4-FFF2-40B4-BE49-F238E27FC236}">
                <a16:creationId xmlns:a16="http://schemas.microsoft.com/office/drawing/2014/main" id="{16D8D18D-89D4-44E0-B223-9664834BB146}"/>
              </a:ext>
            </a:extLst>
          </p:cNvPr>
          <p:cNvSpPr/>
          <p:nvPr/>
        </p:nvSpPr>
        <p:spPr>
          <a:xfrm>
            <a:off x="123494" y="3846963"/>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6583091C-0DFE-4E07-AF26-D3F305FEF7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1817" y="4823847"/>
            <a:ext cx="488066" cy="456510"/>
          </a:xfrm>
          <a:prstGeom prst="rect">
            <a:avLst/>
          </a:prstGeom>
        </p:spPr>
      </p:pic>
      <p:pic>
        <p:nvPicPr>
          <p:cNvPr id="38" name="Picture 37">
            <a:extLst>
              <a:ext uri="{FF2B5EF4-FFF2-40B4-BE49-F238E27FC236}">
                <a16:creationId xmlns:a16="http://schemas.microsoft.com/office/drawing/2014/main" id="{F4519F8D-26D0-49F7-81BF-BFBA6193E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924" y="4796165"/>
            <a:ext cx="488066" cy="456510"/>
          </a:xfrm>
          <a:prstGeom prst="rect">
            <a:avLst/>
          </a:prstGeom>
        </p:spPr>
      </p:pic>
      <p:pic>
        <p:nvPicPr>
          <p:cNvPr id="39" name="Picture 38">
            <a:extLst>
              <a:ext uri="{FF2B5EF4-FFF2-40B4-BE49-F238E27FC236}">
                <a16:creationId xmlns:a16="http://schemas.microsoft.com/office/drawing/2014/main" id="{30B67A5B-C53E-452B-A7DD-851214C4C9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088" y="4811931"/>
            <a:ext cx="488066" cy="456510"/>
          </a:xfrm>
          <a:prstGeom prst="rect">
            <a:avLst/>
          </a:prstGeom>
        </p:spPr>
      </p:pic>
      <p:sp>
        <p:nvSpPr>
          <p:cNvPr id="40" name="AutoShape 4" descr="Image result for hamilton trust">
            <a:extLst>
              <a:ext uri="{FF2B5EF4-FFF2-40B4-BE49-F238E27FC236}">
                <a16:creationId xmlns:a16="http://schemas.microsoft.com/office/drawing/2014/main" id="{5A7A21A5-C8B6-45B0-9243-2F4D2759F708}"/>
              </a:ext>
            </a:extLst>
          </p:cNvPr>
          <p:cNvSpPr>
            <a:spLocks noChangeAspect="1" noChangeArrowheads="1"/>
          </p:cNvSpPr>
          <p:nvPr/>
        </p:nvSpPr>
        <p:spPr bwMode="auto">
          <a:xfrm>
            <a:off x="-28907"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1" name="Picture 40">
            <a:extLst>
              <a:ext uri="{FF2B5EF4-FFF2-40B4-BE49-F238E27FC236}">
                <a16:creationId xmlns:a16="http://schemas.microsoft.com/office/drawing/2014/main" id="{707C8E5D-C5B7-455A-B6C1-6D57E52FAF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7958" y="4815406"/>
            <a:ext cx="488066" cy="456510"/>
          </a:xfrm>
          <a:prstGeom prst="rect">
            <a:avLst/>
          </a:prstGeom>
        </p:spPr>
      </p:pic>
      <p:cxnSp>
        <p:nvCxnSpPr>
          <p:cNvPr id="42" name="Straight Connector 41">
            <a:extLst>
              <a:ext uri="{FF2B5EF4-FFF2-40B4-BE49-F238E27FC236}">
                <a16:creationId xmlns:a16="http://schemas.microsoft.com/office/drawing/2014/main" id="{5461B859-CB2B-4F18-930A-E76DED1D4707}"/>
              </a:ext>
            </a:extLst>
          </p:cNvPr>
          <p:cNvCxnSpPr>
            <a:cxnSpLocks/>
          </p:cNvCxnSpPr>
          <p:nvPr/>
        </p:nvCxnSpPr>
        <p:spPr>
          <a:xfrm>
            <a:off x="243989" y="5252675"/>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43" name="Straight Connector 42">
            <a:extLst>
              <a:ext uri="{FF2B5EF4-FFF2-40B4-BE49-F238E27FC236}">
                <a16:creationId xmlns:a16="http://schemas.microsoft.com/office/drawing/2014/main" id="{3F97C865-9987-417D-9E2E-61C83CCA35B8}"/>
              </a:ext>
            </a:extLst>
          </p:cNvPr>
          <p:cNvCxnSpPr/>
          <p:nvPr/>
        </p:nvCxnSpPr>
        <p:spPr>
          <a:xfrm flipH="1">
            <a:off x="589333" y="52515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44" name="TextBox 43">
            <a:extLst>
              <a:ext uri="{FF2B5EF4-FFF2-40B4-BE49-F238E27FC236}">
                <a16:creationId xmlns:a16="http://schemas.microsoft.com/office/drawing/2014/main" id="{2B0343CC-01A7-42BA-BC79-F3A79951C59A}"/>
              </a:ext>
            </a:extLst>
          </p:cNvPr>
          <p:cNvSpPr txBox="1"/>
          <p:nvPr/>
        </p:nvSpPr>
        <p:spPr>
          <a:xfrm>
            <a:off x="277746" y="5376111"/>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374</a:t>
            </a:r>
          </a:p>
        </p:txBody>
      </p:sp>
      <p:grpSp>
        <p:nvGrpSpPr>
          <p:cNvPr id="47" name="Group 46">
            <a:extLst>
              <a:ext uri="{FF2B5EF4-FFF2-40B4-BE49-F238E27FC236}">
                <a16:creationId xmlns:a16="http://schemas.microsoft.com/office/drawing/2014/main" id="{82CD79F3-1085-48F0-BF8A-A61F9605A48A}"/>
              </a:ext>
            </a:extLst>
          </p:cNvPr>
          <p:cNvGrpSpPr/>
          <p:nvPr/>
        </p:nvGrpSpPr>
        <p:grpSpPr>
          <a:xfrm>
            <a:off x="589333" y="4302812"/>
            <a:ext cx="1639517" cy="1474798"/>
            <a:chOff x="1423517" y="3731312"/>
            <a:chExt cx="2183690" cy="1474798"/>
          </a:xfrm>
        </p:grpSpPr>
        <p:cxnSp>
          <p:nvCxnSpPr>
            <p:cNvPr id="49" name="Straight Connector 48">
              <a:extLst>
                <a:ext uri="{FF2B5EF4-FFF2-40B4-BE49-F238E27FC236}">
                  <a16:creationId xmlns:a16="http://schemas.microsoft.com/office/drawing/2014/main" id="{6E24F5E3-467B-4F3D-96DA-1D837F0A7992}"/>
                </a:ext>
              </a:extLst>
            </p:cNvPr>
            <p:cNvCxnSpPr/>
            <p:nvPr/>
          </p:nvCxnSpPr>
          <p:spPr>
            <a:xfrm flipH="1">
              <a:off x="317543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0" name="TextBox 49">
              <a:extLst>
                <a:ext uri="{FF2B5EF4-FFF2-40B4-BE49-F238E27FC236}">
                  <a16:creationId xmlns:a16="http://schemas.microsoft.com/office/drawing/2014/main" id="{61452C65-2058-4B4A-9A33-1EAFCA3FDFC4}"/>
                </a:ext>
              </a:extLst>
            </p:cNvPr>
            <p:cNvSpPr txBox="1"/>
            <p:nvPr/>
          </p:nvSpPr>
          <p:spPr>
            <a:xfrm>
              <a:off x="2668410" y="4806000"/>
              <a:ext cx="9387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002060"/>
                  </a:solidFill>
                  <a:latin typeface="Calibri" panose="020F0502020204030204"/>
                </a:rPr>
                <a:t> 400</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DC5BAE7-1557-4FAE-8F46-06136AFA90F2}"/>
                </a:ext>
              </a:extLst>
            </p:cNvPr>
            <p:cNvGrpSpPr/>
            <p:nvPr/>
          </p:nvGrpSpPr>
          <p:grpSpPr>
            <a:xfrm>
              <a:off x="1423517" y="3731312"/>
              <a:ext cx="1792101" cy="964230"/>
              <a:chOff x="2247895" y="3530429"/>
              <a:chExt cx="1762795" cy="1167682"/>
            </a:xfrm>
          </p:grpSpPr>
          <p:sp>
            <p:nvSpPr>
              <p:cNvPr id="52" name="Freeform: Shape 17">
                <a:extLst>
                  <a:ext uri="{FF2B5EF4-FFF2-40B4-BE49-F238E27FC236}">
                    <a16:creationId xmlns:a16="http://schemas.microsoft.com/office/drawing/2014/main" id="{507872B4-F473-41D4-B7AF-EA7EF79F0869}"/>
                  </a:ext>
                </a:extLst>
              </p:cNvPr>
              <p:cNvSpPr/>
              <p:nvPr/>
            </p:nvSpPr>
            <p:spPr>
              <a:xfrm>
                <a:off x="2247895" y="4054792"/>
                <a:ext cx="1762795" cy="64331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11E669F0-679A-4F43-9217-D6A85CE8F122}"/>
                  </a:ext>
                </a:extLst>
              </p:cNvPr>
              <p:cNvSpPr txBox="1"/>
              <p:nvPr/>
            </p:nvSpPr>
            <p:spPr>
              <a:xfrm>
                <a:off x="2671257" y="3530429"/>
                <a:ext cx="834728"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C00000"/>
                    </a:solidFill>
                    <a:latin typeface="Calibri" panose="020F0502020204030204"/>
                  </a:rPr>
                  <a:t>26</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54" name="Group 53">
            <a:extLst>
              <a:ext uri="{FF2B5EF4-FFF2-40B4-BE49-F238E27FC236}">
                <a16:creationId xmlns:a16="http://schemas.microsoft.com/office/drawing/2014/main" id="{CAE9330B-ACF1-4619-9765-52FA789E0952}"/>
              </a:ext>
            </a:extLst>
          </p:cNvPr>
          <p:cNvGrpSpPr/>
          <p:nvPr/>
        </p:nvGrpSpPr>
        <p:grpSpPr>
          <a:xfrm>
            <a:off x="1912565" y="4253673"/>
            <a:ext cx="6697604" cy="1523937"/>
            <a:chOff x="3179883" y="3698215"/>
            <a:chExt cx="5386021" cy="1523937"/>
          </a:xfrm>
        </p:grpSpPr>
        <p:cxnSp>
          <p:nvCxnSpPr>
            <p:cNvPr id="55" name="Straight Connector 54">
              <a:extLst>
                <a:ext uri="{FF2B5EF4-FFF2-40B4-BE49-F238E27FC236}">
                  <a16:creationId xmlns:a16="http://schemas.microsoft.com/office/drawing/2014/main" id="{34ED688B-C8DD-438C-A881-918DA5A46F4A}"/>
                </a:ext>
              </a:extLst>
            </p:cNvPr>
            <p:cNvCxnSpPr/>
            <p:nvPr/>
          </p:nvCxnSpPr>
          <p:spPr>
            <a:xfrm flipH="1">
              <a:off x="8300392" y="4696042"/>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6" name="TextBox 55">
              <a:extLst>
                <a:ext uri="{FF2B5EF4-FFF2-40B4-BE49-F238E27FC236}">
                  <a16:creationId xmlns:a16="http://schemas.microsoft.com/office/drawing/2014/main" id="{A997F719-BAD0-48D5-805D-52A1DC5A0582}"/>
                </a:ext>
              </a:extLst>
            </p:cNvPr>
            <p:cNvSpPr txBox="1"/>
            <p:nvPr/>
          </p:nvSpPr>
          <p:spPr>
            <a:xfrm>
              <a:off x="7906946" y="4822042"/>
              <a:ext cx="6589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80</a:t>
              </a: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57" name="Group 56">
              <a:extLst>
                <a:ext uri="{FF2B5EF4-FFF2-40B4-BE49-F238E27FC236}">
                  <a16:creationId xmlns:a16="http://schemas.microsoft.com/office/drawing/2014/main" id="{66E33C36-032B-42F4-BF96-E3C2FA91C86E}"/>
                </a:ext>
              </a:extLst>
            </p:cNvPr>
            <p:cNvGrpSpPr/>
            <p:nvPr/>
          </p:nvGrpSpPr>
          <p:grpSpPr>
            <a:xfrm>
              <a:off x="3179883" y="3698215"/>
              <a:ext cx="5118276" cy="999002"/>
              <a:chOff x="4899514" y="3450136"/>
              <a:chExt cx="6525675" cy="1271942"/>
            </a:xfrm>
          </p:grpSpPr>
          <p:sp>
            <p:nvSpPr>
              <p:cNvPr id="58" name="Freeform: Shape 18">
                <a:extLst>
                  <a:ext uri="{FF2B5EF4-FFF2-40B4-BE49-F238E27FC236}">
                    <a16:creationId xmlns:a16="http://schemas.microsoft.com/office/drawing/2014/main" id="{1CE53C2C-D36A-494A-8AB5-150C406F8085}"/>
                  </a:ext>
                </a:extLst>
              </p:cNvPr>
              <p:cNvSpPr/>
              <p:nvPr/>
            </p:nvSpPr>
            <p:spPr>
              <a:xfrm>
                <a:off x="4899514" y="3918695"/>
                <a:ext cx="6525675"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E1627C3-27B5-4141-A1B6-AAC733C1A75D}"/>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latin typeface="Calibri" panose="020F0502020204030204"/>
                  </a:rPr>
                  <a:t>400</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60" name="Speech Bubble: Rectangle with Corners Rounded 10">
            <a:extLst>
              <a:ext uri="{FF2B5EF4-FFF2-40B4-BE49-F238E27FC236}">
                <a16:creationId xmlns:a16="http://schemas.microsoft.com/office/drawing/2014/main" id="{E75644B9-F998-4079-AB47-C91585C89399}"/>
              </a:ext>
            </a:extLst>
          </p:cNvPr>
          <p:cNvSpPr/>
          <p:nvPr/>
        </p:nvSpPr>
        <p:spPr>
          <a:xfrm>
            <a:off x="3279107" y="1346550"/>
            <a:ext cx="2761282" cy="553587"/>
          </a:xfrm>
          <a:prstGeom prst="wedgeEllipseCallout">
            <a:avLst>
              <a:gd name="adj1" fmla="val -44396"/>
              <a:gd name="adj2" fmla="val -11220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Add the jumps.</a:t>
            </a:r>
            <a:endParaRPr lang="en-GB" b="1" dirty="0">
              <a:solidFill>
                <a:srgbClr val="C00000"/>
              </a:solidFill>
            </a:endParaRPr>
          </a:p>
        </p:txBody>
      </p:sp>
      <p:sp>
        <p:nvSpPr>
          <p:cNvPr id="61" name="Speech Bubble: Rectangle with Corners Rounded 10">
            <a:extLst>
              <a:ext uri="{FF2B5EF4-FFF2-40B4-BE49-F238E27FC236}">
                <a16:creationId xmlns:a16="http://schemas.microsoft.com/office/drawing/2014/main" id="{4CE64046-E49E-4E48-8EA5-D561B0AE5533}"/>
              </a:ext>
            </a:extLst>
          </p:cNvPr>
          <p:cNvSpPr/>
          <p:nvPr/>
        </p:nvSpPr>
        <p:spPr>
          <a:xfrm>
            <a:off x="313993" y="589203"/>
            <a:ext cx="2948941" cy="1158980"/>
          </a:xfrm>
          <a:prstGeom prst="wedgeEllipseCallout">
            <a:avLst>
              <a:gd name="adj1" fmla="val -55419"/>
              <a:gd name="adj2" fmla="val 6401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try that one with Frog instead.</a:t>
            </a:r>
          </a:p>
        </p:txBody>
      </p:sp>
      <p:cxnSp>
        <p:nvCxnSpPr>
          <p:cNvPr id="62" name="Straight Connector 61">
            <a:extLst>
              <a:ext uri="{FF2B5EF4-FFF2-40B4-BE49-F238E27FC236}">
                <a16:creationId xmlns:a16="http://schemas.microsoft.com/office/drawing/2014/main" id="{558FBA29-2B6C-4A7B-96D9-C98E53972C24}"/>
              </a:ext>
            </a:extLst>
          </p:cNvPr>
          <p:cNvCxnSpPr/>
          <p:nvPr/>
        </p:nvCxnSpPr>
        <p:spPr>
          <a:xfrm flipH="1">
            <a:off x="8563308" y="5251500"/>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63" name="TextBox 62">
            <a:extLst>
              <a:ext uri="{FF2B5EF4-FFF2-40B4-BE49-F238E27FC236}">
                <a16:creationId xmlns:a16="http://schemas.microsoft.com/office/drawing/2014/main" id="{48E7BA6D-0520-4AC4-A760-1D534BCB3EF8}"/>
              </a:ext>
            </a:extLst>
          </p:cNvPr>
          <p:cNvSpPr txBox="1"/>
          <p:nvPr/>
        </p:nvSpPr>
        <p:spPr>
          <a:xfrm>
            <a:off x="8312683" y="5377500"/>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802</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61F62101-D485-4727-9AD1-82F7F4A34EE6}"/>
              </a:ext>
            </a:extLst>
          </p:cNvPr>
          <p:cNvGrpSpPr/>
          <p:nvPr/>
        </p:nvGrpSpPr>
        <p:grpSpPr>
          <a:xfrm>
            <a:off x="8277225" y="4349925"/>
            <a:ext cx="277442" cy="902750"/>
            <a:chOff x="4899515" y="3552261"/>
            <a:chExt cx="6432877" cy="1149392"/>
          </a:xfrm>
        </p:grpSpPr>
        <p:sp>
          <p:nvSpPr>
            <p:cNvPr id="65" name="Freeform: Shape 18">
              <a:extLst>
                <a:ext uri="{FF2B5EF4-FFF2-40B4-BE49-F238E27FC236}">
                  <a16:creationId xmlns:a16="http://schemas.microsoft.com/office/drawing/2014/main" id="{42A6FAA1-BDCC-4BD3-96A8-F075F6118171}"/>
                </a:ext>
              </a:extLst>
            </p:cNvPr>
            <p:cNvSpPr/>
            <p:nvPr/>
          </p:nvSpPr>
          <p:spPr>
            <a:xfrm>
              <a:off x="4899515" y="4120419"/>
              <a:ext cx="6432877"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04818DC-CF63-45FA-9F12-2E2E5602232E}"/>
                </a:ext>
              </a:extLst>
            </p:cNvPr>
            <p:cNvSpPr txBox="1"/>
            <p:nvPr/>
          </p:nvSpPr>
          <p:spPr>
            <a:xfrm>
              <a:off x="7687487" y="3552261"/>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latin typeface="Calibri" panose="020F0502020204030204"/>
                </a:rPr>
                <a:t>2</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sp>
        <p:nvSpPr>
          <p:cNvPr id="67" name="Speech Bubble: Rectangle with Corners Rounded 10">
            <a:extLst>
              <a:ext uri="{FF2B5EF4-FFF2-40B4-BE49-F238E27FC236}">
                <a16:creationId xmlns:a16="http://schemas.microsoft.com/office/drawing/2014/main" id="{C2075B1D-A593-4F64-B42D-DFC0802EAEDE}"/>
              </a:ext>
            </a:extLst>
          </p:cNvPr>
          <p:cNvSpPr/>
          <p:nvPr/>
        </p:nvSpPr>
        <p:spPr>
          <a:xfrm>
            <a:off x="6128718" y="3116329"/>
            <a:ext cx="2761282" cy="808214"/>
          </a:xfrm>
          <a:prstGeom prst="wedgeEllipseCallout">
            <a:avLst>
              <a:gd name="adj1" fmla="val 34093"/>
              <a:gd name="adj2" fmla="val 95136"/>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then </a:t>
            </a:r>
            <a:r>
              <a:rPr lang="en-GB" b="1" dirty="0">
                <a:solidFill>
                  <a:srgbClr val="C00000"/>
                </a:solidFill>
              </a:rPr>
              <a:t>2</a:t>
            </a:r>
            <a:r>
              <a:rPr lang="en-GB" b="1" dirty="0">
                <a:solidFill>
                  <a:srgbClr val="253746"/>
                </a:solidFill>
              </a:rPr>
              <a:t> from 800 to 802.</a:t>
            </a:r>
          </a:p>
        </p:txBody>
      </p:sp>
      <p:sp>
        <p:nvSpPr>
          <p:cNvPr id="68" name="Speech Bubble: Rectangle with Corners Rounded 10">
            <a:extLst>
              <a:ext uri="{FF2B5EF4-FFF2-40B4-BE49-F238E27FC236}">
                <a16:creationId xmlns:a16="http://schemas.microsoft.com/office/drawing/2014/main" id="{F6042774-3728-4422-BDE6-3B9E012F068A}"/>
              </a:ext>
            </a:extLst>
          </p:cNvPr>
          <p:cNvSpPr/>
          <p:nvPr/>
        </p:nvSpPr>
        <p:spPr>
          <a:xfrm>
            <a:off x="96188" y="2998172"/>
            <a:ext cx="1808483" cy="860216"/>
          </a:xfrm>
          <a:prstGeom prst="wedgeEllipseCallout">
            <a:avLst>
              <a:gd name="adj1" fmla="val 5298"/>
              <a:gd name="adj2" fmla="val 85059"/>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Frog jumps </a:t>
            </a:r>
            <a:r>
              <a:rPr lang="en-GB" b="1" dirty="0">
                <a:solidFill>
                  <a:srgbClr val="C00000"/>
                </a:solidFill>
              </a:rPr>
              <a:t>26 </a:t>
            </a:r>
            <a:r>
              <a:rPr lang="en-GB" b="1" dirty="0">
                <a:solidFill>
                  <a:srgbClr val="253746"/>
                </a:solidFill>
              </a:rPr>
              <a:t>to 400…</a:t>
            </a:r>
          </a:p>
        </p:txBody>
      </p:sp>
      <p:sp>
        <p:nvSpPr>
          <p:cNvPr id="69" name="Speech Bubble: Rectangle with Corners Rounded 10">
            <a:extLst>
              <a:ext uri="{FF2B5EF4-FFF2-40B4-BE49-F238E27FC236}">
                <a16:creationId xmlns:a16="http://schemas.microsoft.com/office/drawing/2014/main" id="{FF3C387E-606E-45B0-9A53-AC60B45F3FF4}"/>
              </a:ext>
            </a:extLst>
          </p:cNvPr>
          <p:cNvSpPr/>
          <p:nvPr/>
        </p:nvSpPr>
        <p:spPr>
          <a:xfrm>
            <a:off x="2406065" y="3048082"/>
            <a:ext cx="2761282" cy="860217"/>
          </a:xfrm>
          <a:prstGeom prst="wedgeEllipseCallout">
            <a:avLst>
              <a:gd name="adj1" fmla="val 36908"/>
              <a:gd name="adj2" fmla="val 77109"/>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 and then </a:t>
            </a:r>
            <a:r>
              <a:rPr lang="en-GB" b="1" dirty="0">
                <a:solidFill>
                  <a:srgbClr val="C00000"/>
                </a:solidFill>
              </a:rPr>
              <a:t>400</a:t>
            </a:r>
            <a:r>
              <a:rPr lang="en-GB" b="1" dirty="0">
                <a:solidFill>
                  <a:srgbClr val="253746"/>
                </a:solidFill>
              </a:rPr>
              <a:t> from 400 to 800...</a:t>
            </a:r>
          </a:p>
        </p:txBody>
      </p:sp>
      <p:sp>
        <p:nvSpPr>
          <p:cNvPr id="45" name="Speech Bubble: Rectangle with Corners Rounded 10">
            <a:extLst>
              <a:ext uri="{FF2B5EF4-FFF2-40B4-BE49-F238E27FC236}">
                <a16:creationId xmlns:a16="http://schemas.microsoft.com/office/drawing/2014/main" id="{E75644B9-F998-4079-AB47-C91585C89399}"/>
              </a:ext>
            </a:extLst>
          </p:cNvPr>
          <p:cNvSpPr/>
          <p:nvPr/>
        </p:nvSpPr>
        <p:spPr>
          <a:xfrm>
            <a:off x="3164805" y="2016715"/>
            <a:ext cx="2948941" cy="570567"/>
          </a:xfrm>
          <a:prstGeom prst="wedgeEllipseCallout">
            <a:avLst>
              <a:gd name="adj1" fmla="val 2397"/>
              <a:gd name="adj2" fmla="val 16305"/>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400 + 26 + 2 = ?</a:t>
            </a:r>
          </a:p>
        </p:txBody>
      </p:sp>
      <p:grpSp>
        <p:nvGrpSpPr>
          <p:cNvPr id="2" name="Group 1">
            <a:extLst>
              <a:ext uri="{FF2B5EF4-FFF2-40B4-BE49-F238E27FC236}">
                <a16:creationId xmlns:a16="http://schemas.microsoft.com/office/drawing/2014/main" id="{1EF9EC26-FB75-486D-B215-5FF5B6D65F25}"/>
              </a:ext>
            </a:extLst>
          </p:cNvPr>
          <p:cNvGrpSpPr/>
          <p:nvPr/>
        </p:nvGrpSpPr>
        <p:grpSpPr>
          <a:xfrm>
            <a:off x="5351759" y="166697"/>
            <a:ext cx="3602038" cy="1888376"/>
            <a:chOff x="5351759" y="166697"/>
            <a:chExt cx="3602038" cy="1888376"/>
          </a:xfrm>
        </p:grpSpPr>
        <p:sp>
          <p:nvSpPr>
            <p:cNvPr id="46" name="Speech Bubble: Rectangle with Corners Rounded 10">
              <a:extLst>
                <a:ext uri="{FF2B5EF4-FFF2-40B4-BE49-F238E27FC236}">
                  <a16:creationId xmlns:a16="http://schemas.microsoft.com/office/drawing/2014/main" id="{F6042774-3728-4422-BDE6-3B9E012F068A}"/>
                </a:ext>
              </a:extLst>
            </p:cNvPr>
            <p:cNvSpPr/>
            <p:nvPr/>
          </p:nvSpPr>
          <p:spPr>
            <a:xfrm>
              <a:off x="5351759" y="166697"/>
              <a:ext cx="3602038" cy="1460402"/>
            </a:xfrm>
            <a:prstGeom prst="cloudCallout">
              <a:avLst>
                <a:gd name="adj1" fmla="val 44747"/>
                <a:gd name="adj2" fmla="val 101633"/>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Which strategy did you find more straightforward?</a:t>
              </a:r>
            </a:p>
          </p:txBody>
        </p:sp>
        <p:pic>
          <p:nvPicPr>
            <p:cNvPr id="70" name="Picture 3">
              <a:extLst>
                <a:ext uri="{FF2B5EF4-FFF2-40B4-BE49-F238E27FC236}">
                  <a16:creationId xmlns:a16="http://schemas.microsoft.com/office/drawing/2014/main" id="{131A71B6-73AF-4A9E-A23E-04B5E52F6B4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8769" y="1330248"/>
              <a:ext cx="1221975" cy="7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03387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par>
                                <p:cTn id="12" presetID="10" presetClass="exit" presetSubtype="0" fill="hold" nodeType="withEffect">
                                  <p:stCondLst>
                                    <p:cond delay="0"/>
                                  </p:stCondLst>
                                  <p:childTnLst>
                                    <p:animEffect transition="out" filter="fade">
                                      <p:cBhvr>
                                        <p:cTn id="13" dur="250"/>
                                        <p:tgtEl>
                                          <p:spTgt spid="39"/>
                                        </p:tgtEl>
                                      </p:cBhvr>
                                    </p:animEffect>
                                    <p:set>
                                      <p:cBhvr>
                                        <p:cTn id="14" dur="1" fill="hold">
                                          <p:stCondLst>
                                            <p:cond delay="249"/>
                                          </p:stCondLst>
                                        </p:cTn>
                                        <p:tgtEl>
                                          <p:spTgt spid="39"/>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xit" presetSubtype="0" fill="hold"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25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38"/>
                                        </p:tgtEl>
                                      </p:cBhvr>
                                    </p:animEffect>
                                    <p:set>
                                      <p:cBhvr>
                                        <p:cTn id="47" dur="1" fill="hold">
                                          <p:stCondLst>
                                            <p:cond delay="249"/>
                                          </p:stCondLst>
                                        </p:cTn>
                                        <p:tgtEl>
                                          <p:spTgt spid="38"/>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750"/>
                                        <p:tgtEl>
                                          <p:spTgt spid="60"/>
                                        </p:tgtEl>
                                      </p:cBhvr>
                                    </p:animEffect>
                                  </p:childTnLst>
                                </p:cTn>
                              </p:par>
                            </p:childTnLst>
                          </p:cTn>
                        </p:par>
                        <p:par>
                          <p:cTn id="57" fill="hold">
                            <p:stCondLst>
                              <p:cond delay="750"/>
                            </p:stCondLst>
                            <p:childTnLst>
                              <p:par>
                                <p:cTn id="58" presetID="10" presetClass="entr" presetSubtype="0" fill="hold" grpId="0" nodeType="afterEffect">
                                  <p:stCondLst>
                                    <p:cond delay="2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750"/>
                                        <p:tgtEl>
                                          <p:spTgt spid="45"/>
                                        </p:tgtEl>
                                      </p:cBhvr>
                                    </p:animEffect>
                                  </p:childTnLst>
                                </p:cTn>
                              </p:par>
                            </p:childTnLst>
                          </p:cTn>
                        </p:par>
                        <p:par>
                          <p:cTn id="61" fill="hold">
                            <p:stCondLst>
                              <p:cond delay="1750"/>
                            </p:stCondLst>
                            <p:childTnLst>
                              <p:par>
                                <p:cTn id="62" presetID="10" presetClass="entr" presetSubtype="0" fill="hold" nodeType="afterEffect">
                                  <p:stCondLst>
                                    <p:cond delay="25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7" grpId="0" animBg="1"/>
      <p:bldP spid="68" grpId="0" animBg="1"/>
      <p:bldP spid="69"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37</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3:</a:t>
            </a:r>
            <a:r>
              <a:rPr lang="en-GB" sz="1600" dirty="0">
                <a:solidFill>
                  <a:schemeClr val="accent5">
                    <a:lumMod val="50000"/>
                  </a:schemeClr>
                </a:solidFill>
              </a:rPr>
              <a:t>  </a:t>
            </a:r>
            <a:r>
              <a:rPr lang="en-GB" sz="1600" b="1" dirty="0">
                <a:solidFill>
                  <a:schemeClr val="accent5">
                    <a:lumMod val="75000"/>
                  </a:schemeClr>
                </a:solidFill>
              </a:rPr>
              <a:t>Use expanded decomposition for 3-digit - 3-digit numbers with 1 or 2 moves.</a:t>
            </a:r>
          </a:p>
        </p:txBody>
      </p:sp>
      <p:sp>
        <p:nvSpPr>
          <p:cNvPr id="49" name="Folded Corner 48"/>
          <p:cNvSpPr/>
          <p:nvPr/>
        </p:nvSpPr>
        <p:spPr>
          <a:xfrm>
            <a:off x="5229369" y="990452"/>
            <a:ext cx="2520000" cy="2069343"/>
          </a:xfrm>
          <a:prstGeom prst="foldedCorner">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253746"/>
              </a:solidFill>
            </a:endParaRPr>
          </a:p>
          <a:p>
            <a:r>
              <a:rPr lang="en-GB" sz="2200" b="1" dirty="0">
                <a:solidFill>
                  <a:srgbClr val="253746"/>
                </a:solidFill>
              </a:rPr>
              <a:t>                  </a:t>
            </a:r>
          </a:p>
          <a:p>
            <a:r>
              <a:rPr lang="en-GB" sz="2200" b="1" dirty="0">
                <a:solidFill>
                  <a:srgbClr val="253746"/>
                </a:solidFill>
              </a:rPr>
              <a:t>        </a:t>
            </a:r>
            <a:r>
              <a:rPr lang="en-GB" sz="800" b="1" dirty="0">
                <a:solidFill>
                  <a:srgbClr val="253746"/>
                </a:solidFill>
              </a:rPr>
              <a:t> </a:t>
            </a:r>
            <a:r>
              <a:rPr lang="en-GB" sz="2200" b="1" dirty="0">
                <a:solidFill>
                  <a:srgbClr val="253746"/>
                </a:solidFill>
              </a:rPr>
              <a:t> 900     0   4</a:t>
            </a:r>
          </a:p>
          <a:p>
            <a:r>
              <a:rPr lang="en-GB" sz="2200" b="1" dirty="0">
                <a:solidFill>
                  <a:srgbClr val="253746"/>
                </a:solidFill>
              </a:rPr>
              <a:t>      -  700   80   5   </a:t>
            </a:r>
          </a:p>
          <a:p>
            <a:r>
              <a:rPr lang="en-GB" sz="2200" b="1" dirty="0">
                <a:solidFill>
                  <a:srgbClr val="253746"/>
                </a:solidFill>
              </a:rPr>
              <a:t>         </a:t>
            </a:r>
          </a:p>
          <a:p>
            <a:r>
              <a:rPr lang="en-GB" sz="2200" b="1" dirty="0">
                <a:solidFill>
                  <a:srgbClr val="253746"/>
                </a:solidFill>
              </a:rPr>
              <a:t>             </a:t>
            </a:r>
          </a:p>
          <a:p>
            <a:r>
              <a:rPr lang="en-GB" sz="2200" b="1" dirty="0">
                <a:solidFill>
                  <a:srgbClr val="253746"/>
                </a:solidFill>
              </a:rPr>
              <a:t>         </a:t>
            </a:r>
          </a:p>
        </p:txBody>
      </p:sp>
      <p:cxnSp>
        <p:nvCxnSpPr>
          <p:cNvPr id="50" name="Straight Connector 49"/>
          <p:cNvCxnSpPr/>
          <p:nvPr/>
        </p:nvCxnSpPr>
        <p:spPr>
          <a:xfrm>
            <a:off x="5872461" y="2043517"/>
            <a:ext cx="131158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17749" y="2025122"/>
            <a:ext cx="688622" cy="430887"/>
          </a:xfrm>
          <a:prstGeom prst="rect">
            <a:avLst/>
          </a:prstGeom>
          <a:noFill/>
        </p:spPr>
        <p:txBody>
          <a:bodyPr wrap="square" rtlCol="0">
            <a:spAutoFit/>
          </a:bodyPr>
          <a:lstStyle/>
          <a:p>
            <a:r>
              <a:rPr lang="en-GB" sz="2200" b="1" dirty="0">
                <a:solidFill>
                  <a:srgbClr val="C00000"/>
                </a:solidFill>
              </a:rPr>
              <a:t>100</a:t>
            </a:r>
          </a:p>
        </p:txBody>
      </p:sp>
      <p:sp>
        <p:nvSpPr>
          <p:cNvPr id="52" name="TextBox 51"/>
          <p:cNvSpPr txBox="1"/>
          <p:nvPr/>
        </p:nvSpPr>
        <p:spPr>
          <a:xfrm>
            <a:off x="6429749" y="2025122"/>
            <a:ext cx="688622" cy="430887"/>
          </a:xfrm>
          <a:prstGeom prst="rect">
            <a:avLst/>
          </a:prstGeom>
          <a:noFill/>
        </p:spPr>
        <p:txBody>
          <a:bodyPr wrap="square" rtlCol="0">
            <a:spAutoFit/>
          </a:bodyPr>
          <a:lstStyle/>
          <a:p>
            <a:r>
              <a:rPr lang="en-GB" sz="2200" b="1" dirty="0">
                <a:solidFill>
                  <a:srgbClr val="C00000"/>
                </a:solidFill>
              </a:rPr>
              <a:t>10</a:t>
            </a:r>
          </a:p>
        </p:txBody>
      </p:sp>
      <p:sp>
        <p:nvSpPr>
          <p:cNvPr id="53" name="TextBox 52"/>
          <p:cNvSpPr txBox="1"/>
          <p:nvPr/>
        </p:nvSpPr>
        <p:spPr>
          <a:xfrm>
            <a:off x="6897749" y="2025122"/>
            <a:ext cx="688622" cy="430887"/>
          </a:xfrm>
          <a:prstGeom prst="rect">
            <a:avLst/>
          </a:prstGeom>
          <a:noFill/>
        </p:spPr>
        <p:txBody>
          <a:bodyPr wrap="square" rtlCol="0">
            <a:spAutoFit/>
          </a:bodyPr>
          <a:lstStyle/>
          <a:p>
            <a:r>
              <a:rPr lang="en-GB" sz="2200" b="1" dirty="0">
                <a:solidFill>
                  <a:srgbClr val="C00000"/>
                </a:solidFill>
              </a:rPr>
              <a:t>9</a:t>
            </a:r>
          </a:p>
        </p:txBody>
      </p:sp>
      <p:grpSp>
        <p:nvGrpSpPr>
          <p:cNvPr id="7" name="Group 6"/>
          <p:cNvGrpSpPr/>
          <p:nvPr/>
        </p:nvGrpSpPr>
        <p:grpSpPr>
          <a:xfrm>
            <a:off x="6444000" y="990452"/>
            <a:ext cx="914400" cy="656531"/>
            <a:chOff x="4903349" y="990452"/>
            <a:chExt cx="914400" cy="656531"/>
          </a:xfrm>
        </p:grpSpPr>
        <p:cxnSp>
          <p:nvCxnSpPr>
            <p:cNvPr id="55" name="Straight Connector 54"/>
            <p:cNvCxnSpPr/>
            <p:nvPr/>
          </p:nvCxnSpPr>
          <p:spPr>
            <a:xfrm flipV="1">
              <a:off x="5015147"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375147" y="1387339"/>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03349" y="990452"/>
              <a:ext cx="914400" cy="430887"/>
            </a:xfrm>
            <a:prstGeom prst="rect">
              <a:avLst/>
            </a:prstGeom>
            <a:noFill/>
          </p:spPr>
          <p:txBody>
            <a:bodyPr wrap="square" rtlCol="0">
              <a:spAutoFit/>
            </a:bodyPr>
            <a:lstStyle/>
            <a:p>
              <a:r>
                <a:rPr lang="en-GB" sz="2200" b="1" dirty="0">
                  <a:solidFill>
                    <a:srgbClr val="253746"/>
                  </a:solidFill>
                </a:rPr>
                <a:t>90  14</a:t>
              </a:r>
            </a:p>
          </p:txBody>
        </p:sp>
      </p:grpSp>
      <p:grpSp>
        <p:nvGrpSpPr>
          <p:cNvPr id="5" name="Group 4"/>
          <p:cNvGrpSpPr/>
          <p:nvPr/>
        </p:nvGrpSpPr>
        <p:grpSpPr>
          <a:xfrm>
            <a:off x="5184000" y="-682493"/>
            <a:ext cx="1462158" cy="2310555"/>
            <a:chOff x="3697169" y="-682493"/>
            <a:chExt cx="1462158" cy="2310555"/>
          </a:xfrm>
        </p:grpSpPr>
        <p:cxnSp>
          <p:nvCxnSpPr>
            <p:cNvPr id="29" name="Straight Connector 28"/>
            <p:cNvCxnSpPr/>
            <p:nvPr/>
          </p:nvCxnSpPr>
          <p:spPr>
            <a:xfrm flipV="1">
              <a:off x="4490702" y="1368418"/>
              <a:ext cx="288360" cy="2596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97169" y="-682493"/>
              <a:ext cx="1462158" cy="2123658"/>
            </a:xfrm>
            <a:prstGeom prst="rect">
              <a:avLst/>
            </a:prstGeom>
            <a:noFill/>
          </p:spPr>
          <p:txBody>
            <a:bodyPr wrap="square" rtlCol="0">
              <a:spAutoFit/>
            </a:bodyPr>
            <a:lstStyle/>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endParaRPr lang="en-GB" sz="2200" b="1" dirty="0">
                <a:solidFill>
                  <a:srgbClr val="253746"/>
                </a:solidFill>
              </a:endParaRPr>
            </a:p>
            <a:p>
              <a:r>
                <a:rPr lang="en-GB" sz="2200" b="1" dirty="0">
                  <a:solidFill>
                    <a:srgbClr val="253746"/>
                  </a:solidFill>
                </a:rPr>
                <a:t>         800</a:t>
              </a:r>
            </a:p>
          </p:txBody>
        </p:sp>
      </p:grpSp>
      <p:sp>
        <p:nvSpPr>
          <p:cNvPr id="21" name="Speech Bubble: Rectangle with Corners Rounded 10">
            <a:extLst>
              <a:ext uri="{FF2B5EF4-FFF2-40B4-BE49-F238E27FC236}">
                <a16:creationId xmlns:a16="http://schemas.microsoft.com/office/drawing/2014/main" id="{CD2579CE-2DB8-4F93-8ECD-0E9BF715B235}"/>
              </a:ext>
            </a:extLst>
          </p:cNvPr>
          <p:cNvSpPr/>
          <p:nvPr/>
        </p:nvSpPr>
        <p:spPr>
          <a:xfrm>
            <a:off x="53374" y="3143250"/>
            <a:ext cx="3421592" cy="1552575"/>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5 is bigger than 4 but there are no 10s! </a:t>
            </a:r>
          </a:p>
          <a:p>
            <a:pPr algn="ctr"/>
            <a:r>
              <a:rPr lang="en-GB" sz="2000" b="1" dirty="0">
                <a:solidFill>
                  <a:srgbClr val="C00000"/>
                </a:solidFill>
              </a:rPr>
              <a:t>We have to take 100 from the 900…</a:t>
            </a:r>
          </a:p>
        </p:txBody>
      </p:sp>
      <p:sp>
        <p:nvSpPr>
          <p:cNvPr id="22" name="Speech Bubble: Rectangle with Corners Rounded 10">
            <a:extLst>
              <a:ext uri="{FF2B5EF4-FFF2-40B4-BE49-F238E27FC236}">
                <a16:creationId xmlns:a16="http://schemas.microsoft.com/office/drawing/2014/main" id="{CD2579CE-2DB8-4F93-8ECD-0E9BF715B235}"/>
              </a:ext>
            </a:extLst>
          </p:cNvPr>
          <p:cNvSpPr/>
          <p:nvPr/>
        </p:nvSpPr>
        <p:spPr>
          <a:xfrm>
            <a:off x="169333" y="4944601"/>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14 - 5 = ? </a:t>
            </a:r>
            <a:endParaRPr lang="en-GB" sz="2000" b="1" dirty="0">
              <a:solidFill>
                <a:srgbClr val="C00000"/>
              </a:solidFill>
            </a:endParaRPr>
          </a:p>
        </p:txBody>
      </p:sp>
      <p:sp>
        <p:nvSpPr>
          <p:cNvPr id="23" name="Speech Bubble: Rectangle with Corners Rounded 10">
            <a:extLst>
              <a:ext uri="{FF2B5EF4-FFF2-40B4-BE49-F238E27FC236}">
                <a16:creationId xmlns:a16="http://schemas.microsoft.com/office/drawing/2014/main" id="{CD2579CE-2DB8-4F93-8ECD-0E9BF715B235}"/>
              </a:ext>
            </a:extLst>
          </p:cNvPr>
          <p:cNvSpPr/>
          <p:nvPr/>
        </p:nvSpPr>
        <p:spPr>
          <a:xfrm>
            <a:off x="3425537" y="4992985"/>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90 - 80 = ?</a:t>
            </a:r>
            <a:endParaRPr lang="en-GB" sz="2000" b="1" dirty="0">
              <a:solidFill>
                <a:srgbClr val="C00000"/>
              </a:solidFill>
            </a:endParaRPr>
          </a:p>
        </p:txBody>
      </p:sp>
      <p:sp>
        <p:nvSpPr>
          <p:cNvPr id="24" name="Speech Bubble: Rectangle with Corners Rounded 10">
            <a:extLst>
              <a:ext uri="{FF2B5EF4-FFF2-40B4-BE49-F238E27FC236}">
                <a16:creationId xmlns:a16="http://schemas.microsoft.com/office/drawing/2014/main" id="{CD2579CE-2DB8-4F93-8ECD-0E9BF715B235}"/>
              </a:ext>
            </a:extLst>
          </p:cNvPr>
          <p:cNvSpPr/>
          <p:nvPr/>
        </p:nvSpPr>
        <p:spPr>
          <a:xfrm>
            <a:off x="6146019" y="4677901"/>
            <a:ext cx="2880703" cy="446636"/>
          </a:xfrm>
          <a:prstGeom prst="wedgeEllipseCallout">
            <a:avLst>
              <a:gd name="adj1" fmla="val -45907"/>
              <a:gd name="adj2" fmla="val -381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800 - 700 = ? </a:t>
            </a:r>
            <a:endParaRPr lang="en-GB" sz="2000" b="1" dirty="0">
              <a:solidFill>
                <a:srgbClr val="C00000"/>
              </a:solidFill>
            </a:endParaRPr>
          </a:p>
        </p:txBody>
      </p:sp>
      <p:sp>
        <p:nvSpPr>
          <p:cNvPr id="25" name="Speech Bubble: Rectangle with Corners Rounded 10">
            <a:extLst>
              <a:ext uri="{FF2B5EF4-FFF2-40B4-BE49-F238E27FC236}">
                <a16:creationId xmlns:a16="http://schemas.microsoft.com/office/drawing/2014/main" id="{CD2579CE-2DB8-4F93-8ECD-0E9BF715B235}"/>
              </a:ext>
            </a:extLst>
          </p:cNvPr>
          <p:cNvSpPr/>
          <p:nvPr/>
        </p:nvSpPr>
        <p:spPr>
          <a:xfrm>
            <a:off x="3967814" y="3438525"/>
            <a:ext cx="3899836" cy="942975"/>
          </a:xfrm>
          <a:prstGeom prst="wedgeEllipseCallout">
            <a:avLst>
              <a:gd name="adj1" fmla="val 59320"/>
              <a:gd name="adj2" fmla="val -468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….and put 90 of it in the 10s and 10 in the 1s</a:t>
            </a:r>
          </a:p>
        </p:txBody>
      </p:sp>
      <p:sp>
        <p:nvSpPr>
          <p:cNvPr id="26" name="Speech Bubble: Rectangle with Corners Rounded 10">
            <a:extLst>
              <a:ext uri="{FF2B5EF4-FFF2-40B4-BE49-F238E27FC236}">
                <a16:creationId xmlns:a16="http://schemas.microsoft.com/office/drawing/2014/main" id="{CD2579CE-2DB8-4F93-8ECD-0E9BF715B235}"/>
              </a:ext>
            </a:extLst>
          </p:cNvPr>
          <p:cNvSpPr/>
          <p:nvPr/>
        </p:nvSpPr>
        <p:spPr>
          <a:xfrm>
            <a:off x="2506420" y="2409103"/>
            <a:ext cx="2922788" cy="650692"/>
          </a:xfrm>
          <a:prstGeom prst="wedgeEllipseCallout">
            <a:avLst>
              <a:gd name="adj1" fmla="val 55870"/>
              <a:gd name="adj2" fmla="val -681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904 - 785 = </a:t>
            </a:r>
            <a:r>
              <a:rPr lang="en-GB" sz="2400" b="1" dirty="0">
                <a:solidFill>
                  <a:srgbClr val="C00000"/>
                </a:solidFill>
              </a:rPr>
              <a:t>119</a:t>
            </a:r>
            <a:endParaRPr lang="en-GB" sz="2000" b="1" dirty="0">
              <a:solidFill>
                <a:srgbClr val="C00000"/>
              </a:solidFill>
            </a:endParaRPr>
          </a:p>
        </p:txBody>
      </p:sp>
      <p:grpSp>
        <p:nvGrpSpPr>
          <p:cNvPr id="6" name="Group 5"/>
          <p:cNvGrpSpPr/>
          <p:nvPr/>
        </p:nvGrpSpPr>
        <p:grpSpPr>
          <a:xfrm>
            <a:off x="169334" y="547276"/>
            <a:ext cx="3678766" cy="1642284"/>
            <a:chOff x="169334" y="547276"/>
            <a:chExt cx="3678766" cy="1642284"/>
          </a:xfrm>
        </p:grpSpPr>
        <p:sp>
          <p:nvSpPr>
            <p:cNvPr id="30" name="Speech Bubble: Rectangle with Corners Rounded 10">
              <a:extLst>
                <a:ext uri="{FF2B5EF4-FFF2-40B4-BE49-F238E27FC236}">
                  <a16:creationId xmlns:a16="http://schemas.microsoft.com/office/drawing/2014/main" id="{CD2579CE-2DB8-4F93-8ECD-0E9BF715B235}"/>
                </a:ext>
              </a:extLst>
            </p:cNvPr>
            <p:cNvSpPr/>
            <p:nvPr/>
          </p:nvSpPr>
          <p:spPr>
            <a:xfrm>
              <a:off x="169334" y="547276"/>
              <a:ext cx="3678766" cy="1642284"/>
            </a:xfrm>
            <a:prstGeom prst="wedgeEllipseCallout">
              <a:avLst>
                <a:gd name="adj1" fmla="val -41462"/>
                <a:gd name="adj2" fmla="val 5662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000" b="1" dirty="0">
                <a:solidFill>
                  <a:srgbClr val="253746"/>
                </a:solidFill>
              </a:endParaRPr>
            </a:p>
            <a:p>
              <a:pPr algn="ctr"/>
              <a:r>
                <a:rPr lang="en-GB" sz="2000" b="1" dirty="0">
                  <a:solidFill>
                    <a:srgbClr val="253746"/>
                  </a:solidFill>
                </a:rPr>
                <a:t>Let’s try </a:t>
              </a:r>
              <a:r>
                <a:rPr lang="en-GB" sz="2000" b="1" dirty="0">
                  <a:solidFill>
                    <a:srgbClr val="C00000"/>
                  </a:solidFill>
                </a:rPr>
                <a:t>904 - 785.</a:t>
              </a:r>
            </a:p>
            <a:p>
              <a:pPr algn="ctr"/>
              <a:r>
                <a:rPr lang="en-GB" sz="2000" b="1" dirty="0">
                  <a:solidFill>
                    <a:srgbClr val="253746"/>
                  </a:solidFill>
                </a:rPr>
                <a:t>Work in pairs.  One use </a:t>
              </a:r>
              <a:r>
                <a:rPr lang="en-GB" sz="2000" b="1" dirty="0">
                  <a:solidFill>
                    <a:srgbClr val="C00000"/>
                  </a:solidFill>
                </a:rPr>
                <a:t>decomposition</a:t>
              </a:r>
              <a:r>
                <a:rPr lang="en-GB" sz="2000" b="1" dirty="0">
                  <a:solidFill>
                    <a:srgbClr val="253746"/>
                  </a:solidFill>
                </a:rPr>
                <a:t>, the other </a:t>
              </a:r>
              <a:r>
                <a:rPr lang="en-GB" sz="2000" b="1" dirty="0">
                  <a:solidFill>
                    <a:srgbClr val="C00000"/>
                  </a:solidFill>
                </a:rPr>
                <a:t>Frog</a:t>
              </a:r>
              <a:r>
                <a:rPr lang="en-GB" sz="2000" b="1" dirty="0">
                  <a:solidFill>
                    <a:srgbClr val="253746"/>
                  </a:solidFill>
                </a:rPr>
                <a:t>.  </a:t>
              </a:r>
            </a:p>
            <a:p>
              <a:pPr algn="ctr"/>
              <a:endParaRPr lang="en-GB" sz="2000" b="1" dirty="0">
                <a:solidFill>
                  <a:srgbClr val="25374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35400" y="1068896"/>
              <a:ext cx="7381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Speech Bubble: Rectangle with Corners Rounded 10">
            <a:extLst>
              <a:ext uri="{FF2B5EF4-FFF2-40B4-BE49-F238E27FC236}">
                <a16:creationId xmlns:a16="http://schemas.microsoft.com/office/drawing/2014/main" id="{CD2579CE-2DB8-4F93-8ECD-0E9BF715B235}"/>
              </a:ext>
            </a:extLst>
          </p:cNvPr>
          <p:cNvSpPr/>
          <p:nvPr/>
        </p:nvSpPr>
        <p:spPr>
          <a:xfrm>
            <a:off x="5096321" y="472917"/>
            <a:ext cx="3495674" cy="446636"/>
          </a:xfrm>
          <a:prstGeom prst="wedgeEllipseCallout">
            <a:avLst>
              <a:gd name="adj1" fmla="val -52520"/>
              <a:gd name="adj2" fmla="val 3439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Decomposition first...</a:t>
            </a:r>
            <a:endParaRPr lang="en-GB" sz="2000" b="1" dirty="0">
              <a:solidFill>
                <a:srgbClr val="C00000"/>
              </a:solidFill>
            </a:endParaRPr>
          </a:p>
        </p:txBody>
      </p:sp>
    </p:spTree>
    <p:extLst>
      <p:ext uri="{BB962C8B-B14F-4D97-AF65-F5344CB8AC3E}">
        <p14:creationId xmlns:p14="http://schemas.microsoft.com/office/powerpoint/2010/main" val="3643030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75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75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p:bldP spid="53" grpId="0"/>
      <p:bldP spid="21" grpId="0" animBg="1"/>
      <p:bldP spid="22" grpId="0" animBg="1"/>
      <p:bldP spid="23" grpId="0" animBg="1"/>
      <p:bldP spid="24" grpId="0" animBg="1"/>
      <p:bldP spid="25" grpId="0" animBg="1"/>
      <p:bldP spid="26"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38</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5:</a:t>
            </a:r>
            <a:r>
              <a:rPr lang="en-GB" sz="1600" dirty="0">
                <a:solidFill>
                  <a:schemeClr val="accent5">
                    <a:lumMod val="50000"/>
                  </a:schemeClr>
                </a:solidFill>
              </a:rPr>
              <a:t> </a:t>
            </a:r>
            <a:r>
              <a:rPr lang="en-GB" sz="1600" b="1" dirty="0">
                <a:solidFill>
                  <a:schemeClr val="accent5">
                    <a:lumMod val="75000"/>
                  </a:schemeClr>
                </a:solidFill>
              </a:rPr>
              <a:t>Subtract using decomposition or Frog.</a:t>
            </a:r>
          </a:p>
        </p:txBody>
      </p:sp>
      <p:sp>
        <p:nvSpPr>
          <p:cNvPr id="36" name="Rounded Rectangle 1">
            <a:extLst>
              <a:ext uri="{FF2B5EF4-FFF2-40B4-BE49-F238E27FC236}">
                <a16:creationId xmlns:a16="http://schemas.microsoft.com/office/drawing/2014/main" id="{16D8D18D-89D4-44E0-B223-9664834BB146}"/>
              </a:ext>
            </a:extLst>
          </p:cNvPr>
          <p:cNvSpPr/>
          <p:nvPr/>
        </p:nvSpPr>
        <p:spPr>
          <a:xfrm>
            <a:off x="130681" y="3757944"/>
            <a:ext cx="8872010" cy="2251880"/>
          </a:xfrm>
          <a:prstGeom prst="roundRect">
            <a:avLst/>
          </a:prstGeom>
          <a:solidFill>
            <a:schemeClr val="bg1"/>
          </a:solidFill>
          <a:ln w="28575">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6583091C-0DFE-4E07-AF26-D3F305FEF7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5242" y="4576129"/>
            <a:ext cx="657735" cy="615209"/>
          </a:xfrm>
          <a:prstGeom prst="rect">
            <a:avLst/>
          </a:prstGeom>
        </p:spPr>
      </p:pic>
      <p:pic>
        <p:nvPicPr>
          <p:cNvPr id="38" name="Picture 37">
            <a:extLst>
              <a:ext uri="{FF2B5EF4-FFF2-40B4-BE49-F238E27FC236}">
                <a16:creationId xmlns:a16="http://schemas.microsoft.com/office/drawing/2014/main" id="{F4519F8D-26D0-49F7-81BF-BFBA6193E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7255" y="4548447"/>
            <a:ext cx="657735" cy="615209"/>
          </a:xfrm>
          <a:prstGeom prst="rect">
            <a:avLst/>
          </a:prstGeom>
        </p:spPr>
      </p:pic>
      <p:pic>
        <p:nvPicPr>
          <p:cNvPr id="39" name="Picture 38">
            <a:extLst>
              <a:ext uri="{FF2B5EF4-FFF2-40B4-BE49-F238E27FC236}">
                <a16:creationId xmlns:a16="http://schemas.microsoft.com/office/drawing/2014/main" id="{30B67A5B-C53E-452B-A7DD-851214C4C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274" y="4564213"/>
            <a:ext cx="657735" cy="615209"/>
          </a:xfrm>
          <a:prstGeom prst="rect">
            <a:avLst/>
          </a:prstGeom>
        </p:spPr>
      </p:pic>
      <p:sp>
        <p:nvSpPr>
          <p:cNvPr id="40" name="AutoShape 4" descr="Image result for hamilton trust">
            <a:extLst>
              <a:ext uri="{FF2B5EF4-FFF2-40B4-BE49-F238E27FC236}">
                <a16:creationId xmlns:a16="http://schemas.microsoft.com/office/drawing/2014/main" id="{5A7A21A5-C8B6-45B0-9243-2F4D2759F708}"/>
              </a:ext>
            </a:extLst>
          </p:cNvPr>
          <p:cNvSpPr>
            <a:spLocks noChangeAspect="1" noChangeArrowheads="1"/>
          </p:cNvSpPr>
          <p:nvPr/>
        </p:nvSpPr>
        <p:spPr bwMode="auto">
          <a:xfrm>
            <a:off x="-28907"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1" name="Picture 40">
            <a:extLst>
              <a:ext uri="{FF2B5EF4-FFF2-40B4-BE49-F238E27FC236}">
                <a16:creationId xmlns:a16="http://schemas.microsoft.com/office/drawing/2014/main" id="{707C8E5D-C5B7-455A-B6C1-6D57E52FA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5144" y="4567688"/>
            <a:ext cx="657735" cy="615209"/>
          </a:xfrm>
          <a:prstGeom prst="rect">
            <a:avLst/>
          </a:prstGeom>
        </p:spPr>
      </p:pic>
      <p:cxnSp>
        <p:nvCxnSpPr>
          <p:cNvPr id="42" name="Straight Connector 41">
            <a:extLst>
              <a:ext uri="{FF2B5EF4-FFF2-40B4-BE49-F238E27FC236}">
                <a16:creationId xmlns:a16="http://schemas.microsoft.com/office/drawing/2014/main" id="{5461B859-CB2B-4F18-930A-E76DED1D4707}"/>
              </a:ext>
            </a:extLst>
          </p:cNvPr>
          <p:cNvCxnSpPr>
            <a:cxnSpLocks/>
          </p:cNvCxnSpPr>
          <p:nvPr/>
        </p:nvCxnSpPr>
        <p:spPr>
          <a:xfrm>
            <a:off x="251176" y="5163656"/>
            <a:ext cx="8575062" cy="17662"/>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43" name="Straight Connector 42">
            <a:extLst>
              <a:ext uri="{FF2B5EF4-FFF2-40B4-BE49-F238E27FC236}">
                <a16:creationId xmlns:a16="http://schemas.microsoft.com/office/drawing/2014/main" id="{3F97C865-9987-417D-9E2E-61C83CCA35B8}"/>
              </a:ext>
            </a:extLst>
          </p:cNvPr>
          <p:cNvCxnSpPr/>
          <p:nvPr/>
        </p:nvCxnSpPr>
        <p:spPr>
          <a:xfrm flipH="1">
            <a:off x="596520" y="5162481"/>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44" name="TextBox 43">
            <a:extLst>
              <a:ext uri="{FF2B5EF4-FFF2-40B4-BE49-F238E27FC236}">
                <a16:creationId xmlns:a16="http://schemas.microsoft.com/office/drawing/2014/main" id="{2B0343CC-01A7-42BA-BC79-F3A79951C59A}"/>
              </a:ext>
            </a:extLst>
          </p:cNvPr>
          <p:cNvSpPr txBox="1"/>
          <p:nvPr/>
        </p:nvSpPr>
        <p:spPr>
          <a:xfrm>
            <a:off x="284933" y="5287092"/>
            <a:ext cx="6231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785</a:t>
            </a:r>
          </a:p>
        </p:txBody>
      </p:sp>
      <p:grpSp>
        <p:nvGrpSpPr>
          <p:cNvPr id="47" name="Group 46">
            <a:extLst>
              <a:ext uri="{FF2B5EF4-FFF2-40B4-BE49-F238E27FC236}">
                <a16:creationId xmlns:a16="http://schemas.microsoft.com/office/drawing/2014/main" id="{82CD79F3-1085-48F0-BF8A-A61F9605A48A}"/>
              </a:ext>
            </a:extLst>
          </p:cNvPr>
          <p:cNvGrpSpPr/>
          <p:nvPr/>
        </p:nvGrpSpPr>
        <p:grpSpPr>
          <a:xfrm>
            <a:off x="596520" y="4213793"/>
            <a:ext cx="1639517" cy="1474798"/>
            <a:chOff x="1423517" y="3731312"/>
            <a:chExt cx="2183690" cy="1474798"/>
          </a:xfrm>
        </p:grpSpPr>
        <p:cxnSp>
          <p:nvCxnSpPr>
            <p:cNvPr id="49" name="Straight Connector 48">
              <a:extLst>
                <a:ext uri="{FF2B5EF4-FFF2-40B4-BE49-F238E27FC236}">
                  <a16:creationId xmlns:a16="http://schemas.microsoft.com/office/drawing/2014/main" id="{6E24F5E3-467B-4F3D-96DA-1D837F0A7992}"/>
                </a:ext>
              </a:extLst>
            </p:cNvPr>
            <p:cNvCxnSpPr/>
            <p:nvPr/>
          </p:nvCxnSpPr>
          <p:spPr>
            <a:xfrm flipH="1">
              <a:off x="3175430" y="4680000"/>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0" name="TextBox 49">
              <a:extLst>
                <a:ext uri="{FF2B5EF4-FFF2-40B4-BE49-F238E27FC236}">
                  <a16:creationId xmlns:a16="http://schemas.microsoft.com/office/drawing/2014/main" id="{61452C65-2058-4B4A-9A33-1EAFCA3FDFC4}"/>
                </a:ext>
              </a:extLst>
            </p:cNvPr>
            <p:cNvSpPr txBox="1"/>
            <p:nvPr/>
          </p:nvSpPr>
          <p:spPr>
            <a:xfrm>
              <a:off x="2668410" y="4806000"/>
              <a:ext cx="9387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002060"/>
                  </a:solidFill>
                  <a:latin typeface="Calibri" panose="020F0502020204030204"/>
                </a:rPr>
                <a:t> 800</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DC5BAE7-1557-4FAE-8F46-06136AFA90F2}"/>
                </a:ext>
              </a:extLst>
            </p:cNvPr>
            <p:cNvGrpSpPr/>
            <p:nvPr/>
          </p:nvGrpSpPr>
          <p:grpSpPr>
            <a:xfrm>
              <a:off x="1423517" y="3731312"/>
              <a:ext cx="1792101" cy="964230"/>
              <a:chOff x="2247895" y="3530429"/>
              <a:chExt cx="1762795" cy="1167682"/>
            </a:xfrm>
          </p:grpSpPr>
          <p:sp>
            <p:nvSpPr>
              <p:cNvPr id="52" name="Freeform: Shape 17">
                <a:extLst>
                  <a:ext uri="{FF2B5EF4-FFF2-40B4-BE49-F238E27FC236}">
                    <a16:creationId xmlns:a16="http://schemas.microsoft.com/office/drawing/2014/main" id="{507872B4-F473-41D4-B7AF-EA7EF79F0869}"/>
                  </a:ext>
                </a:extLst>
              </p:cNvPr>
              <p:cNvSpPr/>
              <p:nvPr/>
            </p:nvSpPr>
            <p:spPr>
              <a:xfrm>
                <a:off x="2247895" y="4054792"/>
                <a:ext cx="1762795" cy="64331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11E669F0-679A-4F43-9217-D6A85CE8F122}"/>
                  </a:ext>
                </a:extLst>
              </p:cNvPr>
              <p:cNvSpPr txBox="1"/>
              <p:nvPr/>
            </p:nvSpPr>
            <p:spPr>
              <a:xfrm>
                <a:off x="2671257" y="3530429"/>
                <a:ext cx="834728" cy="484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rgbClr val="C00000"/>
                    </a:solidFill>
                    <a:latin typeface="Calibri" panose="020F0502020204030204"/>
                  </a:rPr>
                  <a:t>15</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54" name="Group 53">
            <a:extLst>
              <a:ext uri="{FF2B5EF4-FFF2-40B4-BE49-F238E27FC236}">
                <a16:creationId xmlns:a16="http://schemas.microsoft.com/office/drawing/2014/main" id="{CAE9330B-ACF1-4619-9765-52FA789E0952}"/>
              </a:ext>
            </a:extLst>
          </p:cNvPr>
          <p:cNvGrpSpPr/>
          <p:nvPr/>
        </p:nvGrpSpPr>
        <p:grpSpPr>
          <a:xfrm>
            <a:off x="1894646" y="4150439"/>
            <a:ext cx="6591337" cy="1523937"/>
            <a:chOff x="3179884" y="3698215"/>
            <a:chExt cx="5300564" cy="1523937"/>
          </a:xfrm>
        </p:grpSpPr>
        <p:cxnSp>
          <p:nvCxnSpPr>
            <p:cNvPr id="55" name="Straight Connector 54">
              <a:extLst>
                <a:ext uri="{FF2B5EF4-FFF2-40B4-BE49-F238E27FC236}">
                  <a16:creationId xmlns:a16="http://schemas.microsoft.com/office/drawing/2014/main" id="{34ED688B-C8DD-438C-A881-918DA5A46F4A}"/>
                </a:ext>
              </a:extLst>
            </p:cNvPr>
            <p:cNvCxnSpPr/>
            <p:nvPr/>
          </p:nvCxnSpPr>
          <p:spPr>
            <a:xfrm flipH="1">
              <a:off x="8115392" y="4709838"/>
              <a:ext cx="1"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56" name="TextBox 55">
              <a:extLst>
                <a:ext uri="{FF2B5EF4-FFF2-40B4-BE49-F238E27FC236}">
                  <a16:creationId xmlns:a16="http://schemas.microsoft.com/office/drawing/2014/main" id="{A997F719-BAD0-48D5-805D-52A1DC5A0582}"/>
                </a:ext>
              </a:extLst>
            </p:cNvPr>
            <p:cNvSpPr txBox="1"/>
            <p:nvPr/>
          </p:nvSpPr>
          <p:spPr>
            <a:xfrm>
              <a:off x="7821490" y="4822042"/>
              <a:ext cx="6589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90</a:t>
              </a: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0</a:t>
              </a:r>
            </a:p>
          </p:txBody>
        </p:sp>
        <p:grpSp>
          <p:nvGrpSpPr>
            <p:cNvPr id="57" name="Group 56">
              <a:extLst>
                <a:ext uri="{FF2B5EF4-FFF2-40B4-BE49-F238E27FC236}">
                  <a16:creationId xmlns:a16="http://schemas.microsoft.com/office/drawing/2014/main" id="{66E33C36-032B-42F4-BF96-E3C2FA91C86E}"/>
                </a:ext>
              </a:extLst>
            </p:cNvPr>
            <p:cNvGrpSpPr/>
            <p:nvPr/>
          </p:nvGrpSpPr>
          <p:grpSpPr>
            <a:xfrm>
              <a:off x="3179884" y="3698215"/>
              <a:ext cx="4935509" cy="1027584"/>
              <a:chOff x="4899515" y="3450136"/>
              <a:chExt cx="6292651" cy="1308333"/>
            </a:xfrm>
          </p:grpSpPr>
          <p:sp>
            <p:nvSpPr>
              <p:cNvPr id="58" name="Freeform: Shape 18">
                <a:extLst>
                  <a:ext uri="{FF2B5EF4-FFF2-40B4-BE49-F238E27FC236}">
                    <a16:creationId xmlns:a16="http://schemas.microsoft.com/office/drawing/2014/main" id="{1CE53C2C-D36A-494A-8AB5-150C406F8085}"/>
                  </a:ext>
                </a:extLst>
              </p:cNvPr>
              <p:cNvSpPr/>
              <p:nvPr/>
            </p:nvSpPr>
            <p:spPr>
              <a:xfrm>
                <a:off x="4899515" y="3918695"/>
                <a:ext cx="6292651" cy="83977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E1627C3-27B5-4141-A1B6-AAC733C1A75D}"/>
                  </a:ext>
                </a:extLst>
              </p:cNvPr>
              <p:cNvSpPr txBox="1"/>
              <p:nvPr/>
            </p:nvSpPr>
            <p:spPr>
              <a:xfrm>
                <a:off x="7687487" y="3450136"/>
                <a:ext cx="856932"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latin typeface="Calibri" panose="020F0502020204030204"/>
                  </a:rPr>
                  <a:t>100</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grpSp>
      <p:sp>
        <p:nvSpPr>
          <p:cNvPr id="60" name="Speech Bubble: Rectangle with Corners Rounded 10">
            <a:extLst>
              <a:ext uri="{FF2B5EF4-FFF2-40B4-BE49-F238E27FC236}">
                <a16:creationId xmlns:a16="http://schemas.microsoft.com/office/drawing/2014/main" id="{E75644B9-F998-4079-AB47-C91585C89399}"/>
              </a:ext>
            </a:extLst>
          </p:cNvPr>
          <p:cNvSpPr/>
          <p:nvPr/>
        </p:nvSpPr>
        <p:spPr>
          <a:xfrm>
            <a:off x="1531187" y="1671790"/>
            <a:ext cx="2761282" cy="553587"/>
          </a:xfrm>
          <a:prstGeom prst="wedgeEllipseCallout">
            <a:avLst>
              <a:gd name="adj1" fmla="val -67853"/>
              <a:gd name="adj2" fmla="val 22000"/>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Add the jumps.</a:t>
            </a:r>
            <a:endParaRPr lang="en-GB" sz="2000" b="1" dirty="0">
              <a:solidFill>
                <a:srgbClr val="C00000"/>
              </a:solidFill>
            </a:endParaRPr>
          </a:p>
        </p:txBody>
      </p:sp>
      <p:sp>
        <p:nvSpPr>
          <p:cNvPr id="61" name="Speech Bubble: Rectangle with Corners Rounded 10">
            <a:extLst>
              <a:ext uri="{FF2B5EF4-FFF2-40B4-BE49-F238E27FC236}">
                <a16:creationId xmlns:a16="http://schemas.microsoft.com/office/drawing/2014/main" id="{4CE64046-E49E-4E48-8EA5-D561B0AE5533}"/>
              </a:ext>
            </a:extLst>
          </p:cNvPr>
          <p:cNvSpPr/>
          <p:nvPr/>
        </p:nvSpPr>
        <p:spPr>
          <a:xfrm>
            <a:off x="460375" y="528351"/>
            <a:ext cx="2948941" cy="705986"/>
          </a:xfrm>
          <a:prstGeom prst="wedgeEllipseCallout">
            <a:avLst>
              <a:gd name="adj1" fmla="val -55419"/>
              <a:gd name="adj2" fmla="val 6401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Now with Frog.</a:t>
            </a:r>
          </a:p>
        </p:txBody>
      </p:sp>
      <p:cxnSp>
        <p:nvCxnSpPr>
          <p:cNvPr id="62" name="Straight Connector 61">
            <a:extLst>
              <a:ext uri="{FF2B5EF4-FFF2-40B4-BE49-F238E27FC236}">
                <a16:creationId xmlns:a16="http://schemas.microsoft.com/office/drawing/2014/main" id="{558FBA29-2B6C-4A7B-96D9-C98E53972C24}"/>
              </a:ext>
            </a:extLst>
          </p:cNvPr>
          <p:cNvCxnSpPr/>
          <p:nvPr/>
        </p:nvCxnSpPr>
        <p:spPr>
          <a:xfrm flipH="1">
            <a:off x="8570495" y="5162481"/>
            <a:ext cx="0" cy="167026"/>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63" name="TextBox 62">
            <a:extLst>
              <a:ext uri="{FF2B5EF4-FFF2-40B4-BE49-F238E27FC236}">
                <a16:creationId xmlns:a16="http://schemas.microsoft.com/office/drawing/2014/main" id="{48E7BA6D-0520-4AC4-A760-1D534BCB3EF8}"/>
              </a:ext>
            </a:extLst>
          </p:cNvPr>
          <p:cNvSpPr txBox="1"/>
          <p:nvPr/>
        </p:nvSpPr>
        <p:spPr>
          <a:xfrm>
            <a:off x="8319870" y="5288481"/>
            <a:ext cx="6828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alibri" panose="020F0502020204030204"/>
              </a:rPr>
              <a:t>904</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61F62101-D485-4727-9AD1-82F7F4A34EE6}"/>
              </a:ext>
            </a:extLst>
          </p:cNvPr>
          <p:cNvGrpSpPr/>
          <p:nvPr/>
        </p:nvGrpSpPr>
        <p:grpSpPr>
          <a:xfrm>
            <a:off x="8042426" y="4013738"/>
            <a:ext cx="528069" cy="1177600"/>
            <a:chOff x="4899515" y="3202319"/>
            <a:chExt cx="6975494" cy="1499334"/>
          </a:xfrm>
        </p:grpSpPr>
        <p:sp>
          <p:nvSpPr>
            <p:cNvPr id="65" name="Freeform: Shape 18">
              <a:extLst>
                <a:ext uri="{FF2B5EF4-FFF2-40B4-BE49-F238E27FC236}">
                  <a16:creationId xmlns:a16="http://schemas.microsoft.com/office/drawing/2014/main" id="{42A6FAA1-BDCC-4BD3-96A8-F075F6118171}"/>
                </a:ext>
              </a:extLst>
            </p:cNvPr>
            <p:cNvSpPr/>
            <p:nvPr/>
          </p:nvSpPr>
          <p:spPr>
            <a:xfrm>
              <a:off x="4899515" y="4120419"/>
              <a:ext cx="6975494" cy="581234"/>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04818DC-CF63-45FA-9F12-2E2E5602232E}"/>
                </a:ext>
              </a:extLst>
            </p:cNvPr>
            <p:cNvSpPr txBox="1"/>
            <p:nvPr/>
          </p:nvSpPr>
          <p:spPr>
            <a:xfrm>
              <a:off x="7687472" y="3202319"/>
              <a:ext cx="856936" cy="509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latin typeface="Calibri" panose="020F0502020204030204"/>
                </a:rPr>
                <a:t>4</a:t>
              </a:r>
              <a:endParaRPr kumimoji="0" lang="en-GB" sz="2000" b="0" i="0" u="none" strike="noStrike" kern="1200" cap="none" spc="0" normalizeH="0" baseline="0" noProof="0" dirty="0">
                <a:ln>
                  <a:noFill/>
                </a:ln>
                <a:solidFill>
                  <a:srgbClr val="C00000"/>
                </a:solidFill>
                <a:effectLst/>
                <a:uLnTx/>
                <a:uFillTx/>
                <a:latin typeface="Calibri" panose="020F0502020204030204"/>
              </a:endParaRPr>
            </a:p>
          </p:txBody>
        </p:sp>
      </p:grpSp>
      <p:sp>
        <p:nvSpPr>
          <p:cNvPr id="67" name="Speech Bubble: Rectangle with Corners Rounded 10">
            <a:extLst>
              <a:ext uri="{FF2B5EF4-FFF2-40B4-BE49-F238E27FC236}">
                <a16:creationId xmlns:a16="http://schemas.microsoft.com/office/drawing/2014/main" id="{C2075B1D-A593-4F64-B42D-DFC0802EAEDE}"/>
              </a:ext>
            </a:extLst>
          </p:cNvPr>
          <p:cNvSpPr/>
          <p:nvPr/>
        </p:nvSpPr>
        <p:spPr>
          <a:xfrm>
            <a:off x="6169970" y="2721475"/>
            <a:ext cx="2761282" cy="808214"/>
          </a:xfrm>
          <a:prstGeom prst="wedgeEllipseCallout">
            <a:avLst>
              <a:gd name="adj1" fmla="val 15466"/>
              <a:gd name="adj2" fmla="val 123421"/>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then </a:t>
            </a:r>
            <a:r>
              <a:rPr lang="en-GB" sz="2000" b="1" dirty="0">
                <a:solidFill>
                  <a:srgbClr val="C00000"/>
                </a:solidFill>
              </a:rPr>
              <a:t>4</a:t>
            </a:r>
            <a:r>
              <a:rPr lang="en-GB" sz="2000" b="1" dirty="0">
                <a:solidFill>
                  <a:srgbClr val="253746"/>
                </a:solidFill>
              </a:rPr>
              <a:t> from 900 to 904.</a:t>
            </a:r>
          </a:p>
        </p:txBody>
      </p:sp>
      <p:sp>
        <p:nvSpPr>
          <p:cNvPr id="68" name="Speech Bubble: Rectangle with Corners Rounded 10">
            <a:extLst>
              <a:ext uri="{FF2B5EF4-FFF2-40B4-BE49-F238E27FC236}">
                <a16:creationId xmlns:a16="http://schemas.microsoft.com/office/drawing/2014/main" id="{F6042774-3728-4422-BDE6-3B9E012F068A}"/>
              </a:ext>
            </a:extLst>
          </p:cNvPr>
          <p:cNvSpPr/>
          <p:nvPr/>
        </p:nvSpPr>
        <p:spPr>
          <a:xfrm>
            <a:off x="227123" y="2913063"/>
            <a:ext cx="2438440" cy="860216"/>
          </a:xfrm>
          <a:prstGeom prst="wedgeEllipseCallout">
            <a:avLst>
              <a:gd name="adj1" fmla="val -12609"/>
              <a:gd name="adj2" fmla="val 100561"/>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Frog jumps </a:t>
            </a:r>
            <a:r>
              <a:rPr lang="en-GB" sz="2000" b="1" dirty="0">
                <a:solidFill>
                  <a:srgbClr val="C00000"/>
                </a:solidFill>
              </a:rPr>
              <a:t>15 </a:t>
            </a:r>
            <a:r>
              <a:rPr lang="en-GB" sz="2000" b="1" dirty="0">
                <a:solidFill>
                  <a:srgbClr val="253746"/>
                </a:solidFill>
              </a:rPr>
              <a:t>to 800…</a:t>
            </a:r>
          </a:p>
        </p:txBody>
      </p:sp>
      <p:sp>
        <p:nvSpPr>
          <p:cNvPr id="69" name="Speech Bubble: Rectangle with Corners Rounded 10">
            <a:extLst>
              <a:ext uri="{FF2B5EF4-FFF2-40B4-BE49-F238E27FC236}">
                <a16:creationId xmlns:a16="http://schemas.microsoft.com/office/drawing/2014/main" id="{FF3C387E-606E-45B0-9A53-AC60B45F3FF4}"/>
              </a:ext>
            </a:extLst>
          </p:cNvPr>
          <p:cNvSpPr/>
          <p:nvPr/>
        </p:nvSpPr>
        <p:spPr>
          <a:xfrm>
            <a:off x="2762005" y="2410371"/>
            <a:ext cx="3056688" cy="1198946"/>
          </a:xfrm>
          <a:prstGeom prst="wedgeEllipseCallout">
            <a:avLst>
              <a:gd name="adj1" fmla="val 7932"/>
              <a:gd name="adj2" fmla="val 8596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and then </a:t>
            </a:r>
            <a:r>
              <a:rPr lang="en-GB" sz="2000" b="1" dirty="0">
                <a:solidFill>
                  <a:srgbClr val="C00000"/>
                </a:solidFill>
              </a:rPr>
              <a:t>100</a:t>
            </a:r>
            <a:r>
              <a:rPr lang="en-GB" sz="2000" b="1" dirty="0">
                <a:solidFill>
                  <a:srgbClr val="253746"/>
                </a:solidFill>
              </a:rPr>
              <a:t> to from 800 to 900...</a:t>
            </a:r>
          </a:p>
        </p:txBody>
      </p:sp>
      <p:sp>
        <p:nvSpPr>
          <p:cNvPr id="45" name="Speech Bubble: Rectangle with Corners Rounded 10">
            <a:extLst>
              <a:ext uri="{FF2B5EF4-FFF2-40B4-BE49-F238E27FC236}">
                <a16:creationId xmlns:a16="http://schemas.microsoft.com/office/drawing/2014/main" id="{E75644B9-F998-4079-AB47-C91585C89399}"/>
              </a:ext>
            </a:extLst>
          </p:cNvPr>
          <p:cNvSpPr/>
          <p:nvPr/>
        </p:nvSpPr>
        <p:spPr>
          <a:xfrm>
            <a:off x="3408688" y="1305071"/>
            <a:ext cx="2761282" cy="553587"/>
          </a:xfrm>
          <a:prstGeom prst="wedgeEllipseCallout">
            <a:avLst>
              <a:gd name="adj1" fmla="val -27839"/>
              <a:gd name="adj2" fmla="val 4794"/>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C00000"/>
                </a:solidFill>
              </a:rPr>
              <a:t>100 + 15 + 4 = ?</a:t>
            </a:r>
          </a:p>
        </p:txBody>
      </p:sp>
      <p:sp>
        <p:nvSpPr>
          <p:cNvPr id="46" name="Speech Bubble: Rectangle with Corners Rounded 10">
            <a:extLst>
              <a:ext uri="{FF2B5EF4-FFF2-40B4-BE49-F238E27FC236}">
                <a16:creationId xmlns:a16="http://schemas.microsoft.com/office/drawing/2014/main" id="{F6042774-3728-4422-BDE6-3B9E012F068A}"/>
              </a:ext>
            </a:extLst>
          </p:cNvPr>
          <p:cNvSpPr/>
          <p:nvPr/>
        </p:nvSpPr>
        <p:spPr>
          <a:xfrm>
            <a:off x="5943603" y="290041"/>
            <a:ext cx="3086099" cy="1381749"/>
          </a:xfrm>
          <a:prstGeom prst="wedgeEllipseCallout">
            <a:avLst>
              <a:gd name="adj1" fmla="val 47268"/>
              <a:gd name="adj2" fmla="val 59200"/>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dirty="0">
                <a:solidFill>
                  <a:srgbClr val="253746"/>
                </a:solidFill>
              </a:rPr>
              <a:t>Which do you think was more efficient?</a:t>
            </a:r>
          </a:p>
        </p:txBody>
      </p:sp>
    </p:spTree>
    <p:extLst>
      <p:ext uri="{BB962C8B-B14F-4D97-AF65-F5344CB8AC3E}">
        <p14:creationId xmlns:p14="http://schemas.microsoft.com/office/powerpoint/2010/main" val="2023996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par>
                                <p:cTn id="12" presetID="10" presetClass="exit" presetSubtype="0" fill="hold" nodeType="withEffect">
                                  <p:stCondLst>
                                    <p:cond delay="0"/>
                                  </p:stCondLst>
                                  <p:childTnLst>
                                    <p:animEffect transition="out" filter="fade">
                                      <p:cBhvr>
                                        <p:cTn id="13" dur="250"/>
                                        <p:tgtEl>
                                          <p:spTgt spid="39"/>
                                        </p:tgtEl>
                                      </p:cBhvr>
                                    </p:animEffect>
                                    <p:set>
                                      <p:cBhvr>
                                        <p:cTn id="14" dur="1" fill="hold">
                                          <p:stCondLst>
                                            <p:cond delay="249"/>
                                          </p:stCondLst>
                                        </p:cTn>
                                        <p:tgtEl>
                                          <p:spTgt spid="39"/>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xit" presetSubtype="0" fill="hold" nodeType="with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25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250"/>
                                        <p:tgtEl>
                                          <p:spTgt spid="38"/>
                                        </p:tgtEl>
                                      </p:cBhvr>
                                    </p:animEffect>
                                    <p:set>
                                      <p:cBhvr>
                                        <p:cTn id="47" dur="1" fill="hold">
                                          <p:stCondLst>
                                            <p:cond delay="249"/>
                                          </p:stCondLst>
                                        </p:cTn>
                                        <p:tgtEl>
                                          <p:spTgt spid="38"/>
                                        </p:tgtEl>
                                        <p:attrNameLst>
                                          <p:attrName>style.visibility</p:attrName>
                                        </p:attrNameLst>
                                      </p:cBhvr>
                                      <p:to>
                                        <p:strVal val="hidden"/>
                                      </p:to>
                                    </p:set>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750"/>
                                        <p:tgtEl>
                                          <p:spTgt spid="60"/>
                                        </p:tgtEl>
                                      </p:cBhvr>
                                    </p:animEffect>
                                  </p:childTnLst>
                                </p:cTn>
                              </p:par>
                            </p:childTnLst>
                          </p:cTn>
                        </p:par>
                        <p:par>
                          <p:cTn id="57" fill="hold">
                            <p:stCondLst>
                              <p:cond delay="750"/>
                            </p:stCondLst>
                            <p:childTnLst>
                              <p:par>
                                <p:cTn id="58" presetID="10" presetClass="entr" presetSubtype="0" fill="hold" grpId="0" nodeType="afterEffect">
                                  <p:stCondLst>
                                    <p:cond delay="2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75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7" grpId="0" animBg="1"/>
      <p:bldP spid="68" grpId="0" animBg="1"/>
      <p:bldP spid="69" grpId="0" animBg="1"/>
      <p:bldP spid="45"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6" name="Footer Placeholder 5">
            <a:extLst>
              <a:ext uri="{FF2B5EF4-FFF2-40B4-BE49-F238E27FC236}">
                <a16:creationId xmlns:a16="http://schemas.microsoft.com/office/drawing/2014/main" id="{04AEFAC7-F8C1-4AFE-A588-CDABEA6820B4}"/>
              </a:ext>
            </a:extLst>
          </p:cNvPr>
          <p:cNvSpPr>
            <a:spLocks noGrp="1"/>
          </p:cNvSpPr>
          <p:nvPr>
            <p:ph type="ftr" sz="quarter" idx="11"/>
          </p:nvPr>
        </p:nvSpPr>
        <p:spPr/>
        <p:txBody>
          <a:bodyPr/>
          <a:lstStyle/>
          <a:p>
            <a:pPr algn="r"/>
            <a:r>
              <a:rPr lang="en-GB"/>
              <a:t>Year 4</a:t>
            </a:r>
            <a:endParaRPr lang="en-GB" dirty="0"/>
          </a:p>
        </p:txBody>
      </p:sp>
      <p:sp>
        <p:nvSpPr>
          <p:cNvPr id="14" name="Rectangle 13">
            <a:extLst>
              <a:ext uri="{FF2B5EF4-FFF2-40B4-BE49-F238E27FC236}">
                <a16:creationId xmlns:a16="http://schemas.microsoft.com/office/drawing/2014/main" id="{CF4B968D-15DF-44D6-BBDE-338750467FFF}"/>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5:</a:t>
            </a:r>
            <a:r>
              <a:rPr lang="en-GB" sz="1600" dirty="0">
                <a:solidFill>
                  <a:schemeClr val="accent5">
                    <a:lumMod val="50000"/>
                  </a:schemeClr>
                </a:solidFill>
              </a:rPr>
              <a:t> </a:t>
            </a:r>
            <a:r>
              <a:rPr lang="en-GB" sz="1600" b="1" dirty="0">
                <a:solidFill>
                  <a:schemeClr val="accent5">
                    <a:lumMod val="75000"/>
                  </a:schemeClr>
                </a:solidFill>
              </a:rPr>
              <a:t>Subtract using decomposition or Frog.</a:t>
            </a:r>
          </a:p>
        </p:txBody>
      </p:sp>
      <p:grpSp>
        <p:nvGrpSpPr>
          <p:cNvPr id="2" name="Group 1"/>
          <p:cNvGrpSpPr/>
          <p:nvPr/>
        </p:nvGrpSpPr>
        <p:grpSpPr>
          <a:xfrm>
            <a:off x="819150" y="533786"/>
            <a:ext cx="4743449" cy="3714364"/>
            <a:chOff x="1134772" y="533786"/>
            <a:chExt cx="6580477" cy="4876414"/>
          </a:xfrm>
        </p:grpSpPr>
        <p:sp>
          <p:nvSpPr>
            <p:cNvPr id="50" name="Speech Bubble: Rectangle with Corners Rounded 14">
              <a:extLst>
                <a:ext uri="{FF2B5EF4-FFF2-40B4-BE49-F238E27FC236}">
                  <a16:creationId xmlns:a16="http://schemas.microsoft.com/office/drawing/2014/main" id="{DB9E29E8-CA16-4472-9224-9EDC2178042C}"/>
                </a:ext>
              </a:extLst>
            </p:cNvPr>
            <p:cNvSpPr/>
            <p:nvPr/>
          </p:nvSpPr>
          <p:spPr>
            <a:xfrm>
              <a:off x="1134772" y="533786"/>
              <a:ext cx="6580477" cy="4876414"/>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a:t>
              </a:r>
            </a:p>
            <a:p>
              <a:pPr algn="ctr"/>
              <a:r>
                <a:rPr lang="en-GB" sz="2000" b="1" dirty="0">
                  <a:solidFill>
                    <a:schemeClr val="accent5">
                      <a:lumMod val="20000"/>
                      <a:lumOff val="80000"/>
                    </a:schemeClr>
                  </a:solidFill>
                </a:rPr>
                <a:t>How would you each choose to solve </a:t>
              </a:r>
              <a:r>
                <a:rPr lang="en-GB" sz="2000" b="1" dirty="0">
                  <a:solidFill>
                    <a:srgbClr val="FFFF00"/>
                  </a:solidFill>
                </a:rPr>
                <a:t>406 – 375 </a:t>
              </a:r>
              <a:r>
                <a:rPr lang="en-GB" sz="2000" b="1" dirty="0">
                  <a:solidFill>
                    <a:schemeClr val="accent5">
                      <a:lumMod val="20000"/>
                      <a:lumOff val="80000"/>
                    </a:schemeClr>
                  </a:solidFill>
                </a:rPr>
                <a:t>?</a:t>
              </a:r>
            </a:p>
          </p:txBody>
        </p:sp>
        <p:pic>
          <p:nvPicPr>
            <p:cNvPr id="4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8851" y="2077045"/>
              <a:ext cx="961805" cy="60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peech Bubble: Rectangle with Corners Rounded 10">
            <a:extLst>
              <a:ext uri="{FF2B5EF4-FFF2-40B4-BE49-F238E27FC236}">
                <a16:creationId xmlns:a16="http://schemas.microsoft.com/office/drawing/2014/main" id="{E75644B9-F998-4079-AB47-C91585C89399}"/>
              </a:ext>
            </a:extLst>
          </p:cNvPr>
          <p:cNvSpPr/>
          <p:nvPr/>
        </p:nvSpPr>
        <p:spPr>
          <a:xfrm>
            <a:off x="5466708" y="1939956"/>
            <a:ext cx="3353441" cy="1113657"/>
          </a:xfrm>
          <a:prstGeom prst="wedgeEllipseCallout">
            <a:avLst>
              <a:gd name="adj1" fmla="val -44396"/>
              <a:gd name="adj2" fmla="val -11220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Who preferred Frog for that one?</a:t>
            </a:r>
            <a:endParaRPr lang="en-GB" sz="2000" b="1" dirty="0">
              <a:solidFill>
                <a:srgbClr val="C00000"/>
              </a:solidFill>
            </a:endParaRPr>
          </a:p>
        </p:txBody>
      </p:sp>
      <p:sp>
        <p:nvSpPr>
          <p:cNvPr id="10" name="Speech Bubble: Rectangle with Corners Rounded 10">
            <a:extLst>
              <a:ext uri="{FF2B5EF4-FFF2-40B4-BE49-F238E27FC236}">
                <a16:creationId xmlns:a16="http://schemas.microsoft.com/office/drawing/2014/main" id="{E75644B9-F998-4079-AB47-C91585C89399}"/>
              </a:ext>
            </a:extLst>
          </p:cNvPr>
          <p:cNvSpPr/>
          <p:nvPr/>
        </p:nvSpPr>
        <p:spPr>
          <a:xfrm>
            <a:off x="4600575" y="4044981"/>
            <a:ext cx="3867149" cy="1113657"/>
          </a:xfrm>
          <a:prstGeom prst="wedgeEllipseCallout">
            <a:avLst>
              <a:gd name="adj1" fmla="val -44396"/>
              <a:gd name="adj2" fmla="val -112207"/>
            </a:avLst>
          </a:prstGeom>
          <a:solidFill>
            <a:srgbClr val="BDD7EE"/>
          </a:solidFill>
          <a:ln w="9525">
            <a:solidFill>
              <a:srgbClr val="1F4E79"/>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Can you explain why?</a:t>
            </a:r>
            <a:endParaRPr lang="en-GB" sz="2000" b="1" dirty="0">
              <a:solidFill>
                <a:srgbClr val="C00000"/>
              </a:solidFill>
            </a:endParaRPr>
          </a:p>
        </p:txBody>
      </p:sp>
    </p:spTree>
    <p:extLst>
      <p:ext uri="{BB962C8B-B14F-4D97-AF65-F5344CB8AC3E}">
        <p14:creationId xmlns:p14="http://schemas.microsoft.com/office/powerpoint/2010/main" val="2424197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170559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Subtract multiples of 10, crossing 100</a:t>
            </a:r>
          </a:p>
          <a:p>
            <a:pPr algn="ctr">
              <a:spcAft>
                <a:spcPts val="1000"/>
              </a:spcAft>
              <a:buClr>
                <a:srgbClr val="EA7600"/>
              </a:buClr>
              <a:buSzPct val="120000"/>
            </a:pPr>
            <a:endParaRPr lang="en-GB" sz="2000" b="1" dirty="0">
              <a:solidFill>
                <a:schemeClr val="accent5">
                  <a:lumMod val="75000"/>
                </a:schemeClr>
              </a:solidFill>
            </a:endParaRPr>
          </a:p>
          <a:p>
            <a:pPr algn="ctr">
              <a:spcAft>
                <a:spcPts val="1000"/>
              </a:spcAft>
              <a:buClr>
                <a:srgbClr val="EA7600"/>
              </a:buClr>
              <a:buSzPct val="120000"/>
            </a:pPr>
            <a:r>
              <a:rPr lang="en-GB" sz="2000" b="1" dirty="0">
                <a:solidFill>
                  <a:schemeClr val="accent5">
                    <a:lumMod val="75000"/>
                  </a:schemeClr>
                </a:solidFill>
                <a:hlinkClick r:id="rId3"/>
              </a:rPr>
              <a:t>Subtracting Multiples of 10 (Crossing 100) Alien Attack</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Tree>
    <p:extLst>
      <p:ext uri="{BB962C8B-B14F-4D97-AF65-F5344CB8AC3E}">
        <p14:creationId xmlns:p14="http://schemas.microsoft.com/office/powerpoint/2010/main" val="315085630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9DA8EE-D4F9-4315-8D7F-A27F30B58625}"/>
              </a:ext>
            </a:extLst>
          </p:cNvPr>
          <p:cNvSpPr>
            <a:spLocks noGrp="1"/>
          </p:cNvSpPr>
          <p:nvPr>
            <p:ph type="sldNum" sz="quarter" idx="12"/>
          </p:nvPr>
        </p:nvSpPr>
        <p:spPr>
          <a:xfrm>
            <a:off x="4419416" y="6413016"/>
            <a:ext cx="719921" cy="273844"/>
          </a:xfrm>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3" name="Footer Placeholder 2">
            <a:extLst>
              <a:ext uri="{FF2B5EF4-FFF2-40B4-BE49-F238E27FC236}">
                <a16:creationId xmlns:a16="http://schemas.microsoft.com/office/drawing/2014/main" id="{ADF9C307-02C6-4278-B345-8F361DA27229}"/>
              </a:ext>
            </a:extLst>
          </p:cNvPr>
          <p:cNvSpPr>
            <a:spLocks noGrp="1"/>
          </p:cNvSpPr>
          <p:nvPr>
            <p:ph type="ftr" sz="quarter" idx="11"/>
          </p:nvPr>
        </p:nvSpPr>
        <p:spPr/>
        <p:txBody>
          <a:bodyPr/>
          <a:lstStyle/>
          <a:p>
            <a:pPr algn="r"/>
            <a:r>
              <a:rPr lang="en-GB"/>
              <a:t>Year 4</a:t>
            </a:r>
            <a:endParaRPr lang="en-GB"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1306" t="12012" r="13468" b="26945"/>
          <a:stretch/>
        </p:blipFill>
        <p:spPr>
          <a:xfrm>
            <a:off x="561297" y="43570"/>
            <a:ext cx="5309452" cy="6092866"/>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601DF502-8A32-44A3-9128-13C877FE021C}"/>
              </a:ext>
            </a:extLst>
          </p:cNvPr>
          <p:cNvGrpSpPr/>
          <p:nvPr/>
        </p:nvGrpSpPr>
        <p:grpSpPr>
          <a:xfrm>
            <a:off x="3584851" y="3878829"/>
            <a:ext cx="5513809" cy="2045720"/>
            <a:chOff x="3083540" y="3878829"/>
            <a:chExt cx="5513809" cy="2045720"/>
          </a:xfrm>
        </p:grpSpPr>
        <p:sp>
          <p:nvSpPr>
            <p:cNvPr id="17" name="Rounded Rectangle 4">
              <a:extLst>
                <a:ext uri="{FF2B5EF4-FFF2-40B4-BE49-F238E27FC236}">
                  <a16:creationId xmlns:a16="http://schemas.microsoft.com/office/drawing/2014/main" id="{AD8C3117-0F23-48B4-AA89-E2047585F1CC}"/>
                </a:ext>
              </a:extLst>
            </p:cNvPr>
            <p:cNvSpPr/>
            <p:nvPr/>
          </p:nvSpPr>
          <p:spPr>
            <a:xfrm>
              <a:off x="3083540" y="3878829"/>
              <a:ext cx="5513809" cy="2045720"/>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5" name="Group 4"/>
            <p:cNvGrpSpPr/>
            <p:nvPr/>
          </p:nvGrpSpPr>
          <p:grpSpPr>
            <a:xfrm>
              <a:off x="3110782" y="4070840"/>
              <a:ext cx="5324764" cy="1687110"/>
              <a:chOff x="121465" y="4644475"/>
              <a:chExt cx="5324764" cy="168711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0325" t="75833" r="11111" b="8889"/>
              <a:stretch/>
            </p:blipFill>
            <p:spPr>
              <a:xfrm>
                <a:off x="121465" y="4867275"/>
                <a:ext cx="5324764" cy="1464310"/>
              </a:xfrm>
              <a:prstGeom prst="rect">
                <a:avLst/>
              </a:prstGeom>
            </p:spPr>
          </p:pic>
          <p:sp>
            <p:nvSpPr>
              <p:cNvPr id="13" name="Rounded Rectangle 12"/>
              <p:cNvSpPr/>
              <p:nvPr/>
            </p:nvSpPr>
            <p:spPr>
              <a:xfrm>
                <a:off x="169333" y="4644475"/>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grpSp>
      </p:grpSp>
      <p:grpSp>
        <p:nvGrpSpPr>
          <p:cNvPr id="11" name="Group 10">
            <a:extLst>
              <a:ext uri="{FF2B5EF4-FFF2-40B4-BE49-F238E27FC236}">
                <a16:creationId xmlns:a16="http://schemas.microsoft.com/office/drawing/2014/main" id="{14E32452-3A9C-490F-9004-5F5114AF1B1B}"/>
              </a:ext>
            </a:extLst>
          </p:cNvPr>
          <p:cNvGrpSpPr/>
          <p:nvPr/>
        </p:nvGrpSpPr>
        <p:grpSpPr>
          <a:xfrm>
            <a:off x="5139337" y="4480735"/>
            <a:ext cx="1301547" cy="1033172"/>
            <a:chOff x="238345" y="1944837"/>
            <a:chExt cx="1301547" cy="1033172"/>
          </a:xfrm>
        </p:grpSpPr>
        <p:sp>
          <p:nvSpPr>
            <p:cNvPr id="15" name="Rounded Rectangle 12">
              <a:extLst>
                <a:ext uri="{FF2B5EF4-FFF2-40B4-BE49-F238E27FC236}">
                  <a16:creationId xmlns:a16="http://schemas.microsoft.com/office/drawing/2014/main" id="{F68B3B28-0BB3-4FD9-88A1-5C1D26067014}"/>
                </a:ext>
              </a:extLst>
            </p:cNvPr>
            <p:cNvSpPr/>
            <p:nvPr/>
          </p:nvSpPr>
          <p:spPr>
            <a:xfrm>
              <a:off x="238345" y="1944837"/>
              <a:ext cx="1301547" cy="481913"/>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16" name="Picture 2" descr="Related image">
              <a:extLst>
                <a:ext uri="{FF2B5EF4-FFF2-40B4-BE49-F238E27FC236}">
                  <a16:creationId xmlns:a16="http://schemas.microsoft.com/office/drawing/2014/main" id="{05014B13-B602-49C5-944E-95D595014F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226165">
              <a:off x="887355" y="2347947"/>
              <a:ext cx="404290" cy="630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3063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xit" presetSubtype="0" fill="hold" nodeType="withEffect">
                                  <p:stCondLst>
                                    <p:cond delay="0"/>
                                  </p:stCondLst>
                                  <p:childTnLst>
                                    <p:animEffect transition="out" filter="fade">
                                      <p:cBhvr>
                                        <p:cTn id="9" dur="750"/>
                                        <p:tgtEl>
                                          <p:spTgt spid="11"/>
                                        </p:tgtEl>
                                      </p:cBhvr>
                                    </p:animEffect>
                                    <p:set>
                                      <p:cBhvr>
                                        <p:cTn id="10" dur="1" fill="hold">
                                          <p:stCondLst>
                                            <p:cond delay="7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411651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Use expanded decomposition for 3-digit – 3-digit numbers with 1 or 2 moves.</a:t>
            </a:r>
          </a:p>
          <a:p>
            <a:pPr>
              <a:buClr>
                <a:srgbClr val="EA7600"/>
              </a:buClr>
              <a:buSzPct val="120000"/>
            </a:pPr>
            <a:r>
              <a:rPr lang="en-GB" sz="2000" b="1" dirty="0">
                <a:solidFill>
                  <a:srgbClr val="253746"/>
                </a:solidFill>
              </a:rPr>
              <a:t>Day 5</a:t>
            </a:r>
          </a:p>
          <a:p>
            <a:pPr>
              <a:spcAft>
                <a:spcPts val="500"/>
              </a:spcAft>
              <a:buClr>
                <a:srgbClr val="EA7600"/>
              </a:buClr>
              <a:buSzPct val="120000"/>
            </a:pPr>
            <a:r>
              <a:rPr lang="en-GB" sz="2000" b="1" dirty="0">
                <a:solidFill>
                  <a:schemeClr val="accent5">
                    <a:lumMod val="75000"/>
                  </a:schemeClr>
                </a:solidFill>
              </a:rPr>
              <a:t>Subtract using decomposition or Frog.</a:t>
            </a:r>
          </a:p>
        </p:txBody>
      </p:sp>
      <p:grpSp>
        <p:nvGrpSpPr>
          <p:cNvPr id="13" name="Group 12"/>
          <p:cNvGrpSpPr/>
          <p:nvPr/>
        </p:nvGrpSpPr>
        <p:grpSpPr>
          <a:xfrm>
            <a:off x="1094083" y="773669"/>
            <a:ext cx="6344904" cy="1009650"/>
            <a:chOff x="943742" y="1418496"/>
            <a:chExt cx="6344904" cy="1009650"/>
          </a:xfrm>
        </p:grpSpPr>
        <p:sp>
          <p:nvSpPr>
            <p:cNvPr id="14" name="TextBox 13">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15"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87058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42</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4</a:t>
            </a:r>
            <a:endParaRPr lang="en-GB" dirty="0"/>
          </a:p>
        </p:txBody>
      </p:sp>
      <p:grpSp>
        <p:nvGrpSpPr>
          <p:cNvPr id="3" name="Group 2">
            <a:extLst>
              <a:ext uri="{FF2B5EF4-FFF2-40B4-BE49-F238E27FC236}">
                <a16:creationId xmlns:a16="http://schemas.microsoft.com/office/drawing/2014/main" id="{69129175-1A30-4F7D-A7FC-554EC60160B8}"/>
              </a:ext>
            </a:extLst>
          </p:cNvPr>
          <p:cNvGrpSpPr/>
          <p:nvPr/>
        </p:nvGrpSpPr>
        <p:grpSpPr>
          <a:xfrm>
            <a:off x="1210614" y="282411"/>
            <a:ext cx="6967471" cy="5704321"/>
            <a:chOff x="2509837" y="282411"/>
            <a:chExt cx="5573007" cy="5704321"/>
          </a:xfrm>
        </p:grpSpPr>
        <p:sp>
          <p:nvSpPr>
            <p:cNvPr id="19" name="Rectangle 18">
              <a:extLst>
                <a:ext uri="{FF2B5EF4-FFF2-40B4-BE49-F238E27FC236}">
                  <a16:creationId xmlns:a16="http://schemas.microsoft.com/office/drawing/2014/main" id="{15C486FE-0542-4482-AD40-87B16F714A61}"/>
                </a:ext>
              </a:extLst>
            </p:cNvPr>
            <p:cNvSpPr/>
            <p:nvPr/>
          </p:nvSpPr>
          <p:spPr>
            <a:xfrm>
              <a:off x="2509837" y="282411"/>
              <a:ext cx="5573007" cy="570432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lgn="ctr"/>
              <a:r>
                <a:rPr lang="en-GB" sz="2000" b="1" dirty="0">
                  <a:solidFill>
                    <a:schemeClr val="tx1"/>
                  </a:solidFill>
                </a:rPr>
                <a:t>Problem solving and reasoning questions</a:t>
              </a:r>
            </a:p>
            <a:p>
              <a:pPr marL="66675" algn="ctr"/>
              <a:endParaRPr lang="en-GB" sz="1600" b="1" dirty="0">
                <a:solidFill>
                  <a:schemeClr val="tx1"/>
                </a:solidFill>
              </a:endParaRPr>
            </a:p>
            <a:p>
              <a:pPr marL="66675"/>
              <a:r>
                <a:rPr lang="en-GB" sz="1600" dirty="0">
                  <a:solidFill>
                    <a:schemeClr val="tx1"/>
                  </a:solidFill>
                </a:rPr>
                <a:t>What would need to be added to 547 to give 752?</a:t>
              </a:r>
            </a:p>
            <a:p>
              <a:pPr marL="66675"/>
              <a:endParaRPr lang="en-GB" sz="1600" dirty="0">
                <a:solidFill>
                  <a:schemeClr val="tx1"/>
                </a:solidFill>
              </a:endParaRPr>
            </a:p>
            <a:p>
              <a:pPr marL="66675"/>
              <a:r>
                <a:rPr lang="en-GB" sz="1600" dirty="0">
                  <a:solidFill>
                    <a:schemeClr val="tx1"/>
                  </a:solidFill>
                </a:rPr>
                <a:t>Complete each diagram:</a:t>
              </a:r>
              <a:endParaRPr lang="en-GB" sz="1600" b="1" dirty="0">
                <a:solidFill>
                  <a:schemeClr val="tx1"/>
                </a:solidFill>
              </a:endParaRPr>
            </a:p>
            <a:p>
              <a:pPr marL="66675"/>
              <a:endParaRPr lang="en-GB" sz="1600" b="1"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endParaRPr lang="en-GB" sz="1600" dirty="0">
                <a:solidFill>
                  <a:schemeClr val="tx1"/>
                </a:solidFill>
              </a:endParaRPr>
            </a:p>
            <a:p>
              <a:pPr marL="66675">
                <a:spcBef>
                  <a:spcPts val="1000"/>
                </a:spcBef>
              </a:pPr>
              <a:r>
                <a:rPr lang="en-GB" sz="1600" dirty="0">
                  <a:solidFill>
                    <a:schemeClr val="tx1"/>
                  </a:solidFill>
                </a:rPr>
                <a:t>Here is Janie’s homework.  </a:t>
              </a:r>
            </a:p>
            <a:p>
              <a:pPr marL="269875"/>
              <a:r>
                <a:rPr lang="en-GB" sz="1600" dirty="0">
                  <a:solidFill>
                    <a:schemeClr val="tx1"/>
                  </a:solidFill>
                </a:rPr>
                <a:t>(i)   502 – 468 = </a:t>
              </a:r>
            </a:p>
            <a:p>
              <a:pPr marL="269875"/>
              <a:r>
                <a:rPr lang="en-GB" sz="1600" dirty="0">
                  <a:solidFill>
                    <a:schemeClr val="tx1"/>
                  </a:solidFill>
                </a:rPr>
                <a:t>(ii)  673 – 348 =</a:t>
              </a:r>
            </a:p>
            <a:p>
              <a:pPr marL="269875"/>
              <a:r>
                <a:rPr lang="en-GB" sz="1600" dirty="0">
                  <a:solidFill>
                    <a:schemeClr val="tx1"/>
                  </a:solidFill>
                </a:rPr>
                <a:t>(iii)  713 – 583 = </a:t>
              </a:r>
            </a:p>
            <a:p>
              <a:pPr marL="269875"/>
              <a:r>
                <a:rPr lang="en-GB" sz="1600" dirty="0">
                  <a:solidFill>
                    <a:schemeClr val="tx1"/>
                  </a:solidFill>
                </a:rPr>
                <a:t>(iv)  919 – 845 = </a:t>
              </a:r>
            </a:p>
            <a:p>
              <a:pPr marL="90488"/>
              <a:r>
                <a:rPr lang="en-GB" sz="1600" dirty="0">
                  <a:solidFill>
                    <a:schemeClr val="tx1"/>
                  </a:solidFill>
                </a:rPr>
                <a:t>Advise her how to do each one, explaining why you are suggesting that method.  Then work out the correct answers.</a:t>
              </a: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12970" y="1893793"/>
              <a:ext cx="3138978" cy="19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6977454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43</a:t>
            </a:fld>
            <a:endParaRPr lang="en-GB" dirty="0">
              <a:solidFill>
                <a:srgbClr val="EA7600"/>
              </a:solidFill>
            </a:endParaRPr>
          </a:p>
        </p:txBody>
      </p:sp>
      <p:sp>
        <p:nvSpPr>
          <p:cNvPr id="2" name="Footer Placeholder 1">
            <a:extLst>
              <a:ext uri="{FF2B5EF4-FFF2-40B4-BE49-F238E27FC236}">
                <a16:creationId xmlns:a16="http://schemas.microsoft.com/office/drawing/2014/main" id="{FD0714CD-286A-4438-8012-C18FA2C2F644}"/>
              </a:ext>
            </a:extLst>
          </p:cNvPr>
          <p:cNvSpPr>
            <a:spLocks noGrp="1"/>
          </p:cNvSpPr>
          <p:nvPr>
            <p:ph type="ftr" sz="quarter" idx="11"/>
          </p:nvPr>
        </p:nvSpPr>
        <p:spPr/>
        <p:txBody>
          <a:bodyPr/>
          <a:lstStyle/>
          <a:p>
            <a:pPr algn="r"/>
            <a:r>
              <a:rPr lang="en-GB"/>
              <a:t>Year 4</a:t>
            </a:r>
            <a:endParaRPr lang="en-GB" dirty="0"/>
          </a:p>
        </p:txBody>
      </p:sp>
      <p:grpSp>
        <p:nvGrpSpPr>
          <p:cNvPr id="5" name="Group 4">
            <a:extLst>
              <a:ext uri="{FF2B5EF4-FFF2-40B4-BE49-F238E27FC236}">
                <a16:creationId xmlns:a16="http://schemas.microsoft.com/office/drawing/2014/main" id="{42A4E298-A42F-416C-A0C2-4F4052402322}"/>
              </a:ext>
            </a:extLst>
          </p:cNvPr>
          <p:cNvGrpSpPr/>
          <p:nvPr/>
        </p:nvGrpSpPr>
        <p:grpSpPr>
          <a:xfrm>
            <a:off x="373488" y="269532"/>
            <a:ext cx="8500056" cy="5704321"/>
            <a:chOff x="373488" y="269532"/>
            <a:chExt cx="8500056" cy="5704321"/>
          </a:xfrm>
        </p:grpSpPr>
        <p:sp>
          <p:nvSpPr>
            <p:cNvPr id="19" name="Rectangle 18">
              <a:extLst>
                <a:ext uri="{FF2B5EF4-FFF2-40B4-BE49-F238E27FC236}">
                  <a16:creationId xmlns:a16="http://schemas.microsoft.com/office/drawing/2014/main" id="{15C486FE-0542-4482-AD40-87B16F714A61}"/>
                </a:ext>
              </a:extLst>
            </p:cNvPr>
            <p:cNvSpPr/>
            <p:nvPr/>
          </p:nvSpPr>
          <p:spPr>
            <a:xfrm>
              <a:off x="373488" y="269532"/>
              <a:ext cx="8500056" cy="570432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lgn="ctr"/>
              <a:r>
                <a:rPr lang="en-GB" sz="2000" b="1" dirty="0">
                  <a:solidFill>
                    <a:schemeClr val="tx1"/>
                  </a:solidFill>
                </a:rPr>
                <a:t>Problem solving and reasoning answers</a:t>
              </a:r>
            </a:p>
            <a:p>
              <a:pPr marL="66675" algn="ctr"/>
              <a:endParaRPr lang="en-GB" sz="1600" b="1" dirty="0">
                <a:solidFill>
                  <a:schemeClr val="tx1"/>
                </a:solidFill>
              </a:endParaRPr>
            </a:p>
            <a:p>
              <a:r>
                <a:rPr lang="en-GB" sz="1500" dirty="0">
                  <a:solidFill>
                    <a:schemeClr val="tx1"/>
                  </a:solidFill>
                </a:rPr>
                <a:t>What would need to be added to 547 to give 752?  </a:t>
              </a:r>
              <a:r>
                <a:rPr lang="en-GB" sz="1500" b="1" dirty="0">
                  <a:solidFill>
                    <a:srgbClr val="00B050"/>
                  </a:solidFill>
                </a:rPr>
                <a:t>205</a:t>
              </a:r>
            </a:p>
            <a:p>
              <a:endParaRPr lang="en-GB" sz="1500" dirty="0">
                <a:solidFill>
                  <a:schemeClr val="tx1"/>
                </a:solidFill>
              </a:endParaRPr>
            </a:p>
            <a:p>
              <a:r>
                <a:rPr lang="en-GB" sz="1500" dirty="0">
                  <a:solidFill>
                    <a:schemeClr val="tx1"/>
                  </a:solidFill>
                </a:rPr>
                <a:t>Complete each diagram:</a:t>
              </a:r>
              <a:endParaRPr lang="en-GB" sz="1500" b="1" dirty="0">
                <a:solidFill>
                  <a:schemeClr val="tx1"/>
                </a:solidFill>
              </a:endParaRPr>
            </a:p>
            <a:p>
              <a:endParaRPr lang="en-GB" sz="1500" b="1" dirty="0">
                <a:solidFill>
                  <a:schemeClr val="tx1"/>
                </a:solidFill>
              </a:endParaRPr>
            </a:p>
            <a:p>
              <a:endParaRPr lang="en-GB" sz="1500" dirty="0">
                <a:solidFill>
                  <a:schemeClr val="tx1"/>
                </a:solidFill>
              </a:endParaRPr>
            </a:p>
            <a:p>
              <a:endParaRPr lang="en-GB" sz="1500" dirty="0">
                <a:solidFill>
                  <a:schemeClr val="tx1"/>
                </a:solidFill>
              </a:endParaRPr>
            </a:p>
            <a:p>
              <a:endParaRPr lang="en-GB" sz="1500" dirty="0">
                <a:solidFill>
                  <a:schemeClr val="tx1"/>
                </a:solidFill>
              </a:endParaRPr>
            </a:p>
            <a:p>
              <a:pPr>
                <a:spcBef>
                  <a:spcPts val="1000"/>
                </a:spcBef>
              </a:pPr>
              <a:r>
                <a:rPr lang="en-GB" sz="1500" dirty="0">
                  <a:solidFill>
                    <a:schemeClr val="tx1"/>
                  </a:solidFill>
                </a:rPr>
                <a:t>Here is Janie’s homework.  </a:t>
              </a:r>
            </a:p>
            <a:p>
              <a:r>
                <a:rPr lang="en-GB" sz="1500" dirty="0">
                  <a:solidFill>
                    <a:schemeClr val="tx1"/>
                  </a:solidFill>
                </a:rPr>
                <a:t>(i)   502 – 468 = </a:t>
              </a:r>
              <a:r>
                <a:rPr lang="en-GB" sz="1500" dirty="0">
                  <a:solidFill>
                    <a:srgbClr val="00B050"/>
                  </a:solidFill>
                </a:rPr>
                <a:t>34		</a:t>
              </a:r>
              <a:r>
                <a:rPr lang="en-GB" sz="1500" dirty="0">
                  <a:solidFill>
                    <a:schemeClr val="tx1"/>
                  </a:solidFill>
                </a:rPr>
                <a:t>(ii)  673 – 348 = </a:t>
              </a:r>
              <a:r>
                <a:rPr lang="en-GB" sz="1500" dirty="0">
                  <a:solidFill>
                    <a:srgbClr val="00B050"/>
                  </a:solidFill>
                </a:rPr>
                <a:t>325	</a:t>
              </a:r>
              <a:r>
                <a:rPr lang="en-GB" sz="1500" dirty="0">
                  <a:solidFill>
                    <a:schemeClr val="tx1"/>
                  </a:solidFill>
                </a:rPr>
                <a:t>(iii)  713 – 583 = </a:t>
              </a:r>
              <a:r>
                <a:rPr lang="en-GB" sz="1500" dirty="0">
                  <a:solidFill>
                    <a:srgbClr val="00B050"/>
                  </a:solidFill>
                </a:rPr>
                <a:t>130	</a:t>
              </a:r>
              <a:r>
                <a:rPr lang="en-GB" sz="1500" dirty="0">
                  <a:solidFill>
                    <a:schemeClr val="tx1"/>
                  </a:solidFill>
                </a:rPr>
                <a:t>(iv)  919 – 845 = </a:t>
              </a:r>
              <a:r>
                <a:rPr lang="en-GB" sz="1500" dirty="0">
                  <a:solidFill>
                    <a:srgbClr val="00B050"/>
                  </a:solidFill>
                </a:rPr>
                <a:t>74</a:t>
              </a:r>
              <a:endParaRPr lang="en-GB" sz="1500" dirty="0">
                <a:solidFill>
                  <a:schemeClr val="tx1"/>
                </a:solidFill>
              </a:endParaRPr>
            </a:p>
            <a:p>
              <a:r>
                <a:rPr lang="en-GB" sz="1500" dirty="0">
                  <a:solidFill>
                    <a:schemeClr val="tx1"/>
                  </a:solidFill>
                </a:rPr>
                <a:t>Advise her how to do each one, explaining why you are suggesting that method.  Then work out the correct answers.</a:t>
              </a:r>
            </a:p>
            <a:p>
              <a:pPr marL="180975" lvl="0" indent="360363">
                <a:lnSpc>
                  <a:spcPct val="115000"/>
                </a:lnSpc>
                <a:spcAft>
                  <a:spcPts val="0"/>
                </a:spcAft>
                <a:buFont typeface="+mj-lt"/>
                <a:buAutoNum type="romanLcParenBoth"/>
              </a:pP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Best solved by Frog (counting up) since the numbers are close, with 10s and 1s digits larger in the smaller number.</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lvl="0" indent="360363">
                <a:lnSpc>
                  <a:spcPct val="115000"/>
                </a:lnSpc>
                <a:spcAft>
                  <a:spcPts val="0"/>
                </a:spcAft>
                <a:buFont typeface="+mj-lt"/>
                <a:buAutoNum type="romanLcParenBoth"/>
              </a:pP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Best solved by expanded decomposition as the gap is large.</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lvl="0" indent="360363">
                <a:lnSpc>
                  <a:spcPct val="115000"/>
                </a:lnSpc>
                <a:spcAft>
                  <a:spcPts val="0"/>
                </a:spcAft>
                <a:buFont typeface="+mj-lt"/>
                <a:buAutoNum type="romanLcParenBoth"/>
              </a:pP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Best solved by Frog (counting up) as both numbers are close to 100s.</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180975" lvl="0" indent="360363">
                <a:lnSpc>
                  <a:spcPct val="115000"/>
                </a:lnSpc>
                <a:spcAft>
                  <a:spcPts val="0"/>
                </a:spcAft>
                <a:buFont typeface="+mj-lt"/>
                <a:buAutoNum type="romanLcParenBoth"/>
              </a:pP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Best solved by Frog (counting up) since the numbers are close, with 10s digit larger in the smaller number.</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5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Children may argue differently - which is fine - as long as they have a valid reason and, of course, are able to find the correct answer.</a:t>
              </a:r>
              <a:endParaRPr lang="en-GB" sz="1500" dirty="0">
                <a:latin typeface="Cambria" panose="02040503050406030204" pitchFamily="18" charset="0"/>
                <a:ea typeface="MS Mincho" panose="02020609040205080304" pitchFamily="49" charset="-128"/>
                <a:cs typeface="Times New Roman" panose="02020603050405020304" pitchFamily="18" charset="0"/>
              </a:endParaRPr>
            </a:p>
            <a:p>
              <a:pPr marL="90488"/>
              <a:endParaRPr lang="en-GB" sz="1600" dirty="0">
                <a:solidFill>
                  <a:schemeClr val="tx1"/>
                </a:solidFill>
              </a:endParaRPr>
            </a:p>
          </p:txBody>
        </p:sp>
        <p:pic>
          <p:nvPicPr>
            <p:cNvPr id="4" name="Picture 3">
              <a:extLst>
                <a:ext uri="{FF2B5EF4-FFF2-40B4-BE49-F238E27FC236}">
                  <a16:creationId xmlns:a16="http://schemas.microsoft.com/office/drawing/2014/main" id="{2A248517-83C3-4B95-B3F0-9EAAFE3AB7C7}"/>
                </a:ext>
              </a:extLst>
            </p:cNvPr>
            <p:cNvPicPr>
              <a:picLocks noChangeAspect="1"/>
            </p:cNvPicPr>
            <p:nvPr/>
          </p:nvPicPr>
          <p:blipFill rotWithShape="1">
            <a:blip r:embed="rId3"/>
            <a:srcRect b="72579"/>
            <a:stretch/>
          </p:blipFill>
          <p:spPr>
            <a:xfrm>
              <a:off x="2763700" y="1400830"/>
              <a:ext cx="3179902" cy="497513"/>
            </a:xfrm>
            <a:prstGeom prst="rect">
              <a:avLst/>
            </a:prstGeom>
          </p:spPr>
        </p:pic>
        <p:pic>
          <p:nvPicPr>
            <p:cNvPr id="8" name="Picture 7">
              <a:extLst>
                <a:ext uri="{FF2B5EF4-FFF2-40B4-BE49-F238E27FC236}">
                  <a16:creationId xmlns:a16="http://schemas.microsoft.com/office/drawing/2014/main" id="{5CF32B3A-4F3C-46F0-8392-9B6953F71382}"/>
                </a:ext>
              </a:extLst>
            </p:cNvPr>
            <p:cNvPicPr>
              <a:picLocks noChangeAspect="1"/>
            </p:cNvPicPr>
            <p:nvPr/>
          </p:nvPicPr>
          <p:blipFill rotWithShape="1">
            <a:blip r:embed="rId3"/>
            <a:srcRect t="35347" b="34840"/>
            <a:stretch/>
          </p:blipFill>
          <p:spPr>
            <a:xfrm>
              <a:off x="1332963" y="1898343"/>
              <a:ext cx="3179902" cy="540914"/>
            </a:xfrm>
            <a:prstGeom prst="rect">
              <a:avLst/>
            </a:prstGeom>
          </p:spPr>
        </p:pic>
        <p:pic>
          <p:nvPicPr>
            <p:cNvPr id="9" name="Picture 8">
              <a:extLst>
                <a:ext uri="{FF2B5EF4-FFF2-40B4-BE49-F238E27FC236}">
                  <a16:creationId xmlns:a16="http://schemas.microsoft.com/office/drawing/2014/main" id="{111A77D8-7146-4187-8670-7CCC339E8AE7}"/>
                </a:ext>
              </a:extLst>
            </p:cNvPr>
            <p:cNvPicPr>
              <a:picLocks noChangeAspect="1"/>
            </p:cNvPicPr>
            <p:nvPr/>
          </p:nvPicPr>
          <p:blipFill rotWithShape="1">
            <a:blip r:embed="rId3"/>
            <a:srcRect t="72579"/>
            <a:stretch/>
          </p:blipFill>
          <p:spPr>
            <a:xfrm>
              <a:off x="4572000" y="1920043"/>
              <a:ext cx="3179902" cy="497513"/>
            </a:xfrm>
            <a:prstGeom prst="rect">
              <a:avLst/>
            </a:prstGeom>
          </p:spPr>
        </p:pic>
      </p:grpSp>
    </p:spTree>
    <p:extLst>
      <p:ext uri="{BB962C8B-B14F-4D97-AF65-F5344CB8AC3E}">
        <p14:creationId xmlns:p14="http://schemas.microsoft.com/office/powerpoint/2010/main" val="20997721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180474" y="202668"/>
            <a:ext cx="3478196" cy="114133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Subtract any pair of 2-digit numbers</a:t>
            </a:r>
          </a:p>
        </p:txBody>
      </p:sp>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0321" y="1262536"/>
            <a:ext cx="7870249" cy="482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N:\Documents\Website\Wagtail Website\User Manuel for HT\Alarm-clock---wake-up-your-maths-brain-FIN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1665" y="4199020"/>
            <a:ext cx="1984330" cy="18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563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375376"/>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Bonds to 100</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3280" y="1432678"/>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Tree>
    <p:extLst>
      <p:ext uri="{BB962C8B-B14F-4D97-AF65-F5344CB8AC3E}">
        <p14:creationId xmlns:p14="http://schemas.microsoft.com/office/powerpoint/2010/main" val="31508563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4</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132347" y="1239253"/>
            <a:ext cx="3019926" cy="114133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chemeClr val="accent5">
                    <a:lumMod val="75000"/>
                  </a:schemeClr>
                </a:solidFill>
              </a:rPr>
              <a:t>Round 3-digit numbers to the nearest 10 and 100</a:t>
            </a:r>
          </a:p>
        </p:txBody>
      </p:sp>
      <p:pic>
        <p:nvPicPr>
          <p:cNvPr id="3075" name="Picture 3" descr="N:\Documents\Website\Wagtail Website\User Manuel for HT\Elephant---Remember-this-FINA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5494" y="930679"/>
            <a:ext cx="2283800" cy="14499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52273" y="1239253"/>
            <a:ext cx="3395395" cy="481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630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4BBEBEA-0508-4D31-AAC2-6615DDF2BB31}"/>
              </a:ext>
            </a:extLst>
          </p:cNvPr>
          <p:cNvSpPr>
            <a:spLocks noGrp="1"/>
          </p:cNvSpPr>
          <p:nvPr>
            <p:ph type="ftr" sz="quarter" idx="11"/>
          </p:nvPr>
        </p:nvSpPr>
        <p:spPr/>
        <p:txBody>
          <a:bodyPr/>
          <a:lstStyle/>
          <a:p>
            <a:pPr algn="r"/>
            <a:r>
              <a:rPr lang="en-GB"/>
              <a:t>Year 4</a:t>
            </a:r>
            <a:endParaRPr lang="en-GB" dirty="0"/>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3" y="182837"/>
            <a:ext cx="6902726"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Written subtraction</a:t>
            </a:r>
          </a:p>
        </p:txBody>
      </p:sp>
      <p:sp>
        <p:nvSpPr>
          <p:cNvPr id="12" name="TextBox 11">
            <a:extLst>
              <a:ext uri="{FF2B5EF4-FFF2-40B4-BE49-F238E27FC236}">
                <a16:creationId xmlns:a16="http://schemas.microsoft.com/office/drawing/2014/main" id="{B69677ED-5C54-4353-B94F-C526DD00205C}"/>
              </a:ext>
            </a:extLst>
          </p:cNvPr>
          <p:cNvSpPr txBox="1"/>
          <p:nvPr/>
        </p:nvSpPr>
        <p:spPr>
          <a:xfrm>
            <a:off x="230981" y="1638851"/>
            <a:ext cx="8833997"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Subtract 3-digit numbers using expanded decomposition with one move.</a:t>
            </a:r>
          </a:p>
        </p:txBody>
      </p:sp>
    </p:spTree>
    <p:extLst>
      <p:ext uri="{BB962C8B-B14F-4D97-AF65-F5344CB8AC3E}">
        <p14:creationId xmlns:p14="http://schemas.microsoft.com/office/powerpoint/2010/main" val="7550437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EE811-478C-4958-8104-2A70B5A19611}" type="slidenum">
              <a:rPr lang="en-GB" smtClean="0"/>
              <a:pPr/>
              <a:t>9</a:t>
            </a:fld>
            <a:endParaRPr lang="en-GB" dirty="0"/>
          </a:p>
        </p:txBody>
      </p:sp>
      <p:sp>
        <p:nvSpPr>
          <p:cNvPr id="4" name="Footer Placeholder 3"/>
          <p:cNvSpPr>
            <a:spLocks noGrp="1"/>
          </p:cNvSpPr>
          <p:nvPr>
            <p:ph type="ftr" sz="quarter" idx="11"/>
          </p:nvPr>
        </p:nvSpPr>
        <p:spPr/>
        <p:txBody>
          <a:bodyPr/>
          <a:lstStyle/>
          <a:p>
            <a:pPr algn="r"/>
            <a:r>
              <a:rPr lang="en-GB"/>
              <a:t>Year 4</a:t>
            </a:r>
            <a:endParaRPr lang="en-GB" dirty="0"/>
          </a:p>
        </p:txBody>
      </p:sp>
      <p:sp>
        <p:nvSpPr>
          <p:cNvPr id="45" name="Speech Bubble: Rectangle with Corners Rounded 10">
            <a:extLst>
              <a:ext uri="{FF2B5EF4-FFF2-40B4-BE49-F238E27FC236}">
                <a16:creationId xmlns:a16="http://schemas.microsoft.com/office/drawing/2014/main" id="{CD2579CE-2DB8-4F93-8ECD-0E9BF715B235}"/>
              </a:ext>
            </a:extLst>
          </p:cNvPr>
          <p:cNvSpPr/>
          <p:nvPr/>
        </p:nvSpPr>
        <p:spPr>
          <a:xfrm>
            <a:off x="169333" y="698921"/>
            <a:ext cx="3293163" cy="1091780"/>
          </a:xfrm>
          <a:prstGeom prst="wedgeEllipseCallout">
            <a:avLst>
              <a:gd name="adj1" fmla="val 33431"/>
              <a:gd name="adj2" fmla="val 5480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could we work out </a:t>
            </a:r>
            <a:r>
              <a:rPr lang="en-GB" sz="2000" b="1" dirty="0">
                <a:solidFill>
                  <a:srgbClr val="C00000"/>
                </a:solidFill>
              </a:rPr>
              <a:t>654 - 321?</a:t>
            </a:r>
            <a:r>
              <a:rPr lang="en-GB" sz="2000" dirty="0"/>
              <a:t> </a:t>
            </a:r>
            <a:endParaRPr lang="en-GB" sz="2000" b="1" dirty="0">
              <a:solidFill>
                <a:srgbClr val="C00000"/>
              </a:solidFill>
            </a:endParaRPr>
          </a:p>
        </p:txBody>
      </p:sp>
      <p:sp>
        <p:nvSpPr>
          <p:cNvPr id="46" name="Speech Bubble: Rectangle with Corners Rounded 10">
            <a:extLst>
              <a:ext uri="{FF2B5EF4-FFF2-40B4-BE49-F238E27FC236}">
                <a16:creationId xmlns:a16="http://schemas.microsoft.com/office/drawing/2014/main" id="{CD2579CE-2DB8-4F93-8ECD-0E9BF715B235}"/>
              </a:ext>
            </a:extLst>
          </p:cNvPr>
          <p:cNvSpPr/>
          <p:nvPr/>
        </p:nvSpPr>
        <p:spPr>
          <a:xfrm>
            <a:off x="4529666" y="800100"/>
            <a:ext cx="4185709" cy="990602"/>
          </a:xfrm>
          <a:prstGeom prst="wedgeEllipseCallout">
            <a:avLst>
              <a:gd name="adj1" fmla="val -52247"/>
              <a:gd name="adj2" fmla="val -713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could use Frog but today we are going to try another way. </a:t>
            </a:r>
            <a:endParaRPr lang="en-GB" sz="2000" b="1" dirty="0">
              <a:solidFill>
                <a:srgbClr val="C00000"/>
              </a:solidFill>
            </a:endParaRPr>
          </a:p>
        </p:txBody>
      </p:sp>
      <p:sp>
        <p:nvSpPr>
          <p:cNvPr id="48" name="Rectangle 47">
            <a:extLst>
              <a:ext uri="{FF2B5EF4-FFF2-40B4-BE49-F238E27FC236}">
                <a16:creationId xmlns:a16="http://schemas.microsoft.com/office/drawing/2014/main" id="{B561D707-9364-40CD-B156-DB2F4A220493}"/>
              </a:ext>
            </a:extLst>
          </p:cNvPr>
          <p:cNvSpPr/>
          <p:nvPr/>
        </p:nvSpPr>
        <p:spPr>
          <a:xfrm>
            <a:off x="169333" y="125499"/>
            <a:ext cx="8720667" cy="338554"/>
          </a:xfrm>
          <a:prstGeom prst="rect">
            <a:avLst/>
          </a:prstGeom>
        </p:spPr>
        <p:txBody>
          <a:bodyPr wrap="square">
            <a:spAutoFit/>
          </a:bodyPr>
          <a:lstStyle/>
          <a:p>
            <a:pPr>
              <a:spcAft>
                <a:spcPts val="500"/>
              </a:spcAft>
              <a:buClr>
                <a:schemeClr val="accent2"/>
              </a:buClr>
              <a:buSzPct val="120000"/>
            </a:pPr>
            <a:r>
              <a:rPr lang="en-GB" sz="1600" b="1" dirty="0">
                <a:solidFill>
                  <a:srgbClr val="253746"/>
                </a:solidFill>
              </a:rPr>
              <a:t>Day 1:</a:t>
            </a:r>
            <a:r>
              <a:rPr lang="en-GB" sz="1600" dirty="0">
                <a:solidFill>
                  <a:schemeClr val="accent5">
                    <a:lumMod val="50000"/>
                  </a:schemeClr>
                </a:solidFill>
              </a:rPr>
              <a:t>  </a:t>
            </a:r>
            <a:r>
              <a:rPr lang="en-GB" sz="1600" b="1" dirty="0">
                <a:solidFill>
                  <a:schemeClr val="accent5">
                    <a:lumMod val="75000"/>
                  </a:schemeClr>
                </a:solidFill>
              </a:rPr>
              <a:t>Subtract 3-digit numbers using expanded decomposition with one move.</a:t>
            </a:r>
          </a:p>
        </p:txBody>
      </p:sp>
      <p:grpSp>
        <p:nvGrpSpPr>
          <p:cNvPr id="2" name="Group 1"/>
          <p:cNvGrpSpPr/>
          <p:nvPr/>
        </p:nvGrpSpPr>
        <p:grpSpPr>
          <a:xfrm>
            <a:off x="411392" y="2115096"/>
            <a:ext cx="3293163" cy="3612911"/>
            <a:chOff x="411392" y="2115096"/>
            <a:chExt cx="3293163" cy="3612911"/>
          </a:xfrm>
        </p:grpSpPr>
        <p:grpSp>
          <p:nvGrpSpPr>
            <p:cNvPr id="9" name="Group 8"/>
            <p:cNvGrpSpPr/>
            <p:nvPr/>
          </p:nvGrpSpPr>
          <p:grpSpPr>
            <a:xfrm>
              <a:off x="644503" y="4680000"/>
              <a:ext cx="2461205" cy="1048007"/>
              <a:chOff x="4265091" y="3251956"/>
              <a:chExt cx="2461205" cy="1048007"/>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5091" y="3264119"/>
                <a:ext cx="2440781" cy="1035844"/>
              </a:xfrm>
              <a:prstGeom prst="rect">
                <a:avLst/>
              </a:prstGeom>
            </p:spPr>
          </p:pic>
          <p:sp>
            <p:nvSpPr>
              <p:cNvPr id="11" name="TextBox 10"/>
              <p:cNvSpPr txBox="1"/>
              <p:nvPr/>
            </p:nvSpPr>
            <p:spPr>
              <a:xfrm>
                <a:off x="4579632" y="3520367"/>
                <a:ext cx="1511952" cy="646331"/>
              </a:xfrm>
              <a:prstGeom prst="rect">
                <a:avLst/>
              </a:prstGeom>
              <a:noFill/>
            </p:spPr>
            <p:txBody>
              <a:bodyPr wrap="none" rtlCol="0">
                <a:spAutoFit/>
              </a:bodyPr>
              <a:lstStyle/>
              <a:p>
                <a:r>
                  <a:rPr lang="en-GB" sz="3600" b="1" dirty="0"/>
                  <a:t>3   0   0</a:t>
                </a:r>
              </a:p>
            </p:txBody>
          </p:sp>
          <p:grpSp>
            <p:nvGrpSpPr>
              <p:cNvPr id="12" name="Group 11"/>
              <p:cNvGrpSpPr/>
              <p:nvPr/>
            </p:nvGrpSpPr>
            <p:grpSpPr>
              <a:xfrm>
                <a:off x="4938331" y="3251956"/>
                <a:ext cx="1787965" cy="1039506"/>
                <a:chOff x="7159721" y="5255329"/>
                <a:chExt cx="1787965" cy="1039506"/>
              </a:xfrm>
            </p:grpSpPr>
            <p:grpSp>
              <p:nvGrpSpPr>
                <p:cNvPr id="13" name="Group 12"/>
                <p:cNvGrpSpPr/>
                <p:nvPr/>
              </p:nvGrpSpPr>
              <p:grpSpPr>
                <a:xfrm>
                  <a:off x="7159721" y="5258991"/>
                  <a:ext cx="1750219" cy="1035844"/>
                  <a:chOff x="2372038" y="4501141"/>
                  <a:chExt cx="1750219" cy="1035844"/>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2038" y="4501141"/>
                    <a:ext cx="1750219" cy="1035844"/>
                  </a:xfrm>
                  <a:prstGeom prst="rect">
                    <a:avLst/>
                  </a:prstGeom>
                </p:spPr>
              </p:pic>
              <p:sp>
                <p:nvSpPr>
                  <p:cNvPr id="18" name="TextBox 17"/>
                  <p:cNvSpPr txBox="1"/>
                  <p:nvPr/>
                </p:nvSpPr>
                <p:spPr>
                  <a:xfrm>
                    <a:off x="2642702" y="4763556"/>
                    <a:ext cx="965329" cy="646331"/>
                  </a:xfrm>
                  <a:prstGeom prst="rect">
                    <a:avLst/>
                  </a:prstGeom>
                  <a:noFill/>
                </p:spPr>
                <p:txBody>
                  <a:bodyPr wrap="none" rtlCol="0">
                    <a:spAutoFit/>
                  </a:bodyPr>
                  <a:lstStyle/>
                  <a:p>
                    <a:r>
                      <a:rPr lang="en-GB" sz="3600" b="1" dirty="0"/>
                      <a:t>2   0</a:t>
                    </a:r>
                  </a:p>
                </p:txBody>
              </p:sp>
            </p:grpSp>
            <p:grpSp>
              <p:nvGrpSpPr>
                <p:cNvPr id="14" name="Group 13"/>
                <p:cNvGrpSpPr/>
                <p:nvPr/>
              </p:nvGrpSpPr>
              <p:grpSpPr>
                <a:xfrm>
                  <a:off x="7626092" y="5255329"/>
                  <a:ext cx="1321594" cy="1035844"/>
                  <a:chOff x="5368810" y="1932529"/>
                  <a:chExt cx="1321594" cy="1035844"/>
                </a:xfrm>
              </p:grpSpPr>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8810" y="1932529"/>
                    <a:ext cx="1321594" cy="1035844"/>
                  </a:xfrm>
                  <a:prstGeom prst="rect">
                    <a:avLst/>
                  </a:prstGeom>
                </p:spPr>
              </p:pic>
              <p:sp>
                <p:nvSpPr>
                  <p:cNvPr id="16" name="TextBox 15"/>
                  <p:cNvSpPr txBox="1"/>
                  <p:nvPr/>
                </p:nvSpPr>
                <p:spPr>
                  <a:xfrm>
                    <a:off x="5746517" y="2196692"/>
                    <a:ext cx="418704" cy="646331"/>
                  </a:xfrm>
                  <a:prstGeom prst="rect">
                    <a:avLst/>
                  </a:prstGeom>
                  <a:noFill/>
                </p:spPr>
                <p:txBody>
                  <a:bodyPr wrap="none" rtlCol="0">
                    <a:spAutoFit/>
                  </a:bodyPr>
                  <a:lstStyle/>
                  <a:p>
                    <a:r>
                      <a:rPr lang="en-GB" sz="3600" b="1" dirty="0"/>
                      <a:t>1</a:t>
                    </a:r>
                  </a:p>
                </p:txBody>
              </p:sp>
            </p:grpSp>
          </p:grpSp>
        </p:grpSp>
        <p:grpSp>
          <p:nvGrpSpPr>
            <p:cNvPr id="30" name="Group 29"/>
            <p:cNvGrpSpPr/>
            <p:nvPr/>
          </p:nvGrpSpPr>
          <p:grpSpPr>
            <a:xfrm>
              <a:off x="644503" y="3693009"/>
              <a:ext cx="2450513" cy="1050835"/>
              <a:chOff x="4321857" y="3130270"/>
              <a:chExt cx="2450513" cy="1050835"/>
            </a:xfrm>
          </p:grpSpPr>
          <p:pic>
            <p:nvPicPr>
              <p:cNvPr id="31" name="Picture 3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1857" y="3145261"/>
                <a:ext cx="2440781" cy="1035844"/>
              </a:xfrm>
              <a:prstGeom prst="rect">
                <a:avLst/>
              </a:prstGeom>
            </p:spPr>
          </p:pic>
          <p:sp>
            <p:nvSpPr>
              <p:cNvPr id="32" name="TextBox 31"/>
              <p:cNvSpPr txBox="1"/>
              <p:nvPr/>
            </p:nvSpPr>
            <p:spPr>
              <a:xfrm>
                <a:off x="4636398" y="3397914"/>
                <a:ext cx="1511952" cy="646331"/>
              </a:xfrm>
              <a:prstGeom prst="rect">
                <a:avLst/>
              </a:prstGeom>
              <a:noFill/>
            </p:spPr>
            <p:txBody>
              <a:bodyPr wrap="none" rtlCol="0">
                <a:spAutoFit/>
              </a:bodyPr>
              <a:lstStyle/>
              <a:p>
                <a:r>
                  <a:rPr lang="en-GB" sz="3600" b="1" dirty="0"/>
                  <a:t>6   0   0</a:t>
                </a:r>
              </a:p>
            </p:txBody>
          </p:sp>
          <p:grpSp>
            <p:nvGrpSpPr>
              <p:cNvPr id="33" name="Group 32"/>
              <p:cNvGrpSpPr/>
              <p:nvPr/>
            </p:nvGrpSpPr>
            <p:grpSpPr>
              <a:xfrm>
                <a:off x="4995097" y="3130270"/>
                <a:ext cx="1777273" cy="1035844"/>
                <a:chOff x="7216487" y="5133643"/>
                <a:chExt cx="1777273" cy="1035844"/>
              </a:xfrm>
            </p:grpSpPr>
            <p:grpSp>
              <p:nvGrpSpPr>
                <p:cNvPr id="34" name="Group 33"/>
                <p:cNvGrpSpPr/>
                <p:nvPr/>
              </p:nvGrpSpPr>
              <p:grpSpPr>
                <a:xfrm>
                  <a:off x="7216487" y="5133643"/>
                  <a:ext cx="1750219" cy="1035844"/>
                  <a:chOff x="2428804" y="4375793"/>
                  <a:chExt cx="1750219" cy="1035844"/>
                </a:xfrm>
              </p:grpSpPr>
              <p:pic>
                <p:nvPicPr>
                  <p:cNvPr id="38" name="Picture 3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8804" y="4375793"/>
                    <a:ext cx="1750219" cy="1035844"/>
                  </a:xfrm>
                  <a:prstGeom prst="rect">
                    <a:avLst/>
                  </a:prstGeom>
                </p:spPr>
              </p:pic>
              <p:sp>
                <p:nvSpPr>
                  <p:cNvPr id="39" name="TextBox 38"/>
                  <p:cNvSpPr txBox="1"/>
                  <p:nvPr/>
                </p:nvSpPr>
                <p:spPr>
                  <a:xfrm>
                    <a:off x="2699468" y="4641103"/>
                    <a:ext cx="965329" cy="646331"/>
                  </a:xfrm>
                  <a:prstGeom prst="rect">
                    <a:avLst/>
                  </a:prstGeom>
                  <a:noFill/>
                </p:spPr>
                <p:txBody>
                  <a:bodyPr wrap="none" rtlCol="0">
                    <a:spAutoFit/>
                  </a:bodyPr>
                  <a:lstStyle/>
                  <a:p>
                    <a:r>
                      <a:rPr lang="en-GB" sz="3600" b="1" dirty="0"/>
                      <a:t>5   0</a:t>
                    </a:r>
                  </a:p>
                </p:txBody>
              </p:sp>
            </p:grpSp>
            <p:grpSp>
              <p:nvGrpSpPr>
                <p:cNvPr id="35" name="Group 34"/>
                <p:cNvGrpSpPr/>
                <p:nvPr/>
              </p:nvGrpSpPr>
              <p:grpSpPr>
                <a:xfrm>
                  <a:off x="7672166" y="5133643"/>
                  <a:ext cx="1321594" cy="1035844"/>
                  <a:chOff x="5414884" y="1810843"/>
                  <a:chExt cx="1321594" cy="1035844"/>
                </a:xfrm>
              </p:grpSpPr>
              <p:pic>
                <p:nvPicPr>
                  <p:cNvPr id="36" name="Picture 3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4884" y="1810843"/>
                    <a:ext cx="1321594" cy="1035844"/>
                  </a:xfrm>
                  <a:prstGeom prst="rect">
                    <a:avLst/>
                  </a:prstGeom>
                </p:spPr>
              </p:pic>
              <p:sp>
                <p:nvSpPr>
                  <p:cNvPr id="37" name="TextBox 36"/>
                  <p:cNvSpPr txBox="1"/>
                  <p:nvPr/>
                </p:nvSpPr>
                <p:spPr>
                  <a:xfrm>
                    <a:off x="5803283" y="2074239"/>
                    <a:ext cx="418704" cy="646331"/>
                  </a:xfrm>
                  <a:prstGeom prst="rect">
                    <a:avLst/>
                  </a:prstGeom>
                  <a:noFill/>
                </p:spPr>
                <p:txBody>
                  <a:bodyPr wrap="none" rtlCol="0">
                    <a:spAutoFit/>
                  </a:bodyPr>
                  <a:lstStyle/>
                  <a:p>
                    <a:r>
                      <a:rPr lang="en-GB" sz="3600" b="1" dirty="0"/>
                      <a:t>4</a:t>
                    </a:r>
                  </a:p>
                </p:txBody>
              </p:sp>
            </p:grpSp>
          </p:grpSp>
        </p:grpSp>
        <p:sp>
          <p:nvSpPr>
            <p:cNvPr id="40" name="Speech Bubble: Rectangle with Corners Rounded 10">
              <a:extLst>
                <a:ext uri="{FF2B5EF4-FFF2-40B4-BE49-F238E27FC236}">
                  <a16:creationId xmlns:a16="http://schemas.microsoft.com/office/drawing/2014/main" id="{CD2579CE-2DB8-4F93-8ECD-0E9BF715B235}"/>
                </a:ext>
              </a:extLst>
            </p:cNvPr>
            <p:cNvSpPr/>
            <p:nvPr/>
          </p:nvSpPr>
          <p:spPr>
            <a:xfrm>
              <a:off x="411392" y="2115096"/>
              <a:ext cx="3293163" cy="1091780"/>
            </a:xfrm>
            <a:prstGeom prst="wedgeEllipseCallout">
              <a:avLst>
                <a:gd name="adj1" fmla="val 4218"/>
                <a:gd name="adj2" fmla="val 8098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we need to partition the two numbers.</a:t>
              </a:r>
              <a:endParaRPr lang="en-GB" sz="2000" b="1" dirty="0">
                <a:solidFill>
                  <a:srgbClr val="C00000"/>
                </a:solidFill>
              </a:endParaRPr>
            </a:p>
          </p:txBody>
        </p:sp>
      </p:grpSp>
      <p:grpSp>
        <p:nvGrpSpPr>
          <p:cNvPr id="5" name="Group 4"/>
          <p:cNvGrpSpPr/>
          <p:nvPr/>
        </p:nvGrpSpPr>
        <p:grpSpPr>
          <a:xfrm>
            <a:off x="3877134" y="3708000"/>
            <a:ext cx="5211035" cy="1035844"/>
            <a:chOff x="3877134" y="3708000"/>
            <a:chExt cx="5211035" cy="1035844"/>
          </a:xfrm>
        </p:grpSpPr>
        <p:pic>
          <p:nvPicPr>
            <p:cNvPr id="42" name="Picture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7134" y="3708000"/>
              <a:ext cx="2440781" cy="1035844"/>
            </a:xfrm>
            <a:prstGeom prst="rect">
              <a:avLst/>
            </a:prstGeom>
          </p:spPr>
        </p:pic>
        <p:sp>
          <p:nvSpPr>
            <p:cNvPr id="43" name="TextBox 42"/>
            <p:cNvSpPr txBox="1"/>
            <p:nvPr/>
          </p:nvSpPr>
          <p:spPr>
            <a:xfrm>
              <a:off x="4191675" y="3960653"/>
              <a:ext cx="1511952" cy="646331"/>
            </a:xfrm>
            <a:prstGeom prst="rect">
              <a:avLst/>
            </a:prstGeom>
            <a:noFill/>
          </p:spPr>
          <p:txBody>
            <a:bodyPr wrap="none" rtlCol="0">
              <a:spAutoFit/>
            </a:bodyPr>
            <a:lstStyle/>
            <a:p>
              <a:r>
                <a:rPr lang="en-GB" sz="3600" b="1" dirty="0"/>
                <a:t>6   0   0</a:t>
              </a:r>
            </a:p>
          </p:txBody>
        </p:sp>
        <p:grpSp>
          <p:nvGrpSpPr>
            <p:cNvPr id="44" name="Group 43"/>
            <p:cNvGrpSpPr/>
            <p:nvPr/>
          </p:nvGrpSpPr>
          <p:grpSpPr>
            <a:xfrm>
              <a:off x="6192899" y="3708000"/>
              <a:ext cx="2895270" cy="1035844"/>
              <a:chOff x="8340614" y="5091391"/>
              <a:chExt cx="2895270" cy="1035844"/>
            </a:xfrm>
          </p:grpSpPr>
          <p:grpSp>
            <p:nvGrpSpPr>
              <p:cNvPr id="47" name="Group 46"/>
              <p:cNvGrpSpPr/>
              <p:nvPr/>
            </p:nvGrpSpPr>
            <p:grpSpPr>
              <a:xfrm>
                <a:off x="8340614" y="5091391"/>
                <a:ext cx="1750219" cy="1035844"/>
                <a:chOff x="3552931" y="4333541"/>
                <a:chExt cx="1750219" cy="1035844"/>
              </a:xfrm>
            </p:grpSpPr>
            <p:pic>
              <p:nvPicPr>
                <p:cNvPr id="52" name="Picture 5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2931" y="4333541"/>
                  <a:ext cx="1750219" cy="1035844"/>
                </a:xfrm>
                <a:prstGeom prst="rect">
                  <a:avLst/>
                </a:prstGeom>
              </p:spPr>
            </p:pic>
            <p:sp>
              <p:nvSpPr>
                <p:cNvPr id="53" name="TextBox 52"/>
                <p:cNvSpPr txBox="1"/>
                <p:nvPr/>
              </p:nvSpPr>
              <p:spPr>
                <a:xfrm>
                  <a:off x="3823595" y="4583860"/>
                  <a:ext cx="965329" cy="646331"/>
                </a:xfrm>
                <a:prstGeom prst="rect">
                  <a:avLst/>
                </a:prstGeom>
                <a:noFill/>
              </p:spPr>
              <p:txBody>
                <a:bodyPr wrap="none" rtlCol="0">
                  <a:spAutoFit/>
                </a:bodyPr>
                <a:lstStyle/>
                <a:p>
                  <a:r>
                    <a:rPr lang="en-GB" sz="3600" b="1" dirty="0"/>
                    <a:t>5   0</a:t>
                  </a:r>
                </a:p>
              </p:txBody>
            </p:sp>
          </p:grpSp>
          <p:grpSp>
            <p:nvGrpSpPr>
              <p:cNvPr id="49" name="Group 48"/>
              <p:cNvGrpSpPr/>
              <p:nvPr/>
            </p:nvGrpSpPr>
            <p:grpSpPr>
              <a:xfrm>
                <a:off x="9914290" y="5091391"/>
                <a:ext cx="1321594" cy="1035844"/>
                <a:chOff x="7657008" y="1768591"/>
                <a:chExt cx="1321594" cy="1035844"/>
              </a:xfrm>
            </p:grpSpPr>
            <p:pic>
              <p:nvPicPr>
                <p:cNvPr id="50" name="Picture 4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57008" y="1768591"/>
                  <a:ext cx="1321594" cy="1035844"/>
                </a:xfrm>
                <a:prstGeom prst="rect">
                  <a:avLst/>
                </a:prstGeom>
              </p:spPr>
            </p:pic>
            <p:sp>
              <p:nvSpPr>
                <p:cNvPr id="51" name="TextBox 50"/>
                <p:cNvSpPr txBox="1"/>
                <p:nvPr/>
              </p:nvSpPr>
              <p:spPr>
                <a:xfrm>
                  <a:off x="8045407" y="2016996"/>
                  <a:ext cx="418704" cy="646331"/>
                </a:xfrm>
                <a:prstGeom prst="rect">
                  <a:avLst/>
                </a:prstGeom>
                <a:noFill/>
              </p:spPr>
              <p:txBody>
                <a:bodyPr wrap="none" rtlCol="0">
                  <a:spAutoFit/>
                </a:bodyPr>
                <a:lstStyle/>
                <a:p>
                  <a:r>
                    <a:rPr lang="en-GB" sz="3600" b="1" dirty="0"/>
                    <a:t>4</a:t>
                  </a:r>
                </a:p>
              </p:txBody>
            </p:sp>
          </p:grpSp>
        </p:grpSp>
      </p:grpSp>
      <p:grpSp>
        <p:nvGrpSpPr>
          <p:cNvPr id="6" name="Group 5"/>
          <p:cNvGrpSpPr/>
          <p:nvPr/>
        </p:nvGrpSpPr>
        <p:grpSpPr>
          <a:xfrm>
            <a:off x="3835846" y="4680000"/>
            <a:ext cx="5308154" cy="1035844"/>
            <a:chOff x="3835846" y="4680000"/>
            <a:chExt cx="5308154" cy="1035844"/>
          </a:xfrm>
        </p:grpSpPr>
        <p:pic>
          <p:nvPicPr>
            <p:cNvPr id="65" name="Picture 6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5846" y="4680000"/>
              <a:ext cx="2440781" cy="1035844"/>
            </a:xfrm>
            <a:prstGeom prst="rect">
              <a:avLst/>
            </a:prstGeom>
          </p:spPr>
        </p:pic>
        <p:sp>
          <p:nvSpPr>
            <p:cNvPr id="66" name="TextBox 65"/>
            <p:cNvSpPr txBox="1"/>
            <p:nvPr/>
          </p:nvSpPr>
          <p:spPr>
            <a:xfrm>
              <a:off x="4150387" y="4944162"/>
              <a:ext cx="1511952" cy="646331"/>
            </a:xfrm>
            <a:prstGeom prst="rect">
              <a:avLst/>
            </a:prstGeom>
            <a:noFill/>
          </p:spPr>
          <p:txBody>
            <a:bodyPr wrap="none" rtlCol="0">
              <a:spAutoFit/>
            </a:bodyPr>
            <a:lstStyle/>
            <a:p>
              <a:r>
                <a:rPr lang="en-GB" sz="3600" b="1" dirty="0"/>
                <a:t>3   0   0</a:t>
              </a:r>
            </a:p>
          </p:txBody>
        </p:sp>
        <p:pic>
          <p:nvPicPr>
            <p:cNvPr id="67" name="Picture 6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3729" y="4680000"/>
              <a:ext cx="1750219" cy="1035844"/>
            </a:xfrm>
            <a:prstGeom prst="rect">
              <a:avLst/>
            </a:prstGeom>
          </p:spPr>
        </p:pic>
        <p:sp>
          <p:nvSpPr>
            <p:cNvPr id="68" name="TextBox 67"/>
            <p:cNvSpPr txBox="1"/>
            <p:nvPr/>
          </p:nvSpPr>
          <p:spPr>
            <a:xfrm>
              <a:off x="6484393" y="4944765"/>
              <a:ext cx="965329" cy="646331"/>
            </a:xfrm>
            <a:prstGeom prst="rect">
              <a:avLst/>
            </a:prstGeom>
            <a:noFill/>
          </p:spPr>
          <p:txBody>
            <a:bodyPr wrap="none" rtlCol="0">
              <a:spAutoFit/>
            </a:bodyPr>
            <a:lstStyle/>
            <a:p>
              <a:r>
                <a:rPr lang="en-GB" sz="3600" b="1" dirty="0"/>
                <a:t>2   0</a:t>
              </a:r>
            </a:p>
          </p:txBody>
        </p:sp>
        <p:pic>
          <p:nvPicPr>
            <p:cNvPr id="69" name="Picture 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2406" y="4680000"/>
              <a:ext cx="1321594" cy="1035844"/>
            </a:xfrm>
            <a:prstGeom prst="rect">
              <a:avLst/>
            </a:prstGeom>
          </p:spPr>
        </p:pic>
        <p:sp>
          <p:nvSpPr>
            <p:cNvPr id="70" name="TextBox 69"/>
            <p:cNvSpPr txBox="1"/>
            <p:nvPr/>
          </p:nvSpPr>
          <p:spPr>
            <a:xfrm>
              <a:off x="8210805" y="4920951"/>
              <a:ext cx="418704" cy="646331"/>
            </a:xfrm>
            <a:prstGeom prst="rect">
              <a:avLst/>
            </a:prstGeom>
            <a:noFill/>
          </p:spPr>
          <p:txBody>
            <a:bodyPr wrap="none" rtlCol="0">
              <a:spAutoFit/>
            </a:bodyPr>
            <a:lstStyle/>
            <a:p>
              <a:r>
                <a:rPr lang="en-GB" sz="3600" b="1" dirty="0"/>
                <a:t>1</a:t>
              </a:r>
            </a:p>
          </p:txBody>
        </p:sp>
      </p:grpSp>
      <p:grpSp>
        <p:nvGrpSpPr>
          <p:cNvPr id="8" name="Group 7"/>
          <p:cNvGrpSpPr/>
          <p:nvPr/>
        </p:nvGrpSpPr>
        <p:grpSpPr>
          <a:xfrm>
            <a:off x="4707130" y="2147182"/>
            <a:ext cx="3551045" cy="1091780"/>
            <a:chOff x="4707130" y="2147182"/>
            <a:chExt cx="3551045" cy="1091780"/>
          </a:xfrm>
        </p:grpSpPr>
        <p:sp>
          <p:nvSpPr>
            <p:cNvPr id="64" name="Speech Bubble: Rectangle with Corners Rounded 10">
              <a:extLst>
                <a:ext uri="{FF2B5EF4-FFF2-40B4-BE49-F238E27FC236}">
                  <a16:creationId xmlns:a16="http://schemas.microsoft.com/office/drawing/2014/main" id="{CD2579CE-2DB8-4F93-8ECD-0E9BF715B235}"/>
                </a:ext>
              </a:extLst>
            </p:cNvPr>
            <p:cNvSpPr/>
            <p:nvPr/>
          </p:nvSpPr>
          <p:spPr>
            <a:xfrm>
              <a:off x="4707130" y="2147182"/>
              <a:ext cx="3551045" cy="1091780"/>
            </a:xfrm>
            <a:prstGeom prst="wedgeEllipseCallout">
              <a:avLst>
                <a:gd name="adj1" fmla="val -18069"/>
                <a:gd name="adj2" fmla="val 914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Write the two numbers as 100s, 10s and 1s.</a:t>
              </a:r>
              <a:endParaRPr lang="en-GB" sz="2000" b="1"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53312" y="2455073"/>
              <a:ext cx="738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38777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Custom 4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2180</TotalTime>
  <Words>3926</Words>
  <Application>Microsoft Office PowerPoint</Application>
  <PresentationFormat>On-screen Show (4:3)</PresentationFormat>
  <Paragraphs>795</Paragraphs>
  <Slides>43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220</cp:revision>
  <dcterms:created xsi:type="dcterms:W3CDTF">2018-09-13T11:08:58Z</dcterms:created>
  <dcterms:modified xsi:type="dcterms:W3CDTF">2019-08-08T15:35:46Z</dcterms:modified>
</cp:coreProperties>
</file>