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6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  <p:embeddedFont>
      <p:font typeface="Libre Baskerville" panose="02000000000000000000" pitchFamily="2" charset="0"/>
      <p:regular r:id="rId27"/>
      <p:bold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seNI9idBY99Noh8vVhK9TkuG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84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 descr="A picture containing text, pla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7210" y="0"/>
            <a:ext cx="83920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/>
          <p:nvPr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" name="Google Shape;17;p13"/>
          <p:cNvCxnSpPr/>
          <p:nvPr/>
        </p:nvCxnSpPr>
        <p:spPr>
          <a:xfrm>
            <a:off x="4359876" y="4300155"/>
            <a:ext cx="347224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1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961" y="4157464"/>
            <a:ext cx="972078" cy="28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/>
          <p:nvPr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Google Shape;20;p13" descr="A picture containing ceramic ware, porcelai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338" y="4814449"/>
            <a:ext cx="1668775" cy="162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0777" y="1164252"/>
            <a:ext cx="818801" cy="84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Font typeface="Libre Baskerville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1" name="Google Shape;141;p24" descr="A close-up of a tre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6289612" y="2770632"/>
            <a:ext cx="5065776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Font typeface="Arial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Font typeface="Arial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3"/>
          </p:nvPr>
        </p:nvSpPr>
        <p:spPr>
          <a:xfrm>
            <a:off x="6289612" y="4361688"/>
            <a:ext cx="5065776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4"/>
          </p:nvPr>
        </p:nvSpPr>
        <p:spPr>
          <a:xfrm>
            <a:off x="6289612" y="4791456"/>
            <a:ext cx="5065776" cy="14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24" descr="A group of flower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19083" y="2260473"/>
            <a:ext cx="1245309" cy="2314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body" idx="5"/>
          </p:nvPr>
        </p:nvSpPr>
        <p:spPr>
          <a:xfrm>
            <a:off x="466344" y="1426464"/>
            <a:ext cx="392277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3" name="Google Shape;153;p25"/>
          <p:cNvCxnSpPr/>
          <p:nvPr/>
        </p:nvCxnSpPr>
        <p:spPr>
          <a:xfrm>
            <a:off x="837235" y="1767119"/>
            <a:ext cx="1051656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25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5658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1124712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Font typeface="Arial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Font typeface="Arial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3"/>
          </p:nvPr>
        </p:nvSpPr>
        <p:spPr>
          <a:xfrm>
            <a:off x="4498848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"/>
          </p:nvPr>
        </p:nvSpPr>
        <p:spPr>
          <a:xfrm>
            <a:off x="4498848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5"/>
          </p:nvPr>
        </p:nvSpPr>
        <p:spPr>
          <a:xfrm>
            <a:off x="7909560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6"/>
          </p:nvPr>
        </p:nvSpPr>
        <p:spPr>
          <a:xfrm>
            <a:off x="7909560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013" y="1162701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/>
          <p:nvPr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7" name="Google Shape;167;p26" descr="A picture containing flower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235" y="2476883"/>
            <a:ext cx="749300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 descr="A close-up of a flow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9809" y="1695833"/>
            <a:ext cx="1155700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 descr="A close-up of a flowe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6749" y="381916"/>
            <a:ext cx="1155700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8211312" y="2011680"/>
            <a:ext cx="2999232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55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7" name="Google Shape;177;p27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838200" y="2628461"/>
            <a:ext cx="5181600" cy="3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2"/>
          </p:nvPr>
        </p:nvSpPr>
        <p:spPr>
          <a:xfrm>
            <a:off x="6172200" y="2628461"/>
            <a:ext cx="5181600" cy="3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28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6" name="Google Shape;186;p28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013" y="1162701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/>
          <p:nvPr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" name="Google Shape;27;p14" descr="A group of flower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183880" y="2194560"/>
            <a:ext cx="3749040" cy="43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14" descr="A picture containing flower,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235" y="2476883"/>
            <a:ext cx="7493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>
            <a:spLocks noGrp="1"/>
          </p:cNvSpPr>
          <p:nvPr>
            <p:ph type="body" idx="2"/>
          </p:nvPr>
        </p:nvSpPr>
        <p:spPr>
          <a:xfrm>
            <a:off x="1225296" y="1426464"/>
            <a:ext cx="392277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0"/>
              <a:buNone/>
              <a:defRPr sz="30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5" name="Google Shape;45;p16" descr="A close up of a plan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87322" y="3187511"/>
            <a:ext cx="1422400" cy="5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6" descr="A picture containing bedclothes, fabr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00022" y="287485"/>
            <a:ext cx="14859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6"/>
          <p:cNvSpPr/>
          <p:nvPr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8" name="Google Shape;48;p16" descr="A picture containing ceramic ware, porcelai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90193">
            <a:off x="6957396" y="5090392"/>
            <a:ext cx="856832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6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979" y="3252854"/>
            <a:ext cx="1206427" cy="62135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1153668" y="3977640"/>
            <a:ext cx="9884664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1153668" y="4700016"/>
            <a:ext cx="98846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/>
          <p:nvPr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" name="Google Shape;54;p17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14950" y="-64113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/>
          <p:nvPr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6" name="Google Shape;56;p17" descr="A picture containing flower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869421" y="459092"/>
            <a:ext cx="7493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838200" y="2990088"/>
            <a:ext cx="105156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green">
  <p:cSld name="Title and Content green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8" name="Google Shape;68;p19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056236" y="-1772981"/>
            <a:ext cx="2147050" cy="60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9"/>
          <p:cNvSpPr/>
          <p:nvPr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0" name="Google Shape;70;p19" descr="A picture containing flower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07543" y="-287017"/>
            <a:ext cx="1051334" cy="386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 descr="A picture containing mollusk, ins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2222" y="492338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10149667" y="3189069"/>
            <a:ext cx="945473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1033184" y="2136567"/>
            <a:ext cx="94183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9" name="Google Shape;79;p20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>
            <a:spLocks noGrp="1"/>
          </p:cNvSpPr>
          <p:nvPr>
            <p:ph type="pic" idx="2"/>
          </p:nvPr>
        </p:nvSpPr>
        <p:spPr>
          <a:xfrm>
            <a:off x="1375868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1326173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3"/>
          </p:nvPr>
        </p:nvSpPr>
        <p:spPr>
          <a:xfrm>
            <a:off x="1328309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>
            <a:spLocks noGrp="1"/>
          </p:cNvSpPr>
          <p:nvPr>
            <p:ph type="pic" idx="4"/>
          </p:nvPr>
        </p:nvSpPr>
        <p:spPr>
          <a:xfrm>
            <a:off x="3828270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0"/>
          <p:cNvSpPr txBox="1">
            <a:spLocks noGrp="1"/>
          </p:cNvSpPr>
          <p:nvPr>
            <p:ph type="body" idx="5"/>
          </p:nvPr>
        </p:nvSpPr>
        <p:spPr>
          <a:xfrm>
            <a:off x="3763663" y="3926721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6"/>
          </p:nvPr>
        </p:nvSpPr>
        <p:spPr>
          <a:xfrm>
            <a:off x="3765799" y="4286611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>
            <a:spLocks noGrp="1"/>
          </p:cNvSpPr>
          <p:nvPr>
            <p:ph type="pic" idx="7"/>
          </p:nvPr>
        </p:nvSpPr>
        <p:spPr>
          <a:xfrm>
            <a:off x="6280672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0"/>
          <p:cNvSpPr txBox="1">
            <a:spLocks noGrp="1"/>
          </p:cNvSpPr>
          <p:nvPr>
            <p:ph type="body" idx="8"/>
          </p:nvPr>
        </p:nvSpPr>
        <p:spPr>
          <a:xfrm>
            <a:off x="6216065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9"/>
          </p:nvPr>
        </p:nvSpPr>
        <p:spPr>
          <a:xfrm>
            <a:off x="6218201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>
            <a:spLocks noGrp="1"/>
          </p:cNvSpPr>
          <p:nvPr>
            <p:ph type="pic" idx="13"/>
          </p:nvPr>
        </p:nvSpPr>
        <p:spPr>
          <a:xfrm>
            <a:off x="8733074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0"/>
          <p:cNvSpPr txBox="1">
            <a:spLocks noGrp="1"/>
          </p:cNvSpPr>
          <p:nvPr>
            <p:ph type="body" idx="14"/>
          </p:nvPr>
        </p:nvSpPr>
        <p:spPr>
          <a:xfrm>
            <a:off x="8666331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5"/>
          </p:nvPr>
        </p:nvSpPr>
        <p:spPr>
          <a:xfrm>
            <a:off x="8668467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21"/>
          <p:cNvSpPr/>
          <p:nvPr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8" name="Google Shape;98;p21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pic" idx="2"/>
          </p:nvPr>
        </p:nvSpPr>
        <p:spPr>
          <a:xfrm>
            <a:off x="168136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106424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3"/>
          </p:nvPr>
        </p:nvSpPr>
        <p:spPr>
          <a:xfrm>
            <a:off x="1106424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>
            <a:spLocks noGrp="1"/>
          </p:cNvSpPr>
          <p:nvPr>
            <p:ph type="pic" idx="4"/>
          </p:nvPr>
        </p:nvSpPr>
        <p:spPr>
          <a:xfrm>
            <a:off x="168136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1"/>
          <p:cNvSpPr txBox="1">
            <a:spLocks noGrp="1"/>
          </p:cNvSpPr>
          <p:nvPr>
            <p:ph type="body" idx="5"/>
          </p:nvPr>
        </p:nvSpPr>
        <p:spPr>
          <a:xfrm>
            <a:off x="1106424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6"/>
          </p:nvPr>
        </p:nvSpPr>
        <p:spPr>
          <a:xfrm>
            <a:off x="1106424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>
            <a:spLocks noGrp="1"/>
          </p:cNvSpPr>
          <p:nvPr>
            <p:ph type="pic" idx="7"/>
          </p:nvPr>
        </p:nvSpPr>
        <p:spPr>
          <a:xfrm>
            <a:off x="422675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1"/>
          <p:cNvSpPr txBox="1">
            <a:spLocks noGrp="1"/>
          </p:cNvSpPr>
          <p:nvPr>
            <p:ph type="body" idx="8"/>
          </p:nvPr>
        </p:nvSpPr>
        <p:spPr>
          <a:xfrm>
            <a:off x="3639312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9"/>
          </p:nvPr>
        </p:nvSpPr>
        <p:spPr>
          <a:xfrm>
            <a:off x="3639312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>
            <a:spLocks noGrp="1"/>
          </p:cNvSpPr>
          <p:nvPr>
            <p:ph type="pic" idx="13"/>
          </p:nvPr>
        </p:nvSpPr>
        <p:spPr>
          <a:xfrm>
            <a:off x="422675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1"/>
          <p:cNvSpPr txBox="1">
            <a:spLocks noGrp="1"/>
          </p:cNvSpPr>
          <p:nvPr>
            <p:ph type="body" idx="14"/>
          </p:nvPr>
        </p:nvSpPr>
        <p:spPr>
          <a:xfrm>
            <a:off x="3639312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5"/>
          </p:nvPr>
        </p:nvSpPr>
        <p:spPr>
          <a:xfrm>
            <a:off x="3639312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>
            <a:spLocks noGrp="1"/>
          </p:cNvSpPr>
          <p:nvPr>
            <p:ph type="pic" idx="16"/>
          </p:nvPr>
        </p:nvSpPr>
        <p:spPr>
          <a:xfrm>
            <a:off x="677214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1"/>
          <p:cNvSpPr txBox="1">
            <a:spLocks noGrp="1"/>
          </p:cNvSpPr>
          <p:nvPr>
            <p:ph type="body" idx="17"/>
          </p:nvPr>
        </p:nvSpPr>
        <p:spPr>
          <a:xfrm>
            <a:off x="6172200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8"/>
          </p:nvPr>
        </p:nvSpPr>
        <p:spPr>
          <a:xfrm>
            <a:off x="6172200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>
            <a:spLocks noGrp="1"/>
          </p:cNvSpPr>
          <p:nvPr>
            <p:ph type="pic" idx="19"/>
          </p:nvPr>
        </p:nvSpPr>
        <p:spPr>
          <a:xfrm>
            <a:off x="677214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1"/>
          <p:cNvSpPr txBox="1">
            <a:spLocks noGrp="1"/>
          </p:cNvSpPr>
          <p:nvPr>
            <p:ph type="body" idx="20"/>
          </p:nvPr>
        </p:nvSpPr>
        <p:spPr>
          <a:xfrm>
            <a:off x="6172200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1"/>
          </p:nvPr>
        </p:nvSpPr>
        <p:spPr>
          <a:xfrm>
            <a:off x="6172200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22"/>
          </p:nvPr>
        </p:nvSpPr>
        <p:spPr>
          <a:xfrm>
            <a:off x="9317533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1"/>
          <p:cNvSpPr txBox="1">
            <a:spLocks noGrp="1"/>
          </p:cNvSpPr>
          <p:nvPr>
            <p:ph type="body" idx="23"/>
          </p:nvPr>
        </p:nvSpPr>
        <p:spPr>
          <a:xfrm>
            <a:off x="8705088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4"/>
          </p:nvPr>
        </p:nvSpPr>
        <p:spPr>
          <a:xfrm>
            <a:off x="8705088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25"/>
          </p:nvPr>
        </p:nvSpPr>
        <p:spPr>
          <a:xfrm>
            <a:off x="9317533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1"/>
          <p:cNvSpPr txBox="1">
            <a:spLocks noGrp="1"/>
          </p:cNvSpPr>
          <p:nvPr>
            <p:ph type="body" idx="26"/>
          </p:nvPr>
        </p:nvSpPr>
        <p:spPr>
          <a:xfrm>
            <a:off x="8705088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7"/>
          </p:nvPr>
        </p:nvSpPr>
        <p:spPr>
          <a:xfrm>
            <a:off x="8705088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9" name="Google Shape;129;p22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975360" y="2615184"/>
            <a:ext cx="10241280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 b="0" i="0" u="none" strike="noStrike" cap="none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"/>
          <p:cNvSpPr txBox="1">
            <a:spLocks noGrp="1"/>
          </p:cNvSpPr>
          <p:nvPr>
            <p:ph type="ctrTitle"/>
          </p:nvPr>
        </p:nvSpPr>
        <p:spPr>
          <a:xfrm>
            <a:off x="2830576" y="3280664"/>
            <a:ext cx="6693408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800"/>
            </a:pPr>
            <a:br>
              <a:rPr lang="en-GB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b="1" dirty="0">
                <a:latin typeface="Comic Sans MS"/>
                <a:ea typeface="Comic Sans MS"/>
                <a:cs typeface="Comic Sans MS"/>
                <a:sym typeface="Comic Sans MS"/>
              </a:rPr>
              <a:t>Unit </a:t>
            </a:r>
            <a:r>
              <a:rPr lang="en-US" sz="1800" dirty="0">
                <a:effectLst/>
              </a:rPr>
              <a:t>4.Be an animator </a:t>
            </a:r>
            <a:br>
              <a:rPr lang="en-US" sz="1600" dirty="0">
                <a:effectLst/>
              </a:rPr>
            </a:br>
            <a:b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210" name="Google Shape;210;p1"/>
          <p:cNvSpPr txBox="1"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1" dirty="0">
                <a:latin typeface="Comic Sans MS"/>
                <a:ea typeface="Comic Sans MS"/>
                <a:cs typeface="Comic Sans MS"/>
                <a:sym typeface="Comic Sans MS"/>
              </a:rPr>
              <a:t>Year 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omic Sans MS"/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 Homework</a:t>
            </a:r>
            <a:r>
              <a:rPr lang="en-GB" dirty="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Google Shape;299;p1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301" name="Google Shape;301;p11"/>
          <p:cNvSpPr txBox="1">
            <a:spLocks noGrp="1"/>
          </p:cNvSpPr>
          <p:nvPr>
            <p:ph type="body" idx="1"/>
          </p:nvPr>
        </p:nvSpPr>
        <p:spPr>
          <a:xfrm>
            <a:off x="2066384" y="4812009"/>
            <a:ext cx="5576619" cy="140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4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1200" dirty="0">
                <a:latin typeface="Comic Sans MS"/>
                <a:ea typeface="Comic Sans MS"/>
                <a:cs typeface="Comic Sans MS"/>
                <a:sym typeface="Comic Sans MS"/>
              </a:rPr>
              <a:t>Enjoy your </a:t>
            </a:r>
            <a:endParaRPr sz="112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GB" sz="11200" dirty="0">
                <a:latin typeface="Comic Sans MS"/>
                <a:ea typeface="Comic Sans MS"/>
                <a:cs typeface="Comic Sans MS"/>
                <a:sym typeface="Comic Sans MS"/>
              </a:rPr>
              <a:t>day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302" name="Google Shape;302;p11" descr="Smile Face - 12/Pk – ADSCO Compan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4086" y="4802865"/>
            <a:ext cx="1687417" cy="217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575F92-F0BF-9B90-2BAE-725DD2129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451" y="2511956"/>
            <a:ext cx="4642104" cy="2644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>
            <a:spLocks noGrp="1"/>
          </p:cNvSpPr>
          <p:nvPr>
            <p:ph type="title"/>
          </p:nvPr>
        </p:nvSpPr>
        <p:spPr>
          <a:xfrm>
            <a:off x="6613191" y="612648"/>
            <a:ext cx="488899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</a:pPr>
            <a:r>
              <a:rPr lang="en-GB" b="1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Learning Objective:</a:t>
            </a:r>
            <a:endParaRPr/>
          </a:p>
        </p:txBody>
      </p:sp>
      <p:sp>
        <p:nvSpPr>
          <p:cNvPr id="217" name="Google Shape;217;p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218" name="Google Shape;218;p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19" name="Google Shape;219;p2"/>
          <p:cNvSpPr txBox="1">
            <a:spLocks noGrp="1"/>
          </p:cNvSpPr>
          <p:nvPr>
            <p:ph type="body" idx="1"/>
          </p:nvPr>
        </p:nvSpPr>
        <p:spPr>
          <a:xfrm>
            <a:off x="7380220" y="1994027"/>
            <a:ext cx="3749040" cy="43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5764"/>
              <a:buNone/>
            </a:pPr>
            <a:r>
              <a:rPr lang="en-GB" sz="6710" b="1" dirty="0">
                <a:latin typeface="Comic Sans MS"/>
                <a:ea typeface="Comic Sans MS"/>
                <a:cs typeface="Comic Sans MS"/>
                <a:sym typeface="Comic Sans MS"/>
              </a:rPr>
              <a:t>Learners will be able to </a:t>
            </a:r>
            <a:endParaRPr sz="671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 how to develop programs to produce desired outputs, including the use of the repeat block.</a:t>
            </a:r>
            <a:endParaRPr sz="29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628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∙"/>
            </a:pPr>
            <a:endParaRPr sz="57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ct val="100000"/>
              <a:buNone/>
            </a:pPr>
            <a:endParaRPr dirty="0">
              <a:solidFill>
                <a:schemeClr val="accent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2"/>
          <p:cNvSpPr txBox="1">
            <a:spLocks noGrp="1"/>
          </p:cNvSpPr>
          <p:nvPr>
            <p:ph type="body" idx="2"/>
          </p:nvPr>
        </p:nvSpPr>
        <p:spPr>
          <a:xfrm>
            <a:off x="1062740" y="1117219"/>
            <a:ext cx="392277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LO</a:t>
            </a:r>
            <a:endParaRPr/>
          </a:p>
        </p:txBody>
      </p:sp>
      <p:pic>
        <p:nvPicPr>
          <p:cNvPr id="221" name="Google Shape;221;p2" descr="Floral leaf acc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41633" flipH="1">
            <a:off x="2730489" y="3551582"/>
            <a:ext cx="1243661" cy="79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" descr="Floral leaf ac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4482" y="1641348"/>
            <a:ext cx="1791038" cy="203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title"/>
          </p:nvPr>
        </p:nvSpPr>
        <p:spPr>
          <a:xfrm>
            <a:off x="1153668" y="3968496"/>
            <a:ext cx="9884664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2971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Calibri"/>
              <a:buNone/>
            </a:pPr>
            <a:r>
              <a:rPr lang="en-GB" sz="8000" b="1">
                <a:latin typeface="Calibri"/>
                <a:ea typeface="Calibri"/>
                <a:cs typeface="Calibri"/>
                <a:sym typeface="Calibri"/>
              </a:rPr>
              <a:t>TNG Vision &amp; Mission </a:t>
            </a:r>
            <a:br>
              <a:rPr lang="en-GB" sz="8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8000" b="1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Independent learning, active participation, a safe and positive environment, technology-enhanced environment</a:t>
            </a:r>
            <a:endParaRPr sz="6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Google Shape;237;p4"/>
          <p:cNvSpPr txBox="1">
            <a:spLocks noGrp="1"/>
          </p:cNvSpPr>
          <p:nvPr>
            <p:ph type="body" idx="1"/>
          </p:nvPr>
        </p:nvSpPr>
        <p:spPr>
          <a:xfrm>
            <a:off x="1153668" y="4700016"/>
            <a:ext cx="98846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Annual revenue growth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4744720" y="4700016"/>
            <a:ext cx="2783840" cy="339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</a:pPr>
            <a:r>
              <a:rPr lang="en-GB" b="1"/>
              <a:t>Big Question</a:t>
            </a:r>
            <a:endParaRPr/>
          </a:p>
        </p:txBody>
      </p:sp>
      <p:sp>
        <p:nvSpPr>
          <p:cNvPr id="244" name="Google Shape;244;p5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pSp>
        <p:nvGrpSpPr>
          <p:cNvPr id="246" name="Google Shape;246;p5"/>
          <p:cNvGrpSpPr/>
          <p:nvPr/>
        </p:nvGrpSpPr>
        <p:grpSpPr>
          <a:xfrm>
            <a:off x="488679" y="3110835"/>
            <a:ext cx="10293800" cy="3262533"/>
            <a:chOff x="212335" y="106093"/>
            <a:chExt cx="10293800" cy="3262533"/>
          </a:xfrm>
        </p:grpSpPr>
        <p:sp>
          <p:nvSpPr>
            <p:cNvPr id="247" name="Google Shape;247;p5"/>
            <p:cNvSpPr/>
            <p:nvPr/>
          </p:nvSpPr>
          <p:spPr>
            <a:xfrm>
              <a:off x="212335" y="106093"/>
              <a:ext cx="1335915" cy="1335915"/>
            </a:xfrm>
            <a:prstGeom prst="ellipse">
              <a:avLst/>
            </a:prstGeom>
            <a:solidFill>
              <a:srgbClr val="CEC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834517" y="106093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1834517" y="106093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GB" sz="2400" b="0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1. </a:t>
              </a:r>
              <a:r>
                <a:rPr lang="en-US" sz="2400" dirty="0">
                  <a:effectLst/>
                </a:rPr>
                <a:t>Can you think of a fun game or activity where we can use a repeat block to make the computer do something cool?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r>
                <a:rPr lang="en-GB" sz="2400" b="0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532139" y="106093"/>
              <a:ext cx="1335915" cy="1335915"/>
            </a:xfrm>
            <a:prstGeom prst="ellipse">
              <a:avLst/>
            </a:prstGeom>
            <a:solidFill>
              <a:srgbClr val="CEC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154322" y="106093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7357193" y="795526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GB" sz="2400" b="1" i="0" u="none" strike="noStrike" cap="none" dirty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2. </a:t>
              </a:r>
              <a:r>
                <a:rPr lang="en-US" sz="2400" dirty="0">
                  <a:effectLst/>
                </a:rPr>
                <a:t>What are some other things we can do with programming to make our schoolwork or fun activities easier and more exciting?</a:t>
              </a:r>
              <a:endParaRPr lang="en-US" sz="2000" dirty="0">
                <a:effectLst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26277" y="408111"/>
              <a:ext cx="774830" cy="7748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834517" y="2032711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48943" y="371089"/>
              <a:ext cx="774830" cy="7748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154322" y="2032711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7154322" y="2032711"/>
              <a:ext cx="3148942" cy="1335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mic Sans MS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"/>
          <p:cNvSpPr txBox="1">
            <a:spLocks noGrp="1"/>
          </p:cNvSpPr>
          <p:nvPr>
            <p:ph type="title"/>
          </p:nvPr>
        </p:nvSpPr>
        <p:spPr>
          <a:xfrm>
            <a:off x="782320" y="473074"/>
            <a:ext cx="4988560" cy="112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br>
              <a:rPr lang="en-GB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900" b="1" dirty="0">
                <a:solidFill>
                  <a:srgbClr val="000000"/>
                </a:solidFill>
                <a:latin typeface="Comic Sans MS"/>
                <a:ea typeface="Calibri"/>
                <a:cs typeface="Calibri"/>
                <a:sym typeface="Comic Sans MS"/>
              </a:rPr>
              <a:t>W</a:t>
            </a:r>
            <a:r>
              <a:rPr lang="en-GB" sz="49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arm up Activity</a:t>
            </a:r>
            <a:br>
              <a:rPr lang="en-GB" sz="4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70" name="Google Shape;270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 point:</a:t>
            </a:r>
            <a:endParaRPr lang="en-US" sz="2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Repeat block can be used to repeat one line of instruction or a set of instructions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2600"/>
              <a:buNone/>
            </a:pPr>
            <a:r>
              <a:rPr lang="en-GB" sz="2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nimation uses the "repeat" block to make a character do something multiple times.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4AEAD2-9114-2E5A-5AB8-8E81B7CF3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962" y="3916362"/>
            <a:ext cx="4044439" cy="154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07F36-C7E3-3628-45EA-97966D667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908" y="3790535"/>
            <a:ext cx="3761804" cy="1671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>
            <a:spLocks noGrp="1"/>
          </p:cNvSpPr>
          <p:nvPr>
            <p:ph type="title"/>
          </p:nvPr>
        </p:nvSpPr>
        <p:spPr>
          <a:xfrm>
            <a:off x="1107440" y="136525"/>
            <a:ext cx="4277360" cy="107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omic Sans MS"/>
              <a:buNone/>
            </a:pPr>
            <a:r>
              <a:rPr lang="en-GB" sz="4800">
                <a:latin typeface="Comic Sans MS"/>
                <a:ea typeface="Comic Sans MS"/>
                <a:cs typeface="Comic Sans MS"/>
                <a:sym typeface="Comic Sans MS"/>
              </a:rPr>
              <a:t>Main Activity</a:t>
            </a:r>
            <a:endParaRPr/>
          </a:p>
        </p:txBody>
      </p:sp>
      <p:sp>
        <p:nvSpPr>
          <p:cNvPr id="283" name="Google Shape;283;p8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284" name="Google Shape;284;p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817960" y="1381511"/>
            <a:ext cx="105561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1: (20 mins):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Pairs of students will collaborate to discuss and work together to solve the provided problem.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learners are expected to use the algorithm from the Learn panel to program the Cat character to jump repeatedly using the Scratch]r program. The code with the Repeat block, shown in the Learn panel, should be used in the program.(</a:t>
            </a:r>
            <a:r>
              <a:rPr lang="en-U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page no. 60</a:t>
            </a:r>
            <a: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F5D12-9E3C-343B-D4E4-5774D53E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792" y="3337001"/>
            <a:ext cx="2828544" cy="3394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Richard Branson</a:t>
            </a:r>
            <a:endParaRPr/>
          </a:p>
        </p:txBody>
      </p:sp>
      <p:sp>
        <p:nvSpPr>
          <p:cNvPr id="276" name="Google Shape;276;p7"/>
          <p:cNvSpPr txBox="1">
            <a:spLocks noGrp="1"/>
          </p:cNvSpPr>
          <p:nvPr>
            <p:ph type="title"/>
          </p:nvPr>
        </p:nvSpPr>
        <p:spPr>
          <a:xfrm>
            <a:off x="640078" y="2037080"/>
            <a:ext cx="10911840" cy="278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 2 (Continuation of  task 1- 20 mins):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Learners should then add the Dog character and create a program for the Dog character using the Repeat block to match the algorithm.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dirty="0"/>
          </a:p>
        </p:txBody>
      </p:sp>
      <p:sp>
        <p:nvSpPr>
          <p:cNvPr id="277" name="Google Shape;277;p7"/>
          <p:cNvSpPr/>
          <p:nvPr/>
        </p:nvSpPr>
        <p:spPr>
          <a:xfrm>
            <a:off x="5173680" y="3964517"/>
            <a:ext cx="1816400" cy="350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7DF15-431E-BC23-ABAB-24D9DD25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816" y="2893483"/>
            <a:ext cx="3225019" cy="3787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"/>
          <p:cNvSpPr/>
          <p:nvPr/>
        </p:nvSpPr>
        <p:spPr>
          <a:xfrm>
            <a:off x="5173680" y="3964517"/>
            <a:ext cx="1816400" cy="3507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CED13-34A6-EFB6-8477-1B82831C9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" y="18602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Extension task: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finishers will use the algorithm and make a ScratchJr program. 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8">
            <a:extLst>
              <a:ext uri="{FF2B5EF4-FFF2-40B4-BE49-F238E27FC236}">
                <a16:creationId xmlns:a16="http://schemas.microsoft.com/office/drawing/2014/main" id="{23EC384A-7136-B67E-B24A-E0ED9BB08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3" t="11404" r="-23303" b="-11404"/>
          <a:stretch>
            <a:fillRect/>
          </a:stretch>
        </p:blipFill>
        <p:spPr bwMode="auto">
          <a:xfrm>
            <a:off x="894080" y="2317497"/>
            <a:ext cx="59436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3637280" y="393700"/>
            <a:ext cx="4521200" cy="124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omic Sans MS"/>
              <a:buNone/>
            </a:pPr>
            <a:r>
              <a:rPr lang="en-GB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Plenary 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1" name="Google Shape;291;p10"/>
          <p:cNvSpPr txBox="1">
            <a:spLocks noGrp="1"/>
          </p:cNvSpPr>
          <p:nvPr>
            <p:ph type="ftr" idx="11"/>
          </p:nvPr>
        </p:nvSpPr>
        <p:spPr>
          <a:xfrm>
            <a:off x="39866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title</a:t>
            </a:r>
            <a:endParaRPr/>
          </a:p>
        </p:txBody>
      </p:sp>
      <p:sp>
        <p:nvSpPr>
          <p:cNvPr id="292" name="Google Shape;292;p10"/>
          <p:cNvSpPr txBox="1">
            <a:spLocks noGrp="1"/>
          </p:cNvSpPr>
          <p:nvPr>
            <p:ph type="sldNum" idx="12"/>
          </p:nvPr>
        </p:nvSpPr>
        <p:spPr>
          <a:xfrm>
            <a:off x="906779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93" name="Google Shape;293;p10"/>
          <p:cNvSpPr txBox="1">
            <a:spLocks noGrp="1"/>
          </p:cNvSpPr>
          <p:nvPr>
            <p:ph type="body" idx="1"/>
          </p:nvPr>
        </p:nvSpPr>
        <p:spPr>
          <a:xfrm>
            <a:off x="838200" y="2990088"/>
            <a:ext cx="10515600" cy="170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MS ??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Exit Ticket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Learners give the answer in sticky notes.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8095"/>
              <a:buNone/>
            </a:pPr>
            <a:endParaRPr sz="8950" dirty="0">
              <a:solidFill>
                <a:srgbClr val="21252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06833-B580-1058-C73B-6D0096AF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336" y="4036655"/>
            <a:ext cx="4785984" cy="2684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Libre Baskerville</vt:lpstr>
      <vt:lpstr>Times New Roman</vt:lpstr>
      <vt:lpstr>Gill Sans</vt:lpstr>
      <vt:lpstr>Comic Sans MS</vt:lpstr>
      <vt:lpstr>Cambria</vt:lpstr>
      <vt:lpstr>Office Theme</vt:lpstr>
      <vt:lpstr> Unit 4.Be an animator   </vt:lpstr>
      <vt:lpstr>Learning Objective:</vt:lpstr>
      <vt:lpstr>TNG Vision &amp; Mission    Independent learning, active participation, a safe and positive environment, technology-enhanced environment</vt:lpstr>
      <vt:lpstr>Big Question</vt:lpstr>
      <vt:lpstr> Warm up Activity </vt:lpstr>
      <vt:lpstr>Main Activity</vt:lpstr>
      <vt:lpstr>Task 2 (Continuation of  task 1- 20 mins): Learners should then add the Dog character and create a program for the Dog character using the Repeat block to match the algorithm. </vt:lpstr>
      <vt:lpstr>PowerPoint Presentation</vt:lpstr>
      <vt:lpstr>Plenary </vt:lpstr>
      <vt:lpstr> 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 4.Be an animator   </dc:title>
  <dc:creator>Sara</dc:creator>
  <cp:lastModifiedBy>Safna Shamsuddeen</cp:lastModifiedBy>
  <cp:revision>1</cp:revision>
  <dcterms:created xsi:type="dcterms:W3CDTF">2023-09-12T18:27:16Z</dcterms:created>
  <dcterms:modified xsi:type="dcterms:W3CDTF">2023-11-01T06:47:58Z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