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6" r:id="rId3"/>
    <p:sldId id="281" r:id="rId4"/>
    <p:sldId id="258" r:id="rId5"/>
    <p:sldId id="280" r:id="rId6"/>
    <p:sldId id="282" r:id="rId7"/>
    <p:sldId id="283" r:id="rId8"/>
    <p:sldId id="284" r:id="rId9"/>
    <p:sldId id="285" r:id="rId10"/>
    <p:sldId id="287" r:id="rId11"/>
    <p:sldId id="289" r:id="rId12"/>
    <p:sldId id="288" r:id="rId13"/>
    <p:sldId id="290" r:id="rId14"/>
    <p:sldId id="265" r:id="rId15"/>
    <p:sldId id="292" r:id="rId16"/>
    <p:sldId id="293" r:id="rId17"/>
    <p:sldId id="294" r:id="rId18"/>
    <p:sldId id="298" r:id="rId19"/>
    <p:sldId id="296" r:id="rId20"/>
    <p:sldId id="297" r:id="rId21"/>
    <p:sldId id="295" r:id="rId22"/>
    <p:sldId id="299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 userDrawn="1">
          <p15:clr>
            <a:srgbClr val="A4A3A4"/>
          </p15:clr>
        </p15:guide>
        <p15:guide id="2" pos="16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6" autoAdjust="0"/>
    <p:restoredTop sz="94300" autoAdjust="0"/>
  </p:normalViewPr>
  <p:slideViewPr>
    <p:cSldViewPr snapToGrid="0">
      <p:cViewPr varScale="1">
        <p:scale>
          <a:sx n="68" d="100"/>
          <a:sy n="68" d="100"/>
        </p:scale>
        <p:origin x="762" y="72"/>
      </p:cViewPr>
      <p:guideLst>
        <p:guide orient="horz" pos="3135"/>
        <p:guide pos="1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02/03/2020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52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074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91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366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5261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175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276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827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09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827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098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790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42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20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93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04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10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642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6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02/03/2020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02/03/2020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33715" y="907143"/>
            <a:ext cx="10105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00FF"/>
                </a:solidFill>
              </a:rPr>
              <a:t>Using conjunctions and prepositions to</a:t>
            </a:r>
            <a:br>
              <a:rPr lang="en-GB" sz="4800" b="1" dirty="0">
                <a:solidFill>
                  <a:srgbClr val="0000FF"/>
                </a:solidFill>
              </a:rPr>
            </a:br>
            <a:r>
              <a:rPr lang="en-GB" sz="4800" b="1" dirty="0">
                <a:solidFill>
                  <a:srgbClr val="0000FF"/>
                </a:solidFill>
              </a:rPr>
              <a:t> add information about time, place   and cause</a:t>
            </a:r>
            <a:endParaRPr lang="en-US" sz="4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2056" y="2572430"/>
            <a:ext cx="1896745" cy="2765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8265" y="2517684"/>
            <a:ext cx="1710735" cy="27981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5314" y="929578"/>
            <a:ext cx="582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The Cat</a:t>
            </a:r>
            <a:r>
              <a:rPr lang="en-GB" sz="40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113643" y="2003208"/>
            <a:ext cx="7964714" cy="1981055"/>
          </a:xfrm>
          <a:prstGeom prst="rect">
            <a:avLst/>
          </a:prstGeom>
          <a:solidFill>
            <a:srgbClr val="BF9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800" dirty="0"/>
              <a:t>The cat</a:t>
            </a:r>
          </a:p>
          <a:p>
            <a:pPr algn="ctr">
              <a:lnSpc>
                <a:spcPct val="110000"/>
              </a:lnSpc>
            </a:pPr>
            <a:r>
              <a:rPr lang="en-GB" sz="2800" dirty="0"/>
              <a:t>faced down the dog</a:t>
            </a:r>
          </a:p>
          <a:p>
            <a:pPr algn="ctr">
              <a:lnSpc>
                <a:spcPct val="110000"/>
              </a:lnSpc>
            </a:pPr>
            <a:r>
              <a:rPr lang="en-GB" sz="2800" dirty="0"/>
              <a:t>when he had chased her up a tree.</a:t>
            </a:r>
          </a:p>
          <a:p>
            <a:pPr algn="ctr">
              <a:lnSpc>
                <a:spcPct val="110000"/>
              </a:lnSpc>
            </a:pPr>
            <a:r>
              <a:rPr lang="en-GB" sz="2800" dirty="0"/>
              <a:t>She purred softly, “A dog can never catch a cat!”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ADDDA-DC76-B847-A7D9-3D4BB0EBFF6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644" y="4116021"/>
            <a:ext cx="1161263" cy="1797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80A073-89D5-FC48-A333-274815E2E99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07296" y="4854792"/>
            <a:ext cx="1609834" cy="1058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553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Verbs indicate that someone or something is 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</a:rPr>
              <a:t>doing</a:t>
            </a:r>
            <a:r>
              <a:rPr lang="en-GB" sz="3200" dirty="0"/>
              <a:t>, </a:t>
            </a:r>
            <a:r>
              <a:rPr lang="en-GB" sz="3200" dirty="0">
                <a:solidFill>
                  <a:srgbClr val="0000FF"/>
                </a:solidFill>
              </a:rPr>
              <a:t>feeling</a:t>
            </a:r>
            <a:r>
              <a:rPr lang="en-GB" sz="3200" dirty="0"/>
              <a:t> or </a:t>
            </a:r>
            <a:r>
              <a:rPr lang="en-GB" sz="3200" dirty="0">
                <a:solidFill>
                  <a:srgbClr val="0000FF"/>
                </a:solidFill>
              </a:rPr>
              <a:t>being</a:t>
            </a:r>
            <a:r>
              <a:rPr lang="en-GB" sz="32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6905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She </a:t>
            </a:r>
            <a:r>
              <a:rPr lang="en-GB" sz="2800" dirty="0">
                <a:solidFill>
                  <a:srgbClr val="0000FF"/>
                </a:solidFill>
              </a:rPr>
              <a:t>hoots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 mouse </a:t>
            </a:r>
            <a:r>
              <a:rPr lang="en-GB" sz="2800" dirty="0">
                <a:solidFill>
                  <a:srgbClr val="0000FF"/>
                </a:solidFill>
              </a:rPr>
              <a:t>creeps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 owl </a:t>
            </a:r>
            <a:r>
              <a:rPr lang="en-GB" sz="2800" dirty="0">
                <a:solidFill>
                  <a:srgbClr val="0000FF"/>
                </a:solidFill>
              </a:rPr>
              <a:t>stares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listen</a:t>
            </a:r>
            <a:r>
              <a:rPr lang="en-GB" sz="28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verbs have the name of a person or thing or a pronoun in front of them. 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2871" y="2191700"/>
            <a:ext cx="2238557" cy="2507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115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Phrases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A </a:t>
            </a:r>
            <a:r>
              <a:rPr lang="en-GB" sz="3200" b="1" dirty="0"/>
              <a:t>phrase</a:t>
            </a:r>
            <a:r>
              <a:rPr lang="en-GB" sz="3200" dirty="0"/>
              <a:t> is a group of words which adds meaning to a sentence.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FF"/>
                </a:solidFill>
              </a:rPr>
              <a:t>under the tree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with a tasty titbit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in the night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because of the storm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29" y="4922843"/>
            <a:ext cx="995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There is </a:t>
            </a:r>
            <a:r>
              <a:rPr lang="en-GB" sz="3200" b="1" dirty="0"/>
              <a:t>no active verb </a:t>
            </a:r>
            <a:r>
              <a:rPr lang="en-GB" sz="3200" dirty="0"/>
              <a:t>in a phrase.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1716" y="2132693"/>
            <a:ext cx="2765425" cy="3390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13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154510"/>
            <a:ext cx="3784600" cy="34334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Prepositions show the relationship between words.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445552" y="2698211"/>
            <a:ext cx="100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0420" y="1437675"/>
            <a:ext cx="96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8333" y="1837916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8928" y="2086001"/>
            <a:ext cx="75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0672" y="4653470"/>
            <a:ext cx="9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65776" y="3441348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56870" y="2935735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46669" y="4102371"/>
            <a:ext cx="441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8098" y="3441347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13035" y="2107764"/>
            <a:ext cx="1559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0855" y="3014887"/>
            <a:ext cx="1313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3030" y="5507060"/>
            <a:ext cx="767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see a pattern in the grouping of these prepositions?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84713" y="4339190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1527" y="2030167"/>
            <a:ext cx="1022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34267" y="3302054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23205" y="4861050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44088" y="3109786"/>
            <a:ext cx="42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20552" y="3883071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40851" y="4773657"/>
            <a:ext cx="801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69900" y="2543364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377276" y="3803377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846753" y="4704578"/>
            <a:ext cx="551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endParaRPr lang="en-GB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34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17" grpId="0"/>
      <p:bldP spid="18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780208"/>
            <a:ext cx="1057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00FF"/>
                </a:solidFill>
              </a:rPr>
              <a:t>Prepositions</a:t>
            </a:r>
            <a:r>
              <a:rPr lang="en-GB" sz="4400" b="1" dirty="0"/>
              <a:t> </a:t>
            </a:r>
          </a:p>
          <a:p>
            <a:pPr algn="ctr"/>
            <a:r>
              <a:rPr lang="en-GB" sz="3600" dirty="0">
                <a:solidFill>
                  <a:srgbClr val="0000FF"/>
                </a:solidFill>
              </a:rPr>
              <a:t>Prepositions</a:t>
            </a:r>
            <a:r>
              <a:rPr lang="en-GB" sz="3600" dirty="0"/>
              <a:t> link a </a:t>
            </a:r>
            <a:r>
              <a:rPr lang="en-GB" sz="3600" b="1" dirty="0"/>
              <a:t>phrase</a:t>
            </a:r>
            <a:r>
              <a:rPr lang="en-GB" sz="3600" dirty="0"/>
              <a:t> to a clause.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486" y="2584187"/>
            <a:ext cx="3834581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 think there is a puppy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90962" y="2584187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in </a:t>
            </a:r>
            <a:r>
              <a:rPr lang="en-GB" sz="2800" dirty="0"/>
              <a:t>the wet mud puddle!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3245" y="3237896"/>
            <a:ext cx="3743281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I lie down comfortably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2843" y="3237896"/>
            <a:ext cx="383458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with </a:t>
            </a:r>
            <a:r>
              <a:rPr lang="en-GB" sz="2800" dirty="0"/>
              <a:t>the soft, warm cat.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245" y="3929561"/>
            <a:ext cx="3534228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She often goes 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901" y="3935634"/>
            <a:ext cx="400262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FF"/>
                </a:solidFill>
              </a:rPr>
              <a:t>in </a:t>
            </a:r>
            <a:r>
              <a:rPr lang="en-GB" sz="2800" dirty="0"/>
              <a:t>the middle of the night.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5501" y="2508994"/>
            <a:ext cx="2441575" cy="2245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8" grpId="0" uiExpand="1" build="p"/>
      <p:bldP spid="9" grpId="0" uiExpand="1" build="p"/>
      <p:bldP spid="11" grpId="0" uiExpand="1" build="p"/>
      <p:bldP spid="1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023582" y="2677477"/>
            <a:ext cx="2237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woke up</a:t>
            </a:r>
            <a:endParaRPr lang="en-GB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983875" y="2250473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205531" y="2677476"/>
            <a:ext cx="1370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dawn.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33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16428" y="3416918"/>
            <a:ext cx="294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afternoon.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7245" y="4128552"/>
            <a:ext cx="287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breakfast time.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30909" y="1501211"/>
            <a:ext cx="175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cause.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time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182176" y="1493516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, </a:t>
            </a:r>
            <a:r>
              <a:rPr lang="en-GB" sz="2800" dirty="0">
                <a:solidFill>
                  <a:prstClr val="black"/>
                </a:solidFill>
              </a:rPr>
              <a:t>place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8657303" y="4403558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while, since,</a:t>
            </a:r>
          </a:p>
          <a:p>
            <a:pPr algn="ctr"/>
            <a:r>
              <a:rPr lang="en-GB" dirty="0"/>
              <a:t>before, during, after, at, 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3582" y="3416918"/>
            <a:ext cx="2408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puppy played</a:t>
            </a:r>
            <a:endParaRPr lang="en-GB" sz="2800" dirty="0"/>
          </a:p>
        </p:txBody>
      </p:sp>
      <p:sp>
        <p:nvSpPr>
          <p:cNvPr id="16" name="Rectangle 15"/>
          <p:cNvSpPr/>
          <p:nvPr/>
        </p:nvSpPr>
        <p:spPr>
          <a:xfrm>
            <a:off x="1088294" y="4128554"/>
            <a:ext cx="2688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We found both pets</a:t>
            </a:r>
            <a:endParaRPr lang="en-GB" sz="2800" dirty="0"/>
          </a:p>
        </p:txBody>
      </p:sp>
      <p:pic>
        <p:nvPicPr>
          <p:cNvPr id="17" name="Pictur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1627" y="2300287"/>
            <a:ext cx="1896745" cy="2765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462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5" grpId="0"/>
      <p:bldP spid="3" grpId="0" animBg="1"/>
      <p:bldP spid="26" grpId="0"/>
      <p:bldP spid="6" grpId="0"/>
      <p:bldP spid="11" grpId="0"/>
      <p:bldP spid="12" grpId="0"/>
      <p:bldP spid="4" grpId="0"/>
      <p:bldP spid="9" grpId="0"/>
      <p:bldP spid="9" grpId="1"/>
      <p:bldP spid="10" grpId="0"/>
      <p:bldP spid="14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2474" y="2517638"/>
            <a:ext cx="3089910" cy="222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059869" y="2677477"/>
            <a:ext cx="2237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woke up</a:t>
            </a:r>
            <a:endParaRPr lang="en-GB" sz="28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929445" y="2395616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332531" y="2677476"/>
            <a:ext cx="2732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kitchen.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502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place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95816" y="3351278"/>
            <a:ext cx="2503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bridge.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1674" y="3967558"/>
            <a:ext cx="3809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middle of the garden.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5241" y="1508906"/>
            <a:ext cx="1750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and cause.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945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time</a:t>
            </a:r>
            <a:r>
              <a:rPr lang="en-GB" sz="2800" b="1" dirty="0">
                <a:solidFill>
                  <a:prstClr val="black"/>
                </a:solidFill>
              </a:rPr>
              <a:t>,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974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place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657303" y="4403558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above, below,</a:t>
            </a:r>
          </a:p>
          <a:p>
            <a:pPr algn="ctr"/>
            <a:r>
              <a:rPr lang="en-GB" dirty="0"/>
              <a:t>inside, outside, on, in, between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83218" y="3358804"/>
            <a:ext cx="2408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puppy played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>
          <a:xfrm>
            <a:off x="1124582" y="3949416"/>
            <a:ext cx="2688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We found both pets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436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6" grpId="0"/>
      <p:bldP spid="6" grpId="0"/>
      <p:bldP spid="11" grpId="0"/>
      <p:bldP spid="12" grpId="0"/>
      <p:bldP spid="13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7573" y="2004731"/>
            <a:ext cx="1496060" cy="3344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0465" y="9549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Prepositions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chemeClr val="bg1"/>
                </a:solidFill>
              </a:rPr>
              <a:t>time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b="1" dirty="0">
                <a:solidFill>
                  <a:schemeClr val="bg1"/>
                </a:solidFill>
              </a:rPr>
              <a:t>place</a:t>
            </a:r>
            <a:r>
              <a:rPr lang="en-GB" sz="2800" dirty="0">
                <a:solidFill>
                  <a:schemeClr val="bg1"/>
                </a:solidFill>
              </a:rPr>
              <a:t> and </a:t>
            </a:r>
            <a:r>
              <a:rPr lang="en-GB" sz="2800" b="1" dirty="0">
                <a:solidFill>
                  <a:schemeClr val="bg1"/>
                </a:solidFill>
              </a:rPr>
              <a:t>cause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228058" y="2353072"/>
            <a:ext cx="22376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woke up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436477" y="2372544"/>
            <a:ext cx="3231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dreamless sleep.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754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prepositional phrase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01917" y="3018862"/>
            <a:ext cx="3004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to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excess energy.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08191" y="3620735"/>
            <a:ext cx="4302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awful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smell.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52756" y="1508906"/>
            <a:ext cx="11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62771" y="1508906"/>
            <a:ext cx="942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time,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304804" y="1508906"/>
            <a:ext cx="1606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place</a:t>
            </a: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dirty="0">
                <a:solidFill>
                  <a:prstClr val="black"/>
                </a:solidFill>
              </a:rPr>
              <a:t>and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838732" y="4657558"/>
            <a:ext cx="2197510" cy="144378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Prepositions</a:t>
            </a:r>
          </a:p>
          <a:p>
            <a:pPr algn="ctr"/>
            <a:endParaRPr lang="en-GB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because of, due to,</a:t>
            </a:r>
          </a:p>
          <a:p>
            <a:pPr algn="ctr"/>
            <a:r>
              <a:rPr lang="en-GB" dirty="0"/>
              <a:t>from, for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9201587" y="225634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How?</a:t>
            </a:r>
            <a:endParaRPr lang="en-GB" sz="28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9219730" y="297890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256017" y="370620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How?</a:t>
            </a:r>
            <a:endParaRPr lang="en-GB" sz="2800" dirty="0"/>
          </a:p>
        </p:txBody>
      </p:sp>
      <p:sp>
        <p:nvSpPr>
          <p:cNvPr id="17" name="Rectangle 16"/>
          <p:cNvSpPr/>
          <p:nvPr/>
        </p:nvSpPr>
        <p:spPr>
          <a:xfrm>
            <a:off x="1292770" y="2993801"/>
            <a:ext cx="2408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puppy played</a:t>
            </a:r>
            <a:endParaRPr lang="en-GB" sz="2800" dirty="0"/>
          </a:p>
        </p:txBody>
      </p:sp>
      <p:sp>
        <p:nvSpPr>
          <p:cNvPr id="18" name="Rectangle 17"/>
          <p:cNvSpPr/>
          <p:nvPr/>
        </p:nvSpPr>
        <p:spPr>
          <a:xfrm>
            <a:off x="1292770" y="3620735"/>
            <a:ext cx="2688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We found both pets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486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6" grpId="0"/>
      <p:bldP spid="11" grpId="0"/>
      <p:bldP spid="12" grpId="0"/>
      <p:bldP spid="4" grpId="0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88357" y="2262343"/>
            <a:ext cx="9815286" cy="1981055"/>
          </a:xfrm>
          <a:prstGeom prst="rect">
            <a:avLst/>
          </a:prstGeom>
          <a:solidFill>
            <a:srgbClr val="BF9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800" dirty="0"/>
              <a:t>The robin</a:t>
            </a:r>
          </a:p>
          <a:p>
            <a:pPr algn="ctr">
              <a:lnSpc>
                <a:spcPct val="110000"/>
              </a:lnSpc>
            </a:pPr>
            <a:r>
              <a:rPr lang="en-GB" sz="2800" dirty="0"/>
              <a:t>hopped along the branch </a:t>
            </a:r>
          </a:p>
          <a:p>
            <a:pPr algn="ctr">
              <a:lnSpc>
                <a:spcPct val="110000"/>
              </a:lnSpc>
            </a:pPr>
            <a:r>
              <a:rPr lang="en-GB" sz="2800" dirty="0"/>
              <a:t>where the cat had perched in the warm sunlight.</a:t>
            </a:r>
          </a:p>
          <a:p>
            <a:pPr algn="ctr">
              <a:lnSpc>
                <a:spcPct val="110000"/>
              </a:lnSpc>
            </a:pPr>
            <a:r>
              <a:rPr lang="en-GB" sz="2800" dirty="0"/>
              <a:t>After the cat jumped down on top of the dog, the robin sang.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AF899-2331-F645-8725-AC6248D513C1}"/>
              </a:ext>
            </a:extLst>
          </p:cNvPr>
          <p:cNvSpPr txBox="1"/>
          <p:nvPr/>
        </p:nvSpPr>
        <p:spPr>
          <a:xfrm>
            <a:off x="3165314" y="929578"/>
            <a:ext cx="582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The Robin</a:t>
            </a:r>
            <a:endParaRPr lang="en-GB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06AA4-5C2B-744C-84B7-65958BEF0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7" b="93435" l="9940" r="89910">
                        <a14:foregroundMark x1="41717" y1="72319" x2="42922" y2="77681"/>
                        <a14:foregroundMark x1="41717" y1="72648" x2="42922" y2="72648"/>
                        <a14:foregroundMark x1="42922" y1="82495" x2="46235" y2="92232"/>
                        <a14:foregroundMark x1="48645" y1="93435" x2="46235" y2="88403"/>
                        <a14:foregroundMark x1="67018" y1="91357" x2="75301" y2="88731"/>
                        <a14:foregroundMark x1="42922" y1="83698" x2="44127" y2="816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74446" y="707996"/>
            <a:ext cx="1129197" cy="1554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78FAE0-4481-E945-BF23-4E66330ED10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617" y="4381346"/>
            <a:ext cx="1161263" cy="1797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31D4AC-9E5B-B749-A28A-EBD3A624F5EA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24549" y="4983179"/>
            <a:ext cx="1609834" cy="1058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3482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039" y="612778"/>
            <a:ext cx="10573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Placing and punctuating phrases and clauses</a:t>
            </a:r>
            <a:endParaRPr lang="en-GB" sz="3600" b="1" dirty="0"/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05" y="2306607"/>
            <a:ext cx="690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When the cat purrs</a:t>
            </a:r>
            <a:r>
              <a:rPr lang="en-GB" sz="2800" dirty="0"/>
              <a:t>, I feel so very contented.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3858" y="3098646"/>
            <a:ext cx="7208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I feel, </a:t>
            </a:r>
            <a:r>
              <a:rPr lang="en-GB" sz="2800" dirty="0">
                <a:solidFill>
                  <a:srgbClr val="0000FF"/>
                </a:solidFill>
              </a:rPr>
              <a:t>when the cat purrs</a:t>
            </a:r>
            <a:r>
              <a:rPr lang="en-GB" sz="2800" dirty="0">
                <a:solidFill>
                  <a:srgbClr val="000000"/>
                </a:solidFill>
              </a:rPr>
              <a:t>, so very peaceful.</a:t>
            </a:r>
            <a:endParaRPr lang="en-GB" sz="2800" u="sng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437" y="1386534"/>
            <a:ext cx="11179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rgbClr val="000090"/>
                </a:solidFill>
              </a:rPr>
              <a:t>Subordinate clauses can be added at the start, in the middle or at the end of a sentence.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85685" y="2272631"/>
            <a:ext cx="145715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04401" y="3066715"/>
            <a:ext cx="145715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because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04401" y="3868820"/>
            <a:ext cx="145715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04400" y="4670926"/>
            <a:ext cx="145715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3858" y="3908360"/>
            <a:ext cx="717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I feel so very honoured </a:t>
            </a:r>
            <a:r>
              <a:rPr lang="en-GB" sz="2800" dirty="0">
                <a:solidFill>
                  <a:srgbClr val="0000FF"/>
                </a:solidFill>
              </a:rPr>
              <a:t>when the cat purrs</a:t>
            </a:r>
            <a:r>
              <a:rPr lang="en-GB" sz="2800" dirty="0">
                <a:solidFill>
                  <a:srgbClr val="000000"/>
                </a:solidFill>
              </a:rPr>
              <a:t>.</a:t>
            </a:r>
            <a:endParaRPr lang="en-GB" sz="2800" u="sng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0410" y="4646116"/>
            <a:ext cx="7566526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Notice how we need commas in the first two.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039" y="5419072"/>
            <a:ext cx="9325811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Commas separate the clause from the rest of the sentence.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7793790" y="2673685"/>
            <a:ext cx="4050631" cy="1818105"/>
          </a:xfrm>
          <a:prstGeom prst="cloud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 comma is needed when the clause is at the end.  </a:t>
            </a:r>
          </a:p>
        </p:txBody>
      </p:sp>
    </p:spTree>
    <p:extLst>
      <p:ext uri="{BB962C8B-B14F-4D97-AF65-F5344CB8AC3E}">
        <p14:creationId xmlns:p14="http://schemas.microsoft.com/office/powerpoint/2010/main" val="8339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8" grpId="0"/>
      <p:bldP spid="8" grpId="0" animBg="1"/>
      <p:bldP spid="19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743" y="1223107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The Dog</a:t>
            </a:r>
            <a:endParaRPr lang="en-GB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22100" y="2253482"/>
            <a:ext cx="7910286" cy="1981055"/>
          </a:xfrm>
          <a:prstGeom prst="rect">
            <a:avLst/>
          </a:prstGeom>
          <a:solidFill>
            <a:srgbClr val="BF9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800" dirty="0"/>
              <a:t>The dog,</a:t>
            </a:r>
          </a:p>
          <a:p>
            <a:pPr algn="ctr">
              <a:lnSpc>
                <a:spcPct val="110000"/>
              </a:lnSpc>
            </a:pPr>
            <a:r>
              <a:rPr lang="en-GB" sz="2800" dirty="0"/>
              <a:t>when he got a chance, </a:t>
            </a:r>
          </a:p>
          <a:p>
            <a:pPr algn="ctr">
              <a:lnSpc>
                <a:spcPct val="110000"/>
              </a:lnSpc>
            </a:pPr>
            <a:r>
              <a:rPr lang="en-GB" sz="2800" dirty="0"/>
              <a:t>raced after the sleek, ginger cat</a:t>
            </a:r>
          </a:p>
          <a:p>
            <a:pPr algn="ctr">
              <a:lnSpc>
                <a:spcPct val="110000"/>
              </a:lnSpc>
            </a:pPr>
            <a:r>
              <a:rPr lang="en-GB" sz="2800" dirty="0"/>
              <a:t>but failed to catch her as she jumped in the tree.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AE3A1-05C0-E645-AA20-216C757B2FD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5644" y="4116021"/>
            <a:ext cx="1161263" cy="1797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72F978-E762-4247-9F8B-6470A93E0A9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07296" y="4854792"/>
            <a:ext cx="1609834" cy="1058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168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95917" y="1962286"/>
            <a:ext cx="2607083" cy="32447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3039" y="612778"/>
            <a:ext cx="10573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Placing and punctuating phrases and clauses</a:t>
            </a:r>
            <a:endParaRPr lang="en-GB" sz="3600" b="1" dirty="0"/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05" y="2358102"/>
            <a:ext cx="6901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</a:rPr>
              <a:t>Beside the door</a:t>
            </a:r>
            <a:r>
              <a:rPr lang="en-GB" sz="2800" dirty="0"/>
              <a:t>, the dog is whining to go out.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28354" y="3139446"/>
            <a:ext cx="809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I hope, </a:t>
            </a:r>
            <a:r>
              <a:rPr lang="en-GB" sz="2800" dirty="0">
                <a:solidFill>
                  <a:srgbClr val="0000FF"/>
                </a:solidFill>
              </a:rPr>
              <a:t>in the morning</a:t>
            </a:r>
            <a:r>
              <a:rPr lang="en-GB" sz="2800" dirty="0">
                <a:solidFill>
                  <a:srgbClr val="000000"/>
                </a:solidFill>
              </a:rPr>
              <a:t>, not to find a mess on the floor!</a:t>
            </a:r>
            <a:endParaRPr lang="en-GB" sz="2800" u="sng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437" y="1386534"/>
            <a:ext cx="1114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90"/>
                </a:solidFill>
              </a:rPr>
              <a:t>Phrases can be added at the start, in the middle or at the end of a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5505" y="3929989"/>
            <a:ext cx="7176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The dog eats his dinner </a:t>
            </a:r>
            <a:r>
              <a:rPr lang="en-GB" sz="2800" dirty="0">
                <a:solidFill>
                  <a:srgbClr val="0000FF"/>
                </a:solidFill>
              </a:rPr>
              <a:t>on the floor by the door</a:t>
            </a:r>
            <a:r>
              <a:rPr lang="en-GB" sz="2800" dirty="0">
                <a:solidFill>
                  <a:srgbClr val="000000"/>
                </a:solidFill>
              </a:rPr>
              <a:t>.</a:t>
            </a:r>
            <a:endParaRPr lang="en-GB" sz="2800" u="sng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3158" y="5039894"/>
            <a:ext cx="7566526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Notice how we need commas in the first two.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136" y="5539873"/>
            <a:ext cx="9325811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Commas separate the phrase from the rest of the sentence.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8791646" y="1947971"/>
            <a:ext cx="3001211" cy="2569601"/>
          </a:xfrm>
          <a:prstGeom prst="cloud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 comma is needed when the phrase is at the end.  </a:t>
            </a:r>
          </a:p>
        </p:txBody>
      </p:sp>
    </p:spTree>
    <p:extLst>
      <p:ext uri="{BB962C8B-B14F-4D97-AF65-F5344CB8AC3E}">
        <p14:creationId xmlns:p14="http://schemas.microsoft.com/office/powerpoint/2010/main" val="9149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8" grpId="0"/>
      <p:bldP spid="8" grpId="0" animBg="1"/>
      <p:bldP spid="19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8000" y="1578429"/>
            <a:ext cx="979714" cy="2755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610" y="344779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Placing and punctuating phrases and clauses</a:t>
            </a:r>
            <a:endParaRPr lang="en-GB" sz="4400" b="1" dirty="0"/>
          </a:p>
          <a:p>
            <a:pPr algn="ctr"/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Phrases and clauses</a:t>
            </a:r>
            <a:r>
              <a:rPr lang="en-GB" sz="2800" dirty="0"/>
              <a:t> can be at the beginning or the end of a sentence.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189" y="2187769"/>
            <a:ext cx="278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A cat is purring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488294" y="409805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64937" y="2309796"/>
            <a:ext cx="205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under </a:t>
            </a:r>
            <a:r>
              <a:rPr lang="en-GB" sz="2400" dirty="0"/>
              <a:t>my bed.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474" y="2851789"/>
            <a:ext cx="21536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I play football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6733" y="2972450"/>
            <a:ext cx="3276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when </a:t>
            </a:r>
            <a:r>
              <a:rPr lang="en-GB" sz="2400" dirty="0"/>
              <a:t>my dog is tied up!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4366" y="3615329"/>
            <a:ext cx="245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under </a:t>
            </a:r>
            <a:r>
              <a:rPr lang="en-GB" sz="2400" dirty="0"/>
              <a:t>the trees.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0039" y="4418036"/>
            <a:ext cx="2685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we shut the cat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49572" y="4532614"/>
            <a:ext cx="255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in </a:t>
            </a:r>
            <a:r>
              <a:rPr lang="en-GB" sz="2400" dirty="0"/>
              <a:t>the bathroom.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13725" y="2250896"/>
            <a:ext cx="212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Under </a:t>
            </a:r>
            <a:r>
              <a:rPr lang="en-GB" sz="2400" dirty="0"/>
              <a:t>my bed,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53714" y="2068705"/>
            <a:ext cx="2851310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a cat is purring</a:t>
            </a:r>
            <a:r>
              <a:rPr lang="en-GB" sz="28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49572" y="2908144"/>
            <a:ext cx="406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When </a:t>
            </a:r>
            <a:r>
              <a:rPr lang="en-GB" sz="2400" dirty="0"/>
              <a:t>my dog is tied up,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37738" y="2772471"/>
            <a:ext cx="227996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I play football.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4188" y="3473709"/>
            <a:ext cx="32151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The cat went hunting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86566" y="3434115"/>
            <a:ext cx="32151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the cat went hunting.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99810" y="3540184"/>
            <a:ext cx="225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Under </a:t>
            </a:r>
            <a:r>
              <a:rPr lang="en-GB" sz="2400" dirty="0"/>
              <a:t>the trees,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4130" y="4532615"/>
            <a:ext cx="4626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Because </a:t>
            </a:r>
            <a:r>
              <a:rPr lang="en-GB" sz="2400" dirty="0"/>
              <a:t>the mouse was alive,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71287" y="5243286"/>
            <a:ext cx="4475426" cy="870608"/>
          </a:xfrm>
          <a:prstGeom prst="wedgeRoundRectCallout">
            <a:avLst>
              <a:gd name="adj1" fmla="val 65616"/>
              <a:gd name="adj2" fmla="val -4836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00"/>
                </a:solidFill>
              </a:rPr>
              <a:t>Choose a sentence to write out.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Underline the main clause.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9615713" y="4245429"/>
            <a:ext cx="1959429" cy="1614714"/>
          </a:xfrm>
          <a:prstGeom prst="wedgeRoundRectCallout">
            <a:avLst>
              <a:gd name="adj1" fmla="val -84722"/>
              <a:gd name="adj2" fmla="val -4648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Highlight the subordinate clause.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879355" y="5297466"/>
            <a:ext cx="2630714" cy="816428"/>
          </a:xfrm>
          <a:prstGeom prst="wedgeRoundRectCallout">
            <a:avLst>
              <a:gd name="adj1" fmla="val 6753"/>
              <a:gd name="adj2" fmla="val -97500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Or circle the phrase.</a:t>
            </a:r>
          </a:p>
        </p:txBody>
      </p:sp>
      <p:pic>
        <p:nvPicPr>
          <p:cNvPr id="25" name="Picture 2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1831" y="5185182"/>
            <a:ext cx="1509169" cy="856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737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1"/>
      <p:bldP spid="8" grpId="0" uiExpand="1" build="p"/>
      <p:bldP spid="9" grpId="0" uiExpand="1" build="p"/>
      <p:bldP spid="12" grpId="1"/>
      <p:bldP spid="13" grpId="0" uiExpand="1" build="p"/>
      <p:bldP spid="14" grpId="0" uiExpand="1" build="p"/>
      <p:bldP spid="16" grpId="0"/>
      <p:bldP spid="17" grpId="0" uiExpand="1" build="p"/>
      <p:bldP spid="18" grpId="0" uiExpand="1" build="p"/>
      <p:bldP spid="19" grpId="0" uiExpand="1" build="p"/>
      <p:bldP spid="20" grpId="0"/>
      <p:bldP spid="21" grpId="0"/>
      <p:bldP spid="22" grpId="0"/>
      <p:bldP spid="24" grpId="0" uiExpand="1" build="p"/>
      <p:bldP spid="3" grpId="0" animBg="1"/>
      <p:bldP spid="4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7143" y="2701837"/>
            <a:ext cx="7964714" cy="17112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400" dirty="0"/>
              <a:t>The cat</a:t>
            </a:r>
          </a:p>
          <a:p>
            <a:pPr algn="ctr">
              <a:lnSpc>
                <a:spcPct val="110000"/>
              </a:lnSpc>
            </a:pPr>
            <a:r>
              <a:rPr lang="en-GB" sz="2400" dirty="0"/>
              <a:t>faced down the dog</a:t>
            </a:r>
          </a:p>
          <a:p>
            <a:pPr algn="ctr">
              <a:lnSpc>
                <a:spcPct val="110000"/>
              </a:lnSpc>
            </a:pPr>
            <a:r>
              <a:rPr lang="en-GB" sz="2400" dirty="0"/>
              <a:t>when he had chased her up a tree.</a:t>
            </a:r>
          </a:p>
          <a:p>
            <a:pPr algn="ctr">
              <a:lnSpc>
                <a:spcPct val="110000"/>
              </a:lnSpc>
            </a:pPr>
            <a:r>
              <a:rPr lang="en-GB" sz="2400" dirty="0"/>
              <a:t>She purred softly, “A dog can never catch a cat!”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9715" y="780144"/>
            <a:ext cx="7910286" cy="1711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400" dirty="0"/>
              <a:t>The dog,</a:t>
            </a:r>
          </a:p>
          <a:p>
            <a:pPr algn="ctr">
              <a:lnSpc>
                <a:spcPct val="110000"/>
              </a:lnSpc>
            </a:pPr>
            <a:r>
              <a:rPr lang="en-GB" sz="2400" dirty="0"/>
              <a:t>when he got a chance, </a:t>
            </a:r>
          </a:p>
          <a:p>
            <a:pPr algn="ctr">
              <a:lnSpc>
                <a:spcPct val="110000"/>
              </a:lnSpc>
            </a:pPr>
            <a:r>
              <a:rPr lang="en-GB" sz="2400" dirty="0"/>
              <a:t>raced after the sleek, ginger cat</a:t>
            </a:r>
          </a:p>
          <a:p>
            <a:pPr algn="ctr">
              <a:lnSpc>
                <a:spcPct val="110000"/>
              </a:lnSpc>
            </a:pPr>
            <a:r>
              <a:rPr lang="en-GB" sz="2400" dirty="0"/>
              <a:t>but failed to catch her as she jumped in the tree.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8A34D-0DA7-F443-90BF-19AF3B038273}"/>
              </a:ext>
            </a:extLst>
          </p:cNvPr>
          <p:cNvSpPr/>
          <p:nvPr/>
        </p:nvSpPr>
        <p:spPr>
          <a:xfrm>
            <a:off x="2177143" y="4623530"/>
            <a:ext cx="7982858" cy="1697068"/>
          </a:xfrm>
          <a:prstGeom prst="rect">
            <a:avLst/>
          </a:prstGeom>
          <a:solidFill>
            <a:srgbClr val="BF9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400" dirty="0"/>
              <a:t>The robin</a:t>
            </a:r>
          </a:p>
          <a:p>
            <a:pPr algn="ctr">
              <a:lnSpc>
                <a:spcPct val="110000"/>
              </a:lnSpc>
            </a:pPr>
            <a:r>
              <a:rPr lang="en-GB" sz="2400" dirty="0"/>
              <a:t>hopped along the branch </a:t>
            </a:r>
          </a:p>
          <a:p>
            <a:pPr algn="ctr">
              <a:lnSpc>
                <a:spcPct val="110000"/>
              </a:lnSpc>
            </a:pPr>
            <a:r>
              <a:rPr lang="en-GB" sz="2400" dirty="0"/>
              <a:t>where the cat had perched in the warm sunlight.</a:t>
            </a:r>
          </a:p>
          <a:p>
            <a:pPr algn="ctr">
              <a:lnSpc>
                <a:spcPct val="110000"/>
              </a:lnSpc>
            </a:pPr>
            <a:r>
              <a:rPr lang="en-GB" sz="2400" dirty="0"/>
              <a:t>After the cat jumped down on top of the dog, the robin sang.</a:t>
            </a:r>
          </a:p>
        </p:txBody>
      </p:sp>
    </p:spTree>
    <p:extLst>
      <p:ext uri="{BB962C8B-B14F-4D97-AF65-F5344CB8AC3E}">
        <p14:creationId xmlns:p14="http://schemas.microsoft.com/office/powerpoint/2010/main" val="2611042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3968" y="1171861"/>
            <a:ext cx="5528604" cy="1104388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rgbClr val="0000FF"/>
                </a:solidFill>
                <a:latin typeface="+mn-lt"/>
              </a:rPr>
              <a:t>End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2008" y="2276249"/>
            <a:ext cx="1896745" cy="2765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1EFE01-97A2-4443-ADC8-E3F1A6EE952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6568" y="3604965"/>
            <a:ext cx="2396681" cy="1382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AE6E45-7909-1545-8576-EAD753AD15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7" b="93435" l="9940" r="89910">
                        <a14:foregroundMark x1="41717" y1="72319" x2="42922" y2="77681"/>
                        <a14:foregroundMark x1="41717" y1="72648" x2="42922" y2="72648"/>
                        <a14:foregroundMark x1="42922" y1="82495" x2="46235" y2="92232"/>
                        <a14:foregroundMark x1="48645" y1="93435" x2="46235" y2="88403"/>
                        <a14:foregroundMark x1="67018" y1="91357" x2="75301" y2="88731"/>
                        <a14:foregroundMark x1="42922" y1="83698" x2="44127" y2="816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3375" y="3304416"/>
            <a:ext cx="1129197" cy="15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2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Verbs indicate that someone or something is 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</a:rPr>
              <a:t>doing</a:t>
            </a:r>
            <a:r>
              <a:rPr lang="en-GB" sz="3200" dirty="0"/>
              <a:t>, </a:t>
            </a:r>
            <a:r>
              <a:rPr lang="en-GB" sz="3200" dirty="0">
                <a:solidFill>
                  <a:srgbClr val="0000FF"/>
                </a:solidFill>
              </a:rPr>
              <a:t>feeling</a:t>
            </a:r>
            <a:r>
              <a:rPr lang="en-GB" sz="3200" dirty="0"/>
              <a:t> or </a:t>
            </a:r>
            <a:r>
              <a:rPr lang="en-GB" sz="3200" dirty="0">
                <a:solidFill>
                  <a:srgbClr val="0000FF"/>
                </a:solidFill>
              </a:rPr>
              <a:t>being</a:t>
            </a:r>
            <a:r>
              <a:rPr lang="en-GB" sz="32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9477" y="2547902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smells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The cat </a:t>
            </a:r>
            <a:r>
              <a:rPr lang="en-GB" sz="2800" dirty="0" err="1">
                <a:solidFill>
                  <a:srgbClr val="0000FF"/>
                </a:solidFill>
              </a:rPr>
              <a:t>miaows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A cloud </a:t>
            </a:r>
            <a:r>
              <a:rPr lang="en-GB" sz="2800" dirty="0">
                <a:solidFill>
                  <a:srgbClr val="0000FF"/>
                </a:solidFill>
              </a:rPr>
              <a:t>drifts</a:t>
            </a:r>
            <a:r>
              <a:rPr lang="en-GB" sz="2800" dirty="0"/>
              <a:t>.</a:t>
            </a:r>
          </a:p>
          <a:p>
            <a:pPr algn="ctr"/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cheered</a:t>
            </a:r>
            <a:r>
              <a:rPr lang="en-GB" sz="2800" dirty="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verbs have the name of a person or thing or a pronoun in front of them. 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0164" y="2529703"/>
            <a:ext cx="2083980" cy="2042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500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66914" y="2300287"/>
            <a:ext cx="1896745" cy="2765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Clauses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b="1" dirty="0"/>
              <a:t>Clauses</a:t>
            </a:r>
            <a:r>
              <a:rPr lang="en-GB" sz="3200" dirty="0"/>
              <a:t> are groups of words with an </a:t>
            </a:r>
            <a:r>
              <a:rPr lang="en-GB" sz="3200" b="1" dirty="0">
                <a:solidFill>
                  <a:srgbClr val="00B050"/>
                </a:solidFill>
              </a:rPr>
              <a:t>active verb </a:t>
            </a:r>
            <a:r>
              <a:rPr lang="en-GB" sz="3200" dirty="0"/>
              <a:t>and a </a:t>
            </a:r>
            <a:r>
              <a:rPr lang="en-GB" sz="3200" b="1" dirty="0">
                <a:solidFill>
                  <a:srgbClr val="FF0000"/>
                </a:solidFill>
              </a:rPr>
              <a:t>subject</a:t>
            </a:r>
            <a:r>
              <a:rPr lang="en-GB" sz="32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659" y="5078651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dirty="0">
                <a:solidFill>
                  <a:srgbClr val="FF0000"/>
                </a:solidFill>
              </a:rPr>
              <a:t>subject</a:t>
            </a:r>
            <a:r>
              <a:rPr lang="en-GB" sz="2800" dirty="0"/>
              <a:t> is ‘the doer’ of the verb; it can be a noun or pronoun.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1409" y="2214856"/>
            <a:ext cx="3961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 dog </a:t>
            </a:r>
            <a:r>
              <a:rPr lang="en-GB" sz="2800" dirty="0">
                <a:ln w="0"/>
                <a:solidFill>
                  <a:srgbClr val="00B050"/>
                </a:solidFill>
              </a:rPr>
              <a:t>smelt</a:t>
            </a:r>
            <a:r>
              <a:rPr lang="en-GB" sz="2800" dirty="0">
                <a:ln w="0"/>
              </a:rPr>
              <a:t> something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1132901" y="2844085"/>
            <a:ext cx="3285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B050"/>
                </a:solidFill>
              </a:rPr>
              <a:t>looked</a:t>
            </a:r>
            <a:r>
              <a:rPr lang="en-GB" sz="2800" dirty="0">
                <a:ln w="0"/>
              </a:rPr>
              <a:t> all around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1132901" y="3460063"/>
            <a:ext cx="7092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Then</a:t>
            </a:r>
            <a:r>
              <a:rPr lang="en-GB" sz="2800" dirty="0">
                <a:solidFill>
                  <a:srgbClr val="FF0000"/>
                </a:solidFill>
              </a:rPr>
              <a:t> he </a:t>
            </a:r>
            <a:r>
              <a:rPr lang="en-GB" sz="28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800" dirty="0">
                <a:ln w="0"/>
              </a:rPr>
              <a:t> the cat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sitting on the wall.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1132901" y="4109703"/>
            <a:ext cx="5625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 </a:t>
            </a:r>
            <a:r>
              <a:rPr lang="en-GB" sz="2800" dirty="0">
                <a:ln w="0"/>
                <a:solidFill>
                  <a:srgbClr val="00B050"/>
                </a:solidFill>
              </a:rPr>
              <a:t>barked</a:t>
            </a:r>
            <a:r>
              <a:rPr lang="en-GB" sz="2800" dirty="0">
                <a:ln w="0"/>
              </a:rPr>
              <a:t> 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loudly, ready to chase her.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710" y="4388247"/>
            <a:ext cx="1401538" cy="147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Conjunctions are </a:t>
            </a:r>
            <a:r>
              <a:rPr lang="en-GB" sz="2800" b="1" dirty="0"/>
              <a:t>joining words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155266" y="2952211"/>
            <a:ext cx="1401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wherever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8888" y="2996561"/>
            <a:ext cx="468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43087" y="1950121"/>
            <a:ext cx="1228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34512" y="3193778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91402" y="3244334"/>
            <a:ext cx="101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62742" y="3029808"/>
            <a:ext cx="801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18397" y="4853725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78870" y="2445878"/>
            <a:ext cx="89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34788" y="3918796"/>
            <a:ext cx="77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96494" y="4549531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03750" y="2343621"/>
            <a:ext cx="99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15643" y="4337544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3030" y="5507060"/>
            <a:ext cx="7655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see a pattern in the grouping of these conjunctions?</a:t>
            </a:r>
          </a:p>
        </p:txBody>
      </p:sp>
    </p:spTree>
    <p:extLst>
      <p:ext uri="{BB962C8B-B14F-4D97-AF65-F5344CB8AC3E}">
        <p14:creationId xmlns:p14="http://schemas.microsoft.com/office/powerpoint/2010/main" val="26699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51708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b="1" dirty="0"/>
              <a:t>Conjunctions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bg1"/>
                </a:solidFill>
              </a:rPr>
              <a:t>join </a:t>
            </a:r>
            <a:r>
              <a:rPr lang="en-GB" sz="2800" b="1" dirty="0">
                <a:solidFill>
                  <a:schemeClr val="bg1"/>
                </a:solidFill>
              </a:rPr>
              <a:t>clauses</a:t>
            </a:r>
            <a:r>
              <a:rPr lang="en-GB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4284" y="5680840"/>
            <a:ext cx="8190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Remember – a clause always has an active verb.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7855" y="4843711"/>
            <a:ext cx="1401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wherever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2529" y="1336814"/>
            <a:ext cx="468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5752" y="1626911"/>
            <a:ext cx="1228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8914" y="1884630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3237" y="2484828"/>
            <a:ext cx="101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3237" y="2809787"/>
            <a:ext cx="801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0235" y="4025029"/>
            <a:ext cx="460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5068" y="3139729"/>
            <a:ext cx="899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9655" y="3741577"/>
            <a:ext cx="770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0235" y="3450130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7855" y="5143686"/>
            <a:ext cx="99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4593" y="4317776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4727" y="700442"/>
            <a:ext cx="3434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The dog </a:t>
            </a:r>
            <a:r>
              <a:rPr lang="en-GB" sz="2400" dirty="0">
                <a:ln w="0"/>
                <a:solidFill>
                  <a:srgbClr val="00B050"/>
                </a:solidFill>
              </a:rPr>
              <a:t>smelt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something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27" name="Rectangle 26"/>
          <p:cNvSpPr/>
          <p:nvPr/>
        </p:nvSpPr>
        <p:spPr>
          <a:xfrm>
            <a:off x="9098465" y="1324972"/>
            <a:ext cx="2482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looked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around.</a:t>
            </a:r>
            <a:endParaRPr lang="en-GB" sz="2400" dirty="0"/>
          </a:p>
        </p:txBody>
      </p:sp>
      <p:sp>
        <p:nvSpPr>
          <p:cNvPr id="28" name="Rectangle 27"/>
          <p:cNvSpPr/>
          <p:nvPr/>
        </p:nvSpPr>
        <p:spPr>
          <a:xfrm>
            <a:off x="8780568" y="2000395"/>
            <a:ext cx="2580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the cat.</a:t>
            </a:r>
            <a:endParaRPr lang="en-GB" sz="2400" dirty="0"/>
          </a:p>
        </p:txBody>
      </p:sp>
      <p:sp>
        <p:nvSpPr>
          <p:cNvPr id="29" name="Rectangle 28"/>
          <p:cNvSpPr/>
          <p:nvPr/>
        </p:nvSpPr>
        <p:spPr>
          <a:xfrm>
            <a:off x="9009667" y="2685931"/>
            <a:ext cx="2519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barked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loudly.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72386" y="1306036"/>
            <a:ext cx="211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join </a:t>
            </a:r>
            <a:r>
              <a:rPr lang="en-GB" sz="2800" b="1" dirty="0"/>
              <a:t>clauses</a:t>
            </a:r>
            <a:r>
              <a:rPr lang="en-GB" sz="2800" dirty="0"/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753428" y="3839509"/>
            <a:ext cx="687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The dog </a:t>
            </a:r>
            <a:r>
              <a:rPr lang="en-GB" sz="2400" dirty="0">
                <a:ln w="0"/>
                <a:solidFill>
                  <a:srgbClr val="00B050"/>
                </a:solidFill>
              </a:rPr>
              <a:t>looked</a:t>
            </a:r>
            <a:r>
              <a:rPr lang="en-GB" sz="2400" dirty="0">
                <a:ln w="0"/>
              </a:rPr>
              <a:t> around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because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FF0000"/>
                </a:solidFill>
              </a:rPr>
              <a:t>he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smelt</a:t>
            </a:r>
            <a:r>
              <a:rPr lang="en-GB" sz="2400" dirty="0">
                <a:ln w="0"/>
              </a:rPr>
              <a:t> something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4778508" y="4479552"/>
            <a:ext cx="5525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He </a:t>
            </a:r>
            <a:r>
              <a:rPr lang="en-GB" sz="2400" dirty="0">
                <a:ln w="0"/>
                <a:solidFill>
                  <a:srgbClr val="00B050"/>
                </a:solidFill>
              </a:rPr>
              <a:t>barked</a:t>
            </a:r>
            <a:r>
              <a:rPr lang="en-GB" sz="2400" dirty="0">
                <a:ln w="0"/>
              </a:rPr>
              <a:t> loudly </a:t>
            </a:r>
            <a:r>
              <a:rPr lang="en-GB" sz="2400" b="1" dirty="0">
                <a:ln w="0"/>
                <a:solidFill>
                  <a:srgbClr val="0000FF"/>
                </a:solidFill>
              </a:rPr>
              <a:t>when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FF0000"/>
                </a:solidFill>
              </a:rPr>
              <a:t>he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400" dirty="0">
                <a:ln w="0"/>
              </a:rPr>
              <a:t> the cat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400" dirty="0"/>
          </a:p>
        </p:txBody>
      </p:sp>
      <p:sp>
        <p:nvSpPr>
          <p:cNvPr id="33" name="Rectangle 32"/>
          <p:cNvSpPr/>
          <p:nvPr/>
        </p:nvSpPr>
        <p:spPr>
          <a:xfrm>
            <a:off x="4756119" y="5110039"/>
            <a:ext cx="7308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Wherever</a:t>
            </a:r>
            <a:r>
              <a:rPr lang="en-GB" sz="2400" dirty="0">
                <a:solidFill>
                  <a:srgbClr val="FF0000"/>
                </a:solidFill>
              </a:rPr>
              <a:t> he </a:t>
            </a:r>
            <a:r>
              <a:rPr lang="en-GB" sz="2400" dirty="0">
                <a:ln w="0"/>
                <a:solidFill>
                  <a:srgbClr val="00B050"/>
                </a:solidFill>
              </a:rPr>
              <a:t>spotted</a:t>
            </a:r>
            <a:r>
              <a:rPr lang="en-GB" sz="2400" dirty="0">
                <a:ln w="0"/>
              </a:rPr>
              <a:t> a cat, </a:t>
            </a:r>
            <a:r>
              <a:rPr lang="en-GB" sz="2400" dirty="0">
                <a:ln w="0"/>
                <a:solidFill>
                  <a:srgbClr val="FF0000"/>
                </a:solidFill>
              </a:rPr>
              <a:t>the dog</a:t>
            </a:r>
            <a:r>
              <a:rPr lang="en-GB" sz="2400" dirty="0">
                <a:ln w="0"/>
              </a:rPr>
              <a:t> </a:t>
            </a:r>
            <a:r>
              <a:rPr lang="en-GB" sz="2400" dirty="0">
                <a:ln w="0"/>
                <a:solidFill>
                  <a:srgbClr val="00B050"/>
                </a:solidFill>
              </a:rPr>
              <a:t>chased</a:t>
            </a:r>
            <a:r>
              <a:rPr lang="en-GB" sz="2400" dirty="0">
                <a:ln w="0"/>
              </a:rPr>
              <a:t> it away</a:t>
            </a:r>
            <a:r>
              <a:rPr lang="en-GB" sz="24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4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63997" y="2516233"/>
            <a:ext cx="1544342" cy="1797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188985" y="2190280"/>
            <a:ext cx="2394857" cy="907143"/>
          </a:xfrm>
          <a:prstGeom prst="wedgeEllipseCallout">
            <a:avLst>
              <a:gd name="adj1" fmla="val -58712"/>
              <a:gd name="adj2" fmla="val 46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I love chasing cats! </a:t>
            </a:r>
          </a:p>
        </p:txBody>
      </p:sp>
    </p:spTree>
    <p:extLst>
      <p:ext uri="{BB962C8B-B14F-4D97-AF65-F5344CB8AC3E}">
        <p14:creationId xmlns:p14="http://schemas.microsoft.com/office/powerpoint/2010/main" val="37342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build="p"/>
      <p:bldP spid="31" grpId="0"/>
      <p:bldP spid="32" grpId="0"/>
      <p:bldP spid="33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Conjunctions</a:t>
            </a:r>
            <a:r>
              <a:rPr lang="en-GB" sz="2800" dirty="0"/>
              <a:t> help us express </a:t>
            </a:r>
            <a:r>
              <a:rPr lang="en-GB" sz="2800" b="1" dirty="0">
                <a:solidFill>
                  <a:srgbClr val="0000FF"/>
                </a:solidFill>
              </a:rPr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57669" y="2083447"/>
            <a:ext cx="322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dog feared the cat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657303" y="2431902"/>
            <a:ext cx="2197510" cy="901233"/>
          </a:xfrm>
          <a:prstGeom prst="wedgeRoundRectCallout">
            <a:avLst>
              <a:gd name="adj1" fmla="val -85353"/>
              <a:gd name="adj2" fmla="val 612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915922" y="2072127"/>
            <a:ext cx="3421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she lay on the wall.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2208" y="2665333"/>
            <a:ext cx="3263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she scratched him.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3623" y="3297933"/>
            <a:ext cx="3042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was a puppy.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7091" y="4467290"/>
            <a:ext cx="5423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Spot the active verb in each </a:t>
            </a:r>
            <a:r>
              <a:rPr lang="en-GB" sz="2800" dirty="0"/>
              <a:t>clause.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561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time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5811" y="2687971"/>
            <a:ext cx="322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dog feared the cat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779213" y="3297303"/>
            <a:ext cx="322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dog feared the cat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pic>
        <p:nvPicPr>
          <p:cNvPr id="13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1188" y="3551781"/>
            <a:ext cx="3089910" cy="222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51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Conjunctions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0000FF"/>
                </a:solidFill>
              </a:rPr>
              <a:t>place</a:t>
            </a:r>
            <a:r>
              <a:rPr lang="en-GB" sz="2800" dirty="0"/>
              <a:t> and </a:t>
            </a:r>
            <a:r>
              <a:rPr lang="en-GB" sz="2800" b="1" dirty="0"/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95450" y="2104218"/>
            <a:ext cx="329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dog feared the cat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8657303" y="2431902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966234" y="2088410"/>
            <a:ext cx="3374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wall was high.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37596" y="3134398"/>
            <a:ext cx="3763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there was no escape.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2579" y="2590926"/>
            <a:ext cx="406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branches were low.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34286" y="3865613"/>
            <a:ext cx="20682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dirty="0"/>
              <a:t>Spot the active verb in each clause.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46201" y="5604072"/>
            <a:ext cx="5715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 to express place.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3387" y="3920041"/>
            <a:ext cx="57071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</a:rPr>
              <a:t>Wherever</a:t>
            </a:r>
            <a:r>
              <a:rPr lang="en-GB" sz="2000" dirty="0"/>
              <a:t> is useful for more general statements.</a:t>
            </a:r>
          </a:p>
          <a:p>
            <a:r>
              <a:rPr lang="en-GB" sz="2000" i="1" dirty="0"/>
              <a:t>You find mess </a:t>
            </a:r>
            <a:r>
              <a:rPr lang="en-GB" sz="2000" b="1" i="1" dirty="0">
                <a:solidFill>
                  <a:srgbClr val="0000FF"/>
                </a:solidFill>
              </a:rPr>
              <a:t>wherever</a:t>
            </a:r>
            <a:r>
              <a:rPr lang="en-GB" sz="2000" i="1" dirty="0"/>
              <a:t> you have a puppy.</a:t>
            </a:r>
          </a:p>
          <a:p>
            <a:r>
              <a:rPr lang="en-GB" sz="2000" i="1" dirty="0"/>
              <a:t>I like to take photos </a:t>
            </a:r>
            <a:r>
              <a:rPr lang="en-GB" sz="2000" b="1" i="1" dirty="0">
                <a:solidFill>
                  <a:srgbClr val="0000FF"/>
                </a:solidFill>
              </a:rPr>
              <a:t>wherever</a:t>
            </a:r>
            <a:r>
              <a:rPr lang="en-GB" sz="2000" i="1" dirty="0"/>
              <a:t> I go.</a:t>
            </a:r>
          </a:p>
          <a:p>
            <a:r>
              <a:rPr lang="en-GB" sz="2000" i="1" dirty="0"/>
              <a:t>Cats leave fur </a:t>
            </a:r>
            <a:r>
              <a:rPr lang="en-GB" sz="2000" b="1" i="1" dirty="0">
                <a:solidFill>
                  <a:srgbClr val="0000FF"/>
                </a:solidFill>
              </a:rPr>
              <a:t>wherever</a:t>
            </a:r>
            <a:r>
              <a:rPr lang="en-GB" sz="2000" i="1" dirty="0"/>
              <a:t> they sleep.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822" y="2602201"/>
            <a:ext cx="322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dog feared the cat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775636" y="3116256"/>
            <a:ext cx="322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dog feared the cat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pic>
        <p:nvPicPr>
          <p:cNvPr id="14" name="Pictur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5510" y="3755027"/>
            <a:ext cx="3020695" cy="1851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674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1" grpId="0" build="p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Conjunctions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>
                <a:solidFill>
                  <a:srgbClr val="0000FF"/>
                </a:solidFill>
              </a:rPr>
              <a:t>Conjunctions</a:t>
            </a:r>
            <a:r>
              <a:rPr lang="en-GB" sz="2800" dirty="0"/>
              <a:t> help us express </a:t>
            </a:r>
            <a:r>
              <a:rPr lang="en-GB" sz="2800" b="1" dirty="0"/>
              <a:t>time</a:t>
            </a:r>
            <a:r>
              <a:rPr lang="en-GB" sz="2800" dirty="0"/>
              <a:t>, </a:t>
            </a:r>
            <a:r>
              <a:rPr lang="en-GB" sz="2800" b="1" dirty="0"/>
              <a:t>place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0000FF"/>
                </a:solidFill>
              </a:rPr>
              <a:t>cause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41021" y="2288694"/>
            <a:ext cx="3293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dog feared the cat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512485" y="2266881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How?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882079" y="2297287"/>
            <a:ext cx="4136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she could scratch him.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82079" y="3618543"/>
            <a:ext cx="5237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took every chance to attack him!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65431" y="2941765"/>
            <a:ext cx="4363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she was always very fierce.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7091" y="4467290"/>
            <a:ext cx="537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Spot the </a:t>
            </a:r>
            <a:r>
              <a:rPr lang="en-GB" sz="2800" dirty="0"/>
              <a:t>active verb in each clause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5774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adding your own clause to express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cause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7669" y="2959195"/>
            <a:ext cx="322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dog feared the cat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9512485" y="2916870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641021" y="3651508"/>
            <a:ext cx="322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dog feared the cat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en-GB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9512487" y="3571597"/>
            <a:ext cx="1018831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pic>
        <p:nvPicPr>
          <p:cNvPr id="15" name="Picture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4341" y="4191000"/>
            <a:ext cx="1595802" cy="2050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89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1" grpId="0"/>
      <p:bldP spid="12" grpId="0" animBg="1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1366</Words>
  <Application>Microsoft Office PowerPoint</Application>
  <PresentationFormat>Widescreen</PresentationFormat>
  <Paragraphs>289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Claire Field</cp:lastModifiedBy>
  <cp:revision>267</cp:revision>
  <dcterms:created xsi:type="dcterms:W3CDTF">2013-08-23T07:43:20Z</dcterms:created>
  <dcterms:modified xsi:type="dcterms:W3CDTF">2020-03-02T13:43:36Z</dcterms:modified>
</cp:coreProperties>
</file>