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326" r:id="rId5"/>
    <p:sldId id="295" r:id="rId6"/>
    <p:sldId id="324" r:id="rId7"/>
    <p:sldId id="304" r:id="rId8"/>
    <p:sldId id="343" r:id="rId9"/>
    <p:sldId id="344" r:id="rId10"/>
    <p:sldId id="345" r:id="rId11"/>
    <p:sldId id="346" r:id="rId12"/>
    <p:sldId id="321" r:id="rId13"/>
    <p:sldId id="306" r:id="rId14"/>
    <p:sldId id="34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350"/>
    <a:srgbClr val="FF00FF"/>
    <a:srgbClr val="253746"/>
    <a:srgbClr val="004A76"/>
    <a:srgbClr val="3F9DA7"/>
    <a:srgbClr val="6EBFC8"/>
    <a:srgbClr val="AED2BC"/>
    <a:srgbClr val="87BB9B"/>
    <a:srgbClr val="F7E3FD"/>
    <a:srgbClr val="6C3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32" autoAdjust="0"/>
    <p:restoredTop sz="87109" autoAdjust="0"/>
  </p:normalViewPr>
  <p:slideViewPr>
    <p:cSldViewPr snapToGrid="0">
      <p:cViewPr varScale="1">
        <p:scale>
          <a:sx n="99" d="100"/>
          <a:sy n="99" d="100"/>
        </p:scale>
        <p:origin x="240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256" y="-7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Simmering skills – to use this starter, drag this slide to the start of Day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    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Children sit with feet stretched out in front of them.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Show number 11. Show me this number with your fingers and toes.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Children wiggle their feet (they can keep socks on!) to show 10 and show the 1 with their fingers. Repeat for each number to 20. Shuffle a pack of 10–20 cards; hold up numbers randomly, children to show using feet and fingers.</a:t>
            </a:r>
          </a:p>
          <a:p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Practice Sheet on this slide is suitable for most children.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Differentiated PRACTICE WORKSHEETS are available on Hamilton’s website in this unit’s PROCEDURAL FLUENCY box.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Adding up Sheet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ARE/GD: Adding up Sheet 2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337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584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Count on saying 3, 4, 5, … 9 and note that it was a lot to count on! </a:t>
            </a:r>
          </a:p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954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</a:t>
            </a:r>
            <a:r>
              <a:rPr lang="en-GB" sz="120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if you</a:t>
            </a:r>
            <a:r>
              <a:rPr lang="en-GB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turn the coat hanger round, if there are still the same number of pegs.</a:t>
            </a:r>
          </a:p>
          <a:p>
            <a:pPr lvl="0"/>
            <a:endParaRPr lang="en-GB" sz="12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Point to the 7, and count on </a:t>
            </a:r>
            <a:r>
              <a:rPr lang="en-GB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8, 9.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954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954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 children if it would it be easier to work out 3 count on 6, or 6 count on 3? </a:t>
            </a:r>
            <a:r>
              <a:rPr lang="en-GB" sz="120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Will </a:t>
            </a:r>
            <a:r>
              <a:rPr lang="en-GB" sz="120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</a:t>
            </a:r>
            <a:r>
              <a:rPr lang="en-GB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 the same answer?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Count on saying 4, 5, … 9.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954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Try it the other way. Count on saying 7, 8, 9.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9540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954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that it is easier to put the larger numbers first.</a:t>
            </a:r>
          </a:p>
          <a:p>
            <a:pPr lvl="0"/>
            <a:endParaRPr lang="en-GB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Children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WT/ARE/GD: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Discuss and decide whether to stick or switch the addition number sentence.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/>
            <a:endParaRPr lang="en-GB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954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1-maths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09" y="6380189"/>
            <a:ext cx="227183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300" b="0" dirty="0">
                <a:solidFill>
                  <a:srgbClr val="EA7600"/>
                </a:solidFill>
              </a:rPr>
              <a:t>©</a:t>
            </a:r>
            <a:r>
              <a:rPr lang="en-GB" sz="1200" b="0" dirty="0">
                <a:solidFill>
                  <a:srgbClr val="EA7600"/>
                </a:solidFill>
              </a:rPr>
              <a:t>  </a:t>
            </a:r>
            <a:r>
              <a:rPr lang="en-GB" sz="1300" b="0" u="none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u="none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/>
              <a:t>Year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bg1">
                <a:lumMod val="95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2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2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microsoft.com/office/2007/relationships/hdphoto" Target="../media/hdphoto6.wdp"/><Relationship Id="rId3" Type="http://schemas.openxmlformats.org/officeDocument/2006/relationships/image" Target="../media/image6.png"/><Relationship Id="rId7" Type="http://schemas.microsoft.com/office/2007/relationships/hdphoto" Target="../media/hdphoto4.wdp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microsoft.com/office/2007/relationships/hdphoto" Target="../media/hdphoto5.wdp"/><Relationship Id="rId5" Type="http://schemas.microsoft.com/office/2007/relationships/hdphoto" Target="../media/hdphoto3.wdp"/><Relationship Id="rId10" Type="http://schemas.openxmlformats.org/officeDocument/2006/relationships/image" Target="../media/image11.png"/><Relationship Id="rId4" Type="http://schemas.openxmlformats.org/officeDocument/2006/relationships/image" Target="../media/image7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2.wd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2.wd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microsoft.com/office/2007/relationships/hdphoto" Target="../media/hdphoto6.wdp"/><Relationship Id="rId3" Type="http://schemas.openxmlformats.org/officeDocument/2006/relationships/image" Target="../media/image6.png"/><Relationship Id="rId7" Type="http://schemas.microsoft.com/office/2007/relationships/hdphoto" Target="../media/hdphoto4.wdp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microsoft.com/office/2007/relationships/hdphoto" Target="../media/hdphoto5.wdp"/><Relationship Id="rId5" Type="http://schemas.microsoft.com/office/2007/relationships/hdphoto" Target="../media/hdphoto3.wdp"/><Relationship Id="rId10" Type="http://schemas.openxmlformats.org/officeDocument/2006/relationships/image" Target="../media/image11.png"/><Relationship Id="rId4" Type="http://schemas.openxmlformats.org/officeDocument/2006/relationships/image" Target="../media/image7.png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pic>
        <p:nvPicPr>
          <p:cNvPr id="3075" name="Picture 3" descr="N:\Documents\Website\Wagtail Website\User Manuel for HT\Elephant---Remember-this-F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899" y="1424203"/>
            <a:ext cx="2633091" cy="1671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527780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Place value of teens numbers</a:t>
            </a: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EA8B8B-6FD9-47F6-9691-C6729DE67306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Addition and Subtraction</a:t>
            </a:r>
          </a:p>
          <a:p>
            <a:pPr algn="ctr"/>
            <a:r>
              <a:rPr lang="en-GB" sz="2400" b="1" dirty="0"/>
              <a:t>Adding by counting on (numbers to 20)</a:t>
            </a:r>
            <a:endParaRPr lang="en-GB" sz="2400" b="1" dirty="0">
              <a:solidFill>
                <a:srgbClr val="2537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701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10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CFDE42-DD39-432E-8B58-283C8CC86E1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4790" y="131332"/>
            <a:ext cx="8592389" cy="49692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1C1C4B8-7E04-4BBE-93EF-1F81018F6B6E}"/>
              </a:ext>
            </a:extLst>
          </p:cNvPr>
          <p:cNvGrpSpPr/>
          <p:nvPr/>
        </p:nvGrpSpPr>
        <p:grpSpPr>
          <a:xfrm>
            <a:off x="61499" y="5100559"/>
            <a:ext cx="9006063" cy="899295"/>
            <a:chOff x="-3647661" y="5235053"/>
            <a:chExt cx="7593496" cy="758244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79D3341-B383-44DB-B2F8-345D7D9DD32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3647661" y="5235053"/>
              <a:ext cx="7593496" cy="758244"/>
            </a:xfrm>
            <a:prstGeom prst="rect">
              <a:avLst/>
            </a:prstGeom>
            <a:ln>
              <a:solidFill>
                <a:srgbClr val="FFC000"/>
              </a:solidFill>
            </a:ln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9250EAD-5363-4C93-BEBA-B6796A896BBB}"/>
                </a:ext>
              </a:extLst>
            </p:cNvPr>
            <p:cNvSpPr/>
            <p:nvPr/>
          </p:nvSpPr>
          <p:spPr>
            <a:xfrm>
              <a:off x="0" y="5235053"/>
              <a:ext cx="249252" cy="1718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454174" y="5304358"/>
            <a:ext cx="1713640" cy="1160976"/>
            <a:chOff x="1834709" y="4015907"/>
            <a:chExt cx="1606379" cy="952832"/>
          </a:xfrm>
        </p:grpSpPr>
        <p:sp>
          <p:nvSpPr>
            <p:cNvPr id="14" name="Rounded Rectangle 13"/>
            <p:cNvSpPr/>
            <p:nvPr/>
          </p:nvSpPr>
          <p:spPr>
            <a:xfrm>
              <a:off x="1834709" y="4015907"/>
              <a:ext cx="1606379" cy="495328"/>
            </a:xfrm>
            <a:prstGeom prst="roundRect">
              <a:avLst>
                <a:gd name="adj" fmla="val 42473"/>
              </a:avLst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Challenge</a:t>
              </a:r>
              <a:endParaRPr lang="en-GB" sz="2400" b="1" dirty="0">
                <a:solidFill>
                  <a:schemeClr val="tx1"/>
                </a:solidFill>
              </a:endParaRPr>
            </a:p>
          </p:txBody>
        </p:sp>
        <p:pic>
          <p:nvPicPr>
            <p:cNvPr id="15" name="Picture 2" descr="Related image"/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44755">
              <a:off x="2150897" y="4363258"/>
              <a:ext cx="388517" cy="605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0906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02369" y="204320"/>
            <a:ext cx="6858000" cy="305819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Book Exit</a:t>
            </a:r>
            <a:endParaRPr lang="en-US" sz="24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smtClean="0"/>
              <a:t>Year 1</a:t>
            </a:r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376722" y="1289918"/>
            <a:ext cx="3617762" cy="4533365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4105975" y="1289918"/>
            <a:ext cx="3654393" cy="453336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79095" y="643587"/>
            <a:ext cx="6155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ea typeface="MS Mincho"/>
                <a:cs typeface="Arial" panose="020B0604020202020204" pitchFamily="34" charset="0"/>
              </a:rPr>
              <a:t>Complete Learners Book  pages 181-182  nos. 1,2 and 3</a:t>
            </a:r>
            <a:endParaRPr lang="en-US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108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4" y="1743331"/>
            <a:ext cx="8130503" cy="1141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endParaRPr lang="en-GB" sz="2000" b="1" dirty="0">
              <a:solidFill>
                <a:srgbClr val="253746"/>
              </a:solidFill>
            </a:endParaRP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Realise that addition can be done in any order.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Addition and Subtraction</a:t>
            </a:r>
          </a:p>
          <a:p>
            <a:pPr algn="ctr"/>
            <a:r>
              <a:rPr lang="en-GB" sz="2400" b="1" dirty="0"/>
              <a:t>Adding by counting on (numbers to 20)</a:t>
            </a:r>
            <a:endParaRPr lang="en-GB" sz="2400" b="1" dirty="0">
              <a:solidFill>
                <a:srgbClr val="2537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849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Hanger, Coat Hanger, Wardrobe, Clothing, Co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0886" flipH="1">
            <a:off x="606054" y="851025"/>
            <a:ext cx="7580424" cy="38217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4: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Realise that addition can be done in any order.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861" b="94676" l="0" r="8962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495" y="3848675"/>
            <a:ext cx="913957" cy="186240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861" b="94676" l="0" r="8962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84" y="3848675"/>
            <a:ext cx="913957" cy="186240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861" b="94676" l="0" r="8962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163" y="3863770"/>
            <a:ext cx="913957" cy="186240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861" b="94676" l="0" r="8962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927" y="3835416"/>
            <a:ext cx="913957" cy="186240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Speech Bubble: Rectangle with Corners Rounded 14">
            <a:extLst>
              <a:ext uri="{FF2B5EF4-FFF2-40B4-BE49-F238E27FC236}">
                <a16:creationId xmlns:a16="http://schemas.microsoft.com/office/drawing/2014/main" id="{33A118E9-4FBA-4F4E-97F1-10B297E4A984}"/>
              </a:ext>
            </a:extLst>
          </p:cNvPr>
          <p:cNvSpPr/>
          <p:nvPr/>
        </p:nvSpPr>
        <p:spPr>
          <a:xfrm>
            <a:off x="5699335" y="883883"/>
            <a:ext cx="2801678" cy="1569186"/>
          </a:xfrm>
          <a:prstGeom prst="cloudCallout">
            <a:avLst>
              <a:gd name="adj1" fmla="val -59741"/>
              <a:gd name="adj2" fmla="val 66793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Let’s add 7 pegs.</a:t>
            </a: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861" b="94676" l="0" r="8962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671" y="3850510"/>
            <a:ext cx="913957" cy="186240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53" b="98113" l="9497" r="899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784" y="3702701"/>
            <a:ext cx="743716" cy="198185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53" b="98113" l="9497" r="899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541" y="3744316"/>
            <a:ext cx="743716" cy="198185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53" b="98113" l="9497" r="899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21" y="3788947"/>
            <a:ext cx="743716" cy="198185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53" b="98113" l="9497" r="899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78" y="3830562"/>
            <a:ext cx="743716" cy="198185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935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4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4: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Realise that addition can be done in any order.</a:t>
            </a:r>
          </a:p>
        </p:txBody>
      </p:sp>
      <p:sp>
        <p:nvSpPr>
          <p:cNvPr id="14" name="Speech Bubble: Rectangle with Corners Rounded 14">
            <a:extLst>
              <a:ext uri="{FF2B5EF4-FFF2-40B4-BE49-F238E27FC236}">
                <a16:creationId xmlns:a16="http://schemas.microsoft.com/office/drawing/2014/main" id="{33A118E9-4FBA-4F4E-97F1-10B297E4A984}"/>
              </a:ext>
            </a:extLst>
          </p:cNvPr>
          <p:cNvSpPr/>
          <p:nvPr/>
        </p:nvSpPr>
        <p:spPr>
          <a:xfrm>
            <a:off x="5720576" y="506072"/>
            <a:ext cx="3329639" cy="1891440"/>
          </a:xfrm>
          <a:prstGeom prst="cloudCallout">
            <a:avLst>
              <a:gd name="adj1" fmla="val -59741"/>
              <a:gd name="adj2" fmla="val 66793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Let’s start with 7 pegs this time and count on 2.</a:t>
            </a:r>
          </a:p>
        </p:txBody>
      </p:sp>
      <p:grpSp>
        <p:nvGrpSpPr>
          <p:cNvPr id="3" name="Group 2"/>
          <p:cNvGrpSpPr/>
          <p:nvPr/>
        </p:nvGrpSpPr>
        <p:grpSpPr>
          <a:xfrm flipH="1">
            <a:off x="380521" y="851025"/>
            <a:ext cx="7805957" cy="4961394"/>
            <a:chOff x="380521" y="851025"/>
            <a:chExt cx="7805957" cy="4961394"/>
          </a:xfrm>
        </p:grpSpPr>
        <p:pic>
          <p:nvPicPr>
            <p:cNvPr id="7" name="Picture 2" descr="Hanger, Coat Hanger, Wardrobe, Clothing, Coa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20886" flipH="1">
              <a:off x="606054" y="851025"/>
              <a:ext cx="7580424" cy="38217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7495" y="3848675"/>
              <a:ext cx="913957" cy="186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2784" y="3848675"/>
              <a:ext cx="913957" cy="186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2163" y="3863770"/>
              <a:ext cx="913957" cy="186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9927" y="3835416"/>
              <a:ext cx="913957" cy="186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6671" y="3850510"/>
              <a:ext cx="913957" cy="186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9784" y="3702701"/>
              <a:ext cx="743716" cy="19818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6541" y="3744316"/>
              <a:ext cx="743716" cy="19818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521" y="3788947"/>
              <a:ext cx="743716" cy="19818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278" y="3830562"/>
              <a:ext cx="743716" cy="19818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8613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5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4: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Realise that addition can be done in any order.</a:t>
            </a:r>
          </a:p>
        </p:txBody>
      </p:sp>
      <p:grpSp>
        <p:nvGrpSpPr>
          <p:cNvPr id="3" name="Group 2"/>
          <p:cNvGrpSpPr/>
          <p:nvPr/>
        </p:nvGrpSpPr>
        <p:grpSpPr>
          <a:xfrm flipH="1">
            <a:off x="447166" y="4164514"/>
            <a:ext cx="2555699" cy="1857946"/>
            <a:chOff x="380521" y="851025"/>
            <a:chExt cx="7805957" cy="4961394"/>
          </a:xfrm>
        </p:grpSpPr>
        <p:pic>
          <p:nvPicPr>
            <p:cNvPr id="7" name="Picture 2" descr="Hanger, Coat Hanger, Wardrobe, Clothing, Coa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20886" flipH="1">
              <a:off x="606054" y="851025"/>
              <a:ext cx="7580424" cy="38217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7495" y="3848675"/>
              <a:ext cx="913957" cy="186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2784" y="3848675"/>
              <a:ext cx="913957" cy="186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2163" y="3863770"/>
              <a:ext cx="913957" cy="186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9927" y="3835416"/>
              <a:ext cx="913957" cy="186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6671" y="3850510"/>
              <a:ext cx="913957" cy="186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4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9784" y="3702701"/>
              <a:ext cx="743716" cy="19818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4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6541" y="3744316"/>
              <a:ext cx="743716" cy="19818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4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521" y="3788947"/>
              <a:ext cx="743716" cy="19818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4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278" y="3830562"/>
              <a:ext cx="743716" cy="19818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5377F9E-D2A2-4BA3-B120-59FF6DB0C5D4}"/>
              </a:ext>
            </a:extLst>
          </p:cNvPr>
          <p:cNvGrpSpPr/>
          <p:nvPr/>
        </p:nvGrpSpPr>
        <p:grpSpPr>
          <a:xfrm>
            <a:off x="5801094" y="199662"/>
            <a:ext cx="3144870" cy="1920691"/>
            <a:chOff x="4298496" y="4063018"/>
            <a:chExt cx="2801678" cy="15691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1" name="Speech Bubble: Rectangle with Corners Rounded 14">
              <a:extLst>
                <a:ext uri="{FF2B5EF4-FFF2-40B4-BE49-F238E27FC236}">
                  <a16:creationId xmlns:a16="http://schemas.microsoft.com/office/drawing/2014/main" id="{33A118E9-4FBA-4F4E-97F1-10B297E4A984}"/>
                </a:ext>
              </a:extLst>
            </p:cNvPr>
            <p:cNvSpPr/>
            <p:nvPr/>
          </p:nvSpPr>
          <p:spPr>
            <a:xfrm>
              <a:off x="4298496" y="4063018"/>
              <a:ext cx="2801678" cy="1569186"/>
            </a:xfrm>
            <a:prstGeom prst="cloudCallout">
              <a:avLst>
                <a:gd name="adj1" fmla="val -83430"/>
                <a:gd name="adj2" fmla="val -20824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number sentences can we write?</a:t>
              </a:r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EEC1D852-2E0F-4198-9E1C-668A9B27AF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443398" y="4287950"/>
              <a:ext cx="391606" cy="849534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580739" y="1750742"/>
            <a:ext cx="2465026" cy="1764526"/>
            <a:chOff x="380521" y="851025"/>
            <a:chExt cx="7805957" cy="4961394"/>
          </a:xfrm>
        </p:grpSpPr>
        <p:pic>
          <p:nvPicPr>
            <p:cNvPr id="24" name="Picture 2" descr="Hanger, Coat Hanger, Wardrobe, Clothing, Coat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20886" flipH="1">
              <a:off x="606054" y="851025"/>
              <a:ext cx="7580424" cy="38217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3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7495" y="3848675"/>
              <a:ext cx="913957" cy="186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3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2784" y="3848675"/>
              <a:ext cx="913957" cy="186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3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2163" y="3863770"/>
              <a:ext cx="913957" cy="186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9927" y="3835416"/>
              <a:ext cx="913957" cy="186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3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6671" y="3850510"/>
              <a:ext cx="913957" cy="186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4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9784" y="3702701"/>
              <a:ext cx="743716" cy="19818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4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6541" y="3744316"/>
              <a:ext cx="743716" cy="19818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4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521" y="3788947"/>
              <a:ext cx="743716" cy="19818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4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278" y="3830562"/>
              <a:ext cx="743716" cy="19818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Rectangle 33"/>
          <p:cNvSpPr/>
          <p:nvPr/>
        </p:nvSpPr>
        <p:spPr>
          <a:xfrm>
            <a:off x="3959337" y="4522832"/>
            <a:ext cx="307968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600" b="1" dirty="0"/>
              <a:t>7 + 2 = 9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959337" y="2392472"/>
            <a:ext cx="307968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600" b="1" dirty="0"/>
              <a:t>2 + 7 = 9</a:t>
            </a:r>
          </a:p>
        </p:txBody>
      </p:sp>
    </p:spTree>
    <p:extLst>
      <p:ext uri="{BB962C8B-B14F-4D97-AF65-F5344CB8AC3E}">
        <p14:creationId xmlns:p14="http://schemas.microsoft.com/office/powerpoint/2010/main" val="386927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Hanger, Coat Hanger, Wardrobe, Clothing, Co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0886" flipH="1">
            <a:off x="606053" y="851025"/>
            <a:ext cx="7580424" cy="38217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6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4: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Realise that addition can be done in any order.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861" b="94676" l="0" r="8962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495" y="3848675"/>
            <a:ext cx="913957" cy="186240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861" b="94676" l="0" r="8962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84" y="3848675"/>
            <a:ext cx="913957" cy="186240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861" b="94676" l="0" r="8962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163" y="3863770"/>
            <a:ext cx="913957" cy="186240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861" b="94676" l="0" r="8962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927" y="3835416"/>
            <a:ext cx="913957" cy="186240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861" b="94676" l="0" r="8962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671" y="3850510"/>
            <a:ext cx="913957" cy="186240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53" b="98113" l="9497" r="899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248" y="3812841"/>
            <a:ext cx="743716" cy="198185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53" b="98113" l="9497" r="899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541" y="3744316"/>
            <a:ext cx="743716" cy="198185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53" b="98113" l="9497" r="899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21" y="3788947"/>
            <a:ext cx="743716" cy="198185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53" b="98113" l="9497" r="899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78" y="3830562"/>
            <a:ext cx="743716" cy="198185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5655754" y="1404382"/>
            <a:ext cx="243207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0" dirty="0"/>
              <a:t>3 + 6 </a:t>
            </a:r>
          </a:p>
        </p:txBody>
      </p:sp>
    </p:spTree>
    <p:extLst>
      <p:ext uri="{BB962C8B-B14F-4D97-AF65-F5344CB8AC3E}">
        <p14:creationId xmlns:p14="http://schemas.microsoft.com/office/powerpoint/2010/main" val="2369123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7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4: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Realise that addition can be done in any order.</a:t>
            </a:r>
          </a:p>
        </p:txBody>
      </p:sp>
      <p:grpSp>
        <p:nvGrpSpPr>
          <p:cNvPr id="4" name="Group 3"/>
          <p:cNvGrpSpPr/>
          <p:nvPr/>
        </p:nvGrpSpPr>
        <p:grpSpPr>
          <a:xfrm flipH="1">
            <a:off x="380521" y="851025"/>
            <a:ext cx="7805956" cy="4961394"/>
            <a:chOff x="380521" y="851025"/>
            <a:chExt cx="7805956" cy="4961394"/>
          </a:xfrm>
        </p:grpSpPr>
        <p:pic>
          <p:nvPicPr>
            <p:cNvPr id="20" name="Picture 2" descr="Hanger, Coat Hanger, Wardrobe, Clothing, Coa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20886" flipH="1">
              <a:off x="606053" y="851025"/>
              <a:ext cx="7580424" cy="38217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7495" y="3848675"/>
              <a:ext cx="913957" cy="186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2784" y="3848675"/>
              <a:ext cx="913957" cy="186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2163" y="3863770"/>
              <a:ext cx="913957" cy="186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9927" y="3835416"/>
              <a:ext cx="913957" cy="186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6671" y="3850510"/>
              <a:ext cx="913957" cy="186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9248" y="3812841"/>
              <a:ext cx="743716" cy="19818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6541" y="3744316"/>
              <a:ext cx="743716" cy="19818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521" y="3788947"/>
              <a:ext cx="743716" cy="19818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278" y="3830562"/>
              <a:ext cx="743716" cy="19818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6367346" y="913729"/>
            <a:ext cx="243207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0" dirty="0"/>
              <a:t>6 + 3 </a:t>
            </a:r>
          </a:p>
        </p:txBody>
      </p:sp>
    </p:spTree>
    <p:extLst>
      <p:ext uri="{BB962C8B-B14F-4D97-AF65-F5344CB8AC3E}">
        <p14:creationId xmlns:p14="http://schemas.microsoft.com/office/powerpoint/2010/main" val="1274292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8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4: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Realise that addition can be done in any order.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47166" y="4164514"/>
            <a:ext cx="2555699" cy="1857946"/>
            <a:chOff x="447166" y="4164514"/>
            <a:chExt cx="2555699" cy="1857946"/>
          </a:xfrm>
        </p:grpSpPr>
        <p:pic>
          <p:nvPicPr>
            <p:cNvPr id="7" name="Picture 2" descr="Hanger, Coat Hanger, Wardrobe, Clothing, Coa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279114">
              <a:off x="447166" y="4164514"/>
              <a:ext cx="2481859" cy="1431189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254225" y="5287076"/>
              <a:ext cx="299233" cy="69743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62599" y="5287076"/>
              <a:ext cx="299233" cy="69743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863086" y="5292729"/>
              <a:ext cx="299233" cy="69743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7554" y="5282111"/>
              <a:ext cx="299233" cy="69743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91644" y="5287763"/>
              <a:ext cx="299233" cy="69743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4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452167" y="5265396"/>
              <a:ext cx="243495" cy="74216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4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460880" y="5247995"/>
              <a:ext cx="243495" cy="74216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4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759370" y="5264709"/>
              <a:ext cx="243495" cy="74216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4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616374" y="5280293"/>
              <a:ext cx="243495" cy="74216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5377F9E-D2A2-4BA3-B120-59FF6DB0C5D4}"/>
              </a:ext>
            </a:extLst>
          </p:cNvPr>
          <p:cNvGrpSpPr/>
          <p:nvPr/>
        </p:nvGrpSpPr>
        <p:grpSpPr>
          <a:xfrm>
            <a:off x="5801094" y="199662"/>
            <a:ext cx="3144870" cy="1920691"/>
            <a:chOff x="4298496" y="4063018"/>
            <a:chExt cx="2801678" cy="15691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1" name="Speech Bubble: Rectangle with Corners Rounded 14">
              <a:extLst>
                <a:ext uri="{FF2B5EF4-FFF2-40B4-BE49-F238E27FC236}">
                  <a16:creationId xmlns:a16="http://schemas.microsoft.com/office/drawing/2014/main" id="{33A118E9-4FBA-4F4E-97F1-10B297E4A984}"/>
                </a:ext>
              </a:extLst>
            </p:cNvPr>
            <p:cNvSpPr/>
            <p:nvPr/>
          </p:nvSpPr>
          <p:spPr>
            <a:xfrm>
              <a:off x="4298496" y="4063018"/>
              <a:ext cx="2801678" cy="1569186"/>
            </a:xfrm>
            <a:prstGeom prst="cloudCallout">
              <a:avLst>
                <a:gd name="adj1" fmla="val -83430"/>
                <a:gd name="adj2" fmla="val -20824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number sentences can we write?</a:t>
              </a:r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EEC1D852-2E0F-4198-9E1C-668A9B27AF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443398" y="4287950"/>
              <a:ext cx="391606" cy="849534"/>
            </a:xfrm>
            <a:prstGeom prst="rect">
              <a:avLst/>
            </a:prstGeom>
          </p:spPr>
        </p:pic>
      </p:grpSp>
      <p:grpSp>
        <p:nvGrpSpPr>
          <p:cNvPr id="4" name="Group 3"/>
          <p:cNvGrpSpPr/>
          <p:nvPr/>
        </p:nvGrpSpPr>
        <p:grpSpPr>
          <a:xfrm>
            <a:off x="580739" y="1750742"/>
            <a:ext cx="2465026" cy="1764526"/>
            <a:chOff x="580739" y="1750742"/>
            <a:chExt cx="2465026" cy="1764526"/>
          </a:xfrm>
        </p:grpSpPr>
        <p:pic>
          <p:nvPicPr>
            <p:cNvPr id="24" name="Picture 2" descr="Hanger, Coat Hanger, Wardrobe, Clothing, Coat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20886" flipH="1">
              <a:off x="651960" y="1750742"/>
              <a:ext cx="2393805" cy="135922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3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8723" y="2816860"/>
              <a:ext cx="288616" cy="662366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3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3551" y="2816860"/>
              <a:ext cx="288616" cy="662366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3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5985" y="2822229"/>
              <a:ext cx="288616" cy="662366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4225" y="2812144"/>
              <a:ext cx="288616" cy="662366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3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4861" b="94676" l="0" r="8962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4249" y="2817513"/>
              <a:ext cx="288616" cy="662366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4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5274" y="2810418"/>
              <a:ext cx="234856" cy="70485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4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3160" y="2779745"/>
              <a:ext cx="234856" cy="70485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4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739" y="2795618"/>
              <a:ext cx="234856" cy="70485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4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9853" b="98113" l="9497" r="899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8662" y="2810418"/>
              <a:ext cx="234856" cy="70485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Rectangle 33"/>
          <p:cNvSpPr/>
          <p:nvPr/>
        </p:nvSpPr>
        <p:spPr>
          <a:xfrm>
            <a:off x="3959337" y="4522832"/>
            <a:ext cx="307968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600" b="1" dirty="0"/>
              <a:t>6 + 3 = 9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959337" y="2392472"/>
            <a:ext cx="307968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600" b="1" dirty="0"/>
              <a:t>3 + 6 = 9</a:t>
            </a:r>
          </a:p>
        </p:txBody>
      </p:sp>
    </p:spTree>
    <p:extLst>
      <p:ext uri="{BB962C8B-B14F-4D97-AF65-F5344CB8AC3E}">
        <p14:creationId xmlns:p14="http://schemas.microsoft.com/office/powerpoint/2010/main" val="165797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9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4: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Realise that addition can be done in any order.</a:t>
            </a:r>
          </a:p>
        </p:txBody>
      </p:sp>
      <p:sp>
        <p:nvSpPr>
          <p:cNvPr id="3" name="Rectangle 2"/>
          <p:cNvSpPr/>
          <p:nvPr/>
        </p:nvSpPr>
        <p:spPr>
          <a:xfrm>
            <a:off x="5374383" y="853354"/>
            <a:ext cx="208582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b="1" dirty="0"/>
              <a:t>2 + 13</a:t>
            </a:r>
          </a:p>
        </p:txBody>
      </p:sp>
      <p:sp>
        <p:nvSpPr>
          <p:cNvPr id="8" name="Rectangle 7"/>
          <p:cNvSpPr/>
          <p:nvPr/>
        </p:nvSpPr>
        <p:spPr>
          <a:xfrm>
            <a:off x="5374383" y="1717550"/>
            <a:ext cx="208582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b="1" dirty="0"/>
              <a:t>15 + 3</a:t>
            </a:r>
          </a:p>
        </p:txBody>
      </p:sp>
      <p:sp>
        <p:nvSpPr>
          <p:cNvPr id="9" name="Rectangle 8"/>
          <p:cNvSpPr/>
          <p:nvPr/>
        </p:nvSpPr>
        <p:spPr>
          <a:xfrm>
            <a:off x="5374383" y="2553369"/>
            <a:ext cx="208582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b="1" dirty="0"/>
              <a:t>11 + 4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74382" y="4180289"/>
            <a:ext cx="169629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b="1" dirty="0"/>
              <a:t>3 + 9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74382" y="3333777"/>
            <a:ext cx="208582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b="1" dirty="0"/>
              <a:t>2 + 17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74381" y="4969018"/>
            <a:ext cx="226055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b="1" dirty="0"/>
              <a:t>14 + 4 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5377F9E-D2A2-4BA3-B120-59FF6DB0C5D4}"/>
              </a:ext>
            </a:extLst>
          </p:cNvPr>
          <p:cNvGrpSpPr/>
          <p:nvPr/>
        </p:nvGrpSpPr>
        <p:grpSpPr>
          <a:xfrm>
            <a:off x="116681" y="653778"/>
            <a:ext cx="4442064" cy="2915254"/>
            <a:chOff x="4298496" y="4063018"/>
            <a:chExt cx="2801678" cy="15691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6" name="Speech Bubble: Rectangle with Corners Rounded 14">
              <a:extLst>
                <a:ext uri="{FF2B5EF4-FFF2-40B4-BE49-F238E27FC236}">
                  <a16:creationId xmlns:a16="http://schemas.microsoft.com/office/drawing/2014/main" id="{33A118E9-4FBA-4F4E-97F1-10B297E4A984}"/>
                </a:ext>
              </a:extLst>
            </p:cNvPr>
            <p:cNvSpPr/>
            <p:nvPr/>
          </p:nvSpPr>
          <p:spPr>
            <a:xfrm>
              <a:off x="4298496" y="4063018"/>
              <a:ext cx="2801678" cy="1569186"/>
            </a:xfrm>
            <a:prstGeom prst="cloudCallout">
              <a:avLst>
                <a:gd name="adj1" fmla="val 24815"/>
                <a:gd name="adj2" fmla="val 91248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Would you swap around any of these additions to make counting on quicker?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EEC1D852-2E0F-4198-9E1C-668A9B27AF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728446" y="4170443"/>
              <a:ext cx="272618" cy="5914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4935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1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89DAA3BAD9E948A4BE19737862E1F0" ma:contentTypeVersion="10" ma:contentTypeDescription="Create a new document." ma:contentTypeScope="" ma:versionID="d60ef44440300f76bcacfe0844305a41">
  <xsd:schema xmlns:xsd="http://www.w3.org/2001/XMLSchema" xmlns:xs="http://www.w3.org/2001/XMLSchema" xmlns:p="http://schemas.microsoft.com/office/2006/metadata/properties" xmlns:ns3="5a5a196e-2862-462e-accd-8dafa4963078" targetNamespace="http://schemas.microsoft.com/office/2006/metadata/properties" ma:root="true" ma:fieldsID="df23a595dddf50d19945d50e30244515" ns3:_="">
    <xsd:import namespace="5a5a196e-2862-462e-accd-8dafa496307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5a196e-2862-462e-accd-8dafa49630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E119A1-6A5F-46E4-8AD2-382DDCADEF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5a196e-2862-462e-accd-8dafa49630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E35FCD-CD63-4237-8B43-264740F9EA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D426D8-830A-4AD3-8537-826334F49C6C}">
  <ds:schemaRefs>
    <ds:schemaRef ds:uri="5a5a196e-2862-462e-accd-8dafa4963078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3644</TotalTime>
  <Words>567</Words>
  <Application>Microsoft Office PowerPoint</Application>
  <PresentationFormat>On-screen Show (4:3)</PresentationFormat>
  <Paragraphs>86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</vt:lpstr>
      <vt:lpstr>MS Mincho</vt:lpstr>
      <vt:lpstr>Myriad Pro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Shella Marie Santiago</cp:lastModifiedBy>
  <cp:revision>255</cp:revision>
  <dcterms:created xsi:type="dcterms:W3CDTF">2018-09-13T11:08:58Z</dcterms:created>
  <dcterms:modified xsi:type="dcterms:W3CDTF">2024-10-26T10:13:42Z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0x0101004589DAA3BAD9E948A4BE19737862E1F0</vt:lpwstr>
  </property>
</Properties>
</file>