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9" r:id="rId12"/>
    <p:sldId id="267" r:id="rId13"/>
    <p:sldId id="266" r:id="rId14"/>
    <p:sldId id="270" r:id="rId15"/>
    <p:sldId id="273" r:id="rId16"/>
    <p:sldId id="272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35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noProof="0" dirty="0"/>
              <a:t>Favourite</a:t>
            </a:r>
            <a:r>
              <a:rPr lang="en-US" dirty="0"/>
              <a:t> Shop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Top Shop</c:v>
                </c:pt>
                <c:pt idx="1">
                  <c:v>New Look</c:v>
                </c:pt>
                <c:pt idx="2">
                  <c:v>Primark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1B-4707-9396-0DAE88DB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48288"/>
        <c:axId val="89549824"/>
      </c:barChart>
      <c:catAx>
        <c:axId val="89548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549824"/>
        <c:crosses val="autoZero"/>
        <c:auto val="1"/>
        <c:lblAlgn val="ctr"/>
        <c:lblOffset val="100"/>
        <c:noMultiLvlLbl val="0"/>
      </c:catAx>
      <c:valAx>
        <c:axId val="8954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</c:spPr>
        <c:crossAx val="8954828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noProof="0" dirty="0"/>
              <a:t>Favourite</a:t>
            </a:r>
            <a:r>
              <a:rPr lang="en-US" baseline="0" dirty="0"/>
              <a:t> Shop</a:t>
            </a:r>
            <a:endParaRPr lang="en-US" dirty="0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Top Shop</c:v>
                </c:pt>
                <c:pt idx="1">
                  <c:v>New Look</c:v>
                </c:pt>
                <c:pt idx="2">
                  <c:v>Primark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F1-4E2D-9034-863D13695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Number of Siblings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Frequency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7</c:v>
                </c:pt>
                <c:pt idx="2">
                  <c:v>9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4C-48CA-9755-E4059BE3B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681984"/>
        <c:axId val="166716544"/>
      </c:barChart>
      <c:catAx>
        <c:axId val="16668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6716544"/>
        <c:crosses val="autoZero"/>
        <c:auto val="1"/>
        <c:lblAlgn val="ctr"/>
        <c:lblOffset val="100"/>
        <c:noMultiLvlLbl val="0"/>
      </c:catAx>
      <c:valAx>
        <c:axId val="16671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668198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D639A0E-3AB1-4C7C-8475-F6094899C79A}" type="datetimeFigureOut">
              <a:rPr lang="en-GB" smtClean="0"/>
              <a:t>15/11/2023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3DDCCA2-6C44-4636-BF85-51CE3A2106C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Data Collection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Grade 6</a:t>
            </a:r>
          </a:p>
        </p:txBody>
      </p:sp>
    </p:spTree>
    <p:extLst>
      <p:ext uri="{BB962C8B-B14F-4D97-AF65-F5344CB8AC3E}">
        <p14:creationId xmlns:p14="http://schemas.microsoft.com/office/powerpoint/2010/main" val="3720432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AAD94-497F-CA17-2C1C-E824C5AC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DISPLAYING DATA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3CA72F-937E-57A7-D5F5-CCC67EFAAA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862" y="1551781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08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41C8-3899-7CD9-EB83-E71FDE6D7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56DC34-6BB7-1BB0-8C6E-3236C88FE2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48" y="1134396"/>
            <a:ext cx="4681728" cy="351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04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5BDE4-DB5E-6BB0-6CD4-E78CA8A1F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E5D324-1D0D-F11B-05EC-9B01FD7F7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3563DBE-608D-4698-4990-1C8001B25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71" y="1100138"/>
            <a:ext cx="4773082" cy="35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58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FD57B-9FB3-6CCA-987A-67BA9A0BE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36C01-FECA-9E62-7E5A-F7EB0CCAE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70A5980-2C1B-DD09-8E28-8869F80A9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488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D9CF5-4064-F53E-920B-539BD7BF8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2FE03-2F90-25D6-E882-00EF96C6F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114D00-02C6-5EA0-60FC-A3597F233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4503-2A31-2AA5-C32E-AFE0F3F65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F7DB7-60EB-FDBC-E1BA-97C9ACE28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 descr="Pie Charts">
            <a:extLst>
              <a:ext uri="{FF2B5EF4-FFF2-40B4-BE49-F238E27FC236}">
                <a16:creationId xmlns:a16="http://schemas.microsoft.com/office/drawing/2014/main" id="{4DF2DD1A-2261-18E0-3148-266700451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19225"/>
            <a:ext cx="5334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11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FCC71-B1F4-50D5-A787-0810F74A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BA18F-62C4-5094-785E-6C43BD621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6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96B3D-5EEE-8918-1AE4-B5A4F58E2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1DDEF-3E71-32C7-F63C-BAE25BEEF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92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Survey or Census?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/>
              <a:t>We use a census for the population (all the people in the group).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We use a survey for a sample (some of the people in the group).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We should select people at random when we choose a sample in order to reduce bias (unfairness).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23728" y="2780928"/>
            <a:ext cx="4176464" cy="194421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Population</a:t>
            </a:r>
          </a:p>
        </p:txBody>
      </p:sp>
      <p:sp>
        <p:nvSpPr>
          <p:cNvPr id="5" name="Oval 4"/>
          <p:cNvSpPr/>
          <p:nvPr/>
        </p:nvSpPr>
        <p:spPr>
          <a:xfrm>
            <a:off x="2483493" y="2928211"/>
            <a:ext cx="3537759" cy="1410638"/>
          </a:xfrm>
          <a:custGeom>
            <a:avLst/>
            <a:gdLst>
              <a:gd name="connsiteX0" fmla="*/ 0 w 2448272"/>
              <a:gd name="connsiteY0" fmla="*/ 540060 h 1080120"/>
              <a:gd name="connsiteX1" fmla="*/ 1224136 w 2448272"/>
              <a:gd name="connsiteY1" fmla="*/ 0 h 1080120"/>
              <a:gd name="connsiteX2" fmla="*/ 2448272 w 2448272"/>
              <a:gd name="connsiteY2" fmla="*/ 540060 h 1080120"/>
              <a:gd name="connsiteX3" fmla="*/ 1224136 w 2448272"/>
              <a:gd name="connsiteY3" fmla="*/ 1080120 h 1080120"/>
              <a:gd name="connsiteX4" fmla="*/ 0 w 2448272"/>
              <a:gd name="connsiteY4" fmla="*/ 540060 h 1080120"/>
              <a:gd name="connsiteX0" fmla="*/ 245 w 2448517"/>
              <a:gd name="connsiteY0" fmla="*/ 284137 h 824197"/>
              <a:gd name="connsiteX1" fmla="*/ 1306677 w 2448517"/>
              <a:gd name="connsiteY1" fmla="*/ 109 h 824197"/>
              <a:gd name="connsiteX2" fmla="*/ 2448517 w 2448517"/>
              <a:gd name="connsiteY2" fmla="*/ 284137 h 824197"/>
              <a:gd name="connsiteX3" fmla="*/ 1224381 w 2448517"/>
              <a:gd name="connsiteY3" fmla="*/ 824197 h 824197"/>
              <a:gd name="connsiteX4" fmla="*/ 245 w 2448517"/>
              <a:gd name="connsiteY4" fmla="*/ 284137 h 824197"/>
              <a:gd name="connsiteX0" fmla="*/ 14458 w 2485433"/>
              <a:gd name="connsiteY0" fmla="*/ 494340 h 1034400"/>
              <a:gd name="connsiteX1" fmla="*/ 1970114 w 2485433"/>
              <a:gd name="connsiteY1" fmla="*/ 0 h 1034400"/>
              <a:gd name="connsiteX2" fmla="*/ 2462730 w 2485433"/>
              <a:gd name="connsiteY2" fmla="*/ 494340 h 1034400"/>
              <a:gd name="connsiteX3" fmla="*/ 1238594 w 2485433"/>
              <a:gd name="connsiteY3" fmla="*/ 1034400 h 1034400"/>
              <a:gd name="connsiteX4" fmla="*/ 14458 w 2485433"/>
              <a:gd name="connsiteY4" fmla="*/ 494340 h 1034400"/>
              <a:gd name="connsiteX0" fmla="*/ 11716 w 2935476"/>
              <a:gd name="connsiteY0" fmla="*/ 495563 h 1038693"/>
              <a:gd name="connsiteX1" fmla="*/ 1967372 w 2935476"/>
              <a:gd name="connsiteY1" fmla="*/ 1223 h 1038693"/>
              <a:gd name="connsiteX2" fmla="*/ 2935476 w 2935476"/>
              <a:gd name="connsiteY2" fmla="*/ 641867 h 1038693"/>
              <a:gd name="connsiteX3" fmla="*/ 1235852 w 2935476"/>
              <a:gd name="connsiteY3" fmla="*/ 1035623 h 1038693"/>
              <a:gd name="connsiteX4" fmla="*/ 11716 w 2935476"/>
              <a:gd name="connsiteY4" fmla="*/ 495563 h 1038693"/>
              <a:gd name="connsiteX0" fmla="*/ 11716 w 2935476"/>
              <a:gd name="connsiteY0" fmla="*/ 495563 h 1039867"/>
              <a:gd name="connsiteX1" fmla="*/ 1967372 w 2935476"/>
              <a:gd name="connsiteY1" fmla="*/ 1223 h 1039867"/>
              <a:gd name="connsiteX2" fmla="*/ 2935476 w 2935476"/>
              <a:gd name="connsiteY2" fmla="*/ 641867 h 1039867"/>
              <a:gd name="connsiteX3" fmla="*/ 1235852 w 2935476"/>
              <a:gd name="connsiteY3" fmla="*/ 1035623 h 1039867"/>
              <a:gd name="connsiteX4" fmla="*/ 11716 w 2935476"/>
              <a:gd name="connsiteY4" fmla="*/ 495563 h 1039867"/>
              <a:gd name="connsiteX0" fmla="*/ 8238 w 3416630"/>
              <a:gd name="connsiteY0" fmla="*/ 372014 h 1050774"/>
              <a:gd name="connsiteX1" fmla="*/ 2448526 w 3416630"/>
              <a:gd name="connsiteY1" fmla="*/ 5690 h 1050774"/>
              <a:gd name="connsiteX2" fmla="*/ 3416630 w 3416630"/>
              <a:gd name="connsiteY2" fmla="*/ 646334 h 1050774"/>
              <a:gd name="connsiteX3" fmla="*/ 1717006 w 3416630"/>
              <a:gd name="connsiteY3" fmla="*/ 1040090 h 1050774"/>
              <a:gd name="connsiteX4" fmla="*/ 8238 w 3416630"/>
              <a:gd name="connsiteY4" fmla="*/ 372014 h 1050774"/>
              <a:gd name="connsiteX0" fmla="*/ 41739 w 3450131"/>
              <a:gd name="connsiteY0" fmla="*/ 370166 h 1048926"/>
              <a:gd name="connsiteX1" fmla="*/ 2482027 w 3450131"/>
              <a:gd name="connsiteY1" fmla="*/ 3842 h 1048926"/>
              <a:gd name="connsiteX2" fmla="*/ 3450131 w 3450131"/>
              <a:gd name="connsiteY2" fmla="*/ 644486 h 1048926"/>
              <a:gd name="connsiteX3" fmla="*/ 1750507 w 3450131"/>
              <a:gd name="connsiteY3" fmla="*/ 1038242 h 1048926"/>
              <a:gd name="connsiteX4" fmla="*/ 41739 w 3450131"/>
              <a:gd name="connsiteY4" fmla="*/ 370166 h 1048926"/>
              <a:gd name="connsiteX0" fmla="*/ 38902 w 3463565"/>
              <a:gd name="connsiteY0" fmla="*/ 370166 h 1234761"/>
              <a:gd name="connsiteX1" fmla="*/ 2479190 w 3463565"/>
              <a:gd name="connsiteY1" fmla="*/ 3842 h 1234761"/>
              <a:gd name="connsiteX2" fmla="*/ 3447294 w 3463565"/>
              <a:gd name="connsiteY2" fmla="*/ 644486 h 1234761"/>
              <a:gd name="connsiteX3" fmla="*/ 2683783 w 3463565"/>
              <a:gd name="connsiteY3" fmla="*/ 1214275 h 1234761"/>
              <a:gd name="connsiteX4" fmla="*/ 1747670 w 3463565"/>
              <a:gd name="connsiteY4" fmla="*/ 1038242 h 1234761"/>
              <a:gd name="connsiteX5" fmla="*/ 38902 w 3463565"/>
              <a:gd name="connsiteY5" fmla="*/ 370166 h 1234761"/>
              <a:gd name="connsiteX0" fmla="*/ 94813 w 3519476"/>
              <a:gd name="connsiteY0" fmla="*/ 371756 h 1229602"/>
              <a:gd name="connsiteX1" fmla="*/ 2535101 w 3519476"/>
              <a:gd name="connsiteY1" fmla="*/ 5432 h 1229602"/>
              <a:gd name="connsiteX2" fmla="*/ 3503205 w 3519476"/>
              <a:gd name="connsiteY2" fmla="*/ 646076 h 1229602"/>
              <a:gd name="connsiteX3" fmla="*/ 2739694 w 3519476"/>
              <a:gd name="connsiteY3" fmla="*/ 1215865 h 1229602"/>
              <a:gd name="connsiteX4" fmla="*/ 715445 w 3519476"/>
              <a:gd name="connsiteY4" fmla="*/ 957536 h 1229602"/>
              <a:gd name="connsiteX5" fmla="*/ 94813 w 3519476"/>
              <a:gd name="connsiteY5" fmla="*/ 371756 h 1229602"/>
              <a:gd name="connsiteX0" fmla="*/ 19699 w 3440488"/>
              <a:gd name="connsiteY0" fmla="*/ 563682 h 1421528"/>
              <a:gd name="connsiteX1" fmla="*/ 1228971 w 3440488"/>
              <a:gd name="connsiteY1" fmla="*/ 17903 h 1421528"/>
              <a:gd name="connsiteX2" fmla="*/ 2459987 w 3440488"/>
              <a:gd name="connsiteY2" fmla="*/ 197358 h 1421528"/>
              <a:gd name="connsiteX3" fmla="*/ 3428091 w 3440488"/>
              <a:gd name="connsiteY3" fmla="*/ 838002 h 1421528"/>
              <a:gd name="connsiteX4" fmla="*/ 2664580 w 3440488"/>
              <a:gd name="connsiteY4" fmla="*/ 1407791 h 1421528"/>
              <a:gd name="connsiteX5" fmla="*/ 640331 w 3440488"/>
              <a:gd name="connsiteY5" fmla="*/ 1149462 h 1421528"/>
              <a:gd name="connsiteX6" fmla="*/ 19699 w 3440488"/>
              <a:gd name="connsiteY6" fmla="*/ 563682 h 1421528"/>
              <a:gd name="connsiteX0" fmla="*/ 19699 w 3539909"/>
              <a:gd name="connsiteY0" fmla="*/ 559720 h 1417566"/>
              <a:gd name="connsiteX1" fmla="*/ 1228971 w 3539909"/>
              <a:gd name="connsiteY1" fmla="*/ 13941 h 1417566"/>
              <a:gd name="connsiteX2" fmla="*/ 2459987 w 3539909"/>
              <a:gd name="connsiteY2" fmla="*/ 193396 h 1417566"/>
              <a:gd name="connsiteX3" fmla="*/ 3528675 w 3539909"/>
              <a:gd name="connsiteY3" fmla="*/ 532288 h 1417566"/>
              <a:gd name="connsiteX4" fmla="*/ 2664580 w 3539909"/>
              <a:gd name="connsiteY4" fmla="*/ 1403829 h 1417566"/>
              <a:gd name="connsiteX5" fmla="*/ 640331 w 3539909"/>
              <a:gd name="connsiteY5" fmla="*/ 1145500 h 1417566"/>
              <a:gd name="connsiteX6" fmla="*/ 19699 w 3539909"/>
              <a:gd name="connsiteY6" fmla="*/ 559720 h 1417566"/>
              <a:gd name="connsiteX0" fmla="*/ 19699 w 3538683"/>
              <a:gd name="connsiteY0" fmla="*/ 552792 h 1410638"/>
              <a:gd name="connsiteX1" fmla="*/ 1228971 w 3538683"/>
              <a:gd name="connsiteY1" fmla="*/ 7013 h 1410638"/>
              <a:gd name="connsiteX2" fmla="*/ 2350259 w 3538683"/>
              <a:gd name="connsiteY2" fmla="*/ 387636 h 1410638"/>
              <a:gd name="connsiteX3" fmla="*/ 3528675 w 3538683"/>
              <a:gd name="connsiteY3" fmla="*/ 525360 h 1410638"/>
              <a:gd name="connsiteX4" fmla="*/ 2664580 w 3538683"/>
              <a:gd name="connsiteY4" fmla="*/ 1396901 h 1410638"/>
              <a:gd name="connsiteX5" fmla="*/ 640331 w 3538683"/>
              <a:gd name="connsiteY5" fmla="*/ 1138572 h 1410638"/>
              <a:gd name="connsiteX6" fmla="*/ 19699 w 3538683"/>
              <a:gd name="connsiteY6" fmla="*/ 552792 h 1410638"/>
              <a:gd name="connsiteX0" fmla="*/ 19699 w 3528675"/>
              <a:gd name="connsiteY0" fmla="*/ 552792 h 1410638"/>
              <a:gd name="connsiteX1" fmla="*/ 1228971 w 3528675"/>
              <a:gd name="connsiteY1" fmla="*/ 7013 h 1410638"/>
              <a:gd name="connsiteX2" fmla="*/ 2350259 w 3528675"/>
              <a:gd name="connsiteY2" fmla="*/ 387636 h 1410638"/>
              <a:gd name="connsiteX3" fmla="*/ 3528675 w 3528675"/>
              <a:gd name="connsiteY3" fmla="*/ 525360 h 1410638"/>
              <a:gd name="connsiteX4" fmla="*/ 2664580 w 3528675"/>
              <a:gd name="connsiteY4" fmla="*/ 1396901 h 1410638"/>
              <a:gd name="connsiteX5" fmla="*/ 640331 w 3528675"/>
              <a:gd name="connsiteY5" fmla="*/ 1138572 h 1410638"/>
              <a:gd name="connsiteX6" fmla="*/ 19699 w 3528675"/>
              <a:gd name="connsiteY6" fmla="*/ 552792 h 1410638"/>
              <a:gd name="connsiteX0" fmla="*/ 19699 w 3537759"/>
              <a:gd name="connsiteY0" fmla="*/ 552792 h 1410638"/>
              <a:gd name="connsiteX1" fmla="*/ 1228971 w 3537759"/>
              <a:gd name="connsiteY1" fmla="*/ 7013 h 1410638"/>
              <a:gd name="connsiteX2" fmla="*/ 2350259 w 3537759"/>
              <a:gd name="connsiteY2" fmla="*/ 387636 h 1410638"/>
              <a:gd name="connsiteX3" fmla="*/ 3528675 w 3537759"/>
              <a:gd name="connsiteY3" fmla="*/ 525360 h 1410638"/>
              <a:gd name="connsiteX4" fmla="*/ 2664580 w 3537759"/>
              <a:gd name="connsiteY4" fmla="*/ 1396901 h 1410638"/>
              <a:gd name="connsiteX5" fmla="*/ 640331 w 3537759"/>
              <a:gd name="connsiteY5" fmla="*/ 1138572 h 1410638"/>
              <a:gd name="connsiteX6" fmla="*/ 19699 w 3537759"/>
              <a:gd name="connsiteY6" fmla="*/ 552792 h 14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37759" h="1410638">
                <a:moveTo>
                  <a:pt x="19699" y="552792"/>
                </a:moveTo>
                <a:cubicBezTo>
                  <a:pt x="117806" y="364199"/>
                  <a:pt x="822256" y="68067"/>
                  <a:pt x="1228971" y="7013"/>
                </a:cubicBezTo>
                <a:cubicBezTo>
                  <a:pt x="1635686" y="-54041"/>
                  <a:pt x="1966975" y="301245"/>
                  <a:pt x="2350259" y="387636"/>
                </a:cubicBezTo>
                <a:cubicBezTo>
                  <a:pt x="2733543" y="474027"/>
                  <a:pt x="3296456" y="245897"/>
                  <a:pt x="3528675" y="525360"/>
                </a:cubicBezTo>
                <a:cubicBezTo>
                  <a:pt x="3623734" y="713383"/>
                  <a:pt x="2947851" y="1331275"/>
                  <a:pt x="2664580" y="1396901"/>
                </a:cubicBezTo>
                <a:cubicBezTo>
                  <a:pt x="2381309" y="1462527"/>
                  <a:pt x="1081144" y="1279257"/>
                  <a:pt x="640331" y="1138572"/>
                </a:cubicBezTo>
                <a:cubicBezTo>
                  <a:pt x="199518" y="997887"/>
                  <a:pt x="-78408" y="741385"/>
                  <a:pt x="19699" y="55279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759328" y="3568370"/>
            <a:ext cx="11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Sample</a:t>
            </a:r>
          </a:p>
        </p:txBody>
      </p:sp>
      <p:sp>
        <p:nvSpPr>
          <p:cNvPr id="8" name="Smiley Face 7"/>
          <p:cNvSpPr/>
          <p:nvPr/>
        </p:nvSpPr>
        <p:spPr>
          <a:xfrm>
            <a:off x="2987824" y="3429000"/>
            <a:ext cx="204530" cy="20453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miley Face 8"/>
          <p:cNvSpPr/>
          <p:nvPr/>
        </p:nvSpPr>
        <p:spPr>
          <a:xfrm>
            <a:off x="3554798" y="3226151"/>
            <a:ext cx="204530" cy="20453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miley Face 9"/>
          <p:cNvSpPr/>
          <p:nvPr/>
        </p:nvSpPr>
        <p:spPr>
          <a:xfrm>
            <a:off x="4047842" y="3189261"/>
            <a:ext cx="204530" cy="20453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miley Face 10"/>
          <p:cNvSpPr/>
          <p:nvPr/>
        </p:nvSpPr>
        <p:spPr>
          <a:xfrm>
            <a:off x="3452533" y="3733172"/>
            <a:ext cx="204530" cy="20453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miley Face 11"/>
          <p:cNvSpPr/>
          <p:nvPr/>
        </p:nvSpPr>
        <p:spPr>
          <a:xfrm>
            <a:off x="4829775" y="3630907"/>
            <a:ext cx="204530" cy="20453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miley Face 12"/>
          <p:cNvSpPr/>
          <p:nvPr/>
        </p:nvSpPr>
        <p:spPr>
          <a:xfrm>
            <a:off x="5034305" y="3960897"/>
            <a:ext cx="204530" cy="20453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miley Face 13"/>
          <p:cNvSpPr/>
          <p:nvPr/>
        </p:nvSpPr>
        <p:spPr>
          <a:xfrm>
            <a:off x="4427299" y="3960897"/>
            <a:ext cx="204530" cy="20453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Smiley Face 14"/>
          <p:cNvSpPr/>
          <p:nvPr/>
        </p:nvSpPr>
        <p:spPr>
          <a:xfrm>
            <a:off x="5394345" y="3568370"/>
            <a:ext cx="204530" cy="204530"/>
          </a:xfrm>
          <a:prstGeom prst="smileyFac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miley Face 15"/>
          <p:cNvSpPr/>
          <p:nvPr/>
        </p:nvSpPr>
        <p:spPr>
          <a:xfrm>
            <a:off x="5724128" y="4337482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miley Face 16"/>
          <p:cNvSpPr/>
          <p:nvPr/>
        </p:nvSpPr>
        <p:spPr>
          <a:xfrm>
            <a:off x="5918131" y="3960897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miley Face 17"/>
          <p:cNvSpPr/>
          <p:nvPr/>
        </p:nvSpPr>
        <p:spPr>
          <a:xfrm>
            <a:off x="5303187" y="4428047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miley Face 18"/>
          <p:cNvSpPr/>
          <p:nvPr/>
        </p:nvSpPr>
        <p:spPr>
          <a:xfrm>
            <a:off x="5519598" y="2928211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miley Face 19"/>
          <p:cNvSpPr/>
          <p:nvPr/>
        </p:nvSpPr>
        <p:spPr>
          <a:xfrm>
            <a:off x="2456828" y="4345929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21" name="Smiley Face 20"/>
          <p:cNvSpPr/>
          <p:nvPr/>
        </p:nvSpPr>
        <p:spPr>
          <a:xfrm>
            <a:off x="3106994" y="4345929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miley Face 21"/>
          <p:cNvSpPr/>
          <p:nvPr/>
        </p:nvSpPr>
        <p:spPr>
          <a:xfrm>
            <a:off x="2259292" y="3088855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miley Face 22"/>
          <p:cNvSpPr/>
          <p:nvPr/>
        </p:nvSpPr>
        <p:spPr>
          <a:xfrm>
            <a:off x="2661358" y="2873364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miley Face 23"/>
          <p:cNvSpPr/>
          <p:nvPr/>
        </p:nvSpPr>
        <p:spPr>
          <a:xfrm>
            <a:off x="4735271" y="2948358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Smiley Face 24"/>
          <p:cNvSpPr/>
          <p:nvPr/>
        </p:nvSpPr>
        <p:spPr>
          <a:xfrm>
            <a:off x="5941446" y="2986590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miley Face 25"/>
          <p:cNvSpPr/>
          <p:nvPr/>
        </p:nvSpPr>
        <p:spPr>
          <a:xfrm>
            <a:off x="2278963" y="3858632"/>
            <a:ext cx="204530" cy="204530"/>
          </a:xfrm>
          <a:prstGeom prst="smileyFace">
            <a:avLst/>
          </a:pr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548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select a Random Sample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dirty="0"/>
              <a:t>Examples: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Names out of a hat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Assigning numbers to people and selecting every 5</a:t>
            </a:r>
            <a:r>
              <a:rPr lang="en-GB" baseline="30000" dirty="0"/>
              <a:t>th</a:t>
            </a:r>
            <a:r>
              <a:rPr lang="en-GB" dirty="0"/>
              <a:t> number for example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Using a random name generator on the computer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Drawing straws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Rolling a dice and select everyone who rolls a 6</a:t>
            </a:r>
          </a:p>
          <a:p>
            <a:pPr marL="0" indent="0"/>
            <a:endParaRPr lang="en-GB" dirty="0"/>
          </a:p>
          <a:p>
            <a:pPr marL="0" indent="0"/>
            <a:r>
              <a:rPr lang="en-GB" dirty="0"/>
              <a:t>There are many other examples you could use, but the idea is that you do not know who you are picking until those people are selected.</a:t>
            </a:r>
          </a:p>
        </p:txBody>
      </p:sp>
    </p:spTree>
    <p:extLst>
      <p:ext uri="{BB962C8B-B14F-4D97-AF65-F5344CB8AC3E}">
        <p14:creationId xmlns:p14="http://schemas.microsoft.com/office/powerpoint/2010/main" val="221447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Categorical Data</a:t>
            </a:r>
            <a:r>
              <a:rPr lang="en-GB" dirty="0"/>
              <a:t> – 	This means data which can be placed into categories (can be 			described using words).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Examples </a:t>
            </a:r>
            <a:r>
              <a:rPr lang="en-GB" dirty="0"/>
              <a:t>-	Eye colour, favourite food, brand of cereal you eat, places you go 		to shop, which football team you support, where you were born.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535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Organisation of 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65464" cy="3579849"/>
          </a:xfrm>
        </p:spPr>
        <p:txBody>
          <a:bodyPr/>
          <a:lstStyle/>
          <a:p>
            <a:r>
              <a:rPr lang="en-GB" dirty="0"/>
              <a:t>We can organise categorical data into the following ways: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A dot plot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A tally and frequency table  (the frequency is the number of items in that category).</a:t>
            </a:r>
          </a:p>
          <a:p>
            <a:pPr marL="0" indent="0"/>
            <a:r>
              <a:rPr lang="en-GB" dirty="0"/>
              <a:t>Example: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597074"/>
              </p:ext>
            </p:extLst>
          </p:nvPr>
        </p:nvGraphicFramePr>
        <p:xfrm>
          <a:off x="431540" y="2848635"/>
          <a:ext cx="3528392" cy="1515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7770">
                <a:tc>
                  <a:txBody>
                    <a:bodyPr/>
                    <a:lstStyle/>
                    <a:p>
                      <a:r>
                        <a:rPr lang="en-GB" dirty="0"/>
                        <a:t>Favourite</a:t>
                      </a:r>
                      <a:r>
                        <a:rPr lang="en-GB" baseline="0" dirty="0"/>
                        <a:t> Shop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Tally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797">
                <a:tc>
                  <a:txBody>
                    <a:bodyPr/>
                    <a:lstStyle/>
                    <a:p>
                      <a:r>
                        <a:rPr lang="en-GB" dirty="0"/>
                        <a:t>Top Shop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IIII</a:t>
                      </a:r>
                      <a:r>
                        <a:rPr lang="en-GB" baseline="0" dirty="0"/>
                        <a:t> II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0797">
                <a:tc>
                  <a:txBody>
                    <a:bodyPr/>
                    <a:lstStyle/>
                    <a:p>
                      <a:r>
                        <a:rPr lang="en-GB" dirty="0"/>
                        <a:t>New 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797">
                <a:tc>
                  <a:txBody>
                    <a:bodyPr/>
                    <a:lstStyle/>
                    <a:p>
                      <a:r>
                        <a:rPr lang="en-GB" dirty="0"/>
                        <a:t>Primark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IIII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 flipV="1">
            <a:off x="2195736" y="3410712"/>
            <a:ext cx="216024" cy="720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436096" y="2492896"/>
            <a:ext cx="0" cy="2013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36096" y="4517504"/>
            <a:ext cx="3520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41710" y="263691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Top Shop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968" y="328498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New Look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499992" y="39330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Primark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4485" y="4571595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Frequency</a:t>
            </a:r>
          </a:p>
        </p:txBody>
      </p:sp>
      <p:sp>
        <p:nvSpPr>
          <p:cNvPr id="20" name="Oval 19"/>
          <p:cNvSpPr/>
          <p:nvPr/>
        </p:nvSpPr>
        <p:spPr>
          <a:xfrm>
            <a:off x="5547421" y="27135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546982" y="336163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547421" y="400971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5915845" y="27135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5916488" y="336163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917131" y="400971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6300192" y="27135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300192" y="336163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/>
        </p:nvSpPr>
        <p:spPr>
          <a:xfrm>
            <a:off x="6302356" y="400971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/>
          <p:cNvSpPr/>
          <p:nvPr/>
        </p:nvSpPr>
        <p:spPr>
          <a:xfrm>
            <a:off x="6701612" y="27135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6703776" y="4009710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>
            <a:off x="7088088" y="271356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7512176" y="2717299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7956376" y="2713344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/>
          <p:cNvSpPr txBox="1"/>
          <p:nvPr/>
        </p:nvSpPr>
        <p:spPr>
          <a:xfrm>
            <a:off x="4316550" y="5301208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We use this organisation in order to find the </a:t>
            </a:r>
            <a:r>
              <a:rPr lang="en-GB" b="1" u="sng" dirty="0">
                <a:solidFill>
                  <a:schemeClr val="bg1"/>
                </a:solidFill>
              </a:rPr>
              <a:t>mode</a:t>
            </a:r>
            <a:r>
              <a:rPr lang="en-GB" b="1" dirty="0">
                <a:solidFill>
                  <a:schemeClr val="bg1"/>
                </a:solidFill>
              </a:rPr>
              <a:t>: </a:t>
            </a:r>
            <a:r>
              <a:rPr lang="en-GB" dirty="0">
                <a:solidFill>
                  <a:schemeClr val="bg1"/>
                </a:solidFill>
              </a:rPr>
              <a:t>the group with the highest frequency (most occurring).</a:t>
            </a:r>
          </a:p>
        </p:txBody>
      </p:sp>
    </p:spTree>
    <p:extLst>
      <p:ext uri="{BB962C8B-B14F-4D97-AF65-F5344CB8AC3E}">
        <p14:creationId xmlns:p14="http://schemas.microsoft.com/office/powerpoint/2010/main" val="4209867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Graphing Categorical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display categorical data using: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Bar charts 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Pie charts</a:t>
            </a:r>
          </a:p>
          <a:p>
            <a:pPr marL="0" indent="0"/>
            <a:r>
              <a:rPr lang="en-GB" dirty="0"/>
              <a:t>Example:</a:t>
            </a:r>
          </a:p>
          <a:p>
            <a:pPr marL="0" indent="0"/>
            <a:endParaRPr lang="en-GB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056799700"/>
              </p:ext>
            </p:extLst>
          </p:nvPr>
        </p:nvGraphicFramePr>
        <p:xfrm>
          <a:off x="323528" y="2924944"/>
          <a:ext cx="4392488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5960921"/>
              </p:ext>
            </p:extLst>
          </p:nvPr>
        </p:nvGraphicFramePr>
        <p:xfrm>
          <a:off x="4644008" y="2924944"/>
          <a:ext cx="4330816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Arrow Connector 6"/>
          <p:cNvCxnSpPr>
            <a:stCxn id="8" idx="2"/>
          </p:cNvCxnSpPr>
          <p:nvPr/>
        </p:nvCxnSpPr>
        <p:spPr>
          <a:xfrm flipH="1">
            <a:off x="2915768" y="2142058"/>
            <a:ext cx="2733976" cy="823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85648" y="177272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Titles needed!</a:t>
            </a: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>
          <a:xfrm>
            <a:off x="5649744" y="2142058"/>
            <a:ext cx="1317928" cy="823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3461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Numerical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Numerical Data</a:t>
            </a:r>
            <a:r>
              <a:rPr lang="en-GB" dirty="0"/>
              <a:t> – 	This means data which is in number form (can be quantified).</a:t>
            </a:r>
          </a:p>
          <a:p>
            <a:endParaRPr lang="en-GB" dirty="0"/>
          </a:p>
          <a:p>
            <a:r>
              <a:rPr lang="en-GB" dirty="0">
                <a:solidFill>
                  <a:srgbClr val="FF0000"/>
                </a:solidFill>
              </a:rPr>
              <a:t>Examples </a:t>
            </a:r>
            <a:r>
              <a:rPr lang="en-GB" dirty="0"/>
              <a:t>-	Shoe size, height, number of siblings, annual income, number of 		pens in your pencil case.</a:t>
            </a:r>
          </a:p>
        </p:txBody>
      </p:sp>
    </p:spTree>
    <p:extLst>
      <p:ext uri="{BB962C8B-B14F-4D97-AF65-F5344CB8AC3E}">
        <p14:creationId xmlns:p14="http://schemas.microsoft.com/office/powerpoint/2010/main" val="9843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Organising Numerical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organise numerical data in the following ways: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Stem-and-leaf plot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Tally and frequency table</a:t>
            </a:r>
          </a:p>
          <a:p>
            <a:pPr marL="0" indent="0"/>
            <a:r>
              <a:rPr lang="en-GB" dirty="0"/>
              <a:t>Example: The following data represents marks out of 50 on a test:</a:t>
            </a:r>
          </a:p>
          <a:p>
            <a:pPr marL="0" indent="0"/>
            <a:r>
              <a:rPr lang="en-GB" dirty="0"/>
              <a:t>32, 48, 19, 23, 29, 10, 41, 45, 37, 33, 31, 32, 20</a:t>
            </a:r>
          </a:p>
          <a:p>
            <a:pPr marL="0" indent="0"/>
            <a:r>
              <a:rPr lang="en-GB" dirty="0"/>
              <a:t>Unordered Stem Plot:					Ordered Stem Plot:</a:t>
            </a:r>
          </a:p>
          <a:p>
            <a:pPr marL="0" indent="0"/>
            <a:r>
              <a:rPr lang="en-GB" dirty="0"/>
              <a:t>1  9, 0						1  0, 9</a:t>
            </a:r>
          </a:p>
          <a:p>
            <a:pPr marL="0" indent="0"/>
            <a:r>
              <a:rPr lang="en-GB" dirty="0"/>
              <a:t>2  3, 9, 0						2  0, 3, 9</a:t>
            </a:r>
          </a:p>
          <a:p>
            <a:pPr marL="0" indent="0"/>
            <a:r>
              <a:rPr lang="en-GB" dirty="0"/>
              <a:t>3  2, 7, 3, 1, 2					3  1, 2, 2, 3, 7</a:t>
            </a:r>
          </a:p>
          <a:p>
            <a:pPr marL="0" indent="0"/>
            <a:r>
              <a:rPr lang="en-GB" dirty="0"/>
              <a:t>4  8, 1, 5						4  1, 5, 8  </a:t>
            </a:r>
          </a:p>
          <a:p>
            <a:pPr marL="0" indent="0"/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5616" y="3146890"/>
            <a:ext cx="0" cy="15841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88224" y="3126516"/>
            <a:ext cx="0" cy="158417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9912" y="2846808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Key:</a:t>
            </a:r>
          </a:p>
          <a:p>
            <a:r>
              <a:rPr lang="en-GB" dirty="0"/>
              <a:t>1 9 means 1 tens, 9 units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23416" y="3148755"/>
            <a:ext cx="0" cy="323166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887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Graphing Numerical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can display numerical data using:</a:t>
            </a:r>
          </a:p>
          <a:p>
            <a:pPr>
              <a:buFont typeface="Arial" pitchFamily="34" charset="0"/>
              <a:buChar char="•"/>
            </a:pPr>
            <a:r>
              <a:rPr lang="en-GB" dirty="0"/>
              <a:t>Column graphs</a:t>
            </a:r>
          </a:p>
          <a:p>
            <a:pPr marL="0" indent="0"/>
            <a:r>
              <a:rPr lang="en-GB" dirty="0"/>
              <a:t>Example: The number of siblings students have is as follows: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74537"/>
              </p:ext>
            </p:extLst>
          </p:nvPr>
        </p:nvGraphicFramePr>
        <p:xfrm>
          <a:off x="827584" y="2276872"/>
          <a:ext cx="2759968" cy="221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99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9040">
                <a:tc>
                  <a:txBody>
                    <a:bodyPr/>
                    <a:lstStyle/>
                    <a:p>
                      <a:r>
                        <a:rPr lang="en-GB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Frequency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512">
                <a:tc>
                  <a:txBody>
                    <a:bodyPr/>
                    <a:lstStyle/>
                    <a:p>
                      <a:r>
                        <a:rPr lang="en-GB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4 or more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36448294"/>
              </p:ext>
            </p:extLst>
          </p:nvPr>
        </p:nvGraphicFramePr>
        <p:xfrm>
          <a:off x="3923928" y="2060848"/>
          <a:ext cx="446449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8958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5537</TotalTime>
  <Words>538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Franklin Gothic Book</vt:lpstr>
      <vt:lpstr>Franklin Gothic Medium</vt:lpstr>
      <vt:lpstr>Wingdings</vt:lpstr>
      <vt:lpstr>Angles</vt:lpstr>
      <vt:lpstr>Data Collection</vt:lpstr>
      <vt:lpstr>Survey or Census?</vt:lpstr>
      <vt:lpstr>How to select a Random Sample</vt:lpstr>
      <vt:lpstr>Categorical Data</vt:lpstr>
      <vt:lpstr>Organisation of Categorical Data</vt:lpstr>
      <vt:lpstr>Graphing Categorical Data</vt:lpstr>
      <vt:lpstr>Numerical Data</vt:lpstr>
      <vt:lpstr>Organising Numerical Data</vt:lpstr>
      <vt:lpstr>Graphing Numerical Data</vt:lpstr>
      <vt:lpstr>TYPES OF DISPLAYING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Marymount International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Collection</dc:title>
  <dc:creator>Ayaz</dc:creator>
  <cp:lastModifiedBy>AYAZ AHMED KHAN - TSV</cp:lastModifiedBy>
  <cp:revision>10</cp:revision>
  <dcterms:created xsi:type="dcterms:W3CDTF">2012-04-26T09:16:39Z</dcterms:created>
  <dcterms:modified xsi:type="dcterms:W3CDTF">2023-11-15T09:07:11Z</dcterms:modified>
</cp:coreProperties>
</file>