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333" r:id="rId3"/>
    <p:sldId id="284" r:id="rId4"/>
    <p:sldId id="289" r:id="rId5"/>
    <p:sldId id="345" r:id="rId6"/>
    <p:sldId id="291" r:id="rId7"/>
    <p:sldId id="354" r:id="rId8"/>
    <p:sldId id="290" r:id="rId9"/>
    <p:sldId id="346" r:id="rId10"/>
    <p:sldId id="351" r:id="rId11"/>
    <p:sldId id="344" r:id="rId12"/>
  </p:sldIdLst>
  <p:sldSz cx="12192000" cy="6858000"/>
  <p:notesSz cx="6881813" cy="10002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8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1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43C0C"/>
    <a:srgbClr val="993300"/>
    <a:srgbClr val="CC3300"/>
    <a:srgbClr val="F0975A"/>
    <a:srgbClr val="5B9BD5"/>
    <a:srgbClr val="FF6600"/>
    <a:srgbClr val="0000FF"/>
    <a:srgbClr val="7030A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12" autoAdjust="0"/>
    <p:restoredTop sz="94249" autoAdjust="0"/>
  </p:normalViewPr>
  <p:slideViewPr>
    <p:cSldViewPr snapToGrid="0">
      <p:cViewPr varScale="1">
        <p:scale>
          <a:sx n="70" d="100"/>
          <a:sy n="70" d="100"/>
        </p:scale>
        <p:origin x="786" y="66"/>
      </p:cViewPr>
      <p:guideLst>
        <p:guide orient="horz" pos="2478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96"/>
      </p:cViewPr>
      <p:guideLst>
        <p:guide orient="horz" pos="3151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3145069D-0DA1-4F58-8F43-90C43489E8AD}" type="datetimeFigureOut">
              <a:rPr lang="en-GB" smtClean="0"/>
              <a:t>30/05/2020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50888"/>
            <a:ext cx="6665913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78" tIns="48239" rIns="96478" bIns="48239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751348"/>
            <a:ext cx="5505450" cy="4501277"/>
          </a:xfrm>
          <a:prstGeom prst="rect">
            <a:avLst/>
          </a:prstGeom>
        </p:spPr>
        <p:txBody>
          <a:bodyPr vert="horz" lIns="96478" tIns="48239" rIns="96478" bIns="4823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C909BC24-41CC-4FC4-BA18-F894B7ED82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22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uinnessworldrecords.com/news/2017/6/hundreds-of-kids-dress-up-as-harry-potter-to-celebrate-20th-anniversary-of-iconic-478394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uinnessworldrecords.com/news/2015/10/tillman-the-fastest-dog-on-a-skateboard-has-died-404387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uinnessworldrecords.com/news/2015/10/tillman-the-fastest-dog-on-a-skateboard-has-died-404387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uinnessworldrecords.com/world-records/largest-underwater-human-pyramid?fb_comment_id=706040809509847_946125542168038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uinnessworldrecords.com/world-records/largest-playing-card-structure?fb_comment_id=673553416096967_993533797432259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NASA / CC BY-SA (https://creativecommons.org/licenses/by-sa/3.0)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1608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2588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https://creativecommons.org/licenses/by-sa/3.0/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8861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https://www.guinnessworldrecords.com/news/2017/6/hundreds-of-kids-dress-up-as-harry-potter-to-celebrate-20th-anniversary-of-iconic-478394/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6318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https://www.guinnessworldrecords.com/news/2015/10/tillman-the-fastest-dog-on-a-skateboard-has-died-404387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3062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https://www.guinnessworldrecords.com/news/2015/10/tillman-the-fastest-dog-on-a-skateboard-has-died-404387</a:t>
            </a:r>
            <a:r>
              <a:rPr lang="en-GB" dirty="0"/>
              <a:t> As Tilman is no longer with us, past tense form has been used.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5965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3612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https://www.guinnessworldrecords.com/world-records/largest-underwater-human-pyramid?fb_comment_id=706040809509847_946125542168038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65720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https://www.guinnessworldrecords.com/world-records/largest-playing-card-structure?fb_comment_id=673553416096967_993533797432259/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4171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30/05/2020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61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30/05/2020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2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30/05/2020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080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30/05/2020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240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30/05/2020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55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30/05/2020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827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30/05/2020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051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30/05/2020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1907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30/05/2020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1810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30/05/2020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571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30/05/2020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532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30/05/2020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2016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30/05/2020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5418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30/05/2020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654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30/05/2020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782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30/05/2020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41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30/05/2020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63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30/05/2020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39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30/05/2020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77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30/05/2020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65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30/05/2020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25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30/05/2020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39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EE5F-8F5A-4802-B70F-D306782E7DF3}" type="datetimeFigureOut">
              <a:rPr lang="en-GB" smtClean="0"/>
              <a:t>30/05/2020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68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EE5F-8F5A-4802-B70F-D306782E7DF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30/05/2020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9AC1-07B4-42AE-95AF-E9964C39BE4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www.hamilton-trust.org.uk/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DC2E811C-1CF5-4D10-B028-DB478FEA7A68}"/>
              </a:ext>
            </a:extLst>
          </p:cNvPr>
          <p:cNvSpPr txBox="1">
            <a:spLocks/>
          </p:cNvSpPr>
          <p:nvPr/>
        </p:nvSpPr>
        <p:spPr>
          <a:xfrm>
            <a:off x="804673" y="3320859"/>
            <a:ext cx="4524973" cy="20763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3400" b="1" dirty="0"/>
              <a:t>Conjunctions to express time, place and cause</a:t>
            </a:r>
            <a:r>
              <a:rPr lang="en-US" sz="3400" dirty="0"/>
              <a:t/>
            </a:r>
            <a:br>
              <a:rPr lang="en-US" sz="3400" dirty="0"/>
            </a:br>
            <a:r>
              <a:rPr lang="en-US" sz="3400" i="1" dirty="0"/>
              <a:t>Amazing Records</a:t>
            </a:r>
          </a:p>
        </p:txBody>
      </p:sp>
      <p:sp>
        <p:nvSpPr>
          <p:cNvPr id="45" name="Freeform: Shape 42">
            <a:extLst>
              <a:ext uri="{FF2B5EF4-FFF2-40B4-BE49-F238E27FC236}">
                <a16:creationId xmlns:a16="http://schemas.microsoft.com/office/drawing/2014/main" xmlns="" id="{BCC55ACC-A2F6-403C-A3A4-D59B3734D4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F25214C-981F-48FE-B3AD-B782CC263A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8155"/>
          <a:stretch/>
        </p:blipFill>
        <p:spPr>
          <a:xfrm>
            <a:off x="6021086" y="544777"/>
            <a:ext cx="6170914" cy="6313225"/>
          </a:xfrm>
          <a:custGeom>
            <a:avLst/>
            <a:gdLst/>
            <a:ahLst/>
            <a:cxnLst/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628895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5886" y="2814402"/>
            <a:ext cx="7852410" cy="3582398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/>
              <a:t>This is a Hamilton Trust Presentation. For more fantastic resources visit our website </a:t>
            </a:r>
            <a:br>
              <a:rPr lang="en-GB" dirty="0"/>
            </a:br>
            <a:r>
              <a:rPr lang="en-GB" dirty="0">
                <a:hlinkClick r:id="rId2"/>
              </a:rPr>
              <a:t>https://www.hamilton-trust.org.uk/</a:t>
            </a:r>
            <a:r>
              <a:rPr lang="en-GB" dirty="0"/>
              <a:t> 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96" y="1201834"/>
            <a:ext cx="7658100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09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9222" y="379337"/>
            <a:ext cx="105735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993300"/>
                </a:solidFill>
              </a:rPr>
              <a:t>Conjunctions </a:t>
            </a:r>
          </a:p>
          <a:p>
            <a:pPr algn="ctr"/>
            <a:r>
              <a:rPr lang="en-GB" sz="2400" dirty="0">
                <a:solidFill>
                  <a:srgbClr val="993300"/>
                </a:solidFill>
              </a:rPr>
              <a:t>Conjunctions </a:t>
            </a:r>
            <a:r>
              <a:rPr lang="en-GB" sz="2400" dirty="0"/>
              <a:t>are </a:t>
            </a:r>
            <a:r>
              <a:rPr lang="en-GB" sz="2400" b="1" dirty="0"/>
              <a:t>joining words</a:t>
            </a:r>
            <a:r>
              <a:rPr lang="en-GB" sz="2400" dirty="0"/>
              <a:t>.</a:t>
            </a:r>
          </a:p>
          <a:p>
            <a:pPr algn="ctr"/>
            <a:r>
              <a:rPr lang="en-GB" sz="2400" dirty="0"/>
              <a:t>They help add more detail by joining extra clauses </a:t>
            </a:r>
          </a:p>
          <a:p>
            <a:pPr algn="ctr"/>
            <a:r>
              <a:rPr lang="en-GB" sz="2400" dirty="0"/>
              <a:t>explaining </a:t>
            </a:r>
            <a:r>
              <a:rPr lang="en-GB" sz="2400" b="1" dirty="0"/>
              <a:t>when</a:t>
            </a:r>
            <a:r>
              <a:rPr lang="en-GB" sz="2400" dirty="0"/>
              <a:t> or </a:t>
            </a:r>
            <a:r>
              <a:rPr lang="en-GB" sz="2400" b="1" dirty="0"/>
              <a:t>why </a:t>
            </a:r>
            <a:r>
              <a:rPr lang="en-GB" sz="2400" dirty="0"/>
              <a:t>or</a:t>
            </a:r>
            <a:r>
              <a:rPr lang="en-GB" sz="2400" b="1" dirty="0"/>
              <a:t> where</a:t>
            </a:r>
            <a:r>
              <a:rPr lang="en-GB" sz="2400" dirty="0"/>
              <a:t> something might be.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45447" y="3312967"/>
            <a:ext cx="107374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i="1" dirty="0">
                <a:latin typeface="+mj-lt"/>
              </a:rPr>
              <a:t>Peggy Whitson is a record breaker </a:t>
            </a:r>
            <a:r>
              <a:rPr lang="en-GB" sz="2400" i="1" dirty="0">
                <a:ln w="0"/>
                <a:solidFill>
                  <a:srgbClr val="993300"/>
                </a:solidFill>
                <a:latin typeface="+mj-lt"/>
              </a:rPr>
              <a:t>because</a:t>
            </a:r>
            <a:r>
              <a:rPr lang="en-GB" sz="2400" i="1" dirty="0">
                <a:ln w="0"/>
                <a:solidFill>
                  <a:srgbClr val="99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n-GB" sz="2400" i="1" dirty="0">
                <a:ln w="0"/>
                <a:solidFill>
                  <a:prstClr val="black"/>
                </a:solidFill>
                <a:latin typeface="+mj-lt"/>
              </a:rPr>
              <a:t>she is the oldest woman to fly into space.</a:t>
            </a:r>
            <a:endParaRPr lang="en-GB" sz="2400" i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45448" y="3814058"/>
            <a:ext cx="114723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i="1" dirty="0">
                <a:latin typeface="+mj-lt"/>
              </a:rPr>
              <a:t>Peggy Whitson is a record breaker </a:t>
            </a:r>
            <a:r>
              <a:rPr lang="en-GB" sz="2400" i="1" dirty="0">
                <a:ln w="0"/>
                <a:solidFill>
                  <a:srgbClr val="993300"/>
                </a:solidFill>
                <a:latin typeface="+mj-lt"/>
              </a:rPr>
              <a:t>as</a:t>
            </a:r>
            <a:r>
              <a:rPr lang="en-GB" sz="2400" i="1" dirty="0">
                <a:ln w="0"/>
                <a:solidFill>
                  <a:srgbClr val="99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n-GB" sz="2400" i="1" dirty="0">
                <a:ln w="0"/>
                <a:solidFill>
                  <a:prstClr val="black"/>
                </a:solidFill>
                <a:latin typeface="+mj-lt"/>
              </a:rPr>
              <a:t>she has spent longer in space than any other American.</a:t>
            </a:r>
            <a:endParaRPr lang="en-GB" sz="2400" i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45448" y="4275723"/>
            <a:ext cx="88959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i="1" dirty="0">
                <a:ln w="0"/>
                <a:solidFill>
                  <a:srgbClr val="993300"/>
                </a:solidFill>
                <a:latin typeface="+mj-lt"/>
              </a:rPr>
              <a:t>So</a:t>
            </a:r>
            <a:r>
              <a:rPr lang="en-GB" sz="2400" i="1" dirty="0">
                <a:ln w="0"/>
                <a:solidFill>
                  <a:srgbClr val="99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n-GB" sz="2400" i="1" dirty="0">
                <a:ln w="0"/>
                <a:solidFill>
                  <a:prstClr val="black"/>
                </a:solidFill>
                <a:latin typeface="+mj-lt"/>
              </a:rPr>
              <a:t>she could be an astronaut, Peggy trained for many years</a:t>
            </a:r>
            <a:r>
              <a:rPr lang="en-GB" sz="2800" dirty="0">
                <a:ln w="0"/>
                <a:solidFill>
                  <a:prstClr val="black"/>
                </a:solidFill>
                <a:latin typeface="+mj-lt"/>
              </a:rPr>
              <a:t>.</a:t>
            </a:r>
            <a:endParaRPr lang="en-GB" sz="28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101506" y="693784"/>
            <a:ext cx="1706702" cy="13280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993300"/>
                </a:solidFill>
              </a:rPr>
              <a:t>because</a:t>
            </a:r>
          </a:p>
          <a:p>
            <a:pPr algn="ctr"/>
            <a:r>
              <a:rPr lang="en-GB" sz="2400" dirty="0">
                <a:solidFill>
                  <a:srgbClr val="993300"/>
                </a:solidFill>
              </a:rPr>
              <a:t>as</a:t>
            </a:r>
          </a:p>
          <a:p>
            <a:pPr algn="ctr"/>
            <a:r>
              <a:rPr lang="en-GB" sz="2400" dirty="0">
                <a:solidFill>
                  <a:srgbClr val="993300"/>
                </a:solidFill>
              </a:rPr>
              <a:t>so</a:t>
            </a:r>
            <a:endParaRPr lang="en-GB" sz="2800" dirty="0">
              <a:solidFill>
                <a:srgbClr val="9933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45448" y="2688095"/>
            <a:ext cx="4484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prstClr val="black"/>
                </a:solidFill>
              </a:rPr>
              <a:t>Peggy Whitson is a record breaker</a:t>
            </a:r>
            <a:r>
              <a:rPr lang="en-GB" sz="2400" i="1" dirty="0">
                <a:ln w="0"/>
                <a:solidFill>
                  <a:prstClr val="black"/>
                </a:solidFill>
              </a:rPr>
              <a:t>.</a:t>
            </a:r>
            <a:endParaRPr lang="en-GB" sz="2400" i="1" dirty="0"/>
          </a:p>
        </p:txBody>
      </p:sp>
      <p:cxnSp>
        <p:nvCxnSpPr>
          <p:cNvPr id="4" name="Straight Arrow Connector 3"/>
          <p:cNvCxnSpPr>
            <a:cxnSpLocks/>
          </p:cNvCxnSpPr>
          <p:nvPr/>
        </p:nvCxnSpPr>
        <p:spPr>
          <a:xfrm flipH="1" flipV="1">
            <a:off x="11175154" y="2059646"/>
            <a:ext cx="311506" cy="32902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0263161" y="2433083"/>
            <a:ext cx="138339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993300"/>
                </a:solidFill>
              </a:rPr>
              <a:t>conjunctions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D2F0C1FC-6A2D-45E0-B632-C678924F3222}"/>
              </a:ext>
            </a:extLst>
          </p:cNvPr>
          <p:cNvCxnSpPr/>
          <p:nvPr/>
        </p:nvCxnSpPr>
        <p:spPr>
          <a:xfrm>
            <a:off x="4848051" y="3691517"/>
            <a:ext cx="590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CD46D225-45CE-4A94-8880-BC9BEF05ADBB}"/>
              </a:ext>
            </a:extLst>
          </p:cNvPr>
          <p:cNvCxnSpPr/>
          <p:nvPr/>
        </p:nvCxnSpPr>
        <p:spPr>
          <a:xfrm>
            <a:off x="4836000" y="4204414"/>
            <a:ext cx="691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FDE1364D-731C-4F2D-AECA-32A31BDC34B0}"/>
              </a:ext>
            </a:extLst>
          </p:cNvPr>
          <p:cNvCxnSpPr/>
          <p:nvPr/>
        </p:nvCxnSpPr>
        <p:spPr>
          <a:xfrm>
            <a:off x="643075" y="4706489"/>
            <a:ext cx="3456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 descr="A person posing for the camera&#10;&#10;Description automatically generated">
            <a:extLst>
              <a:ext uri="{FF2B5EF4-FFF2-40B4-BE49-F238E27FC236}">
                <a16:creationId xmlns:a16="http://schemas.microsoft.com/office/drawing/2014/main" xmlns="" id="{3DC9A8EA-7AF7-4625-9788-F5E89137B6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378" y="194482"/>
            <a:ext cx="1484484" cy="1945403"/>
          </a:xfrm>
          <a:prstGeom prst="ellipse">
            <a:avLst/>
          </a:prstGeom>
        </p:spPr>
      </p:pic>
      <p:sp>
        <p:nvSpPr>
          <p:cNvPr id="28" name="Rounded Rectangular Callout 13"/>
          <p:cNvSpPr/>
          <p:nvPr/>
        </p:nvSpPr>
        <p:spPr>
          <a:xfrm>
            <a:off x="1784290" y="373115"/>
            <a:ext cx="1018831" cy="541576"/>
          </a:xfrm>
          <a:prstGeom prst="wedgeRoundRectCallout">
            <a:avLst>
              <a:gd name="adj1" fmla="val -70087"/>
              <a:gd name="adj2" fmla="val 103664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Why?</a:t>
            </a:r>
            <a:endParaRPr lang="en-GB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AC71437-948B-401E-A89B-0EFDECAC0467}"/>
              </a:ext>
            </a:extLst>
          </p:cNvPr>
          <p:cNvSpPr txBox="1"/>
          <p:nvPr/>
        </p:nvSpPr>
        <p:spPr>
          <a:xfrm>
            <a:off x="683193" y="5650251"/>
            <a:ext cx="10963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call an extra clause which adds to the main information a </a:t>
            </a:r>
            <a:r>
              <a:rPr lang="en-GB" sz="2400" u="sng" dirty="0"/>
              <a:t>subordinate clause</a:t>
            </a:r>
            <a:r>
              <a:rPr lang="en-GB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870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29" grpId="0"/>
      <p:bldP spid="30" grpId="0"/>
      <p:bldP spid="31" grpId="0"/>
      <p:bldP spid="32" grpId="0" animBg="1"/>
      <p:bldP spid="33" grpId="0"/>
      <p:bldP spid="5" grpId="0" animBg="1"/>
      <p:bldP spid="28" grpId="0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448008" y="2681473"/>
            <a:ext cx="2236709" cy="250924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993300"/>
                </a:solidFill>
              </a:rPr>
              <a:t>before</a:t>
            </a:r>
          </a:p>
          <a:p>
            <a:pPr algn="ctr"/>
            <a:r>
              <a:rPr lang="en-GB" sz="2400" dirty="0">
                <a:solidFill>
                  <a:srgbClr val="993300"/>
                </a:solidFill>
              </a:rPr>
              <a:t>after</a:t>
            </a:r>
          </a:p>
          <a:p>
            <a:pPr algn="ctr"/>
            <a:r>
              <a:rPr lang="en-GB" sz="2400" dirty="0">
                <a:solidFill>
                  <a:srgbClr val="993300"/>
                </a:solidFill>
              </a:rPr>
              <a:t>when</a:t>
            </a:r>
          </a:p>
          <a:p>
            <a:pPr algn="ctr"/>
            <a:r>
              <a:rPr lang="en-GB" sz="2400" dirty="0">
                <a:solidFill>
                  <a:srgbClr val="993300"/>
                </a:solidFill>
              </a:rPr>
              <a:t>while</a:t>
            </a:r>
          </a:p>
          <a:p>
            <a:pPr algn="ctr"/>
            <a:r>
              <a:rPr lang="en-GB" sz="2400" dirty="0">
                <a:solidFill>
                  <a:srgbClr val="993300"/>
                </a:solidFill>
              </a:rPr>
              <a:t>as</a:t>
            </a:r>
          </a:p>
          <a:p>
            <a:pPr algn="ctr"/>
            <a:r>
              <a:rPr lang="en-GB" sz="2400" dirty="0">
                <a:solidFill>
                  <a:srgbClr val="993300"/>
                </a:solidFill>
              </a:rPr>
              <a:t>until</a:t>
            </a:r>
            <a:endParaRPr lang="en-GB" sz="2800" dirty="0">
              <a:solidFill>
                <a:srgbClr val="9933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901813" y="1863614"/>
            <a:ext cx="138339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993300"/>
                </a:solidFill>
              </a:rPr>
              <a:t>conjunctions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9086" y="286044"/>
            <a:ext cx="105735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993300"/>
                </a:solidFill>
              </a:rPr>
              <a:t>Conjunctions </a:t>
            </a:r>
          </a:p>
          <a:p>
            <a:r>
              <a:rPr lang="en-GB" sz="2400" dirty="0">
                <a:solidFill>
                  <a:srgbClr val="993300"/>
                </a:solidFill>
              </a:rPr>
              <a:t>Conjunctions </a:t>
            </a:r>
            <a:r>
              <a:rPr lang="en-GB" sz="2400" dirty="0"/>
              <a:t>are </a:t>
            </a:r>
            <a:r>
              <a:rPr lang="en-GB" sz="2400" b="1" dirty="0"/>
              <a:t>joining words</a:t>
            </a:r>
            <a:r>
              <a:rPr lang="en-GB" sz="2400" dirty="0"/>
              <a:t>.</a:t>
            </a:r>
          </a:p>
          <a:p>
            <a:r>
              <a:rPr lang="en-GB" sz="2400" dirty="0"/>
              <a:t>They help add more detail by joining extra clauses </a:t>
            </a:r>
          </a:p>
          <a:p>
            <a:r>
              <a:rPr lang="en-GB" sz="2400" dirty="0"/>
              <a:t>explaining </a:t>
            </a:r>
            <a:r>
              <a:rPr lang="en-GB" sz="2400" b="1" dirty="0"/>
              <a:t>when</a:t>
            </a:r>
            <a:r>
              <a:rPr lang="en-GB" sz="2400" dirty="0"/>
              <a:t> or </a:t>
            </a:r>
            <a:r>
              <a:rPr lang="en-GB" sz="2400" b="1" dirty="0"/>
              <a:t>why</a:t>
            </a:r>
            <a:r>
              <a:rPr lang="en-GB" sz="2400" dirty="0"/>
              <a:t> or </a:t>
            </a:r>
            <a:r>
              <a:rPr lang="en-GB" sz="2400" b="1" dirty="0"/>
              <a:t>where</a:t>
            </a:r>
            <a:r>
              <a:rPr lang="en-GB" sz="2400" dirty="0"/>
              <a:t> something might be.</a:t>
            </a:r>
          </a:p>
        </p:txBody>
      </p:sp>
      <p:sp>
        <p:nvSpPr>
          <p:cNvPr id="4" name="Rectangle 3"/>
          <p:cNvSpPr/>
          <p:nvPr/>
        </p:nvSpPr>
        <p:spPr>
          <a:xfrm>
            <a:off x="462192" y="2287415"/>
            <a:ext cx="43667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i="1" dirty="0"/>
              <a:t>Usain Bolt became famous.</a:t>
            </a:r>
            <a:endParaRPr lang="en-GB" sz="2400" i="1" dirty="0">
              <a:solidFill>
                <a:prstClr val="black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62192" y="2958907"/>
            <a:ext cx="78768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i="1" dirty="0">
                <a:solidFill>
                  <a:prstClr val="black"/>
                </a:solidFill>
                <a:latin typeface="+mj-lt"/>
              </a:rPr>
              <a:t>Usain Bolt became famous </a:t>
            </a:r>
            <a:r>
              <a:rPr lang="en-GB" sz="2400" i="1" dirty="0">
                <a:ln w="0"/>
                <a:solidFill>
                  <a:srgbClr val="993300"/>
                </a:solidFill>
                <a:latin typeface="+mj-lt"/>
              </a:rPr>
              <a:t>while </a:t>
            </a:r>
            <a:r>
              <a:rPr lang="en-GB" sz="2400" i="1" dirty="0">
                <a:ln w="0"/>
                <a:solidFill>
                  <a:prstClr val="black"/>
                </a:solidFill>
                <a:latin typeface="+mj-lt"/>
              </a:rPr>
              <a:t>breaking several records.</a:t>
            </a:r>
            <a:endParaRPr lang="en-GB" sz="2400" i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69086" y="3492292"/>
            <a:ext cx="115185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i="1" dirty="0">
                <a:solidFill>
                  <a:prstClr val="black"/>
                </a:solidFill>
                <a:latin typeface="+mj-lt"/>
              </a:rPr>
              <a:t>Usain Bolt became famous </a:t>
            </a:r>
            <a:r>
              <a:rPr lang="en-GB" sz="2400" i="1" dirty="0">
                <a:ln w="0"/>
                <a:solidFill>
                  <a:srgbClr val="993300"/>
                </a:solidFill>
                <a:latin typeface="+mj-lt"/>
              </a:rPr>
              <a:t>when </a:t>
            </a:r>
            <a:r>
              <a:rPr lang="en-GB" sz="2400" i="1" dirty="0">
                <a:ln w="0"/>
                <a:solidFill>
                  <a:prstClr val="black"/>
                </a:solidFill>
                <a:latin typeface="+mj-lt"/>
              </a:rPr>
              <a:t>he became the world’s fastest man.</a:t>
            </a:r>
            <a:endParaRPr lang="en-GB" sz="2400" i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62192" y="3936094"/>
            <a:ext cx="71713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i="1" dirty="0">
                <a:ln w="0"/>
                <a:solidFill>
                  <a:srgbClr val="993300"/>
                </a:solidFill>
                <a:latin typeface="+mj-lt"/>
              </a:rPr>
              <a:t>After </a:t>
            </a:r>
            <a:r>
              <a:rPr lang="en-GB" sz="2400" i="1" dirty="0">
                <a:ln w="0"/>
                <a:latin typeface="+mj-lt"/>
              </a:rPr>
              <a:t>many years of training, </a:t>
            </a:r>
            <a:r>
              <a:rPr lang="en-GB" sz="2400" i="1" dirty="0">
                <a:solidFill>
                  <a:prstClr val="black"/>
                </a:solidFill>
                <a:latin typeface="+mj-lt"/>
              </a:rPr>
              <a:t>Usain Bolt became famous. 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8989560" y="2287415"/>
            <a:ext cx="517972" cy="55442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3193" y="5650251"/>
            <a:ext cx="9950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More detail is given by adding a </a:t>
            </a:r>
            <a:r>
              <a:rPr lang="en-GB" sz="2400" u="sng" dirty="0"/>
              <a:t>subordinate clause</a:t>
            </a:r>
            <a:r>
              <a:rPr lang="en-GB" sz="2400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0323813-B255-4CA0-A8DC-43DAA1CF67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7389" y="101561"/>
            <a:ext cx="1817948" cy="2220019"/>
          </a:xfrm>
          <a:prstGeom prst="ellipse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0F662764-A36C-421E-89C4-939FB7BE4C99}"/>
              </a:ext>
            </a:extLst>
          </p:cNvPr>
          <p:cNvCxnSpPr/>
          <p:nvPr/>
        </p:nvCxnSpPr>
        <p:spPr>
          <a:xfrm>
            <a:off x="3910935" y="3357924"/>
            <a:ext cx="367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1161B931-8FCF-41E4-AF64-C8BFC1C6B13C}"/>
              </a:ext>
            </a:extLst>
          </p:cNvPr>
          <p:cNvCxnSpPr/>
          <p:nvPr/>
        </p:nvCxnSpPr>
        <p:spPr>
          <a:xfrm>
            <a:off x="3860688" y="3870249"/>
            <a:ext cx="496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28AFB320-FDBD-4633-A06F-13A2F1D9A737}"/>
              </a:ext>
            </a:extLst>
          </p:cNvPr>
          <p:cNvCxnSpPr/>
          <p:nvPr/>
        </p:nvCxnSpPr>
        <p:spPr>
          <a:xfrm>
            <a:off x="584913" y="4313850"/>
            <a:ext cx="338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ounded Rectangular Callout 13"/>
          <p:cNvSpPr/>
          <p:nvPr/>
        </p:nvSpPr>
        <p:spPr>
          <a:xfrm>
            <a:off x="8544701" y="333480"/>
            <a:ext cx="1143319" cy="541576"/>
          </a:xfrm>
          <a:prstGeom prst="wedgeRoundRectCallout">
            <a:avLst>
              <a:gd name="adj1" fmla="val 76882"/>
              <a:gd name="adj2" fmla="val 2287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When?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06320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4" grpId="0"/>
      <p:bldP spid="29" grpId="0"/>
      <p:bldP spid="30" grpId="0"/>
      <p:bldP spid="31" grpId="0"/>
      <p:bldP spid="14" grpId="0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8888" y="766032"/>
            <a:ext cx="105735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993300"/>
                </a:solidFill>
              </a:rPr>
              <a:t>Conjunctions </a:t>
            </a:r>
          </a:p>
          <a:p>
            <a:pPr algn="ctr"/>
            <a:r>
              <a:rPr lang="en-GB" sz="2400" dirty="0">
                <a:solidFill>
                  <a:srgbClr val="993300"/>
                </a:solidFill>
              </a:rPr>
              <a:t>Conjunctions </a:t>
            </a:r>
            <a:r>
              <a:rPr lang="en-GB" sz="2400" dirty="0"/>
              <a:t>are </a:t>
            </a:r>
            <a:r>
              <a:rPr lang="en-GB" sz="2400" b="1" dirty="0"/>
              <a:t>joining words</a:t>
            </a:r>
            <a:r>
              <a:rPr lang="en-GB" sz="2400" dirty="0"/>
              <a:t>.</a:t>
            </a:r>
          </a:p>
          <a:p>
            <a:pPr algn="ctr"/>
            <a:r>
              <a:rPr lang="en-GB" sz="2400" dirty="0"/>
              <a:t>They help add more detail by joining extra </a:t>
            </a:r>
            <a:r>
              <a:rPr lang="en-GB" sz="2400" b="1" dirty="0"/>
              <a:t>clauses</a:t>
            </a:r>
            <a:r>
              <a:rPr lang="en-GB" sz="2400" dirty="0"/>
              <a:t> </a:t>
            </a:r>
          </a:p>
          <a:p>
            <a:pPr algn="ctr"/>
            <a:r>
              <a:rPr lang="en-GB" sz="2400" dirty="0"/>
              <a:t>explaining </a:t>
            </a:r>
            <a:r>
              <a:rPr lang="en-GB" sz="2400" b="1" dirty="0"/>
              <a:t>when</a:t>
            </a:r>
            <a:r>
              <a:rPr lang="en-GB" sz="2400" dirty="0"/>
              <a:t> or </a:t>
            </a:r>
            <a:r>
              <a:rPr lang="en-GB" sz="2400" b="1" dirty="0"/>
              <a:t>why</a:t>
            </a:r>
            <a:r>
              <a:rPr lang="en-GB" sz="2400" dirty="0"/>
              <a:t> or </a:t>
            </a:r>
            <a:r>
              <a:rPr lang="en-GB" sz="2400" b="1" dirty="0"/>
              <a:t>where</a:t>
            </a:r>
            <a:r>
              <a:rPr lang="en-GB" sz="2400" dirty="0"/>
              <a:t> something might be.</a:t>
            </a:r>
          </a:p>
        </p:txBody>
      </p:sp>
      <p:sp>
        <p:nvSpPr>
          <p:cNvPr id="28" name="Rounded Rectangular Callout 13"/>
          <p:cNvSpPr/>
          <p:nvPr/>
        </p:nvSpPr>
        <p:spPr>
          <a:xfrm>
            <a:off x="9867482" y="2962071"/>
            <a:ext cx="1275244" cy="541576"/>
          </a:xfrm>
          <a:prstGeom prst="wedgeRoundRectCallout">
            <a:avLst>
              <a:gd name="adj1" fmla="val 71935"/>
              <a:gd name="adj2" fmla="val 4058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Where?</a:t>
            </a:r>
            <a:endParaRPr lang="en-GB" sz="2800" dirty="0"/>
          </a:p>
        </p:txBody>
      </p:sp>
      <p:sp>
        <p:nvSpPr>
          <p:cNvPr id="29" name="Rectangle 28"/>
          <p:cNvSpPr/>
          <p:nvPr/>
        </p:nvSpPr>
        <p:spPr>
          <a:xfrm>
            <a:off x="309475" y="3708421"/>
            <a:ext cx="1127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i="1" dirty="0">
                <a:latin typeface="+mj-lt"/>
              </a:rPr>
              <a:t>Children dressed as Harry Potter gathered </a:t>
            </a:r>
            <a:r>
              <a:rPr lang="en-GB" sz="2400" i="1" dirty="0">
                <a:ln w="0"/>
                <a:solidFill>
                  <a:srgbClr val="993300"/>
                </a:solidFill>
                <a:latin typeface="+mj-lt"/>
              </a:rPr>
              <a:t>where</a:t>
            </a:r>
            <a:r>
              <a:rPr lang="en-GB" sz="2400" i="1" dirty="0">
                <a:ln w="0"/>
                <a:solidFill>
                  <a:srgbClr val="99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n-GB" sz="2400" i="1" dirty="0">
                <a:ln w="0"/>
                <a:solidFill>
                  <a:prstClr val="black"/>
                </a:solidFill>
                <a:latin typeface="+mj-lt"/>
              </a:rPr>
              <a:t>a record was to be broken.</a:t>
            </a:r>
            <a:endParaRPr lang="en-GB" sz="2400" i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09475" y="4209512"/>
            <a:ext cx="106141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i="1" dirty="0">
                <a:ln w="0"/>
                <a:solidFill>
                  <a:srgbClr val="993300"/>
                </a:solidFill>
                <a:latin typeface="+mj-lt"/>
              </a:rPr>
              <a:t>Wherever</a:t>
            </a:r>
            <a:r>
              <a:rPr lang="en-GB" sz="2400" i="1" dirty="0">
                <a:ln w="0"/>
                <a:solidFill>
                  <a:srgbClr val="9933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n-GB" sz="2400" i="1" dirty="0">
                <a:ln w="0"/>
                <a:solidFill>
                  <a:prstClr val="black"/>
                </a:solidFill>
                <a:latin typeface="+mj-lt"/>
              </a:rPr>
              <a:t>locals looked, they could see glasses, scars and Hogwarts scarves. </a:t>
            </a:r>
            <a:endParaRPr lang="en-GB" sz="2400" i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996269" y="690779"/>
            <a:ext cx="1706702" cy="9194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993300"/>
                </a:solidFill>
              </a:rPr>
              <a:t>where</a:t>
            </a:r>
          </a:p>
          <a:p>
            <a:pPr algn="ctr"/>
            <a:r>
              <a:rPr lang="en-GB" sz="2400" dirty="0">
                <a:solidFill>
                  <a:srgbClr val="993300"/>
                </a:solidFill>
              </a:rPr>
              <a:t>wherever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09475" y="3083549"/>
            <a:ext cx="54850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prstClr val="black"/>
                </a:solidFill>
              </a:rPr>
              <a:t>Children dressed as Harry Potter gathered</a:t>
            </a:r>
            <a:r>
              <a:rPr lang="en-GB" sz="2400" i="1" dirty="0">
                <a:ln w="0"/>
                <a:solidFill>
                  <a:prstClr val="black"/>
                </a:solidFill>
              </a:rPr>
              <a:t>.</a:t>
            </a:r>
            <a:endParaRPr lang="en-GB" sz="2400" i="1" dirty="0"/>
          </a:p>
        </p:txBody>
      </p:sp>
      <p:cxnSp>
        <p:nvCxnSpPr>
          <p:cNvPr id="4" name="Straight Arrow Connector 3"/>
          <p:cNvCxnSpPr>
            <a:cxnSpLocks/>
          </p:cNvCxnSpPr>
          <p:nvPr/>
        </p:nvCxnSpPr>
        <p:spPr>
          <a:xfrm flipV="1">
            <a:off x="10706956" y="1643195"/>
            <a:ext cx="364167" cy="53213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0157924" y="2191931"/>
            <a:ext cx="138339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993300"/>
                </a:solidFill>
              </a:rPr>
              <a:t>conjunctions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D2F0C1FC-6A2D-45E0-B632-C678924F3222}"/>
              </a:ext>
            </a:extLst>
          </p:cNvPr>
          <p:cNvCxnSpPr/>
          <p:nvPr/>
        </p:nvCxnSpPr>
        <p:spPr>
          <a:xfrm>
            <a:off x="409441" y="4593374"/>
            <a:ext cx="277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CD46D225-45CE-4A94-8880-BC9BEF05ADBB}"/>
              </a:ext>
            </a:extLst>
          </p:cNvPr>
          <p:cNvCxnSpPr/>
          <p:nvPr/>
        </p:nvCxnSpPr>
        <p:spPr>
          <a:xfrm>
            <a:off x="5572254" y="4083550"/>
            <a:ext cx="3960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F6EE4B2-EA75-4952-9632-78DA49EE6E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580" y="363638"/>
            <a:ext cx="2626329" cy="1478968"/>
          </a:xfrm>
          <a:prstGeom prst="ellipse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AD0D6F8B-5360-4074-8CCE-59D995FF75C7}"/>
              </a:ext>
            </a:extLst>
          </p:cNvPr>
          <p:cNvSpPr/>
          <p:nvPr/>
        </p:nvSpPr>
        <p:spPr>
          <a:xfrm>
            <a:off x="309475" y="4824206"/>
            <a:ext cx="106141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i="1" dirty="0">
                <a:ln w="0"/>
                <a:latin typeface="+mj-lt"/>
              </a:rPr>
              <a:t>An adjudicator counted the 676 children </a:t>
            </a:r>
            <a:r>
              <a:rPr lang="en-GB" sz="2400" i="1" dirty="0">
                <a:ln w="0"/>
                <a:solidFill>
                  <a:schemeClr val="accent2">
                    <a:lumMod val="50000"/>
                  </a:schemeClr>
                </a:solidFill>
                <a:latin typeface="+mj-lt"/>
              </a:rPr>
              <a:t>where</a:t>
            </a:r>
            <a:r>
              <a:rPr lang="en-GB" sz="2400" i="1" dirty="0">
                <a:ln w="0"/>
                <a:latin typeface="+mj-lt"/>
              </a:rPr>
              <a:t> they stood in Bolton town square. </a:t>
            </a:r>
            <a:endParaRPr lang="en-GB" sz="2400" i="1" dirty="0">
              <a:latin typeface="+mj-lt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E683A2E4-4049-4B7C-BD01-3B66EAB678EC}"/>
              </a:ext>
            </a:extLst>
          </p:cNvPr>
          <p:cNvCxnSpPr/>
          <p:nvPr/>
        </p:nvCxnSpPr>
        <p:spPr>
          <a:xfrm>
            <a:off x="5341196" y="5179847"/>
            <a:ext cx="475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8348499-AA42-4D80-8479-78D5B9B1E0AB}"/>
              </a:ext>
            </a:extLst>
          </p:cNvPr>
          <p:cNvSpPr txBox="1"/>
          <p:nvPr/>
        </p:nvSpPr>
        <p:spPr>
          <a:xfrm>
            <a:off x="683193" y="5650251"/>
            <a:ext cx="9950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(extra) </a:t>
            </a:r>
            <a:r>
              <a:rPr lang="en-GB" sz="2400" u="sng" dirty="0"/>
              <a:t>subordinate clause</a:t>
            </a:r>
            <a:r>
              <a:rPr lang="en-GB" sz="2400" dirty="0"/>
              <a:t> can go before or after the main information.</a:t>
            </a:r>
          </a:p>
        </p:txBody>
      </p:sp>
    </p:spTree>
    <p:extLst>
      <p:ext uri="{BB962C8B-B14F-4D97-AF65-F5344CB8AC3E}">
        <p14:creationId xmlns:p14="http://schemas.microsoft.com/office/powerpoint/2010/main" val="318069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/>
      <p:bldP spid="32" grpId="0" animBg="1"/>
      <p:bldP spid="33" grpId="0"/>
      <p:bldP spid="5" grpId="0" animBg="1"/>
      <p:bldP spid="18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112077" y="4162284"/>
            <a:ext cx="1206612" cy="212955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/>
              <a:t>When?</a:t>
            </a:r>
            <a:endParaRPr lang="en-GB" dirty="0"/>
          </a:p>
          <a:p>
            <a:pPr algn="ctr"/>
            <a:r>
              <a:rPr lang="en-GB" dirty="0">
                <a:solidFill>
                  <a:srgbClr val="993300"/>
                </a:solidFill>
              </a:rPr>
              <a:t>before</a:t>
            </a:r>
          </a:p>
          <a:p>
            <a:pPr algn="ctr"/>
            <a:r>
              <a:rPr lang="en-GB" dirty="0">
                <a:solidFill>
                  <a:srgbClr val="993300"/>
                </a:solidFill>
              </a:rPr>
              <a:t>after</a:t>
            </a:r>
          </a:p>
          <a:p>
            <a:pPr algn="ctr"/>
            <a:r>
              <a:rPr lang="en-GB" dirty="0">
                <a:solidFill>
                  <a:srgbClr val="993300"/>
                </a:solidFill>
              </a:rPr>
              <a:t>when</a:t>
            </a:r>
          </a:p>
          <a:p>
            <a:pPr algn="ctr"/>
            <a:r>
              <a:rPr lang="en-GB" dirty="0">
                <a:solidFill>
                  <a:srgbClr val="993300"/>
                </a:solidFill>
              </a:rPr>
              <a:t>while</a:t>
            </a:r>
          </a:p>
          <a:p>
            <a:pPr algn="ctr"/>
            <a:r>
              <a:rPr lang="en-GB" dirty="0">
                <a:solidFill>
                  <a:srgbClr val="993300"/>
                </a:solidFill>
              </a:rPr>
              <a:t>as</a:t>
            </a:r>
          </a:p>
          <a:p>
            <a:pPr algn="ctr"/>
            <a:r>
              <a:rPr lang="en-GB" dirty="0">
                <a:solidFill>
                  <a:srgbClr val="993300"/>
                </a:solidFill>
              </a:rPr>
              <a:t>until</a:t>
            </a:r>
            <a:endParaRPr lang="en-GB" sz="2000" dirty="0">
              <a:solidFill>
                <a:srgbClr val="9933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8888" y="649107"/>
            <a:ext cx="1057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Joining clauses using </a:t>
            </a:r>
            <a:r>
              <a:rPr lang="en-GB" sz="3600" b="1" dirty="0">
                <a:solidFill>
                  <a:srgbClr val="993300"/>
                </a:solidFill>
              </a:rPr>
              <a:t>Conjunctions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22822" y="4929214"/>
            <a:ext cx="1206613" cy="133826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Why?</a:t>
            </a:r>
            <a:endParaRPr lang="en-GB" sz="2000" dirty="0"/>
          </a:p>
          <a:p>
            <a:pPr algn="ctr"/>
            <a:r>
              <a:rPr lang="en-GB" dirty="0">
                <a:solidFill>
                  <a:srgbClr val="993300"/>
                </a:solidFill>
              </a:rPr>
              <a:t>because</a:t>
            </a:r>
          </a:p>
          <a:p>
            <a:pPr algn="ctr"/>
            <a:r>
              <a:rPr lang="en-GB" dirty="0">
                <a:solidFill>
                  <a:srgbClr val="993300"/>
                </a:solidFill>
              </a:rPr>
              <a:t>as</a:t>
            </a:r>
          </a:p>
          <a:p>
            <a:pPr algn="ctr"/>
            <a:r>
              <a:rPr lang="en-GB" dirty="0">
                <a:solidFill>
                  <a:srgbClr val="993300"/>
                </a:solidFill>
              </a:rPr>
              <a:t>so</a:t>
            </a:r>
            <a:endParaRPr lang="en-GB" sz="2000" dirty="0">
              <a:solidFill>
                <a:srgbClr val="993300"/>
              </a:solidFill>
            </a:endParaRPr>
          </a:p>
        </p:txBody>
      </p:sp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960378" y="5071758"/>
            <a:ext cx="4055597" cy="1220078"/>
          </a:xfrm>
          <a:prstGeom prst="wedgeRoundRectCallout">
            <a:avLst>
              <a:gd name="adj1" fmla="val -53096"/>
              <a:gd name="adj2" fmla="val -9231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993300"/>
                </a:solidFill>
                <a:effectLst/>
              </a:rPr>
              <a:t>When 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did he break</a:t>
            </a:r>
            <a:r>
              <a:rPr kumimoji="0" lang="en-GB" altLang="en-US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</a:rPr>
              <a:t> the record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2000" dirty="0">
                <a:solidFill>
                  <a:schemeClr val="accent2">
                    <a:lumMod val="50000"/>
                  </a:schemeClr>
                </a:solidFill>
              </a:rPr>
              <a:t>Where</a:t>
            </a:r>
            <a:r>
              <a:rPr lang="en-GB" altLang="en-US" sz="2000" dirty="0"/>
              <a:t> did he cause a stir?</a:t>
            </a:r>
            <a:endParaRPr kumimoji="0" lang="en-GB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993300"/>
                </a:solidFill>
                <a:effectLst/>
              </a:rPr>
              <a:t>Why 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did he love skateboarding?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5445" y="1754151"/>
            <a:ext cx="3244645" cy="40862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This Bulldog broke a record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5444" y="2381043"/>
            <a:ext cx="3244645" cy="40862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Tilman caused a stir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5443" y="3050013"/>
            <a:ext cx="3244645" cy="40862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He loved skateboarding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87919" y="1749905"/>
            <a:ext cx="4646414" cy="408623"/>
          </a:xfrm>
          <a:prstGeom prst="round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 he achieved fastest 100 m by a dog in 2009.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87919" y="2382962"/>
            <a:ext cx="4646414" cy="408623"/>
          </a:xfrm>
          <a:prstGeom prst="round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he went on his skateboard.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87919" y="3052873"/>
            <a:ext cx="4646414" cy="408623"/>
          </a:xfrm>
          <a:prstGeom prst="round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he was a bit of a thrill seeker!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01878" y="3042205"/>
            <a:ext cx="1204253" cy="4086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993300"/>
                </a:solidFill>
              </a:rPr>
              <a:t>as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01878" y="2377997"/>
            <a:ext cx="1204253" cy="4086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993300"/>
                </a:solidFill>
              </a:rPr>
              <a:t>wherever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01878" y="1737125"/>
            <a:ext cx="1204253" cy="4086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993300"/>
                </a:solidFill>
              </a:rPr>
              <a:t>when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5443" y="3758870"/>
            <a:ext cx="4540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/>
              <a:t>Which </a:t>
            </a:r>
            <a:r>
              <a:rPr lang="en-GB" sz="2000" b="1" i="1" dirty="0">
                <a:solidFill>
                  <a:schemeClr val="accent2">
                    <a:lumMod val="50000"/>
                  </a:schemeClr>
                </a:solidFill>
              </a:rPr>
              <a:t>conjunctions</a:t>
            </a:r>
            <a:r>
              <a:rPr lang="en-GB" sz="2000" b="1" i="1" dirty="0"/>
              <a:t> </a:t>
            </a:r>
            <a:r>
              <a:rPr lang="en-GB" sz="2000" i="1" dirty="0"/>
              <a:t>could you use to join these </a:t>
            </a:r>
            <a:r>
              <a:rPr lang="en-GB" sz="2000" b="1" i="1" dirty="0"/>
              <a:t>clauses</a:t>
            </a:r>
            <a:r>
              <a:rPr lang="en-GB" sz="2000" i="1" dirty="0"/>
              <a:t>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BA0CD3C-C0C6-4CE4-BF3F-2E0726C7792A}"/>
              </a:ext>
            </a:extLst>
          </p:cNvPr>
          <p:cNvSpPr txBox="1"/>
          <p:nvPr/>
        </p:nvSpPr>
        <p:spPr>
          <a:xfrm>
            <a:off x="7467449" y="5177817"/>
            <a:ext cx="1206613" cy="10896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Where?</a:t>
            </a:r>
            <a:endParaRPr lang="en-GB" sz="2000" dirty="0"/>
          </a:p>
          <a:p>
            <a:pPr algn="ctr"/>
            <a:r>
              <a:rPr lang="en-GB" dirty="0">
                <a:solidFill>
                  <a:srgbClr val="993300"/>
                </a:solidFill>
              </a:rPr>
              <a:t>where</a:t>
            </a:r>
          </a:p>
          <a:p>
            <a:pPr algn="ctr"/>
            <a:r>
              <a:rPr lang="en-GB" dirty="0">
                <a:solidFill>
                  <a:srgbClr val="993300"/>
                </a:solidFill>
              </a:rPr>
              <a:t>wherever</a:t>
            </a:r>
          </a:p>
        </p:txBody>
      </p:sp>
      <p:pic>
        <p:nvPicPr>
          <p:cNvPr id="6" name="Picture 5" descr="A dog sitting on a table&#10;&#10;Description automatically generated">
            <a:extLst>
              <a:ext uri="{FF2B5EF4-FFF2-40B4-BE49-F238E27FC236}">
                <a16:creationId xmlns:a16="http://schemas.microsoft.com/office/drawing/2014/main" xmlns="" id="{726EE327-A22D-46EC-99C3-E710C27296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221" y="175704"/>
            <a:ext cx="1597782" cy="2396673"/>
          </a:xfrm>
          <a:prstGeom prst="ellipse">
            <a:avLst/>
          </a:prstGeom>
        </p:spPr>
      </p:pic>
      <p:sp>
        <p:nvSpPr>
          <p:cNvPr id="3" name="Callout: Up Arrow 2">
            <a:extLst>
              <a:ext uri="{FF2B5EF4-FFF2-40B4-BE49-F238E27FC236}">
                <a16:creationId xmlns:a16="http://schemas.microsoft.com/office/drawing/2014/main" xmlns="" id="{D9C02AD1-7057-4089-B47E-1EA71631A649}"/>
              </a:ext>
            </a:extLst>
          </p:cNvPr>
          <p:cNvSpPr/>
          <p:nvPr/>
        </p:nvSpPr>
        <p:spPr>
          <a:xfrm>
            <a:off x="10481453" y="2694336"/>
            <a:ext cx="1403318" cy="1273016"/>
          </a:xfrm>
          <a:prstGeom prst="upArrowCallou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prstClr val="black"/>
                </a:solidFill>
              </a:rPr>
              <a:t>Tilman the skateboarding dog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97381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112077" y="4162284"/>
            <a:ext cx="1206612" cy="212955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/>
              <a:t>When?</a:t>
            </a:r>
            <a:endParaRPr lang="en-GB" dirty="0"/>
          </a:p>
          <a:p>
            <a:pPr algn="ctr"/>
            <a:r>
              <a:rPr lang="en-GB" dirty="0">
                <a:solidFill>
                  <a:srgbClr val="993300"/>
                </a:solidFill>
              </a:rPr>
              <a:t>before</a:t>
            </a:r>
          </a:p>
          <a:p>
            <a:pPr algn="ctr"/>
            <a:r>
              <a:rPr lang="en-GB" dirty="0">
                <a:solidFill>
                  <a:srgbClr val="993300"/>
                </a:solidFill>
              </a:rPr>
              <a:t>after</a:t>
            </a:r>
          </a:p>
          <a:p>
            <a:pPr algn="ctr"/>
            <a:r>
              <a:rPr lang="en-GB" dirty="0">
                <a:solidFill>
                  <a:srgbClr val="993300"/>
                </a:solidFill>
              </a:rPr>
              <a:t>when</a:t>
            </a:r>
          </a:p>
          <a:p>
            <a:pPr algn="ctr"/>
            <a:r>
              <a:rPr lang="en-GB" dirty="0">
                <a:solidFill>
                  <a:srgbClr val="993300"/>
                </a:solidFill>
              </a:rPr>
              <a:t>while</a:t>
            </a:r>
          </a:p>
          <a:p>
            <a:pPr algn="ctr"/>
            <a:r>
              <a:rPr lang="en-GB" dirty="0">
                <a:solidFill>
                  <a:srgbClr val="993300"/>
                </a:solidFill>
              </a:rPr>
              <a:t>as</a:t>
            </a:r>
          </a:p>
          <a:p>
            <a:pPr algn="ctr"/>
            <a:r>
              <a:rPr lang="en-GB" dirty="0">
                <a:solidFill>
                  <a:srgbClr val="993300"/>
                </a:solidFill>
              </a:rPr>
              <a:t>until</a:t>
            </a:r>
            <a:endParaRPr lang="en-GB" sz="2000" dirty="0">
              <a:solidFill>
                <a:srgbClr val="9933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8888" y="649107"/>
            <a:ext cx="1057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Joining clauses using </a:t>
            </a:r>
            <a:r>
              <a:rPr lang="en-GB" sz="3600" b="1" dirty="0">
                <a:solidFill>
                  <a:srgbClr val="993300"/>
                </a:solidFill>
              </a:rPr>
              <a:t>Conjunctions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22822" y="4929214"/>
            <a:ext cx="1206613" cy="133826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Why?</a:t>
            </a:r>
            <a:endParaRPr lang="en-GB" sz="2000" dirty="0"/>
          </a:p>
          <a:p>
            <a:pPr algn="ctr"/>
            <a:r>
              <a:rPr lang="en-GB" dirty="0">
                <a:solidFill>
                  <a:srgbClr val="993300"/>
                </a:solidFill>
              </a:rPr>
              <a:t>because</a:t>
            </a:r>
          </a:p>
          <a:p>
            <a:pPr algn="ctr"/>
            <a:r>
              <a:rPr lang="en-GB" dirty="0">
                <a:solidFill>
                  <a:srgbClr val="993300"/>
                </a:solidFill>
              </a:rPr>
              <a:t>as</a:t>
            </a:r>
          </a:p>
          <a:p>
            <a:pPr algn="ctr"/>
            <a:r>
              <a:rPr lang="en-GB" dirty="0">
                <a:solidFill>
                  <a:srgbClr val="993300"/>
                </a:solidFill>
              </a:rPr>
              <a:t>so</a:t>
            </a:r>
            <a:endParaRPr lang="en-GB" sz="2000" dirty="0">
              <a:solidFill>
                <a:srgbClr val="993300"/>
              </a:solidFill>
            </a:endParaRPr>
          </a:p>
        </p:txBody>
      </p:sp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960378" y="5071758"/>
            <a:ext cx="4055597" cy="1220078"/>
          </a:xfrm>
          <a:prstGeom prst="wedgeRoundRectCallout">
            <a:avLst>
              <a:gd name="adj1" fmla="val -53096"/>
              <a:gd name="adj2" fmla="val -9231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993300"/>
                </a:solidFill>
                <a:effectLst/>
              </a:rPr>
              <a:t>When 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did he break</a:t>
            </a:r>
            <a:r>
              <a:rPr kumimoji="0" lang="en-GB" altLang="en-US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</a:rPr>
              <a:t> the record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2000" dirty="0">
                <a:solidFill>
                  <a:schemeClr val="accent2">
                    <a:lumMod val="50000"/>
                  </a:schemeClr>
                </a:solidFill>
              </a:rPr>
              <a:t>Where</a:t>
            </a:r>
            <a:r>
              <a:rPr lang="en-GB" altLang="en-US" sz="2000" dirty="0"/>
              <a:t> did he cause a stir?</a:t>
            </a:r>
            <a:endParaRPr kumimoji="0" lang="en-GB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993300"/>
                </a:solidFill>
                <a:effectLst/>
              </a:rPr>
              <a:t>Why 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did he love skateboarding?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5445" y="1754151"/>
            <a:ext cx="3244645" cy="40862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This Bulldog broke a record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5444" y="2381043"/>
            <a:ext cx="3244645" cy="40862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Tilman caused a stir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5443" y="3050013"/>
            <a:ext cx="3244645" cy="40862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He loved skateboarding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87919" y="1749905"/>
            <a:ext cx="4646414" cy="408623"/>
          </a:xfrm>
          <a:prstGeom prst="round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 he achieved fastest 100 m by a dog in 2009.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87919" y="2382962"/>
            <a:ext cx="4646414" cy="408623"/>
          </a:xfrm>
          <a:prstGeom prst="round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he went on his skateboard.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87919" y="3052873"/>
            <a:ext cx="4646414" cy="408623"/>
          </a:xfrm>
          <a:prstGeom prst="round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he was a bit of a thrill seeker!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01878" y="3042205"/>
            <a:ext cx="1204253" cy="4086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993300"/>
                </a:solidFill>
              </a:rPr>
              <a:t>as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01878" y="2377997"/>
            <a:ext cx="1204253" cy="4086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993300"/>
                </a:solidFill>
              </a:rPr>
              <a:t>wherever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01878" y="1737125"/>
            <a:ext cx="1204253" cy="4086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993300"/>
                </a:solidFill>
              </a:rPr>
              <a:t>when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BA0CD3C-C0C6-4CE4-BF3F-2E0726C7792A}"/>
              </a:ext>
            </a:extLst>
          </p:cNvPr>
          <p:cNvSpPr txBox="1"/>
          <p:nvPr/>
        </p:nvSpPr>
        <p:spPr>
          <a:xfrm>
            <a:off x="7467449" y="5177817"/>
            <a:ext cx="1206613" cy="10896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Where?</a:t>
            </a:r>
            <a:endParaRPr lang="en-GB" sz="2000" dirty="0"/>
          </a:p>
          <a:p>
            <a:pPr algn="ctr"/>
            <a:r>
              <a:rPr lang="en-GB" dirty="0">
                <a:solidFill>
                  <a:srgbClr val="993300"/>
                </a:solidFill>
              </a:rPr>
              <a:t>where</a:t>
            </a:r>
          </a:p>
          <a:p>
            <a:pPr algn="ctr"/>
            <a:r>
              <a:rPr lang="en-GB" dirty="0">
                <a:solidFill>
                  <a:srgbClr val="993300"/>
                </a:solidFill>
              </a:rPr>
              <a:t>wherever</a:t>
            </a:r>
          </a:p>
        </p:txBody>
      </p:sp>
      <p:pic>
        <p:nvPicPr>
          <p:cNvPr id="6" name="Picture 5" descr="A dog sitting on a table&#10;&#10;Description automatically generated">
            <a:extLst>
              <a:ext uri="{FF2B5EF4-FFF2-40B4-BE49-F238E27FC236}">
                <a16:creationId xmlns:a16="http://schemas.microsoft.com/office/drawing/2014/main" xmlns="" id="{726EE327-A22D-46EC-99C3-E710C27296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221" y="175704"/>
            <a:ext cx="1597782" cy="2396673"/>
          </a:xfrm>
          <a:prstGeom prst="ellipse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DDF92E37-704F-4111-9066-A8C80CD24F16}"/>
              </a:ext>
            </a:extLst>
          </p:cNvPr>
          <p:cNvSpPr/>
          <p:nvPr/>
        </p:nvSpPr>
        <p:spPr>
          <a:xfrm>
            <a:off x="475441" y="5338746"/>
            <a:ext cx="7663723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As</a:t>
            </a:r>
            <a:r>
              <a:rPr lang="en-GB" dirty="0">
                <a:solidFill>
                  <a:prstClr val="black"/>
                </a:solidFill>
              </a:rPr>
              <a:t> he was a bit of a thrill seeker</a:t>
            </a:r>
            <a:r>
              <a:rPr lang="en-GB" dirty="0">
                <a:solidFill>
                  <a:srgbClr val="FF0000"/>
                </a:solidFill>
              </a:rPr>
              <a:t>, </a:t>
            </a:r>
            <a:r>
              <a:rPr lang="en-GB" dirty="0"/>
              <a:t>he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>
                <a:solidFill>
                  <a:prstClr val="black"/>
                </a:solidFill>
              </a:rPr>
              <a:t>loved skateboarding.</a:t>
            </a:r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33875F52-A1ED-4B7E-9CF4-A252A10186FF}"/>
              </a:ext>
            </a:extLst>
          </p:cNvPr>
          <p:cNvSpPr/>
          <p:nvPr/>
        </p:nvSpPr>
        <p:spPr>
          <a:xfrm>
            <a:off x="475442" y="4004132"/>
            <a:ext cx="9191071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When</a:t>
            </a:r>
            <a:r>
              <a:rPr lang="en-GB" dirty="0">
                <a:solidFill>
                  <a:prstClr val="black"/>
                </a:solidFill>
              </a:rPr>
              <a:t> he achieved fastest 100 m by a dog in 2009</a:t>
            </a:r>
            <a:r>
              <a:rPr lang="en-GB" dirty="0">
                <a:solidFill>
                  <a:srgbClr val="FF0000"/>
                </a:solidFill>
              </a:rPr>
              <a:t>, </a:t>
            </a:r>
            <a:r>
              <a:rPr lang="en-GB" dirty="0">
                <a:solidFill>
                  <a:prstClr val="black"/>
                </a:solidFill>
              </a:rPr>
              <a:t>this Bulldog broke a record.</a:t>
            </a:r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073407C-E4BC-486A-A0D3-3B18F155F112}"/>
              </a:ext>
            </a:extLst>
          </p:cNvPr>
          <p:cNvSpPr/>
          <p:nvPr/>
        </p:nvSpPr>
        <p:spPr>
          <a:xfrm>
            <a:off x="475442" y="4669776"/>
            <a:ext cx="7221595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Wherever</a:t>
            </a:r>
            <a:r>
              <a:rPr lang="en-GB" dirty="0">
                <a:solidFill>
                  <a:prstClr val="black"/>
                </a:solidFill>
              </a:rPr>
              <a:t> he went on his skateboard</a:t>
            </a:r>
            <a:r>
              <a:rPr lang="en-GB" dirty="0">
                <a:solidFill>
                  <a:srgbClr val="FF0000"/>
                </a:solidFill>
              </a:rPr>
              <a:t>, </a:t>
            </a:r>
            <a:r>
              <a:rPr lang="en-GB" dirty="0">
                <a:solidFill>
                  <a:prstClr val="black"/>
                </a:solidFill>
              </a:rPr>
              <a:t>Tilman caused a stir.</a:t>
            </a:r>
            <a:endParaRPr lang="en-GB" dirty="0"/>
          </a:p>
        </p:txBody>
      </p:sp>
      <p:sp>
        <p:nvSpPr>
          <p:cNvPr id="24" name="AutoShape 2">
            <a:extLst>
              <a:ext uri="{FF2B5EF4-FFF2-40B4-BE49-F238E27FC236}">
                <a16:creationId xmlns:a16="http://schemas.microsoft.com/office/drawing/2014/main" xmlns="" id="{38A9E43F-3AC8-48B6-91F4-CF3CBEF1E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4791" y="5015950"/>
            <a:ext cx="3388261" cy="1164789"/>
          </a:xfrm>
          <a:prstGeom prst="wedgeRoundRectCallout">
            <a:avLst>
              <a:gd name="adj1" fmla="val -59620"/>
              <a:gd name="adj2" fmla="val -89730"/>
              <a:gd name="adj3" fmla="val 16667"/>
            </a:avLst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0" u="none" strike="noStrike" cap="none" normalizeH="0" baseline="0" dirty="0">
                <a:ln>
                  <a:noFill/>
                </a:ln>
                <a:effectLst/>
              </a:rPr>
              <a:t>Can you hear the 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effectLst/>
              </a:rPr>
              <a:t>pause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effectLst/>
              </a:rPr>
              <a:t> as you say these? We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2000" dirty="0"/>
              <a:t>use a </a:t>
            </a:r>
            <a:r>
              <a:rPr lang="en-GB" altLang="en-US" sz="2000" dirty="0">
                <a:solidFill>
                  <a:srgbClr val="FF0000"/>
                </a:solidFill>
              </a:rPr>
              <a:t>comma</a:t>
            </a:r>
            <a:r>
              <a:rPr lang="en-GB" altLang="en-US" sz="2000" dirty="0"/>
              <a:t> to show this.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48D225F-8E2B-4A6F-89C4-ADC543E8EADA}"/>
              </a:ext>
            </a:extLst>
          </p:cNvPr>
          <p:cNvSpPr txBox="1"/>
          <p:nvPr/>
        </p:nvSpPr>
        <p:spPr>
          <a:xfrm>
            <a:off x="8512010" y="5326943"/>
            <a:ext cx="3244645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/>
              <a:t>We can swap the order, starting with the 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</a:rPr>
              <a:t>conjunction</a:t>
            </a:r>
            <a:r>
              <a:rPr lang="en-GB" sz="2000" dirty="0"/>
              <a:t> and </a:t>
            </a:r>
            <a:r>
              <a:rPr lang="en-GB" sz="2000" u="sng" dirty="0"/>
              <a:t>subordinate clause</a:t>
            </a:r>
            <a:r>
              <a:rPr lang="en-GB" sz="2000" dirty="0"/>
              <a:t>.</a:t>
            </a:r>
          </a:p>
        </p:txBody>
      </p:sp>
      <p:sp>
        <p:nvSpPr>
          <p:cNvPr id="26" name="Callout: Up Arrow 25">
            <a:extLst>
              <a:ext uri="{FF2B5EF4-FFF2-40B4-BE49-F238E27FC236}">
                <a16:creationId xmlns:a16="http://schemas.microsoft.com/office/drawing/2014/main" xmlns="" id="{77082577-4D18-4C87-A524-C00A3C8D378D}"/>
              </a:ext>
            </a:extLst>
          </p:cNvPr>
          <p:cNvSpPr/>
          <p:nvPr/>
        </p:nvSpPr>
        <p:spPr>
          <a:xfrm>
            <a:off x="10481453" y="2694336"/>
            <a:ext cx="1403318" cy="1273016"/>
          </a:xfrm>
          <a:prstGeom prst="upArrowCallou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prstClr val="black"/>
                </a:solidFill>
              </a:rPr>
              <a:t>Tilman the skateboarding dog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897443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2" grpId="0" animBg="1"/>
      <p:bldP spid="28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02826" y="2017658"/>
            <a:ext cx="2236709" cy="313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When?</a:t>
            </a:r>
            <a:endParaRPr lang="en-GB" sz="2400" dirty="0"/>
          </a:p>
          <a:p>
            <a:pPr algn="ctr"/>
            <a:r>
              <a:rPr lang="en-GB" sz="2400" dirty="0">
                <a:solidFill>
                  <a:srgbClr val="993300"/>
                </a:solidFill>
              </a:rPr>
              <a:t>before</a:t>
            </a:r>
          </a:p>
          <a:p>
            <a:pPr algn="ctr"/>
            <a:r>
              <a:rPr lang="en-GB" sz="2400" dirty="0">
                <a:solidFill>
                  <a:srgbClr val="993300"/>
                </a:solidFill>
              </a:rPr>
              <a:t>after</a:t>
            </a:r>
          </a:p>
          <a:p>
            <a:pPr algn="ctr"/>
            <a:r>
              <a:rPr lang="en-GB" sz="2400" dirty="0">
                <a:solidFill>
                  <a:srgbClr val="993300"/>
                </a:solidFill>
              </a:rPr>
              <a:t>when</a:t>
            </a:r>
          </a:p>
          <a:p>
            <a:pPr algn="ctr"/>
            <a:r>
              <a:rPr lang="en-GB" sz="2400" dirty="0">
                <a:solidFill>
                  <a:srgbClr val="993300"/>
                </a:solidFill>
              </a:rPr>
              <a:t>while</a:t>
            </a:r>
          </a:p>
          <a:p>
            <a:pPr algn="ctr"/>
            <a:r>
              <a:rPr lang="en-GB" sz="2400" dirty="0">
                <a:solidFill>
                  <a:srgbClr val="993300"/>
                </a:solidFill>
              </a:rPr>
              <a:t>as</a:t>
            </a:r>
          </a:p>
          <a:p>
            <a:pPr algn="ctr"/>
            <a:r>
              <a:rPr lang="en-GB" sz="2400" dirty="0">
                <a:solidFill>
                  <a:srgbClr val="993300"/>
                </a:solidFill>
              </a:rPr>
              <a:t>until</a:t>
            </a:r>
          </a:p>
          <a:p>
            <a:pPr algn="ctr"/>
            <a:r>
              <a:rPr lang="en-GB" sz="2400" dirty="0">
                <a:solidFill>
                  <a:srgbClr val="993300"/>
                </a:solidFill>
              </a:rPr>
              <a:t>as</a:t>
            </a:r>
            <a:endParaRPr lang="en-GB" sz="2800" dirty="0">
              <a:solidFill>
                <a:srgbClr val="9933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8888" y="649107"/>
            <a:ext cx="1057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993300"/>
                </a:solidFill>
              </a:rPr>
              <a:t>Conjunctions </a:t>
            </a:r>
            <a:r>
              <a:rPr lang="en-GB" sz="3600" b="1" dirty="0"/>
              <a:t>in information writing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6066" y="2017658"/>
            <a:ext cx="1706702" cy="173664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Why?</a:t>
            </a:r>
            <a:endParaRPr lang="en-GB" sz="2400" dirty="0"/>
          </a:p>
          <a:p>
            <a:pPr algn="ctr"/>
            <a:r>
              <a:rPr lang="en-GB" sz="2400" dirty="0">
                <a:solidFill>
                  <a:srgbClr val="993300"/>
                </a:solidFill>
              </a:rPr>
              <a:t>because</a:t>
            </a:r>
          </a:p>
          <a:p>
            <a:pPr algn="ctr"/>
            <a:r>
              <a:rPr lang="en-GB" sz="2400" dirty="0">
                <a:solidFill>
                  <a:srgbClr val="993300"/>
                </a:solidFill>
              </a:rPr>
              <a:t>as</a:t>
            </a:r>
          </a:p>
          <a:p>
            <a:pPr algn="ctr"/>
            <a:r>
              <a:rPr lang="en-GB" sz="2400" dirty="0">
                <a:solidFill>
                  <a:srgbClr val="993300"/>
                </a:solidFill>
              </a:rPr>
              <a:t>so</a:t>
            </a:r>
            <a:endParaRPr lang="en-GB" sz="2800" dirty="0">
              <a:solidFill>
                <a:srgbClr val="993300"/>
              </a:solidFill>
            </a:endParaRP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xmlns="" id="{FC1077EC-9009-4591-BCB0-7838A82BE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1597" y="3254556"/>
            <a:ext cx="3987397" cy="1161856"/>
          </a:xfrm>
          <a:prstGeom prst="wedgeRoundRectCallout">
            <a:avLst>
              <a:gd name="adj1" fmla="val -4964"/>
              <a:gd name="adj2" fmla="val -94048"/>
              <a:gd name="adj3" fmla="val 16667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1" i="0" u="none" strike="noStrike" cap="none" normalizeH="0" baseline="0" dirty="0">
                <a:ln>
                  <a:noFill/>
                </a:ln>
                <a:effectLst/>
              </a:rPr>
              <a:t>When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993300"/>
                </a:solidFill>
                <a:effectLst/>
              </a:rPr>
              <a:t> 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did the record take place?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1" i="0" u="none" strike="noStrike" cap="none" normalizeH="0" baseline="0" dirty="0">
                <a:ln>
                  <a:noFill/>
                </a:ln>
                <a:effectLst/>
              </a:rPr>
              <a:t>Why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993300"/>
                </a:solidFill>
                <a:effectLst/>
              </a:rPr>
              <a:t> 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was it a record?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000" b="1" dirty="0"/>
              <a:t>Where</a:t>
            </a:r>
            <a:r>
              <a:rPr lang="en-GB" altLang="en-US" sz="2000" dirty="0"/>
              <a:t> did it happen?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8E2DB3D-CD60-45F1-A7CB-93E2DFD21F1A}"/>
              </a:ext>
            </a:extLst>
          </p:cNvPr>
          <p:cNvSpPr/>
          <p:nvPr/>
        </p:nvSpPr>
        <p:spPr>
          <a:xfrm>
            <a:off x="5165787" y="2101151"/>
            <a:ext cx="66812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We can use </a:t>
            </a:r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conjunctions</a:t>
            </a:r>
            <a:r>
              <a:rPr lang="en-GB" sz="2400" dirty="0"/>
              <a:t> to give more information on our topics.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F387316-FD83-4ADE-B2D9-BBCEA1424F42}"/>
              </a:ext>
            </a:extLst>
          </p:cNvPr>
          <p:cNvSpPr txBox="1"/>
          <p:nvPr/>
        </p:nvSpPr>
        <p:spPr>
          <a:xfrm>
            <a:off x="536066" y="3835484"/>
            <a:ext cx="1706702" cy="13280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Where?</a:t>
            </a:r>
            <a:endParaRPr lang="en-GB" sz="2400" dirty="0"/>
          </a:p>
          <a:p>
            <a:pPr algn="ctr"/>
            <a:r>
              <a:rPr lang="en-GB" sz="2400" dirty="0">
                <a:solidFill>
                  <a:srgbClr val="993300"/>
                </a:solidFill>
              </a:rPr>
              <a:t>where</a:t>
            </a:r>
          </a:p>
          <a:p>
            <a:pPr algn="ctr"/>
            <a:r>
              <a:rPr lang="en-GB" sz="2400" dirty="0">
                <a:solidFill>
                  <a:srgbClr val="993300"/>
                </a:solidFill>
              </a:rPr>
              <a:t>wherever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AC99FDC-EEC8-408A-829C-9D7B12C87ECA}"/>
              </a:ext>
            </a:extLst>
          </p:cNvPr>
          <p:cNvSpPr/>
          <p:nvPr/>
        </p:nvSpPr>
        <p:spPr>
          <a:xfrm>
            <a:off x="328308" y="5539872"/>
            <a:ext cx="88224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When we </a:t>
            </a:r>
            <a:r>
              <a:rPr lang="en-GB" sz="2400" b="1" dirty="0"/>
              <a:t>elaborate</a:t>
            </a:r>
            <a:r>
              <a:rPr lang="en-GB" sz="2400" dirty="0"/>
              <a:t> we give more information or explain further.</a:t>
            </a:r>
          </a:p>
        </p:txBody>
      </p:sp>
    </p:spTree>
    <p:extLst>
      <p:ext uri="{BB962C8B-B14F-4D97-AF65-F5344CB8AC3E}">
        <p14:creationId xmlns:p14="http://schemas.microsoft.com/office/powerpoint/2010/main" val="14571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DC2E811C-1CF5-4D10-B028-DB478FEA7A68}"/>
              </a:ext>
            </a:extLst>
          </p:cNvPr>
          <p:cNvSpPr txBox="1">
            <a:spLocks/>
          </p:cNvSpPr>
          <p:nvPr/>
        </p:nvSpPr>
        <p:spPr>
          <a:xfrm>
            <a:off x="414549" y="486474"/>
            <a:ext cx="11362902" cy="7522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b="1" dirty="0">
                <a:latin typeface="+mn-lt"/>
              </a:rPr>
              <a:t>We can explain more about this record using </a:t>
            </a:r>
            <a:r>
              <a:rPr lang="en-GB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conjunctions</a:t>
            </a:r>
            <a:r>
              <a:rPr lang="en-GB" sz="3200" b="1" dirty="0">
                <a:latin typeface="+mn-lt"/>
              </a:rPr>
              <a:t>. </a:t>
            </a:r>
            <a:endParaRPr lang="en-GB" sz="4400" i="1" dirty="0"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8829309-2116-4E14-88A5-54B7C6DCC2BD}"/>
              </a:ext>
            </a:extLst>
          </p:cNvPr>
          <p:cNvSpPr/>
          <p:nvPr/>
        </p:nvSpPr>
        <p:spPr>
          <a:xfrm>
            <a:off x="4132550" y="1427245"/>
            <a:ext cx="7500126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400" dirty="0"/>
              <a:t>This image is a record breaker </a:t>
            </a:r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because</a:t>
            </a:r>
            <a:endParaRPr lang="en-GB" sz="2400" dirty="0"/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xmlns="" id="{30CD8869-CE6A-4B09-8579-8A006DF552C4}"/>
              </a:ext>
            </a:extLst>
          </p:cNvPr>
          <p:cNvSpPr/>
          <p:nvPr/>
        </p:nvSpPr>
        <p:spPr>
          <a:xfrm>
            <a:off x="414549" y="4173503"/>
            <a:ext cx="3177108" cy="1257252"/>
          </a:xfrm>
          <a:prstGeom prst="wedgeRoundRectCallout">
            <a:avLst>
              <a:gd name="adj1" fmla="val 39858"/>
              <a:gd name="adj2" fmla="val -8200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We can add a subordinate clause to explain further or give more information.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087C733-DE89-468D-BF01-FFD98538E6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549" y="1478917"/>
            <a:ext cx="3504728" cy="223314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D71942AA-0198-419A-8524-6C3D6153D47F}"/>
              </a:ext>
            </a:extLst>
          </p:cNvPr>
          <p:cNvSpPr/>
          <p:nvPr/>
        </p:nvSpPr>
        <p:spPr>
          <a:xfrm>
            <a:off x="4132550" y="2763272"/>
            <a:ext cx="7500126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400" dirty="0"/>
              <a:t>It happened </a:t>
            </a:r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when</a:t>
            </a:r>
            <a:endParaRPr lang="en-GB" sz="2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C6F427B-9FE5-4A51-A36A-184D78AFBD05}"/>
              </a:ext>
            </a:extLst>
          </p:cNvPr>
          <p:cNvSpPr/>
          <p:nvPr/>
        </p:nvSpPr>
        <p:spPr>
          <a:xfrm>
            <a:off x="4132550" y="4090421"/>
            <a:ext cx="7500126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400" dirty="0"/>
              <a:t>The record was achieved </a:t>
            </a:r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where</a:t>
            </a:r>
            <a:endParaRPr lang="en-GB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297CFC0-CF77-4976-A922-F9DA2CF75EFB}"/>
              </a:ext>
            </a:extLst>
          </p:cNvPr>
          <p:cNvSpPr/>
          <p:nvPr/>
        </p:nvSpPr>
        <p:spPr>
          <a:xfrm>
            <a:off x="4132550" y="1436123"/>
            <a:ext cx="7500126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/>
              <a:t>This image is a record breaker </a:t>
            </a:r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because </a:t>
            </a:r>
            <a:r>
              <a:rPr lang="en-GB" sz="2400" dirty="0"/>
              <a:t>it shows the largest underwater human pyramid.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AD78827-85A7-4496-811E-8FD4ED83C1E6}"/>
              </a:ext>
            </a:extLst>
          </p:cNvPr>
          <p:cNvSpPr/>
          <p:nvPr/>
        </p:nvSpPr>
        <p:spPr>
          <a:xfrm>
            <a:off x="4132550" y="2763272"/>
            <a:ext cx="7500126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400" dirty="0"/>
              <a:t>It happened </a:t>
            </a:r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when </a:t>
            </a:r>
            <a:r>
              <a:rPr lang="en-GB" sz="2400" dirty="0"/>
              <a:t>62 people were brought together in 2013 by three divers.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8289BB6-3F25-49A1-A337-94DB19559675}"/>
              </a:ext>
            </a:extLst>
          </p:cNvPr>
          <p:cNvSpPr/>
          <p:nvPr/>
        </p:nvSpPr>
        <p:spPr>
          <a:xfrm>
            <a:off x="4132550" y="4090421"/>
            <a:ext cx="7500126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400" dirty="0"/>
              <a:t>The record was achieved </a:t>
            </a:r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where </a:t>
            </a:r>
            <a:r>
              <a:rPr lang="en-GB" sz="2400" dirty="0"/>
              <a:t>the waters were safest in Thailand. </a:t>
            </a:r>
          </a:p>
        </p:txBody>
      </p:sp>
    </p:spTree>
    <p:extLst>
      <p:ext uri="{BB962C8B-B14F-4D97-AF65-F5344CB8AC3E}">
        <p14:creationId xmlns:p14="http://schemas.microsoft.com/office/powerpoint/2010/main" val="329672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 animBg="1"/>
      <p:bldP spid="17" grpId="0"/>
      <p:bldP spid="19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DC2E811C-1CF5-4D10-B028-DB478FEA7A68}"/>
              </a:ext>
            </a:extLst>
          </p:cNvPr>
          <p:cNvSpPr txBox="1">
            <a:spLocks/>
          </p:cNvSpPr>
          <p:nvPr/>
        </p:nvSpPr>
        <p:spPr>
          <a:xfrm>
            <a:off x="324414" y="478411"/>
            <a:ext cx="11362902" cy="7522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Conjunctions</a:t>
            </a:r>
            <a:r>
              <a:rPr lang="en-GB" sz="3200" b="1" dirty="0">
                <a:latin typeface="+mn-lt"/>
              </a:rPr>
              <a:t> help us to give detailed information</a:t>
            </a:r>
            <a:r>
              <a:rPr lang="en-GB" sz="3600" b="1" dirty="0">
                <a:latin typeface="+mn-lt"/>
              </a:rPr>
              <a:t>. </a:t>
            </a:r>
            <a:endParaRPr lang="en-GB" sz="4800" i="1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9C6612-6A9D-4B28-AD1A-9934AB65DA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4298" y="1650615"/>
            <a:ext cx="5168362" cy="329317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97C7C95-4B44-4725-9EB5-04B5F9A4B151}"/>
              </a:ext>
            </a:extLst>
          </p:cNvPr>
          <p:cNvSpPr/>
          <p:nvPr/>
        </p:nvSpPr>
        <p:spPr>
          <a:xfrm>
            <a:off x="5671702" y="1650614"/>
            <a:ext cx="6096000" cy="331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r>
              <a:rPr lang="en-GB" b="1" dirty="0"/>
              <a:t>Record: </a:t>
            </a:r>
            <a:r>
              <a:rPr lang="en-GB" dirty="0"/>
              <a:t>The largest playing card structure </a:t>
            </a:r>
          </a:p>
          <a:p>
            <a:r>
              <a:rPr lang="en-GB" b="1" dirty="0"/>
              <a:t>Location: </a:t>
            </a:r>
            <a:r>
              <a:rPr lang="en-GB" dirty="0"/>
              <a:t>China</a:t>
            </a:r>
          </a:p>
          <a:p>
            <a:r>
              <a:rPr lang="en-GB" b="1" dirty="0"/>
              <a:t>Record Holder: </a:t>
            </a:r>
            <a:r>
              <a:rPr lang="en-GB" dirty="0"/>
              <a:t>Bryan Berg</a:t>
            </a:r>
          </a:p>
          <a:p>
            <a:r>
              <a:rPr lang="en-GB" b="1" dirty="0"/>
              <a:t>Date: </a:t>
            </a:r>
            <a:r>
              <a:rPr lang="en-GB" dirty="0"/>
              <a:t>10 March 2010</a:t>
            </a:r>
          </a:p>
          <a:p>
            <a:r>
              <a:rPr lang="en-GB" b="1" dirty="0"/>
              <a:t>Time taken: </a:t>
            </a:r>
            <a:r>
              <a:rPr lang="en-GB" dirty="0"/>
              <a:t>44 days </a:t>
            </a:r>
          </a:p>
          <a:p>
            <a:r>
              <a:rPr lang="en-GB" b="1" dirty="0"/>
              <a:t>Number of cards: </a:t>
            </a:r>
            <a:r>
              <a:rPr lang="en-GB" dirty="0"/>
              <a:t>218,792</a:t>
            </a:r>
          </a:p>
          <a:p>
            <a:endParaRPr lang="en-GB" dirty="0"/>
          </a:p>
          <a:p>
            <a:r>
              <a:rPr lang="en-GB" b="1" dirty="0"/>
              <a:t>Other facts: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 replica of a real hotel complex in China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10.39 m long, 2.88 m tall, and 3.54 m wide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 trained architect &amp; professional card stacker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xmlns="" id="{5AD0E332-BEC7-4ADA-8149-F630568784A0}"/>
              </a:ext>
            </a:extLst>
          </p:cNvPr>
          <p:cNvSpPr/>
          <p:nvPr/>
        </p:nvSpPr>
        <p:spPr>
          <a:xfrm>
            <a:off x="5671702" y="2876608"/>
            <a:ext cx="3177108" cy="1257252"/>
          </a:xfrm>
          <a:prstGeom prst="wedgeRoundRectCallout">
            <a:avLst>
              <a:gd name="adj1" fmla="val -124921"/>
              <a:gd name="adj2" fmla="val -2925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What do you think this record is about?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EEC9E4B-A3E5-421B-90F5-968E2C6475B6}"/>
              </a:ext>
            </a:extLst>
          </p:cNvPr>
          <p:cNvSpPr/>
          <p:nvPr/>
        </p:nvSpPr>
        <p:spPr>
          <a:xfrm>
            <a:off x="424298" y="5207385"/>
            <a:ext cx="113434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Use </a:t>
            </a:r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conjunctions</a:t>
            </a:r>
            <a:r>
              <a:rPr lang="en-GB" sz="2400" dirty="0"/>
              <a:t> to give more information about this </a:t>
            </a:r>
            <a:r>
              <a:rPr lang="en-GB" sz="2400"/>
              <a:t>record (where</a:t>
            </a:r>
            <a:r>
              <a:rPr lang="en-GB" sz="2400" dirty="0"/>
              <a:t>, when </a:t>
            </a:r>
            <a:r>
              <a:rPr lang="en-GB" sz="2400"/>
              <a:t>and why), </a:t>
            </a:r>
            <a:r>
              <a:rPr lang="en-GB" sz="2400" dirty="0"/>
              <a:t>by writing sentences with subordinate clauses.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895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18" grpId="1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</TotalTime>
  <Words>856</Words>
  <Application>Microsoft Office PowerPoint</Application>
  <PresentationFormat>Widescreen</PresentationFormat>
  <Paragraphs>170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Grace Woollard</dc:creator>
  <cp:lastModifiedBy>Jane Martin</cp:lastModifiedBy>
  <cp:revision>25</cp:revision>
  <dcterms:created xsi:type="dcterms:W3CDTF">2020-05-07T14:00:43Z</dcterms:created>
  <dcterms:modified xsi:type="dcterms:W3CDTF">2020-05-30T11:40:47Z</dcterms:modified>
</cp:coreProperties>
</file>