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7" r:id="rId2"/>
    <p:sldId id="284" r:id="rId3"/>
    <p:sldId id="285" r:id="rId4"/>
    <p:sldId id="299" r:id="rId5"/>
    <p:sldId id="293" r:id="rId6"/>
    <p:sldId id="279" r:id="rId7"/>
    <p:sldId id="295" r:id="rId8"/>
    <p:sldId id="300" r:id="rId9"/>
    <p:sldId id="312" r:id="rId10"/>
    <p:sldId id="306" r:id="rId11"/>
    <p:sldId id="291" r:id="rId12"/>
    <p:sldId id="307" r:id="rId13"/>
    <p:sldId id="31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004A76"/>
    <a:srgbClr val="F6B350"/>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83855" autoAdjust="0"/>
  </p:normalViewPr>
  <p:slideViewPr>
    <p:cSldViewPr snapToGrid="0">
      <p:cViewPr varScale="1">
        <p:scale>
          <a:sx n="56" d="100"/>
          <a:sy n="56" d="100"/>
        </p:scale>
        <p:origin x="1748" y="40"/>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a0784601-03b9-4b87-b5f2-95db7742549f" providerId="ADAL" clId="{315801F2-107A-4346-9D7E-6DFBF7526F09}"/>
    <pc:docChg chg="custSel addSld delSld modSld">
      <pc:chgData name="Saba Zubair" userId="a0784601-03b9-4b87-b5f2-95db7742549f" providerId="ADAL" clId="{315801F2-107A-4346-9D7E-6DFBF7526F09}" dt="2024-12-10T18:15:19.249" v="172" actId="1076"/>
      <pc:docMkLst>
        <pc:docMk/>
      </pc:docMkLst>
      <pc:sldChg chg="del">
        <pc:chgData name="Saba Zubair" userId="a0784601-03b9-4b87-b5f2-95db7742549f" providerId="ADAL" clId="{315801F2-107A-4346-9D7E-6DFBF7526F09}" dt="2024-12-10T18:10:35.277" v="113" actId="47"/>
        <pc:sldMkLst>
          <pc:docMk/>
          <pc:sldMk cId="3262603198" sldId="280"/>
        </pc:sldMkLst>
      </pc:sldChg>
      <pc:sldChg chg="addSp modSp">
        <pc:chgData name="Saba Zubair" userId="a0784601-03b9-4b87-b5f2-95db7742549f" providerId="ADAL" clId="{315801F2-107A-4346-9D7E-6DFBF7526F09}" dt="2024-12-10T18:07:35.504" v="57" actId="1076"/>
        <pc:sldMkLst>
          <pc:docMk/>
          <pc:sldMk cId="2814342108" sldId="291"/>
        </pc:sldMkLst>
        <pc:spChg chg="add mod">
          <ac:chgData name="Saba Zubair" userId="a0784601-03b9-4b87-b5f2-95db7742549f" providerId="ADAL" clId="{315801F2-107A-4346-9D7E-6DFBF7526F09}" dt="2024-12-10T18:07:35.504" v="57" actId="1076"/>
          <ac:spMkLst>
            <pc:docMk/>
            <pc:sldMk cId="2814342108" sldId="291"/>
            <ac:spMk id="5" creationId="{43305BF7-1899-45DC-A6AC-2ADFA75B6ABB}"/>
          </ac:spMkLst>
        </pc:spChg>
      </pc:sldChg>
      <pc:sldChg chg="del">
        <pc:chgData name="Saba Zubair" userId="a0784601-03b9-4b87-b5f2-95db7742549f" providerId="ADAL" clId="{315801F2-107A-4346-9D7E-6DFBF7526F09}" dt="2024-12-10T18:10:34.553" v="112" actId="47"/>
        <pc:sldMkLst>
          <pc:docMk/>
          <pc:sldMk cId="837926315" sldId="292"/>
        </pc:sldMkLst>
      </pc:sldChg>
      <pc:sldChg chg="del">
        <pc:chgData name="Saba Zubair" userId="a0784601-03b9-4b87-b5f2-95db7742549f" providerId="ADAL" clId="{315801F2-107A-4346-9D7E-6DFBF7526F09}" dt="2024-12-10T18:10:31.549" v="105" actId="47"/>
        <pc:sldMkLst>
          <pc:docMk/>
          <pc:sldMk cId="878051820" sldId="294"/>
        </pc:sldMkLst>
      </pc:sldChg>
      <pc:sldChg chg="del">
        <pc:chgData name="Saba Zubair" userId="a0784601-03b9-4b87-b5f2-95db7742549f" providerId="ADAL" clId="{315801F2-107A-4346-9D7E-6DFBF7526F09}" dt="2024-12-10T18:10:33.196" v="109" actId="47"/>
        <pc:sldMkLst>
          <pc:docMk/>
          <pc:sldMk cId="104166998" sldId="297"/>
        </pc:sldMkLst>
      </pc:sldChg>
      <pc:sldChg chg="del">
        <pc:chgData name="Saba Zubair" userId="a0784601-03b9-4b87-b5f2-95db7742549f" providerId="ADAL" clId="{315801F2-107A-4346-9D7E-6DFBF7526F09}" dt="2024-12-10T18:10:34.022" v="111" actId="47"/>
        <pc:sldMkLst>
          <pc:docMk/>
          <pc:sldMk cId="378403260" sldId="298"/>
        </pc:sldMkLst>
      </pc:sldChg>
      <pc:sldChg chg="del">
        <pc:chgData name="Saba Zubair" userId="a0784601-03b9-4b87-b5f2-95db7742549f" providerId="ADAL" clId="{315801F2-107A-4346-9D7E-6DFBF7526F09}" dt="2024-12-10T18:10:33.640" v="110" actId="47"/>
        <pc:sldMkLst>
          <pc:docMk/>
          <pc:sldMk cId="3849729064" sldId="301"/>
        </pc:sldMkLst>
      </pc:sldChg>
      <pc:sldChg chg="del">
        <pc:chgData name="Saba Zubair" userId="a0784601-03b9-4b87-b5f2-95db7742549f" providerId="ADAL" clId="{315801F2-107A-4346-9D7E-6DFBF7526F09}" dt="2024-12-10T18:10:32.010" v="106" actId="47"/>
        <pc:sldMkLst>
          <pc:docMk/>
          <pc:sldMk cId="3348531346" sldId="302"/>
        </pc:sldMkLst>
      </pc:sldChg>
      <pc:sldChg chg="del">
        <pc:chgData name="Saba Zubair" userId="a0784601-03b9-4b87-b5f2-95db7742549f" providerId="ADAL" clId="{315801F2-107A-4346-9D7E-6DFBF7526F09}" dt="2024-12-10T18:10:32.372" v="107" actId="47"/>
        <pc:sldMkLst>
          <pc:docMk/>
          <pc:sldMk cId="324669009" sldId="303"/>
        </pc:sldMkLst>
      </pc:sldChg>
      <pc:sldChg chg="del">
        <pc:chgData name="Saba Zubair" userId="a0784601-03b9-4b87-b5f2-95db7742549f" providerId="ADAL" clId="{315801F2-107A-4346-9D7E-6DFBF7526F09}" dt="2024-12-10T18:10:32.756" v="108" actId="47"/>
        <pc:sldMkLst>
          <pc:docMk/>
          <pc:sldMk cId="503803566" sldId="304"/>
        </pc:sldMkLst>
      </pc:sldChg>
      <pc:sldChg chg="del">
        <pc:chgData name="Saba Zubair" userId="a0784601-03b9-4b87-b5f2-95db7742549f" providerId="ADAL" clId="{315801F2-107A-4346-9D7E-6DFBF7526F09}" dt="2024-12-10T18:10:35.792" v="114" actId="47"/>
        <pc:sldMkLst>
          <pc:docMk/>
          <pc:sldMk cId="2789623376" sldId="305"/>
        </pc:sldMkLst>
      </pc:sldChg>
      <pc:sldChg chg="addSp modSp new add">
        <pc:chgData name="Saba Zubair" userId="a0784601-03b9-4b87-b5f2-95db7742549f" providerId="ADAL" clId="{315801F2-107A-4346-9D7E-6DFBF7526F09}" dt="2024-12-10T18:07:14.857" v="55" actId="1076"/>
        <pc:sldMkLst>
          <pc:docMk/>
          <pc:sldMk cId="241710294" sldId="306"/>
        </pc:sldMkLst>
        <pc:spChg chg="add">
          <ac:chgData name="Saba Zubair" userId="a0784601-03b9-4b87-b5f2-95db7742549f" providerId="ADAL" clId="{315801F2-107A-4346-9D7E-6DFBF7526F09}" dt="2024-12-10T18:04:38.785" v="2"/>
          <ac:spMkLst>
            <pc:docMk/>
            <pc:sldMk cId="241710294" sldId="306"/>
            <ac:spMk id="4" creationId="{F07C66CA-34FD-474E-8FFC-C84FBDC0550A}"/>
          </ac:spMkLst>
        </pc:spChg>
        <pc:spChg chg="add mod">
          <ac:chgData name="Saba Zubair" userId="a0784601-03b9-4b87-b5f2-95db7742549f" providerId="ADAL" clId="{315801F2-107A-4346-9D7E-6DFBF7526F09}" dt="2024-12-10T18:05:46.718" v="52" actId="20577"/>
          <ac:spMkLst>
            <pc:docMk/>
            <pc:sldMk cId="241710294" sldId="306"/>
            <ac:spMk id="5" creationId="{206CA906-037D-4CA5-8579-B68A8FD320EE}"/>
          </ac:spMkLst>
        </pc:spChg>
        <pc:picChg chg="add mod">
          <ac:chgData name="Saba Zubair" userId="a0784601-03b9-4b87-b5f2-95db7742549f" providerId="ADAL" clId="{315801F2-107A-4346-9D7E-6DFBF7526F09}" dt="2024-12-10T18:07:14.857" v="55" actId="1076"/>
          <ac:picMkLst>
            <pc:docMk/>
            <pc:sldMk cId="241710294" sldId="306"/>
            <ac:picMk id="6" creationId="{C39D7AF6-3E2A-4452-AE25-2B554CC49898}"/>
          </ac:picMkLst>
        </pc:picChg>
      </pc:sldChg>
      <pc:sldChg chg="addSp modSp new add">
        <pc:chgData name="Saba Zubair" userId="a0784601-03b9-4b87-b5f2-95db7742549f" providerId="ADAL" clId="{315801F2-107A-4346-9D7E-6DFBF7526F09}" dt="2024-12-10T18:09:06.089" v="72" actId="1076"/>
        <pc:sldMkLst>
          <pc:docMk/>
          <pc:sldMk cId="374249648" sldId="307"/>
        </pc:sldMkLst>
        <pc:spChg chg="add">
          <ac:chgData name="Saba Zubair" userId="a0784601-03b9-4b87-b5f2-95db7742549f" providerId="ADAL" clId="{315801F2-107A-4346-9D7E-6DFBF7526F09}" dt="2024-12-10T18:07:56.559" v="60"/>
          <ac:spMkLst>
            <pc:docMk/>
            <pc:sldMk cId="374249648" sldId="307"/>
            <ac:spMk id="4" creationId="{5C5B2C0E-4E1E-4C9F-819C-5BEF35F777D5}"/>
          </ac:spMkLst>
        </pc:spChg>
        <pc:spChg chg="add mod">
          <ac:chgData name="Saba Zubair" userId="a0784601-03b9-4b87-b5f2-95db7742549f" providerId="ADAL" clId="{315801F2-107A-4346-9D7E-6DFBF7526F09}" dt="2024-12-10T18:08:55.493" v="68" actId="255"/>
          <ac:spMkLst>
            <pc:docMk/>
            <pc:sldMk cId="374249648" sldId="307"/>
            <ac:spMk id="5" creationId="{0B38A7FF-0486-4427-8AAF-4539EC1B6CA9}"/>
          </ac:spMkLst>
        </pc:spChg>
        <pc:picChg chg="add mod">
          <ac:chgData name="Saba Zubair" userId="a0784601-03b9-4b87-b5f2-95db7742549f" providerId="ADAL" clId="{315801F2-107A-4346-9D7E-6DFBF7526F09}" dt="2024-12-10T18:09:06.089" v="72" actId="1076"/>
          <ac:picMkLst>
            <pc:docMk/>
            <pc:sldMk cId="374249648" sldId="307"/>
            <ac:picMk id="6" creationId="{CC74D596-47CB-4D95-935D-7C1B0A3A5C04}"/>
          </ac:picMkLst>
        </pc:picChg>
      </pc:sldChg>
      <pc:sldChg chg="new add del">
        <pc:chgData name="Saba Zubair" userId="a0784601-03b9-4b87-b5f2-95db7742549f" providerId="ADAL" clId="{315801F2-107A-4346-9D7E-6DFBF7526F09}" dt="2024-12-10T18:10:30.842" v="104" actId="47"/>
        <pc:sldMkLst>
          <pc:docMk/>
          <pc:sldMk cId="3487109928" sldId="308"/>
        </pc:sldMkLst>
      </pc:sldChg>
      <pc:sldChg chg="addSp delSp modSp add">
        <pc:chgData name="Saba Zubair" userId="a0784601-03b9-4b87-b5f2-95db7742549f" providerId="ADAL" clId="{315801F2-107A-4346-9D7E-6DFBF7526F09}" dt="2024-12-10T18:10:24.416" v="103" actId="1076"/>
        <pc:sldMkLst>
          <pc:docMk/>
          <pc:sldMk cId="1803810564" sldId="311"/>
        </pc:sldMkLst>
        <pc:spChg chg="mod">
          <ac:chgData name="Saba Zubair" userId="a0784601-03b9-4b87-b5f2-95db7742549f" providerId="ADAL" clId="{315801F2-107A-4346-9D7E-6DFBF7526F09}" dt="2024-12-10T18:10:23.020" v="102" actId="1076"/>
          <ac:spMkLst>
            <pc:docMk/>
            <pc:sldMk cId="1803810564" sldId="311"/>
            <ac:spMk id="8" creationId="{93B1CC24-9F84-43F9-80CE-33803DF54B82}"/>
          </ac:spMkLst>
        </pc:spChg>
        <pc:picChg chg="add mod">
          <ac:chgData name="Saba Zubair" userId="a0784601-03b9-4b87-b5f2-95db7742549f" providerId="ADAL" clId="{315801F2-107A-4346-9D7E-6DFBF7526F09}" dt="2024-12-10T18:10:24.416" v="103" actId="1076"/>
          <ac:picMkLst>
            <pc:docMk/>
            <pc:sldMk cId="1803810564" sldId="311"/>
            <ac:picMk id="3" creationId="{5E550889-3D9B-43F6-957B-7CD043EF795F}"/>
          </ac:picMkLst>
        </pc:picChg>
        <pc:picChg chg="del">
          <ac:chgData name="Saba Zubair" userId="a0784601-03b9-4b87-b5f2-95db7742549f" providerId="ADAL" clId="{315801F2-107A-4346-9D7E-6DFBF7526F09}" dt="2024-12-10T18:09:51.121" v="98" actId="478"/>
          <ac:picMkLst>
            <pc:docMk/>
            <pc:sldMk cId="1803810564" sldId="311"/>
            <ac:picMk id="4" creationId="{1CB7CADB-CF6D-41B2-A407-07156AD09C85}"/>
          </ac:picMkLst>
        </pc:picChg>
      </pc:sldChg>
      <pc:sldChg chg="addSp modSp new add">
        <pc:chgData name="Saba Zubair" userId="a0784601-03b9-4b87-b5f2-95db7742549f" providerId="ADAL" clId="{315801F2-107A-4346-9D7E-6DFBF7526F09}" dt="2024-12-10T18:15:19.249" v="172" actId="1076"/>
        <pc:sldMkLst>
          <pc:docMk/>
          <pc:sldMk cId="4120647181" sldId="312"/>
        </pc:sldMkLst>
        <pc:spChg chg="add mod">
          <ac:chgData name="Saba Zubair" userId="a0784601-03b9-4b87-b5f2-95db7742549f" providerId="ADAL" clId="{315801F2-107A-4346-9D7E-6DFBF7526F09}" dt="2024-12-10T18:13:51.823" v="132" actId="122"/>
          <ac:spMkLst>
            <pc:docMk/>
            <pc:sldMk cId="4120647181" sldId="312"/>
            <ac:spMk id="4" creationId="{ACBC23F1-A704-48F2-B631-CD3BCB92C0F6}"/>
          </ac:spMkLst>
        </pc:spChg>
        <pc:spChg chg="add mod">
          <ac:chgData name="Saba Zubair" userId="a0784601-03b9-4b87-b5f2-95db7742549f" providerId="ADAL" clId="{315801F2-107A-4346-9D7E-6DFBF7526F09}" dt="2024-12-10T18:15:19.249" v="172" actId="1076"/>
          <ac:spMkLst>
            <pc:docMk/>
            <pc:sldMk cId="4120647181" sldId="312"/>
            <ac:spMk id="6" creationId="{C4384ACB-E97A-4D33-BB4F-BD3AA224436C}"/>
          </ac:spMkLst>
        </pc:spChg>
        <pc:picChg chg="add mod">
          <ac:chgData name="Saba Zubair" userId="a0784601-03b9-4b87-b5f2-95db7742549f" providerId="ADAL" clId="{315801F2-107A-4346-9D7E-6DFBF7526F09}" dt="2024-12-10T18:14:23.607" v="135" actId="1076"/>
          <ac:picMkLst>
            <pc:docMk/>
            <pc:sldMk cId="4120647181" sldId="312"/>
            <ac:picMk id="5" creationId="{16DFEC01-F0B2-4A93-85E5-27A3ECF623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10/12/2024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instruction for the whole class practical activity is in the notes for Slide 7.</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you will need number cards for 3, 6, 9 and 12. Instruction for the whole class practical activity is in the notes for Slide 12.</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Weight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Weight Sheet 2.</a:t>
            </a: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201132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Remind children how they can make an ‘L’-shape using their left hands by holding their hand, palm facing away, fingers together, thumbs ‘stuck out’. Remember, L is for left! Play ‘Simon says…’ Wave your left arm. Simon says wave your left arm. Simon says look to the right. Remember that children should look to their right, not yours! Raise your right hand. Simon says touch your left shoulder. Repeat with similar instructions.</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Give each pair a copy of the robot’s maze from previous day’s ‘Directional instructions’ practice sheet. Secretly choose a white square on the grid and give children instructions to reach it from the start. They draw the journey the robot takes. Did they all end up in the same place?</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395542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Choose a child and explain: </a:t>
            </a:r>
            <a:r>
              <a:rPr lang="en-GB" sz="1200" i="1" kern="1200" dirty="0">
                <a:solidFill>
                  <a:schemeClr val="tx1"/>
                </a:solidFill>
                <a:effectLst/>
                <a:latin typeface="+mn-lt"/>
                <a:ea typeface="+mn-ea"/>
                <a:cs typeface="+mn-cs"/>
              </a:rPr>
              <a:t>We’re going to write instructions to help *child* to reach the door.</a:t>
            </a:r>
            <a:r>
              <a:rPr lang="en-GB" sz="1200" kern="1200" dirty="0">
                <a:solidFill>
                  <a:schemeClr val="tx1"/>
                </a:solidFill>
                <a:effectLst/>
                <a:latin typeface="+mn-lt"/>
                <a:ea typeface="+mn-ea"/>
                <a:cs typeface="+mn-cs"/>
              </a:rPr>
              <a:t>  Choose a route that will mean circumnavigating some tables. </a:t>
            </a:r>
          </a:p>
          <a:p>
            <a:pPr lvl="0"/>
            <a:r>
              <a:rPr lang="en-GB" sz="1200" kern="1200" dirty="0">
                <a:solidFill>
                  <a:schemeClr val="tx1"/>
                </a:solidFill>
                <a:effectLst/>
                <a:latin typeface="+mn-lt"/>
                <a:ea typeface="+mn-ea"/>
                <a:cs typeface="+mn-cs"/>
              </a:rPr>
              <a:t>Children give instructions: turn left, turn right, any number of steps forwards. </a:t>
            </a:r>
          </a:p>
          <a:p>
            <a:pPr lvl="0"/>
            <a:r>
              <a:rPr lang="en-GB" sz="1200" kern="1200" dirty="0">
                <a:solidFill>
                  <a:schemeClr val="tx1"/>
                </a:solidFill>
                <a:effectLst/>
                <a:latin typeface="+mn-lt"/>
                <a:ea typeface="+mn-ea"/>
                <a:cs typeface="+mn-cs"/>
              </a:rPr>
              <a:t>Chosen child stands up and faces the board. Ask: </a:t>
            </a:r>
            <a:r>
              <a:rPr lang="en-GB" sz="1200" i="1" kern="1200" dirty="0">
                <a:solidFill>
                  <a:schemeClr val="tx1"/>
                </a:solidFill>
                <a:effectLst/>
                <a:latin typeface="+mn-lt"/>
                <a:ea typeface="+mn-ea"/>
                <a:cs typeface="+mn-cs"/>
              </a:rPr>
              <a:t>What does *child* need to do first? Which way does s/he need to turn? How many steps do you think s/he needs to take now? Ask *child* to take this number of steps. Was this too many or too few? What does s/he need to do next?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Record the instructions as you discuss them, making any necessary alterations. </a:t>
            </a:r>
          </a:p>
          <a:p>
            <a:r>
              <a:rPr lang="en-GB" sz="1200" kern="1200" dirty="0">
                <a:solidFill>
                  <a:schemeClr val="tx1"/>
                </a:solidFill>
                <a:effectLst/>
                <a:latin typeface="+mn-lt"/>
                <a:ea typeface="+mn-ea"/>
                <a:cs typeface="+mn-cs"/>
              </a:rPr>
              <a:t>Once the child has reached the door, ask her/him to the board again, and re-read the instructions. This time see if s/he can make it to the door more smoothly. If the classroom is not too congested, ask the child if they would like to try it blindfolded!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205514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Program a floor robot with directional instructions to reach a specified destination.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Program a floor robot with directional instructions to reach a specified destination or Give directional instructions for someone to follow to a specified end destination.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Give directional instructions for someone to follow to a specified end destination.</a:t>
            </a: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205514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Directional instructions Sheet 1, </a:t>
            </a:r>
            <a:r>
              <a:rPr lang="en-GB" sz="1200" b="0" i="0" u="none" strike="noStrike" kern="1200" baseline="0" dirty="0">
                <a:solidFill>
                  <a:schemeClr val="tx1"/>
                </a:solidFill>
                <a:latin typeface="+mn-lt"/>
                <a:ea typeface="+mn-ea"/>
                <a:cs typeface="+mn-cs"/>
              </a:rPr>
              <a:t>CAN use a small world person to help.</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Directional instructions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Directional instructions Sheet 1, </a:t>
            </a:r>
            <a:r>
              <a:rPr lang="en-GB" sz="1200" b="0" i="0" u="none" strike="noStrike" kern="1200" baseline="0" dirty="0">
                <a:solidFill>
                  <a:schemeClr val="tx1"/>
                </a:solidFill>
                <a:latin typeface="+mn-lt"/>
                <a:ea typeface="+mn-ea"/>
                <a:cs typeface="+mn-cs"/>
              </a:rPr>
              <a:t>describe two possible routes.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389894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219290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Identify left and right; give accurate directions.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Recognise clockwise and anticlockwise turns and right angles as quarter turns.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786875-7EEA-4E3F-A3C6-F630A5C60258}"/>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2AA5BE99-7B04-4591-B43C-333DFC87F11E}"/>
              </a:ext>
            </a:extLst>
          </p:cNvPr>
          <p:cNvSpPr>
            <a:spLocks noGrp="1"/>
          </p:cNvSpPr>
          <p:nvPr>
            <p:ph type="sldNum" sz="quarter" idx="12"/>
          </p:nvPr>
        </p:nvSpPr>
        <p:spPr/>
        <p:txBody>
          <a:bodyPr/>
          <a:lstStyle/>
          <a:p>
            <a:fld id="{BA0EE811-478C-4958-8104-2A70B5A19611}" type="slidenum">
              <a:rPr lang="en-GB" smtClean="0"/>
              <a:t>10</a:t>
            </a:fld>
            <a:endParaRPr lang="en-GB" dirty="0"/>
          </a:p>
        </p:txBody>
      </p:sp>
      <p:sp>
        <p:nvSpPr>
          <p:cNvPr id="4" name="TextBox 3">
            <a:extLst>
              <a:ext uri="{FF2B5EF4-FFF2-40B4-BE49-F238E27FC236}">
                <a16:creationId xmlns:a16="http://schemas.microsoft.com/office/drawing/2014/main" id="{F07C66CA-34FD-474E-8FFC-C84FBDC0550A}"/>
              </a:ext>
            </a:extLst>
          </p:cNvPr>
          <p:cNvSpPr txBox="1"/>
          <p:nvPr/>
        </p:nvSpPr>
        <p:spPr>
          <a:xfrm>
            <a:off x="624468" y="795466"/>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5" name="TextBox 4">
            <a:extLst>
              <a:ext uri="{FF2B5EF4-FFF2-40B4-BE49-F238E27FC236}">
                <a16:creationId xmlns:a16="http://schemas.microsoft.com/office/drawing/2014/main" id="{206CA906-037D-4CA5-8579-B68A8FD320EE}"/>
              </a:ext>
            </a:extLst>
          </p:cNvPr>
          <p:cNvSpPr txBox="1"/>
          <p:nvPr/>
        </p:nvSpPr>
        <p:spPr>
          <a:xfrm>
            <a:off x="423612" y="1520104"/>
            <a:ext cx="3885498" cy="4247317"/>
          </a:xfrm>
          <a:prstGeom prst="rect">
            <a:avLst/>
          </a:prstGeom>
          <a:solidFill>
            <a:srgbClr val="FFFF00"/>
          </a:solidFill>
        </p:spPr>
        <p:txBody>
          <a:bodyPr wrap="square" rtlCol="0">
            <a:spAutoFit/>
          </a:bodyPr>
          <a:lstStyle/>
          <a:p>
            <a:r>
              <a:rPr lang="en-GB" dirty="0"/>
              <a:t>·  Place your map on the table and set Robbie the Robot at the starting point.</a:t>
            </a:r>
          </a:p>
          <a:p>
            <a:r>
              <a:rPr lang="en-GB" dirty="0"/>
              <a:t>·  Plan Robbie's path to get home without crashing into any houses.</a:t>
            </a:r>
          </a:p>
          <a:p>
            <a:r>
              <a:rPr lang="en-GB" dirty="0"/>
              <a:t>·  Decide the steps Robbie needs to take (forward, backward, left, or right) and write or say them in order.</a:t>
            </a:r>
          </a:p>
          <a:p>
            <a:r>
              <a:rPr lang="en-GB" dirty="0"/>
              <a:t>·  Test your program by entering the commands and watching Robbie move.</a:t>
            </a:r>
          </a:p>
          <a:p>
            <a:r>
              <a:rPr lang="en-GB" dirty="0"/>
              <a:t>·  If Robbie doesn’t get home, adjust your program and try again.</a:t>
            </a:r>
          </a:p>
          <a:p>
            <a:r>
              <a:rPr lang="en-GB" dirty="0"/>
              <a:t>·  Once Robbie gets home, celebrate your success!</a:t>
            </a:r>
          </a:p>
          <a:p>
            <a:pPr lvl="0"/>
            <a:r>
              <a:rPr lang="en-GB" dirty="0"/>
              <a:t>Once done try to find another possible route.</a:t>
            </a:r>
          </a:p>
        </p:txBody>
      </p:sp>
      <p:pic>
        <p:nvPicPr>
          <p:cNvPr id="6" name="Picture 5">
            <a:extLst>
              <a:ext uri="{FF2B5EF4-FFF2-40B4-BE49-F238E27FC236}">
                <a16:creationId xmlns:a16="http://schemas.microsoft.com/office/drawing/2014/main" id="{C39D7AF6-3E2A-4452-AE25-2B554CC49898}"/>
              </a:ext>
            </a:extLst>
          </p:cNvPr>
          <p:cNvPicPr>
            <a:picLocks noChangeAspect="1"/>
          </p:cNvPicPr>
          <p:nvPr/>
        </p:nvPicPr>
        <p:blipFill>
          <a:blip r:embed="rId2"/>
          <a:stretch>
            <a:fillRect/>
          </a:stretch>
        </p:blipFill>
        <p:spPr>
          <a:xfrm>
            <a:off x="4602777" y="1683438"/>
            <a:ext cx="3710346" cy="3920648"/>
          </a:xfrm>
          <a:prstGeom prst="rect">
            <a:avLst/>
          </a:prstGeom>
        </p:spPr>
      </p:pic>
    </p:spTree>
    <p:extLst>
      <p:ext uri="{BB962C8B-B14F-4D97-AF65-F5344CB8AC3E}">
        <p14:creationId xmlns:p14="http://schemas.microsoft.com/office/powerpoint/2010/main" val="24171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858F404F-D949-4F4B-81E1-C98D6E5A6F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9463" y="100584"/>
            <a:ext cx="4120577" cy="598932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3305BF7-1899-45DC-A6AC-2ADFA75B6ABB}"/>
              </a:ext>
            </a:extLst>
          </p:cNvPr>
          <p:cNvSpPr txBox="1"/>
          <p:nvPr/>
        </p:nvSpPr>
        <p:spPr>
          <a:xfrm>
            <a:off x="399140" y="538608"/>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281434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AB8105-6A71-4C45-B30A-B70697D5C8B2}"/>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671F782D-37AE-48BA-8E07-02C1CA3AA188}"/>
              </a:ext>
            </a:extLst>
          </p:cNvPr>
          <p:cNvSpPr>
            <a:spLocks noGrp="1"/>
          </p:cNvSpPr>
          <p:nvPr>
            <p:ph type="sldNum" sz="quarter" idx="12"/>
          </p:nvPr>
        </p:nvSpPr>
        <p:spPr/>
        <p:txBody>
          <a:bodyPr/>
          <a:lstStyle/>
          <a:p>
            <a:fld id="{BA0EE811-478C-4958-8104-2A70B5A19611}" type="slidenum">
              <a:rPr lang="en-GB" smtClean="0"/>
              <a:t>12</a:t>
            </a:fld>
            <a:endParaRPr lang="en-GB" dirty="0"/>
          </a:p>
        </p:txBody>
      </p:sp>
      <p:sp>
        <p:nvSpPr>
          <p:cNvPr id="4" name="Subtitle 1">
            <a:extLst>
              <a:ext uri="{FF2B5EF4-FFF2-40B4-BE49-F238E27FC236}">
                <a16:creationId xmlns:a16="http://schemas.microsoft.com/office/drawing/2014/main" id="{5C5B2C0E-4E1E-4C9F-819C-5BEF35F777D5}"/>
              </a:ext>
            </a:extLst>
          </p:cNvPr>
          <p:cNvSpPr txBox="1">
            <a:spLocks/>
          </p:cNvSpPr>
          <p:nvPr/>
        </p:nvSpPr>
        <p:spPr>
          <a:xfrm>
            <a:off x="3698321" y="125499"/>
            <a:ext cx="1951463" cy="365125"/>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Plenary </a:t>
            </a:r>
            <a:endParaRPr lang="en-US" b="1" dirty="0"/>
          </a:p>
        </p:txBody>
      </p:sp>
      <p:sp>
        <p:nvSpPr>
          <p:cNvPr id="5" name="Rectangle 4">
            <a:extLst>
              <a:ext uri="{FF2B5EF4-FFF2-40B4-BE49-F238E27FC236}">
                <a16:creationId xmlns:a16="http://schemas.microsoft.com/office/drawing/2014/main" id="{0B38A7FF-0486-4427-8AAF-4539EC1B6CA9}"/>
              </a:ext>
            </a:extLst>
          </p:cNvPr>
          <p:cNvSpPr/>
          <p:nvPr/>
        </p:nvSpPr>
        <p:spPr>
          <a:xfrm>
            <a:off x="491491" y="780584"/>
            <a:ext cx="7715808" cy="400110"/>
          </a:xfrm>
          <a:prstGeom prst="rect">
            <a:avLst/>
          </a:prstGeom>
          <a:solidFill>
            <a:srgbClr val="FFFF00"/>
          </a:solidFill>
        </p:spPr>
        <p:txBody>
          <a:bodyPr wrap="square">
            <a:spAutoFit/>
          </a:bodyPr>
          <a:lstStyle/>
          <a:p>
            <a:pPr>
              <a:spcAft>
                <a:spcPts val="0"/>
              </a:spcAft>
            </a:pPr>
            <a:r>
              <a:rPr lang="en-GB" sz="2000" dirty="0"/>
              <a:t>Solve Learner's Book Exercise 15.1 no. 3 on page 225. </a:t>
            </a:r>
            <a:r>
              <a:rPr lang="en-GB" dirty="0">
                <a:latin typeface="Cambria" panose="02040503050406030204" pitchFamily="18" charset="0"/>
                <a:ea typeface="Times New Roman" panose="02020603050405020304" pitchFamily="18" charset="0"/>
                <a:cs typeface="Arial" panose="020B0604020202020204" pitchFamily="34" charset="0"/>
              </a:rPr>
              <a:t>.</a:t>
            </a:r>
          </a:p>
        </p:txBody>
      </p:sp>
      <p:pic>
        <p:nvPicPr>
          <p:cNvPr id="6" name="Picture 5">
            <a:extLst>
              <a:ext uri="{FF2B5EF4-FFF2-40B4-BE49-F238E27FC236}">
                <a16:creationId xmlns:a16="http://schemas.microsoft.com/office/drawing/2014/main" id="{CC74D596-47CB-4D95-935D-7C1B0A3A5C04}"/>
              </a:ext>
            </a:extLst>
          </p:cNvPr>
          <p:cNvPicPr>
            <a:picLocks noChangeAspect="1"/>
          </p:cNvPicPr>
          <p:nvPr/>
        </p:nvPicPr>
        <p:blipFill>
          <a:blip r:embed="rId2"/>
          <a:stretch>
            <a:fillRect/>
          </a:stretch>
        </p:blipFill>
        <p:spPr>
          <a:xfrm>
            <a:off x="560069" y="1604007"/>
            <a:ext cx="7938721" cy="3649986"/>
          </a:xfrm>
          <a:prstGeom prst="rect">
            <a:avLst/>
          </a:prstGeom>
        </p:spPr>
      </p:pic>
    </p:spTree>
    <p:extLst>
      <p:ext uri="{BB962C8B-B14F-4D97-AF65-F5344CB8AC3E}">
        <p14:creationId xmlns:p14="http://schemas.microsoft.com/office/powerpoint/2010/main" val="37424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6" name="Subtitle 1">
            <a:extLst>
              <a:ext uri="{FF2B5EF4-FFF2-40B4-BE49-F238E27FC236}">
                <a16:creationId xmlns:a16="http://schemas.microsoft.com/office/drawing/2014/main" id="{9774D088-98D3-482C-8479-306FA894F75C}"/>
              </a:ext>
            </a:extLst>
          </p:cNvPr>
          <p:cNvSpPr>
            <a:spLocks noGrp="1"/>
          </p:cNvSpPr>
          <p:nvPr>
            <p:ph type="subTitle" idx="1"/>
          </p:nvPr>
        </p:nvSpPr>
        <p:spPr>
          <a:xfrm>
            <a:off x="3698321" y="125499"/>
            <a:ext cx="1951463" cy="365125"/>
          </a:xfrm>
          <a:solidFill>
            <a:srgbClr val="92D050"/>
          </a:solidFill>
        </p:spPr>
        <p:txBody>
          <a:bodyPr/>
          <a:lstStyle/>
          <a:p>
            <a:r>
              <a:rPr lang="en-US" b="1" dirty="0"/>
              <a:t>Homework</a:t>
            </a:r>
          </a:p>
        </p:txBody>
      </p:sp>
      <p:sp>
        <p:nvSpPr>
          <p:cNvPr id="8" name="Rectangle 7">
            <a:extLst>
              <a:ext uri="{FF2B5EF4-FFF2-40B4-BE49-F238E27FC236}">
                <a16:creationId xmlns:a16="http://schemas.microsoft.com/office/drawing/2014/main" id="{93B1CC24-9F84-43F9-80CE-33803DF54B82}"/>
              </a:ext>
            </a:extLst>
          </p:cNvPr>
          <p:cNvSpPr/>
          <p:nvPr/>
        </p:nvSpPr>
        <p:spPr>
          <a:xfrm>
            <a:off x="2914154" y="519417"/>
            <a:ext cx="3315692" cy="369332"/>
          </a:xfrm>
          <a:prstGeom prst="rect">
            <a:avLst/>
          </a:prstGeom>
          <a:solidFill>
            <a:srgbClr val="FFFF00"/>
          </a:solidFill>
        </p:spPr>
        <p:txBody>
          <a:bodyPr wrap="square">
            <a:spAutoFit/>
          </a:bodyPr>
          <a:lstStyle/>
          <a:p>
            <a:pPr>
              <a:spcAft>
                <a:spcPts val="0"/>
              </a:spcAft>
            </a:pPr>
            <a:r>
              <a:rPr lang="en-GB" dirty="0"/>
              <a:t>Solve homework worksheet.</a:t>
            </a: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5E550889-3D9B-43F6-957B-7CD043EF795F}"/>
              </a:ext>
            </a:extLst>
          </p:cNvPr>
          <p:cNvPicPr>
            <a:picLocks noChangeAspect="1"/>
          </p:cNvPicPr>
          <p:nvPr/>
        </p:nvPicPr>
        <p:blipFill>
          <a:blip r:embed="rId3"/>
          <a:stretch>
            <a:fillRect/>
          </a:stretch>
        </p:blipFill>
        <p:spPr>
          <a:xfrm>
            <a:off x="1150737" y="1073415"/>
            <a:ext cx="6789420" cy="4711169"/>
          </a:xfrm>
          <a:prstGeom prst="rect">
            <a:avLst/>
          </a:prstGeom>
        </p:spPr>
      </p:pic>
    </p:spTree>
    <p:extLst>
      <p:ext uri="{BB962C8B-B14F-4D97-AF65-F5344CB8AC3E}">
        <p14:creationId xmlns:p14="http://schemas.microsoft.com/office/powerpoint/2010/main" val="180381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1885131"/>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Left and right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Follow directions (pre-requisite skills)</a:t>
            </a:r>
          </a:p>
        </p:txBody>
      </p:sp>
      <p:sp>
        <p:nvSpPr>
          <p:cNvPr id="6" name="TextBox 5">
            <a:extLst>
              <a:ext uri="{FF2B5EF4-FFF2-40B4-BE49-F238E27FC236}">
                <a16:creationId xmlns:a16="http://schemas.microsoft.com/office/drawing/2014/main" id="{02471A61-473B-4A67-BE48-11155415732F}"/>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275489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Left and right</a:t>
            </a:r>
          </a:p>
        </p:txBody>
      </p:sp>
      <p:pic>
        <p:nvPicPr>
          <p:cNvPr id="3074" name="Picture 2" descr="N:\Documents\Website\Wagtail Website\User Manuel for HT\Alarm-clock---wake-up-your-maths-brain-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25BE8B-CE35-4165-A452-211196AD7775}"/>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145029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Follow directions</a:t>
            </a:r>
          </a:p>
        </p:txBody>
      </p:sp>
      <p:pic>
        <p:nvPicPr>
          <p:cNvPr id="3074" name="Picture 2" descr="N:\Documents\Website\Wagtail Website\User Manuel for HT\Alarm-clock---wake-up-your-maths-brain-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25BE8B-CE35-4165-A452-211196AD7775}"/>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151365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Identify left and right; give accurate directions.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390847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Identify left and right; give accurate directions.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209" t="12262" r="6860" b="10295"/>
          <a:stretch/>
        </p:blipFill>
        <p:spPr>
          <a:xfrm>
            <a:off x="432085" y="516936"/>
            <a:ext cx="8165154" cy="4663729"/>
          </a:xfrm>
          <a:prstGeom prst="rect">
            <a:avLst/>
          </a:prstGeom>
          <a:ln w="15875">
            <a:solidFill>
              <a:schemeClr val="tx1"/>
            </a:solidFill>
          </a:ln>
          <a:effectLst>
            <a:outerShdw blurRad="50800" dist="38100" dir="600000" algn="t" rotWithShape="0">
              <a:prstClr val="black">
                <a:alpha val="40000"/>
              </a:prstClr>
            </a:outerShdw>
          </a:effectLst>
        </p:spPr>
      </p:pic>
      <p:sp>
        <p:nvSpPr>
          <p:cNvPr id="7" name="Speech Bubble: Rectangle with Corners Rounded 14">
            <a:extLst>
              <a:ext uri="{FF2B5EF4-FFF2-40B4-BE49-F238E27FC236}">
                <a16:creationId xmlns:a16="http://schemas.microsoft.com/office/drawing/2014/main" id="{C5C595CE-B7F4-4D5E-A864-1E044BBD6CB2}"/>
              </a:ext>
            </a:extLst>
          </p:cNvPr>
          <p:cNvSpPr/>
          <p:nvPr/>
        </p:nvSpPr>
        <p:spPr>
          <a:xfrm>
            <a:off x="432086" y="5180665"/>
            <a:ext cx="3353106" cy="1647472"/>
          </a:xfrm>
          <a:prstGeom prst="cloudCallout">
            <a:avLst>
              <a:gd name="adj1" fmla="val -49603"/>
              <a:gd name="adj2" fmla="val -43842"/>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I’m thinking of one of the objects on the shelves.</a:t>
            </a:r>
          </a:p>
        </p:txBody>
      </p:sp>
      <p:grpSp>
        <p:nvGrpSpPr>
          <p:cNvPr id="9" name="Group 8">
            <a:extLst>
              <a:ext uri="{FF2B5EF4-FFF2-40B4-BE49-F238E27FC236}">
                <a16:creationId xmlns:a16="http://schemas.microsoft.com/office/drawing/2014/main" id="{7BB30A5C-334A-4DE7-8017-2D88CC0A727C}"/>
              </a:ext>
            </a:extLst>
          </p:cNvPr>
          <p:cNvGrpSpPr/>
          <p:nvPr/>
        </p:nvGrpSpPr>
        <p:grpSpPr>
          <a:xfrm>
            <a:off x="4125433" y="4920762"/>
            <a:ext cx="4015250" cy="1835577"/>
            <a:chOff x="3084924" y="4314652"/>
            <a:chExt cx="4015250" cy="1645664"/>
          </a:xfrm>
        </p:grpSpPr>
        <p:sp>
          <p:nvSpPr>
            <p:cNvPr id="11" name="Speech Bubble: Rectangle with Corners Rounded 14">
              <a:extLst>
                <a:ext uri="{FF2B5EF4-FFF2-40B4-BE49-F238E27FC236}">
                  <a16:creationId xmlns:a16="http://schemas.microsoft.com/office/drawing/2014/main" id="{C5C595CE-B7F4-4D5E-A864-1E044BBD6CB2}"/>
                </a:ext>
              </a:extLst>
            </p:cNvPr>
            <p:cNvSpPr/>
            <p:nvPr/>
          </p:nvSpPr>
          <p:spPr>
            <a:xfrm>
              <a:off x="3084924" y="4314652"/>
              <a:ext cx="4015250" cy="1645664"/>
            </a:xfrm>
            <a:prstGeom prst="cloudCallout">
              <a:avLst>
                <a:gd name="adj1" fmla="val 56243"/>
                <a:gd name="adj2" fmla="val -35936"/>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It’s on the shelf </a:t>
              </a:r>
              <a:r>
                <a:rPr lang="en-GB" sz="2000" b="1" dirty="0">
                  <a:solidFill>
                    <a:srgbClr val="FF0000"/>
                  </a:solidFill>
                  <a:latin typeface="Myriad Pro Light" panose="020B0603030403020204" pitchFamily="34" charset="0"/>
                </a:rPr>
                <a:t>below </a:t>
              </a:r>
              <a:r>
                <a:rPr lang="en-GB" sz="2000" b="1" dirty="0">
                  <a:solidFill>
                    <a:srgbClr val="253746"/>
                  </a:solidFill>
                  <a:latin typeface="Myriad Pro Light" panose="020B0603030403020204" pitchFamily="34" charset="0"/>
                </a:rPr>
                <a:t>the car, and </a:t>
              </a:r>
              <a:r>
                <a:rPr lang="en-GB" sz="2000" b="1" dirty="0">
                  <a:solidFill>
                    <a:srgbClr val="FF0000"/>
                  </a:solidFill>
                  <a:latin typeface="Myriad Pro Light" panose="020B0603030403020204" pitchFamily="34" charset="0"/>
                </a:rPr>
                <a:t>left of </a:t>
              </a:r>
              <a:r>
                <a:rPr lang="en-GB" sz="2000" b="1" dirty="0">
                  <a:solidFill>
                    <a:srgbClr val="253746"/>
                  </a:solidFill>
                  <a:latin typeface="Myriad Pro Light" panose="020B0603030403020204" pitchFamily="34" charset="0"/>
                </a:rPr>
                <a:t>the dinosaur. What am I thinking of? </a:t>
              </a:r>
            </a:p>
          </p:txBody>
        </p:sp>
        <p:pic>
          <p:nvPicPr>
            <p:cNvPr id="13" name="Picture 12">
              <a:extLst>
                <a:ext uri="{FF2B5EF4-FFF2-40B4-BE49-F238E27FC236}">
                  <a16:creationId xmlns:a16="http://schemas.microsoft.com/office/drawing/2014/main" id="{E6B10444-E519-49CD-A529-0F22C67FF3BC}"/>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6443398" y="4547666"/>
              <a:ext cx="391606" cy="589818"/>
            </a:xfrm>
            <a:prstGeom prst="rect">
              <a:avLst/>
            </a:prstGeom>
          </p:spPr>
        </p:pic>
      </p:grpSp>
      <p:grpSp>
        <p:nvGrpSpPr>
          <p:cNvPr id="17" name="Group 16">
            <a:extLst>
              <a:ext uri="{FF2B5EF4-FFF2-40B4-BE49-F238E27FC236}">
                <a16:creationId xmlns:a16="http://schemas.microsoft.com/office/drawing/2014/main" id="{7BB30A5C-334A-4DE7-8017-2D88CC0A727C}"/>
              </a:ext>
            </a:extLst>
          </p:cNvPr>
          <p:cNvGrpSpPr/>
          <p:nvPr/>
        </p:nvGrpSpPr>
        <p:grpSpPr>
          <a:xfrm>
            <a:off x="4125433" y="4920761"/>
            <a:ext cx="4015250" cy="1835577"/>
            <a:chOff x="3084924" y="4314652"/>
            <a:chExt cx="4015250" cy="1645664"/>
          </a:xfrm>
        </p:grpSpPr>
        <p:sp>
          <p:nvSpPr>
            <p:cNvPr id="18" name="Speech Bubble: Rectangle with Corners Rounded 14">
              <a:extLst>
                <a:ext uri="{FF2B5EF4-FFF2-40B4-BE49-F238E27FC236}">
                  <a16:creationId xmlns:a16="http://schemas.microsoft.com/office/drawing/2014/main" id="{C5C595CE-B7F4-4D5E-A864-1E044BBD6CB2}"/>
                </a:ext>
              </a:extLst>
            </p:cNvPr>
            <p:cNvSpPr/>
            <p:nvPr/>
          </p:nvSpPr>
          <p:spPr>
            <a:xfrm>
              <a:off x="3084924" y="4314652"/>
              <a:ext cx="4015250" cy="1645664"/>
            </a:xfrm>
            <a:prstGeom prst="cloudCallout">
              <a:avLst>
                <a:gd name="adj1" fmla="val 56243"/>
                <a:gd name="adj2" fmla="val -35936"/>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It’s on the shelf </a:t>
              </a:r>
              <a:r>
                <a:rPr lang="en-GB" sz="2000" b="1" dirty="0">
                  <a:solidFill>
                    <a:srgbClr val="FF0000"/>
                  </a:solidFill>
                  <a:latin typeface="Myriad Pro Light" panose="020B0603030403020204" pitchFamily="34" charset="0"/>
                </a:rPr>
                <a:t>above </a:t>
              </a:r>
              <a:r>
                <a:rPr lang="en-GB" sz="2000" b="1" dirty="0">
                  <a:solidFill>
                    <a:srgbClr val="253746"/>
                  </a:solidFill>
                  <a:latin typeface="Myriad Pro Light" panose="020B0603030403020204" pitchFamily="34" charset="0"/>
                </a:rPr>
                <a:t>the book and </a:t>
              </a:r>
              <a:r>
                <a:rPr lang="en-GB" sz="2000" b="1" dirty="0">
                  <a:solidFill>
                    <a:srgbClr val="FF0000"/>
                  </a:solidFill>
                  <a:latin typeface="Myriad Pro Light" panose="020B0603030403020204" pitchFamily="34" charset="0"/>
                </a:rPr>
                <a:t>right of </a:t>
              </a:r>
              <a:r>
                <a:rPr lang="en-GB" sz="2000" b="1" dirty="0">
                  <a:solidFill>
                    <a:srgbClr val="253746"/>
                  </a:solidFill>
                  <a:latin typeface="Myriad Pro Light" panose="020B0603030403020204" pitchFamily="34" charset="0"/>
                </a:rPr>
                <a:t>the dinosaur. What am I thinking of? </a:t>
              </a:r>
            </a:p>
          </p:txBody>
        </p:sp>
        <p:pic>
          <p:nvPicPr>
            <p:cNvPr id="19" name="Picture 18">
              <a:extLst>
                <a:ext uri="{FF2B5EF4-FFF2-40B4-BE49-F238E27FC236}">
                  <a16:creationId xmlns:a16="http://schemas.microsoft.com/office/drawing/2014/main" id="{E6B10444-E519-49CD-A529-0F22C67FF3BC}"/>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6443398" y="4547666"/>
              <a:ext cx="391606" cy="589818"/>
            </a:xfrm>
            <a:prstGeom prst="rect">
              <a:avLst/>
            </a:prstGeom>
          </p:spPr>
        </p:pic>
      </p:grpSp>
      <p:sp>
        <p:nvSpPr>
          <p:cNvPr id="20" name="Speech Bubble: Rectangle with Corners Rounded 14">
            <a:extLst>
              <a:ext uri="{FF2B5EF4-FFF2-40B4-BE49-F238E27FC236}">
                <a16:creationId xmlns:a16="http://schemas.microsoft.com/office/drawing/2014/main" id="{C5C595CE-B7F4-4D5E-A864-1E044BBD6CB2}"/>
              </a:ext>
            </a:extLst>
          </p:cNvPr>
          <p:cNvSpPr/>
          <p:nvPr/>
        </p:nvSpPr>
        <p:spPr>
          <a:xfrm>
            <a:off x="556284" y="5237181"/>
            <a:ext cx="3353106" cy="1303876"/>
          </a:xfrm>
          <a:prstGeom prst="cloudCallout">
            <a:avLst>
              <a:gd name="adj1" fmla="val -49603"/>
              <a:gd name="adj2" fmla="val -43842"/>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I’m thinking of another object.</a:t>
            </a:r>
          </a:p>
        </p:txBody>
      </p:sp>
      <p:sp>
        <p:nvSpPr>
          <p:cNvPr id="22" name="Speech Bubble: Rectangle with Corners Rounded 14">
            <a:extLst>
              <a:ext uri="{FF2B5EF4-FFF2-40B4-BE49-F238E27FC236}">
                <a16:creationId xmlns:a16="http://schemas.microsoft.com/office/drawing/2014/main" id="{C5C595CE-B7F4-4D5E-A864-1E044BBD6CB2}"/>
              </a:ext>
            </a:extLst>
          </p:cNvPr>
          <p:cNvSpPr/>
          <p:nvPr/>
        </p:nvSpPr>
        <p:spPr>
          <a:xfrm>
            <a:off x="3660037" y="4920761"/>
            <a:ext cx="4800958" cy="1765730"/>
          </a:xfrm>
          <a:prstGeom prst="cloudCallout">
            <a:avLst>
              <a:gd name="adj1" fmla="val 56243"/>
              <a:gd name="adj2" fmla="val -35936"/>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Secretly choose an object and we’ll take turns to describe where they are on the shelves. </a:t>
            </a:r>
          </a:p>
        </p:txBody>
      </p:sp>
      <p:sp>
        <p:nvSpPr>
          <p:cNvPr id="24" name="Speech Bubble: Rectangle with Corners Rounded 14">
            <a:extLst>
              <a:ext uri="{FF2B5EF4-FFF2-40B4-BE49-F238E27FC236}">
                <a16:creationId xmlns:a16="http://schemas.microsoft.com/office/drawing/2014/main" id="{C5C595CE-B7F4-4D5E-A864-1E044BBD6CB2}"/>
              </a:ext>
            </a:extLst>
          </p:cNvPr>
          <p:cNvSpPr/>
          <p:nvPr/>
        </p:nvSpPr>
        <p:spPr>
          <a:xfrm>
            <a:off x="432085" y="5186645"/>
            <a:ext cx="3353106" cy="1303876"/>
          </a:xfrm>
          <a:prstGeom prst="cloudCallout">
            <a:avLst>
              <a:gd name="adj1" fmla="val -49603"/>
              <a:gd name="adj2" fmla="val -43842"/>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Now it’s your turn..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837" y="5646675"/>
            <a:ext cx="154305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0" grpId="0" animBg="1"/>
      <p:bldP spid="20" grpId="1" animBg="1"/>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Identify left and right; give accurate directions.</a:t>
            </a:r>
          </a:p>
        </p:txBody>
      </p:sp>
      <p:sp>
        <p:nvSpPr>
          <p:cNvPr id="5" name="Speech Bubble: Rectangle with Corners Rounded 10">
            <a:extLst>
              <a:ext uri="{FF2B5EF4-FFF2-40B4-BE49-F238E27FC236}">
                <a16:creationId xmlns:a16="http://schemas.microsoft.com/office/drawing/2014/main" id="{A5209EEE-E1BD-4F2F-8E5D-A043EDA11F92}"/>
              </a:ext>
            </a:extLst>
          </p:cNvPr>
          <p:cNvSpPr/>
          <p:nvPr/>
        </p:nvSpPr>
        <p:spPr>
          <a:xfrm>
            <a:off x="638534" y="926409"/>
            <a:ext cx="3169035" cy="184379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We’re going to write instructions to help someone reach the door.</a:t>
            </a:r>
          </a:p>
        </p:txBody>
      </p:sp>
      <p:grpSp>
        <p:nvGrpSpPr>
          <p:cNvPr id="6" name="Group 5">
            <a:extLst>
              <a:ext uri="{FF2B5EF4-FFF2-40B4-BE49-F238E27FC236}">
                <a16:creationId xmlns:a16="http://schemas.microsoft.com/office/drawing/2014/main" id="{7BB30A5C-334A-4DE7-8017-2D88CC0A727C}"/>
              </a:ext>
            </a:extLst>
          </p:cNvPr>
          <p:cNvGrpSpPr/>
          <p:nvPr/>
        </p:nvGrpSpPr>
        <p:grpSpPr>
          <a:xfrm>
            <a:off x="4723798" y="926408"/>
            <a:ext cx="3473904" cy="2125135"/>
            <a:chOff x="4298496" y="4063017"/>
            <a:chExt cx="3473904" cy="2125135"/>
          </a:xfrm>
        </p:grpSpPr>
        <p:sp>
          <p:nvSpPr>
            <p:cNvPr id="7" name="Speech Bubble: Rectangle with Corners Rounded 14">
              <a:extLst>
                <a:ext uri="{FF2B5EF4-FFF2-40B4-BE49-F238E27FC236}">
                  <a16:creationId xmlns:a16="http://schemas.microsoft.com/office/drawing/2014/main" id="{C5C595CE-B7F4-4D5E-A864-1E044BBD6CB2}"/>
                </a:ext>
              </a:extLst>
            </p:cNvPr>
            <p:cNvSpPr/>
            <p:nvPr/>
          </p:nvSpPr>
          <p:spPr>
            <a:xfrm>
              <a:off x="4298496" y="4063017"/>
              <a:ext cx="3473904" cy="2125135"/>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Who shall we choose? </a:t>
              </a:r>
            </a:p>
          </p:txBody>
        </p:sp>
        <p:pic>
          <p:nvPicPr>
            <p:cNvPr id="8" name="Picture 7">
              <a:extLst>
                <a:ext uri="{FF2B5EF4-FFF2-40B4-BE49-F238E27FC236}">
                  <a16:creationId xmlns:a16="http://schemas.microsoft.com/office/drawing/2014/main" id="{E6B10444-E519-49CD-A529-0F22C67FF3BC}"/>
                </a:ext>
              </a:extLst>
            </p:cNvPr>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7070719" y="4276050"/>
              <a:ext cx="391606" cy="849534"/>
            </a:xfrm>
            <a:prstGeom prst="rect">
              <a:avLst/>
            </a:prstGeom>
          </p:spPr>
        </p:pic>
      </p:grpSp>
      <p:sp>
        <p:nvSpPr>
          <p:cNvPr id="11" name="Speech Bubble: Rectangle with Corners Rounded 10">
            <a:extLst>
              <a:ext uri="{FF2B5EF4-FFF2-40B4-BE49-F238E27FC236}">
                <a16:creationId xmlns:a16="http://schemas.microsoft.com/office/drawing/2014/main" id="{A5209EEE-E1BD-4F2F-8E5D-A043EDA11F92}"/>
              </a:ext>
            </a:extLst>
          </p:cNvPr>
          <p:cNvSpPr/>
          <p:nvPr/>
        </p:nvSpPr>
        <p:spPr>
          <a:xfrm>
            <a:off x="883083" y="3258484"/>
            <a:ext cx="3169035" cy="2355507"/>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Okay - stand up and face the board and listen to everyone’s instructions!</a:t>
            </a:r>
          </a:p>
        </p:txBody>
      </p:sp>
      <p:sp>
        <p:nvSpPr>
          <p:cNvPr id="13" name="Speech Bubble: Rectangle with Corners Rounded 10">
            <a:extLst>
              <a:ext uri="{FF2B5EF4-FFF2-40B4-BE49-F238E27FC236}">
                <a16:creationId xmlns:a16="http://schemas.microsoft.com/office/drawing/2014/main" id="{A5209EEE-E1BD-4F2F-8E5D-A043EDA11F92}"/>
              </a:ext>
            </a:extLst>
          </p:cNvPr>
          <p:cNvSpPr/>
          <p:nvPr/>
        </p:nvSpPr>
        <p:spPr>
          <a:xfrm>
            <a:off x="4876232" y="3258482"/>
            <a:ext cx="3169035" cy="2355507"/>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We can give instructions like turn left, turn right, or a number of steps forwards.</a:t>
            </a:r>
          </a:p>
        </p:txBody>
      </p:sp>
    </p:spTree>
    <p:extLst>
      <p:ext uri="{BB962C8B-B14F-4D97-AF65-F5344CB8AC3E}">
        <p14:creationId xmlns:p14="http://schemas.microsoft.com/office/powerpoint/2010/main" val="9412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Identify left and right; give accurate directions.</a:t>
            </a:r>
          </a:p>
        </p:txBody>
      </p:sp>
      <p:sp>
        <p:nvSpPr>
          <p:cNvPr id="7" name="Speech Bubble: Rectangle with Corners Rounded 10">
            <a:extLst>
              <a:ext uri="{FF2B5EF4-FFF2-40B4-BE49-F238E27FC236}">
                <a16:creationId xmlns:a16="http://schemas.microsoft.com/office/drawing/2014/main" id="{A5209EEE-E1BD-4F2F-8E5D-A043EDA11F92}"/>
              </a:ext>
            </a:extLst>
          </p:cNvPr>
          <p:cNvSpPr/>
          <p:nvPr/>
        </p:nvSpPr>
        <p:spPr>
          <a:xfrm>
            <a:off x="638534" y="926409"/>
            <a:ext cx="3169035" cy="184379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Let’s try again – can we make it a smoother journey this time?</a:t>
            </a:r>
          </a:p>
        </p:txBody>
      </p:sp>
      <p:grpSp>
        <p:nvGrpSpPr>
          <p:cNvPr id="8" name="Group 7">
            <a:extLst>
              <a:ext uri="{FF2B5EF4-FFF2-40B4-BE49-F238E27FC236}">
                <a16:creationId xmlns:a16="http://schemas.microsoft.com/office/drawing/2014/main" id="{7BB30A5C-334A-4DE7-8017-2D88CC0A727C}"/>
              </a:ext>
            </a:extLst>
          </p:cNvPr>
          <p:cNvGrpSpPr/>
          <p:nvPr/>
        </p:nvGrpSpPr>
        <p:grpSpPr>
          <a:xfrm>
            <a:off x="4723798" y="926408"/>
            <a:ext cx="3473904" cy="2125135"/>
            <a:chOff x="4298496" y="4063017"/>
            <a:chExt cx="3473904" cy="2125135"/>
          </a:xfrm>
        </p:grpSpPr>
        <p:sp>
          <p:nvSpPr>
            <p:cNvPr id="9" name="Speech Bubble: Rectangle with Corners Rounded 14">
              <a:extLst>
                <a:ext uri="{FF2B5EF4-FFF2-40B4-BE49-F238E27FC236}">
                  <a16:creationId xmlns:a16="http://schemas.microsoft.com/office/drawing/2014/main" id="{C5C595CE-B7F4-4D5E-A864-1E044BBD6CB2}"/>
                </a:ext>
              </a:extLst>
            </p:cNvPr>
            <p:cNvSpPr/>
            <p:nvPr/>
          </p:nvSpPr>
          <p:spPr>
            <a:xfrm>
              <a:off x="4298496" y="4063017"/>
              <a:ext cx="3473904" cy="2125135"/>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Who shall we choose? </a:t>
              </a:r>
            </a:p>
          </p:txBody>
        </p:sp>
        <p:pic>
          <p:nvPicPr>
            <p:cNvPr id="11" name="Picture 10">
              <a:extLst>
                <a:ext uri="{FF2B5EF4-FFF2-40B4-BE49-F238E27FC236}">
                  <a16:creationId xmlns:a16="http://schemas.microsoft.com/office/drawing/2014/main" id="{E6B10444-E519-49CD-A529-0F22C67FF3BC}"/>
                </a:ext>
              </a:extLst>
            </p:cNvPr>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7070719" y="4276050"/>
              <a:ext cx="391606" cy="849534"/>
            </a:xfrm>
            <a:prstGeom prst="rect">
              <a:avLst/>
            </a:prstGeom>
          </p:spPr>
        </p:pic>
      </p:grpSp>
      <p:sp>
        <p:nvSpPr>
          <p:cNvPr id="13" name="Speech Bubble: Rectangle with Corners Rounded 10">
            <a:extLst>
              <a:ext uri="{FF2B5EF4-FFF2-40B4-BE49-F238E27FC236}">
                <a16:creationId xmlns:a16="http://schemas.microsoft.com/office/drawing/2014/main" id="{A5209EEE-E1BD-4F2F-8E5D-A043EDA11F92}"/>
              </a:ext>
            </a:extLst>
          </p:cNvPr>
          <p:cNvSpPr/>
          <p:nvPr/>
        </p:nvSpPr>
        <p:spPr>
          <a:xfrm>
            <a:off x="3562488" y="3918097"/>
            <a:ext cx="3169035" cy="1626782"/>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If we get good at this we could try it with a blindfold!</a:t>
            </a:r>
          </a:p>
        </p:txBody>
      </p:sp>
    </p:spTree>
    <p:extLst>
      <p:ext uri="{BB962C8B-B14F-4D97-AF65-F5344CB8AC3E}">
        <p14:creationId xmlns:p14="http://schemas.microsoft.com/office/powerpoint/2010/main" val="173632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5B83BE-0B37-426B-9ABD-264FBAC91AEA}"/>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3AE80AEB-C44D-4EF4-B4EA-85466241B742}"/>
              </a:ext>
            </a:extLst>
          </p:cNvPr>
          <p:cNvSpPr>
            <a:spLocks noGrp="1"/>
          </p:cNvSpPr>
          <p:nvPr>
            <p:ph type="sldNum" sz="quarter" idx="12"/>
          </p:nvPr>
        </p:nvSpPr>
        <p:spPr/>
        <p:txBody>
          <a:bodyPr/>
          <a:lstStyle/>
          <a:p>
            <a:fld id="{BA0EE811-478C-4958-8104-2A70B5A19611}" type="slidenum">
              <a:rPr lang="en-GB" smtClean="0"/>
              <a:t>9</a:t>
            </a:fld>
            <a:endParaRPr lang="en-GB" dirty="0"/>
          </a:p>
        </p:txBody>
      </p:sp>
      <p:sp>
        <p:nvSpPr>
          <p:cNvPr id="4" name="Subtitle 1">
            <a:extLst>
              <a:ext uri="{FF2B5EF4-FFF2-40B4-BE49-F238E27FC236}">
                <a16:creationId xmlns:a16="http://schemas.microsoft.com/office/drawing/2014/main" id="{ACBC23F1-A704-48F2-B631-CD3BCB92C0F6}"/>
              </a:ext>
            </a:extLst>
          </p:cNvPr>
          <p:cNvSpPr txBox="1">
            <a:spLocks/>
          </p:cNvSpPr>
          <p:nvPr/>
        </p:nvSpPr>
        <p:spPr>
          <a:xfrm>
            <a:off x="3291841" y="125499"/>
            <a:ext cx="2357944" cy="880341"/>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QNID</a:t>
            </a:r>
          </a:p>
        </p:txBody>
      </p:sp>
      <p:pic>
        <p:nvPicPr>
          <p:cNvPr id="5" name="Picture 4" descr="1 Riyal - Qatar – Numista">
            <a:extLst>
              <a:ext uri="{FF2B5EF4-FFF2-40B4-BE49-F238E27FC236}">
                <a16:creationId xmlns:a16="http://schemas.microsoft.com/office/drawing/2014/main" id="{16DFEC01-F0B2-4A93-85E5-27A3ECF623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21912" y="1440180"/>
            <a:ext cx="6255702" cy="3211830"/>
          </a:xfrm>
          <a:prstGeom prst="rect">
            <a:avLst/>
          </a:prstGeom>
          <a:noFill/>
          <a:ln>
            <a:noFill/>
          </a:ln>
        </p:spPr>
      </p:pic>
      <p:sp>
        <p:nvSpPr>
          <p:cNvPr id="6" name="Rectangle 5">
            <a:extLst>
              <a:ext uri="{FF2B5EF4-FFF2-40B4-BE49-F238E27FC236}">
                <a16:creationId xmlns:a16="http://schemas.microsoft.com/office/drawing/2014/main" id="{C4384ACB-E97A-4D33-BB4F-BD3AA224436C}"/>
              </a:ext>
            </a:extLst>
          </p:cNvPr>
          <p:cNvSpPr/>
          <p:nvPr/>
        </p:nvSpPr>
        <p:spPr>
          <a:xfrm>
            <a:off x="2228354" y="4907697"/>
            <a:ext cx="4687292" cy="1631216"/>
          </a:xfrm>
          <a:prstGeom prst="rect">
            <a:avLst/>
          </a:prstGeom>
          <a:solidFill>
            <a:srgbClr val="FFFF00"/>
          </a:solidFill>
        </p:spPr>
        <p:txBody>
          <a:bodyPr wrap="square">
            <a:spAutoFit/>
          </a:bodyPr>
          <a:lstStyle/>
          <a:p>
            <a:pPr algn="ctr">
              <a:spcAft>
                <a:spcPts val="0"/>
              </a:spcAft>
            </a:pPr>
            <a:r>
              <a:rPr lang="en-GB" sz="2000" dirty="0"/>
              <a:t>What do you see on the left? What is the image below the flag? Answer: Qatar flag and Dreama Flower which blossoms on a plant that is well known to grow in the state of Qatar. </a:t>
            </a:r>
            <a:endParaRPr lang="en-GB" sz="2000" dirty="0">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064718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3492</TotalTime>
  <Words>1192</Words>
  <Application>Microsoft Office PowerPoint</Application>
  <PresentationFormat>On-screen Show (4:3)</PresentationFormat>
  <Paragraphs>124</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232</cp:revision>
  <dcterms:created xsi:type="dcterms:W3CDTF">2018-09-13T11:08:58Z</dcterms:created>
  <dcterms:modified xsi:type="dcterms:W3CDTF">2024-12-10T18:15:39Z</dcterms:modified>
</cp:coreProperties>
</file>