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6"/>
  </p:notesMasterIdLst>
  <p:sldIdLst>
    <p:sldId id="258" r:id="rId2"/>
    <p:sldId id="256" r:id="rId3"/>
    <p:sldId id="264" r:id="rId4"/>
    <p:sldId id="259" r:id="rId5"/>
    <p:sldId id="262" r:id="rId6"/>
    <p:sldId id="257" r:id="rId7"/>
    <p:sldId id="260" r:id="rId8"/>
    <p:sldId id="266" r:id="rId9"/>
    <p:sldId id="267" r:id="rId10"/>
    <p:sldId id="268" r:id="rId11"/>
    <p:sldId id="265" r:id="rId12"/>
    <p:sldId id="270" r:id="rId13"/>
    <p:sldId id="272" r:id="rId14"/>
    <p:sldId id="273" r:id="rId1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107" d="100"/>
          <a:sy n="107" d="100"/>
        </p:scale>
        <p:origin x="17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5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115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5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21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1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7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2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4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0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2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84375"/>
            <a:ext cx="9126071" cy="1846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85925" y="838200"/>
            <a:ext cx="4554220" cy="2654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750" b="1" spc="-90" dirty="0">
                <a:solidFill>
                  <a:srgbClr val="464646"/>
                </a:solidFill>
                <a:latin typeface="Arial"/>
                <a:cs typeface="Arial"/>
              </a:rPr>
              <a:t>NARRATIVE WRITING</a:t>
            </a:r>
          </a:p>
          <a:p>
            <a:pPr algn="ctr">
              <a:lnSpc>
                <a:spcPct val="100000"/>
              </a:lnSpc>
            </a:pPr>
            <a:endParaRPr lang="en-US" sz="4750" spc="-90" dirty="0">
              <a:solidFill>
                <a:srgbClr val="464646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000" b="1" spc="-90" dirty="0">
                <a:solidFill>
                  <a:srgbClr val="464646"/>
                </a:solidFill>
                <a:latin typeface="Arial"/>
                <a:cs typeface="Arial"/>
              </a:rPr>
              <a:t>(Elements)</a:t>
            </a:r>
            <a:endParaRPr sz="30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6">
            <a:extLst>
              <a:ext uri="{FF2B5EF4-FFF2-40B4-BE49-F238E27FC236}">
                <a16:creationId xmlns:a16="http://schemas.microsoft.com/office/drawing/2014/main" id="{F03D8077-BC55-49FC-9EE1-3E1B194A2B79}"/>
              </a:ext>
            </a:extLst>
          </p:cNvPr>
          <p:cNvSpPr txBox="1">
            <a:spLocks/>
          </p:cNvSpPr>
          <p:nvPr/>
        </p:nvSpPr>
        <p:spPr>
          <a:xfrm>
            <a:off x="152400" y="363022"/>
            <a:ext cx="7704667" cy="856004"/>
          </a:xfrm>
          <a:prstGeom prst="rect">
            <a:avLst/>
          </a:prstGeom>
          <a:effectLst/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D. FALLING ACTION</a:t>
            </a:r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82FEB369-5966-C54C-E8EF-2E66E4D94025}"/>
              </a:ext>
            </a:extLst>
          </p:cNvPr>
          <p:cNvSpPr txBox="1"/>
          <p:nvPr/>
        </p:nvSpPr>
        <p:spPr>
          <a:xfrm>
            <a:off x="903922" y="2133600"/>
            <a:ext cx="7336155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loose ends of the plot are tied up</a:t>
            </a:r>
            <a:endParaRPr lang="en-US" sz="3200" spc="130" dirty="0">
              <a:solidFill>
                <a:srgbClr val="0303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1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conflict(s) and climax are taken care of.</a:t>
            </a:r>
          </a:p>
          <a:p>
            <a:pPr marL="48260">
              <a:lnSpc>
                <a:spcPts val="4580"/>
              </a:lnSpc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6">
            <a:extLst>
              <a:ext uri="{FF2B5EF4-FFF2-40B4-BE49-F238E27FC236}">
                <a16:creationId xmlns:a16="http://schemas.microsoft.com/office/drawing/2014/main" id="{C5009E68-C7EE-59A5-C2F1-E1200D24FD36}"/>
              </a:ext>
            </a:extLst>
          </p:cNvPr>
          <p:cNvSpPr txBox="1">
            <a:spLocks/>
          </p:cNvSpPr>
          <p:nvPr/>
        </p:nvSpPr>
        <p:spPr>
          <a:xfrm>
            <a:off x="152400" y="363022"/>
            <a:ext cx="7704667" cy="856004"/>
          </a:xfrm>
          <a:prstGeom prst="rect">
            <a:avLst/>
          </a:prstGeom>
          <a:effectLst/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E. RESOLUTION</a:t>
            </a: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0E886A3B-02E2-C0E0-0B08-9017F69D8297}"/>
              </a:ext>
            </a:extLst>
          </p:cNvPr>
          <p:cNvSpPr txBox="1"/>
          <p:nvPr/>
        </p:nvSpPr>
        <p:spPr>
          <a:xfrm>
            <a:off x="903922" y="2133600"/>
            <a:ext cx="7336155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story comes to a reasonable ending.</a:t>
            </a:r>
            <a:endParaRPr lang="en-US" sz="3200" spc="130" dirty="0">
              <a:solidFill>
                <a:srgbClr val="0303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">
              <a:lnSpc>
                <a:spcPts val="4580"/>
              </a:lnSpc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9953" y="251011"/>
            <a:ext cx="3783106" cy="1434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2133" y="972371"/>
            <a:ext cx="7704667" cy="950859"/>
          </a:xfrm>
          <a:prstGeom prst="rect">
            <a:avLst/>
          </a:prstGeom>
        </p:spPr>
        <p:txBody>
          <a:bodyPr vert="horz" wrap="square" lIns="0" tIns="126640" rIns="0" bIns="0" rtlCol="0">
            <a:spAutoFit/>
          </a:bodyPr>
          <a:lstStyle/>
          <a:p>
            <a:pPr marL="3724275">
              <a:lnSpc>
                <a:spcPts val="7109"/>
              </a:lnSpc>
            </a:pPr>
            <a:r>
              <a:rPr lang="en-US" sz="4800" b="1" spc="-480" dirty="0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endParaRPr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437" y="3124200"/>
            <a:ext cx="7477125" cy="3045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155" marR="191770" indent="-457200">
              <a:lnSpc>
                <a:spcPts val="3879"/>
              </a:lnSpc>
              <a:buFont typeface="Arial" panose="020B0604020202020204" pitchFamily="34" charset="0"/>
              <a:buChar char="•"/>
              <a:tabLst>
                <a:tab pos="4324350" algn="l"/>
              </a:tabLst>
            </a:pPr>
            <a:r>
              <a:rPr sz="3200" spc="95" dirty="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sz="3200" spc="10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245" dirty="0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sz="3200" spc="125" dirty="0">
                <a:solidFill>
                  <a:srgbClr val="030303"/>
                </a:solidFill>
                <a:latin typeface="Times New Roman"/>
                <a:cs typeface="Times New Roman"/>
              </a:rPr>
              <a:t>he</a:t>
            </a:r>
            <a:r>
              <a:rPr sz="3200" spc="34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030303"/>
                </a:solidFill>
                <a:latin typeface="Times New Roman"/>
                <a:cs typeface="Times New Roman"/>
              </a:rPr>
              <a:t>oppo</a:t>
            </a:r>
            <a:r>
              <a:rPr sz="3200" spc="229" dirty="0">
                <a:solidFill>
                  <a:srgbClr val="030303"/>
                </a:solidFill>
                <a:latin typeface="Times New Roman"/>
                <a:cs typeface="Times New Roman"/>
              </a:rPr>
              <a:t>s</a:t>
            </a:r>
            <a:r>
              <a:rPr sz="3200" spc="25" dirty="0">
                <a:solidFill>
                  <a:srgbClr val="030303"/>
                </a:solidFill>
                <a:latin typeface="Times New Roman"/>
                <a:cs typeface="Times New Roman"/>
              </a:rPr>
              <a:t>ition</a:t>
            </a:r>
            <a:r>
              <a:rPr sz="3200" spc="2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-114" dirty="0">
                <a:solidFill>
                  <a:srgbClr val="030303"/>
                </a:solidFill>
                <a:latin typeface="Times New Roman"/>
                <a:cs typeface="Times New Roman"/>
              </a:rPr>
              <a:t>of</a:t>
            </a:r>
            <a:r>
              <a:rPr lang="en-US" sz="3200" spc="-114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05" dirty="0">
                <a:solidFill>
                  <a:srgbClr val="030303"/>
                </a:solidFill>
                <a:latin typeface="Times New Roman"/>
                <a:cs typeface="Times New Roman"/>
              </a:rPr>
              <a:t>f</a:t>
            </a:r>
            <a:r>
              <a:rPr sz="3200" spc="195" dirty="0">
                <a:solidFill>
                  <a:srgbClr val="030303"/>
                </a:solidFill>
                <a:latin typeface="Times New Roman"/>
                <a:cs typeface="Times New Roman"/>
              </a:rPr>
              <a:t>orces</a:t>
            </a:r>
            <a:r>
              <a:rPr sz="3200" spc="-3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270" dirty="0">
                <a:solidFill>
                  <a:srgbClr val="030303"/>
                </a:solidFill>
                <a:latin typeface="Times New Roman"/>
                <a:cs typeface="Times New Roman"/>
              </a:rPr>
              <a:t>-</a:t>
            </a:r>
            <a:r>
              <a:rPr sz="3200" spc="-44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75" dirty="0">
                <a:solidFill>
                  <a:srgbClr val="030303"/>
                </a:solidFill>
                <a:latin typeface="Times New Roman"/>
                <a:cs typeface="Times New Roman"/>
              </a:rPr>
              <a:t>it</a:t>
            </a:r>
            <a:r>
              <a:rPr sz="3200" spc="22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40" dirty="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sz="3200" spc="10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75" dirty="0">
                <a:solidFill>
                  <a:srgbClr val="030303"/>
                </a:solidFill>
                <a:latin typeface="Times New Roman"/>
                <a:cs typeface="Times New Roman"/>
              </a:rPr>
              <a:t>any</a:t>
            </a:r>
            <a:r>
              <a:rPr sz="3200" spc="17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65" dirty="0">
                <a:solidFill>
                  <a:srgbClr val="030303"/>
                </a:solidFill>
                <a:latin typeface="Times New Roman"/>
                <a:cs typeface="Times New Roman"/>
              </a:rPr>
              <a:t>goal</a:t>
            </a:r>
            <a:r>
              <a:rPr sz="3200" spc="3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030303"/>
                </a:solidFill>
                <a:latin typeface="Times New Roman"/>
                <a:cs typeface="Times New Roman"/>
              </a:rPr>
              <a:t>or</a:t>
            </a:r>
            <a:r>
              <a:rPr sz="3200" spc="17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70" dirty="0">
                <a:solidFill>
                  <a:srgbClr val="030303"/>
                </a:solidFill>
                <a:latin typeface="Times New Roman"/>
                <a:cs typeface="Times New Roman"/>
              </a:rPr>
              <a:t>problem</a:t>
            </a:r>
            <a:r>
              <a:rPr sz="3200" spc="35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030303"/>
                </a:solidFill>
                <a:latin typeface="Times New Roman"/>
                <a:cs typeface="Times New Roman"/>
              </a:rPr>
              <a:t>that</a:t>
            </a:r>
            <a:r>
              <a:rPr sz="3200" spc="2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55" dirty="0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sz="3200" spc="30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30303"/>
                </a:solidFill>
                <a:latin typeface="Times New Roman"/>
                <a:cs typeface="Times New Roman"/>
              </a:rPr>
              <a:t>main</a:t>
            </a:r>
            <a:r>
              <a:rPr sz="3200" spc="-1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5" dirty="0">
                <a:solidFill>
                  <a:srgbClr val="030303"/>
                </a:solidFill>
                <a:latin typeface="Times New Roman"/>
                <a:cs typeface="Times New Roman"/>
              </a:rPr>
              <a:t>c</a:t>
            </a:r>
            <a:r>
              <a:rPr sz="3200" spc="170" dirty="0">
                <a:solidFill>
                  <a:srgbClr val="030303"/>
                </a:solidFill>
                <a:latin typeface="Times New Roman"/>
                <a:cs typeface="Times New Roman"/>
              </a:rPr>
              <a:t>haracter</a:t>
            </a:r>
            <a:r>
              <a:rPr sz="3200" spc="44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40" dirty="0">
                <a:solidFill>
                  <a:srgbClr val="030303"/>
                </a:solidFill>
                <a:latin typeface="Times New Roman"/>
                <a:cs typeface="Times New Roman"/>
              </a:rPr>
              <a:t>is</a:t>
            </a:r>
            <a:r>
              <a:rPr sz="3200" spc="13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40" dirty="0">
                <a:solidFill>
                  <a:srgbClr val="030303"/>
                </a:solidFill>
                <a:latin typeface="Times New Roman"/>
                <a:cs typeface="Times New Roman"/>
              </a:rPr>
              <a:t>f</a:t>
            </a:r>
            <a:r>
              <a:rPr sz="3200" spc="160" dirty="0">
                <a:solidFill>
                  <a:srgbClr val="030303"/>
                </a:solidFill>
                <a:latin typeface="Times New Roman"/>
                <a:cs typeface="Times New Roman"/>
              </a:rPr>
              <a:t>aced</a:t>
            </a:r>
            <a:r>
              <a:rPr sz="3200" spc="21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70" dirty="0">
                <a:solidFill>
                  <a:srgbClr val="030303"/>
                </a:solidFill>
                <a:latin typeface="Times New Roman"/>
                <a:cs typeface="Times New Roman"/>
              </a:rPr>
              <a:t>w</a:t>
            </a:r>
            <a:r>
              <a:rPr sz="3200" spc="60" dirty="0">
                <a:solidFill>
                  <a:srgbClr val="030303"/>
                </a:solidFill>
                <a:latin typeface="Times New Roman"/>
                <a:cs typeface="Times New Roman"/>
              </a:rPr>
              <a:t>ith.</a:t>
            </a:r>
            <a:endParaRPr sz="3200" dirty="0">
              <a:latin typeface="Times New Roman"/>
              <a:cs typeface="Times New Roman"/>
            </a:endParaRPr>
          </a:p>
          <a:p>
            <a:pPr marL="469265" marR="5080" indent="-457200">
              <a:lnSpc>
                <a:spcPts val="395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1186815" algn="l"/>
                <a:tab pos="4010660" algn="l"/>
              </a:tabLst>
            </a:pPr>
            <a:r>
              <a:rPr sz="3200" spc="280" dirty="0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sz="3200" spc="200" dirty="0">
                <a:solidFill>
                  <a:srgbClr val="030303"/>
                </a:solidFill>
                <a:latin typeface="Times New Roman"/>
                <a:cs typeface="Times New Roman"/>
              </a:rPr>
              <a:t>here</a:t>
            </a:r>
            <a:r>
              <a:rPr sz="3200" spc="409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220" dirty="0">
                <a:solidFill>
                  <a:srgbClr val="030303"/>
                </a:solidFill>
                <a:latin typeface="Times New Roman"/>
                <a:cs typeface="Times New Roman"/>
              </a:rPr>
              <a:t>are</a:t>
            </a:r>
            <a:r>
              <a:rPr sz="3200" spc="12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45" dirty="0">
                <a:solidFill>
                  <a:srgbClr val="030303"/>
                </a:solidFill>
                <a:latin typeface="Times New Roman"/>
                <a:cs typeface="Times New Roman"/>
              </a:rPr>
              <a:t>usually</a:t>
            </a:r>
            <a:r>
              <a:rPr lang="en-US" sz="3200" spc="4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35" dirty="0">
                <a:solidFill>
                  <a:srgbClr val="030303"/>
                </a:solidFill>
                <a:latin typeface="Times New Roman"/>
                <a:cs typeface="Times New Roman"/>
              </a:rPr>
              <a:t>(</a:t>
            </a:r>
            <a:r>
              <a:rPr sz="3200" spc="30" dirty="0">
                <a:solidFill>
                  <a:srgbClr val="030303"/>
                </a:solidFill>
                <a:latin typeface="Times New Roman"/>
                <a:cs typeface="Times New Roman"/>
              </a:rPr>
              <a:t>but</a:t>
            </a:r>
            <a:r>
              <a:rPr sz="3200" spc="1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80" dirty="0">
                <a:solidFill>
                  <a:srgbClr val="030303"/>
                </a:solidFill>
                <a:latin typeface="Times New Roman"/>
                <a:cs typeface="Times New Roman"/>
              </a:rPr>
              <a:t>not</a:t>
            </a:r>
            <a:r>
              <a:rPr sz="3200" spc="38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50" dirty="0">
                <a:solidFill>
                  <a:srgbClr val="030303"/>
                </a:solidFill>
                <a:latin typeface="Times New Roman"/>
                <a:cs typeface="Times New Roman"/>
              </a:rPr>
              <a:t>a</a:t>
            </a:r>
            <a:r>
              <a:rPr sz="3200" spc="70" dirty="0">
                <a:solidFill>
                  <a:srgbClr val="030303"/>
                </a:solidFill>
                <a:latin typeface="Times New Roman"/>
                <a:cs typeface="Times New Roman"/>
              </a:rPr>
              <a:t>l</a:t>
            </a:r>
            <a:r>
              <a:rPr sz="3200" spc="65" dirty="0">
                <a:solidFill>
                  <a:srgbClr val="030303"/>
                </a:solidFill>
                <a:latin typeface="Times New Roman"/>
                <a:cs typeface="Times New Roman"/>
              </a:rPr>
              <a:t>wa</a:t>
            </a:r>
            <a:r>
              <a:rPr sz="3200" spc="215" dirty="0">
                <a:solidFill>
                  <a:srgbClr val="030303"/>
                </a:solidFill>
                <a:latin typeface="Times New Roman"/>
                <a:cs typeface="Times New Roman"/>
              </a:rPr>
              <a:t>y</a:t>
            </a:r>
            <a:r>
              <a:rPr sz="3200" spc="245" dirty="0">
                <a:solidFill>
                  <a:srgbClr val="030303"/>
                </a:solidFill>
                <a:latin typeface="Times New Roman"/>
                <a:cs typeface="Times New Roman"/>
              </a:rPr>
              <a:t>s</a:t>
            </a:r>
            <a:r>
              <a:rPr sz="3200" spc="-15" dirty="0">
                <a:solidFill>
                  <a:srgbClr val="030303"/>
                </a:solidFill>
                <a:latin typeface="Times New Roman"/>
                <a:cs typeface="Times New Roman"/>
              </a:rPr>
              <a:t>)</a:t>
            </a:r>
            <a:r>
              <a:rPr sz="3200" spc="-20" dirty="0">
                <a:solidFill>
                  <a:srgbClr val="030303"/>
                </a:solidFill>
                <a:latin typeface="Times New Roman"/>
                <a:cs typeface="Times New Roman"/>
              </a:rPr>
              <a:t> multi</a:t>
            </a:r>
            <a:r>
              <a:rPr sz="3200" spc="185" dirty="0">
                <a:solidFill>
                  <a:srgbClr val="030303"/>
                </a:solidFill>
                <a:latin typeface="Times New Roman"/>
                <a:cs typeface="Times New Roman"/>
              </a:rPr>
              <a:t>p</a:t>
            </a:r>
            <a:r>
              <a:rPr sz="3200" spc="125" dirty="0">
                <a:solidFill>
                  <a:srgbClr val="030303"/>
                </a:solidFill>
                <a:latin typeface="Times New Roman"/>
                <a:cs typeface="Times New Roman"/>
              </a:rPr>
              <a:t>le</a:t>
            </a:r>
            <a:r>
              <a:rPr sz="3200" spc="24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030303"/>
                </a:solidFill>
                <a:latin typeface="Times New Roman"/>
                <a:cs typeface="Times New Roman"/>
              </a:rPr>
              <a:t>conf</a:t>
            </a:r>
            <a:r>
              <a:rPr sz="3200" spc="-49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030303"/>
                </a:solidFill>
                <a:latin typeface="Times New Roman"/>
                <a:cs typeface="Times New Roman"/>
              </a:rPr>
              <a:t>licts,</a:t>
            </a:r>
            <a:r>
              <a:rPr sz="3200" spc="21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65" dirty="0">
                <a:solidFill>
                  <a:srgbClr val="030303"/>
                </a:solidFill>
                <a:latin typeface="Times New Roman"/>
                <a:cs typeface="Times New Roman"/>
              </a:rPr>
              <a:t>but</a:t>
            </a:r>
            <a:r>
              <a:rPr sz="3200" spc="36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030303"/>
                </a:solidFill>
                <a:latin typeface="Times New Roman"/>
                <a:cs typeface="Times New Roman"/>
              </a:rPr>
              <a:t>only</a:t>
            </a:r>
            <a:r>
              <a:rPr sz="3200" spc="21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030303"/>
                </a:solidFill>
                <a:latin typeface="Times New Roman"/>
                <a:cs typeface="Times New Roman"/>
              </a:rPr>
              <a:t>one</a:t>
            </a:r>
            <a:r>
              <a:rPr sz="3200" spc="65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-50" dirty="0" err="1">
                <a:solidFill>
                  <a:srgbClr val="030303"/>
                </a:solidFill>
                <a:latin typeface="Times New Roman"/>
                <a:cs typeface="Times New Roman"/>
              </a:rPr>
              <a:t>ma</a:t>
            </a:r>
            <a:r>
              <a:rPr sz="3200" spc="-725" dirty="0" err="1">
                <a:solidFill>
                  <a:srgbClr val="030303"/>
                </a:solidFill>
                <a:latin typeface="Times New Roman"/>
                <a:cs typeface="Times New Roman"/>
              </a:rPr>
              <a:t>i</a:t>
            </a:r>
            <a:r>
              <a:rPr sz="3200" spc="89" baseline="61728" dirty="0" err="1">
                <a:solidFill>
                  <a:srgbClr val="030303"/>
                </a:solidFill>
                <a:latin typeface="Times New Roman"/>
                <a:cs typeface="Times New Roman"/>
              </a:rPr>
              <a:t>•</a:t>
            </a:r>
            <a:r>
              <a:rPr sz="3200" spc="-20" dirty="0" err="1">
                <a:solidFill>
                  <a:srgbClr val="030303"/>
                </a:solidFill>
                <a:latin typeface="Times New Roman"/>
                <a:cs typeface="Times New Roman"/>
              </a:rPr>
              <a:t>n</a:t>
            </a:r>
            <a:r>
              <a:rPr lang="en-US" sz="3200" spc="-20" dirty="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030303"/>
                </a:solidFill>
                <a:latin typeface="Times New Roman"/>
                <a:cs typeface="Times New Roman"/>
              </a:rPr>
              <a:t>one.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6">
            <a:extLst>
              <a:ext uri="{FF2B5EF4-FFF2-40B4-BE49-F238E27FC236}">
                <a16:creationId xmlns:a16="http://schemas.microsoft.com/office/drawing/2014/main" id="{B646627E-98D9-3839-5260-6EEE57C346D3}"/>
              </a:ext>
            </a:extLst>
          </p:cNvPr>
          <p:cNvSpPr txBox="1">
            <a:spLocks/>
          </p:cNvSpPr>
          <p:nvPr/>
        </p:nvSpPr>
        <p:spPr>
          <a:xfrm>
            <a:off x="152400" y="363022"/>
            <a:ext cx="7704667" cy="856004"/>
          </a:xfrm>
          <a:prstGeom prst="rect">
            <a:avLst/>
          </a:prstGeom>
          <a:effectLst/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FBB47907-DCDC-14F9-BD65-90B6E2266F03}"/>
              </a:ext>
            </a:extLst>
          </p:cNvPr>
          <p:cNvSpPr txBox="1"/>
          <p:nvPr/>
        </p:nvSpPr>
        <p:spPr>
          <a:xfrm>
            <a:off x="1286933" y="1219026"/>
            <a:ext cx="7336155" cy="5257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author’s main idea or moral 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is what the main character learns about life form overcoming the conflict</a:t>
            </a:r>
            <a:endParaRPr lang="en-US" sz="3200" spc="130" dirty="0">
              <a:solidFill>
                <a:srgbClr val="0303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1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may use figurative language to emphasize his or her theme like  Simile, Irony, Metaphor &amp; Hyperbole.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endParaRPr lang="en-US" sz="3200" spc="130" dirty="0">
              <a:solidFill>
                <a:srgbClr val="0303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">
              <a:lnSpc>
                <a:spcPts val="4580"/>
              </a:lnSpc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1700D011-67DB-30FE-5970-FCF9C735432C}"/>
              </a:ext>
            </a:extLst>
          </p:cNvPr>
          <p:cNvSpPr txBox="1">
            <a:spLocks/>
          </p:cNvSpPr>
          <p:nvPr/>
        </p:nvSpPr>
        <p:spPr>
          <a:xfrm>
            <a:off x="152400" y="365106"/>
            <a:ext cx="8229600" cy="851836"/>
          </a:xfrm>
          <a:prstGeom prst="rect">
            <a:avLst/>
          </a:prstGeom>
          <a:effectLst/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EXAMPLES OF THEME</a:t>
            </a:r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F69CA87A-4A5F-FA88-059A-984875A7A263}"/>
              </a:ext>
            </a:extLst>
          </p:cNvPr>
          <p:cNvSpPr txBox="1"/>
          <p:nvPr/>
        </p:nvSpPr>
        <p:spPr>
          <a:xfrm>
            <a:off x="1286933" y="1219026"/>
            <a:ext cx="7336155" cy="466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simple examples of common themes in literature, TV and film are :-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judge a book by its cover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are not always as the appear to be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are afraid of change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in yourself</a:t>
            </a: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endParaRPr lang="en-US" sz="3200" spc="130" dirty="0">
              <a:solidFill>
                <a:srgbClr val="0303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">
              <a:lnSpc>
                <a:spcPts val="4580"/>
              </a:lnSpc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19666" y="415881"/>
            <a:ext cx="7704667" cy="853368"/>
          </a:xfrm>
          <a:prstGeom prst="rect">
            <a:avLst/>
          </a:prstGeom>
        </p:spPr>
        <p:txBody>
          <a:bodyPr vert="horz" wrap="square" lIns="0" tIns="88703" rIns="0" bIns="0" rtlCol="0">
            <a:spAutoFit/>
          </a:bodyPr>
          <a:lstStyle/>
          <a:p>
            <a:pPr marL="546735">
              <a:lnSpc>
                <a:spcPts val="6484"/>
              </a:lnSpc>
            </a:pPr>
            <a:r>
              <a:rPr lang="en-US" sz="4750" b="1" spc="30" dirty="0">
                <a:solidFill>
                  <a:srgbClr val="494949"/>
                </a:solidFill>
                <a:latin typeface="Arial"/>
                <a:cs typeface="Arial"/>
              </a:rPr>
              <a:t>MAJOR ELEMENTS</a:t>
            </a:r>
            <a:endParaRPr sz="4750" b="1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7956" y="1587656"/>
            <a:ext cx="7704666" cy="3054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1980" marR="662305" indent="-571500">
              <a:lnSpc>
                <a:spcPct val="100099"/>
              </a:lnSpc>
              <a:buFont typeface="Arial" panose="020B0604020202020204" pitchFamily="34" charset="0"/>
              <a:buChar char="•"/>
            </a:pPr>
            <a:r>
              <a:rPr sz="3950" spc="-20" dirty="0">
                <a:solidFill>
                  <a:srgbClr val="050505"/>
                </a:solidFill>
                <a:latin typeface="Times New Roman"/>
                <a:cs typeface="Times New Roman"/>
              </a:rPr>
              <a:t>S</a:t>
            </a:r>
            <a:r>
              <a:rPr sz="3950" spc="75" dirty="0">
                <a:solidFill>
                  <a:srgbClr val="050505"/>
                </a:solidFill>
                <a:latin typeface="Times New Roman"/>
                <a:cs typeface="Times New Roman"/>
              </a:rPr>
              <a:t>etting</a:t>
            </a:r>
            <a:endParaRPr lang="en-US" sz="3950" spc="45" dirty="0">
              <a:solidFill>
                <a:srgbClr val="050505"/>
              </a:solidFill>
              <a:latin typeface="Times New Roman"/>
              <a:cs typeface="Times New Roman"/>
            </a:endParaRPr>
          </a:p>
          <a:p>
            <a:pPr marL="601980" marR="662305" indent="-571500">
              <a:lnSpc>
                <a:spcPct val="100099"/>
              </a:lnSpc>
              <a:buFont typeface="Arial" panose="020B0604020202020204" pitchFamily="34" charset="0"/>
              <a:buChar char="•"/>
            </a:pPr>
            <a:r>
              <a:rPr sz="3950" spc="50" dirty="0">
                <a:solidFill>
                  <a:srgbClr val="050505"/>
                </a:solidFill>
                <a:latin typeface="Times New Roman"/>
                <a:cs typeface="Times New Roman"/>
              </a:rPr>
              <a:t>P</a:t>
            </a:r>
            <a:r>
              <a:rPr sz="3950" spc="40" dirty="0">
                <a:solidFill>
                  <a:srgbClr val="050505"/>
                </a:solidFill>
                <a:latin typeface="Times New Roman"/>
                <a:cs typeface="Times New Roman"/>
              </a:rPr>
              <a:t>lot</a:t>
            </a:r>
            <a:r>
              <a:rPr sz="3950" spc="25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endParaRPr lang="en-US" sz="3950" spc="25" dirty="0">
              <a:solidFill>
                <a:srgbClr val="050505"/>
              </a:solidFill>
              <a:latin typeface="Times New Roman"/>
              <a:cs typeface="Times New Roman"/>
            </a:endParaRPr>
          </a:p>
          <a:p>
            <a:pPr marL="601980" marR="662305" indent="-571500">
              <a:lnSpc>
                <a:spcPct val="100099"/>
              </a:lnSpc>
              <a:buFont typeface="Arial" panose="020B0604020202020204" pitchFamily="34" charset="0"/>
              <a:buChar char="•"/>
            </a:pPr>
            <a:r>
              <a:rPr sz="3950" spc="-180" dirty="0">
                <a:solidFill>
                  <a:srgbClr val="050505"/>
                </a:solidFill>
                <a:latin typeface="Times New Roman"/>
                <a:cs typeface="Times New Roman"/>
              </a:rPr>
              <a:t>Con</a:t>
            </a:r>
            <a:r>
              <a:rPr sz="3950" spc="280" dirty="0">
                <a:solidFill>
                  <a:srgbClr val="050505"/>
                </a:solidFill>
                <a:latin typeface="Times New Roman"/>
                <a:cs typeface="Times New Roman"/>
              </a:rPr>
              <a:t>f</a:t>
            </a:r>
            <a:r>
              <a:rPr sz="3950" spc="35" dirty="0">
                <a:solidFill>
                  <a:srgbClr val="050505"/>
                </a:solidFill>
                <a:latin typeface="Times New Roman"/>
                <a:cs typeface="Times New Roman"/>
              </a:rPr>
              <a:t>lict</a:t>
            </a:r>
            <a:endParaRPr sz="3950" dirty="0">
              <a:latin typeface="Times New Roman"/>
              <a:cs typeface="Times New Roman"/>
            </a:endParaRPr>
          </a:p>
          <a:p>
            <a:pPr marL="584200" marR="5080" indent="-571500">
              <a:lnSpc>
                <a:spcPts val="4710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sz="3950" spc="110" dirty="0">
                <a:solidFill>
                  <a:srgbClr val="050505"/>
                </a:solidFill>
                <a:latin typeface="Times New Roman"/>
                <a:cs typeface="Times New Roman"/>
              </a:rPr>
              <a:t>Characters </a:t>
            </a:r>
            <a:endParaRPr lang="en-US" sz="3950" spc="110" dirty="0">
              <a:solidFill>
                <a:srgbClr val="050505"/>
              </a:solidFill>
              <a:latin typeface="Times New Roman"/>
              <a:cs typeface="Times New Roman"/>
            </a:endParaRPr>
          </a:p>
          <a:p>
            <a:pPr marL="584200" marR="5080" indent="-571500">
              <a:lnSpc>
                <a:spcPts val="4710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sz="3950" spc="235" dirty="0">
                <a:solidFill>
                  <a:srgbClr val="050505"/>
                </a:solidFill>
                <a:latin typeface="Times New Roman"/>
                <a:cs typeface="Times New Roman"/>
              </a:rPr>
              <a:t>T</a:t>
            </a:r>
            <a:r>
              <a:rPr sz="3950" spc="60" dirty="0">
                <a:solidFill>
                  <a:srgbClr val="050505"/>
                </a:solidFill>
                <a:latin typeface="Times New Roman"/>
                <a:cs typeface="Times New Roman"/>
              </a:rPr>
              <a:t>heme</a:t>
            </a:r>
            <a:endParaRPr sz="39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91200"/>
            <a:ext cx="4105835" cy="103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14164" y="6822141"/>
            <a:ext cx="421640" cy="0"/>
          </a:xfrm>
          <a:custGeom>
            <a:avLst/>
            <a:gdLst/>
            <a:ahLst/>
            <a:cxnLst/>
            <a:rect l="l" t="t" r="r" b="b"/>
            <a:pathLst>
              <a:path w="421639">
                <a:moveTo>
                  <a:pt x="0" y="0"/>
                </a:moveTo>
                <a:lnTo>
                  <a:pt x="421341" y="0"/>
                </a:lnTo>
              </a:path>
            </a:pathLst>
          </a:custGeom>
          <a:ln w="53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860032" y="2521675"/>
            <a:ext cx="7704667" cy="2253917"/>
          </a:xfrm>
          <a:prstGeom prst="rect">
            <a:avLst/>
          </a:prstGeom>
        </p:spPr>
        <p:txBody>
          <a:bodyPr vert="horz" wrap="square" lIns="0" tIns="595343" rIns="0" bIns="0" rtlCol="0">
            <a:spAutoFit/>
          </a:bodyPr>
          <a:lstStyle/>
          <a:p>
            <a:pPr marL="535940" indent="-457200">
              <a:tabLst>
                <a:tab pos="4900295" algn="l"/>
              </a:tabLst>
            </a:pPr>
            <a:r>
              <a:rPr sz="3200" spc="114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sz="3200" spc="22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2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14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</a:t>
            </a:r>
            <a:r>
              <a:rPr sz="3200" spc="27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200" spc="6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g,</a:t>
            </a:r>
            <a:r>
              <a:rPr sz="3200" spc="15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middle,</a:t>
            </a:r>
            <a:r>
              <a:rPr sz="3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200" spc="3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3200" spc="28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sz="3200" spc="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5940" indent="-457200">
              <a:tabLst>
                <a:tab pos="4900295" algn="l"/>
              </a:tabLst>
            </a:pPr>
            <a:r>
              <a:rPr sz="3200" spc="2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hort</a:t>
            </a:r>
            <a:r>
              <a:rPr sz="3200" spc="38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4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</a:t>
            </a:r>
            <a:r>
              <a:rPr sz="3200" spc="19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sz="3200" spc="37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3200" spc="32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0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3200" spc="1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3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plot</a:t>
            </a:r>
            <a:r>
              <a:rPr sz="3200" spc="35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2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z="3200" spc="5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3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3200" spc="3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0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3200" spc="18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3200" spc="28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5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sz="3200" spc="27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3200" spc="19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0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3200" spc="26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21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4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itting</a:t>
            </a:r>
            <a:r>
              <a:rPr lang="en-US" sz="3200" spc="45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0032" y="1886950"/>
            <a:ext cx="6491605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85"/>
              </a:lnSpc>
              <a:tabLst>
                <a:tab pos="3159125" algn="l"/>
              </a:tabLst>
            </a:pPr>
            <a:r>
              <a:rPr sz="3250" spc="180" dirty="0">
                <a:solidFill>
                  <a:srgbClr val="050505"/>
                </a:solidFill>
                <a:latin typeface="Times New Roman"/>
                <a:cs typeface="Times New Roman"/>
              </a:rPr>
              <a:t>T</a:t>
            </a:r>
            <a:r>
              <a:rPr sz="3250" spc="135" dirty="0">
                <a:solidFill>
                  <a:srgbClr val="050505"/>
                </a:solidFill>
                <a:latin typeface="Times New Roman"/>
                <a:cs typeface="Times New Roman"/>
              </a:rPr>
              <a:t>he</a:t>
            </a:r>
            <a:r>
              <a:rPr sz="3250" spc="330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250" spc="285" dirty="0">
                <a:solidFill>
                  <a:srgbClr val="050505"/>
                </a:solidFill>
                <a:latin typeface="Times New Roman"/>
                <a:cs typeface="Times New Roman"/>
              </a:rPr>
              <a:t>s</a:t>
            </a:r>
            <a:r>
              <a:rPr sz="3250" spc="120" dirty="0">
                <a:solidFill>
                  <a:srgbClr val="050505"/>
                </a:solidFill>
                <a:latin typeface="Times New Roman"/>
                <a:cs typeface="Times New Roman"/>
              </a:rPr>
              <a:t>equence</a:t>
            </a:r>
            <a:r>
              <a:rPr sz="3250" spc="300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250" spc="-110" dirty="0">
                <a:solidFill>
                  <a:srgbClr val="050505"/>
                </a:solidFill>
                <a:latin typeface="Times New Roman"/>
                <a:cs typeface="Times New Roman"/>
              </a:rPr>
              <a:t>of</a:t>
            </a:r>
            <a:r>
              <a:rPr sz="3250" dirty="0">
                <a:solidFill>
                  <a:srgbClr val="050505"/>
                </a:solidFill>
                <a:latin typeface="Times New Roman"/>
                <a:cs typeface="Times New Roman"/>
              </a:rPr>
              <a:t>	</a:t>
            </a:r>
            <a:r>
              <a:rPr sz="3250" spc="165" dirty="0">
                <a:solidFill>
                  <a:srgbClr val="050505"/>
                </a:solidFill>
                <a:latin typeface="Times New Roman"/>
                <a:cs typeface="Times New Roman"/>
              </a:rPr>
              <a:t>events</a:t>
            </a:r>
            <a:r>
              <a:rPr sz="3250" spc="190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250" spc="-15" dirty="0">
                <a:solidFill>
                  <a:srgbClr val="050505"/>
                </a:solidFill>
                <a:latin typeface="Times New Roman"/>
                <a:cs typeface="Times New Roman"/>
              </a:rPr>
              <a:t>in</a:t>
            </a:r>
            <a:r>
              <a:rPr sz="3250" spc="190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250" spc="55" dirty="0">
                <a:solidFill>
                  <a:srgbClr val="050505"/>
                </a:solidFill>
                <a:latin typeface="Times New Roman"/>
                <a:cs typeface="Times New Roman"/>
              </a:rPr>
              <a:t>a</a:t>
            </a:r>
            <a:r>
              <a:rPr sz="3250" spc="285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250" spc="145" dirty="0">
                <a:solidFill>
                  <a:srgbClr val="050505"/>
                </a:solidFill>
                <a:latin typeface="Times New Roman"/>
                <a:cs typeface="Times New Roman"/>
              </a:rPr>
              <a:t>s</a:t>
            </a:r>
            <a:r>
              <a:rPr sz="3250" spc="130" dirty="0">
                <a:solidFill>
                  <a:srgbClr val="050505"/>
                </a:solidFill>
                <a:latin typeface="Times New Roman"/>
                <a:cs typeface="Times New Roman"/>
              </a:rPr>
              <a:t>tory</a:t>
            </a:r>
            <a:r>
              <a:rPr lang="en-US" sz="3250" spc="130" dirty="0">
                <a:solidFill>
                  <a:srgbClr val="050505"/>
                </a:solidFill>
                <a:latin typeface="Times New Roman"/>
                <a:cs typeface="Times New Roman"/>
              </a:rPr>
              <a:t>;</a:t>
            </a:r>
            <a:endParaRPr sz="3250" dirty="0">
              <a:latin typeface="Times New Roman"/>
              <a:cs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65FD58-83DC-8830-B399-6E0464A28B92}"/>
              </a:ext>
            </a:extLst>
          </p:cNvPr>
          <p:cNvSpPr txBox="1"/>
          <p:nvPr/>
        </p:nvSpPr>
        <p:spPr>
          <a:xfrm>
            <a:off x="3724984" y="540482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PLOT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591038" y="5554266"/>
            <a:ext cx="1314450" cy="0"/>
          </a:xfrm>
          <a:custGeom>
            <a:avLst/>
            <a:gdLst/>
            <a:ahLst/>
            <a:cxnLst/>
            <a:rect l="l" t="t" r="r" b="b"/>
            <a:pathLst>
              <a:path w="1314450">
                <a:moveTo>
                  <a:pt x="0" y="0"/>
                </a:moveTo>
                <a:lnTo>
                  <a:pt x="1313947" y="0"/>
                </a:lnTo>
              </a:path>
            </a:pathLst>
          </a:custGeom>
          <a:ln w="17876">
            <a:solidFill>
              <a:srgbClr val="838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3AB5F69-4465-08AC-C90F-111FE4C23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28" y="1371601"/>
            <a:ext cx="6152872" cy="21335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0B5F7AB-1F83-50F2-EF1F-95E10312CF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0"/>
            <a:ext cx="6248400" cy="304799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D8255A7-A5FC-4AA9-2312-7832DB1BD01F}"/>
              </a:ext>
            </a:extLst>
          </p:cNvPr>
          <p:cNvSpPr txBox="1"/>
          <p:nvPr/>
        </p:nvSpPr>
        <p:spPr>
          <a:xfrm>
            <a:off x="1447800" y="525471"/>
            <a:ext cx="6820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meant by the structure of a narrative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91200"/>
            <a:ext cx="4141693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93243" y="681781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357535" y="0"/>
                </a:lnTo>
              </a:path>
            </a:pathLst>
          </a:custGeom>
          <a:ln w="44692">
            <a:solidFill>
              <a:srgbClr val="0C0C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4772" y="777683"/>
            <a:ext cx="3437254" cy="1222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9285" indent="-616585">
              <a:lnSpc>
                <a:spcPct val="100000"/>
              </a:lnSpc>
              <a:buClr>
                <a:srgbClr val="050505"/>
              </a:buClr>
              <a:buFont typeface="Times New Roman"/>
              <a:buAutoNum type="alphaUcPeriod"/>
              <a:tabLst>
                <a:tab pos="629920" algn="l"/>
              </a:tabLst>
            </a:pPr>
            <a:r>
              <a:rPr sz="3800" spc="-20" dirty="0">
                <a:solidFill>
                  <a:srgbClr val="050505"/>
                </a:solidFill>
                <a:latin typeface="Times New Roman"/>
                <a:cs typeface="Times New Roman"/>
              </a:rPr>
              <a:t>E</a:t>
            </a:r>
            <a:r>
              <a:rPr sz="3800" spc="245" dirty="0">
                <a:solidFill>
                  <a:srgbClr val="050505"/>
                </a:solidFill>
                <a:latin typeface="Times New Roman"/>
                <a:cs typeface="Times New Roman"/>
              </a:rPr>
              <a:t>xpo</a:t>
            </a:r>
            <a:r>
              <a:rPr sz="3800" spc="240" dirty="0">
                <a:solidFill>
                  <a:srgbClr val="050505"/>
                </a:solidFill>
                <a:latin typeface="Times New Roman"/>
                <a:cs typeface="Times New Roman"/>
              </a:rPr>
              <a:t>s</a:t>
            </a:r>
            <a:r>
              <a:rPr sz="3800" spc="40" dirty="0">
                <a:solidFill>
                  <a:srgbClr val="050505"/>
                </a:solidFill>
                <a:latin typeface="Times New Roman"/>
                <a:cs typeface="Times New Roman"/>
              </a:rPr>
              <a:t>ition</a:t>
            </a:r>
            <a:endParaRPr sz="3800" dirty="0">
              <a:latin typeface="Times New Roman"/>
              <a:cs typeface="Times New Roman"/>
            </a:endParaRPr>
          </a:p>
          <a:p>
            <a:pPr marL="611505" indent="-589915">
              <a:lnSpc>
                <a:spcPct val="100000"/>
              </a:lnSpc>
              <a:spcBef>
                <a:spcPts val="1065"/>
              </a:spcBef>
              <a:buClr>
                <a:srgbClr val="050505"/>
              </a:buClr>
              <a:buFont typeface="Times New Roman"/>
              <a:buAutoNum type="alphaUcPeriod"/>
              <a:tabLst>
                <a:tab pos="612140" algn="l"/>
              </a:tabLst>
            </a:pPr>
            <a:r>
              <a:rPr sz="3800" spc="50" dirty="0">
                <a:solidFill>
                  <a:srgbClr val="050505"/>
                </a:solidFill>
                <a:latin typeface="Times New Roman"/>
                <a:cs typeface="Times New Roman"/>
              </a:rPr>
              <a:t>Ris</a:t>
            </a:r>
            <a:r>
              <a:rPr sz="3800" spc="60" dirty="0">
                <a:solidFill>
                  <a:srgbClr val="050505"/>
                </a:solidFill>
                <a:latin typeface="Times New Roman"/>
                <a:cs typeface="Times New Roman"/>
              </a:rPr>
              <a:t>ing</a:t>
            </a:r>
            <a:r>
              <a:rPr sz="3800" spc="75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800" spc="50" dirty="0">
                <a:solidFill>
                  <a:srgbClr val="050505"/>
                </a:solidFill>
                <a:latin typeface="Times New Roman"/>
                <a:cs typeface="Times New Roman"/>
              </a:rPr>
              <a:t>Action</a:t>
            </a: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4385" y="777683"/>
            <a:ext cx="4441015" cy="131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82445" algn="l"/>
              </a:tabLst>
            </a:pPr>
            <a:r>
              <a:rPr sz="3800" spc="670" dirty="0">
                <a:solidFill>
                  <a:srgbClr val="64388C"/>
                </a:solidFill>
                <a:latin typeface="Times New Roman"/>
                <a:cs typeface="Times New Roman"/>
              </a:rPr>
              <a:t>	</a:t>
            </a:r>
            <a:r>
              <a:rPr sz="3800" b="1" spc="45" dirty="0">
                <a:solidFill>
                  <a:srgbClr val="64388C"/>
                </a:solidFill>
                <a:latin typeface="Times New Roman"/>
                <a:cs typeface="Times New Roman"/>
              </a:rPr>
              <a:t>B</a:t>
            </a:r>
            <a:r>
              <a:rPr sz="3800" b="1" spc="65" dirty="0">
                <a:solidFill>
                  <a:srgbClr val="64388C"/>
                </a:solidFill>
                <a:latin typeface="Times New Roman"/>
                <a:cs typeface="Times New Roman"/>
              </a:rPr>
              <a:t>eginning</a:t>
            </a:r>
            <a:endParaRPr sz="3800" b="1" dirty="0">
              <a:latin typeface="Times New Roman"/>
              <a:cs typeface="Times New Roman"/>
            </a:endParaRPr>
          </a:p>
          <a:p>
            <a:pPr marL="1978660">
              <a:lnSpc>
                <a:spcPct val="100000"/>
              </a:lnSpc>
              <a:spcBef>
                <a:spcPts val="1065"/>
              </a:spcBef>
              <a:tabLst>
                <a:tab pos="2550795" algn="l"/>
              </a:tabLst>
            </a:pPr>
            <a:r>
              <a:rPr sz="3800" spc="-80" dirty="0">
                <a:solidFill>
                  <a:srgbClr val="64388C"/>
                </a:solidFill>
                <a:latin typeface="Times New Roman"/>
                <a:cs typeface="Times New Roman"/>
              </a:rPr>
              <a:t>of	</a:t>
            </a:r>
            <a:r>
              <a:rPr sz="3800" spc="65" dirty="0">
                <a:solidFill>
                  <a:srgbClr val="64388C"/>
                </a:solidFill>
                <a:latin typeface="Times New Roman"/>
                <a:cs typeface="Times New Roman"/>
              </a:rPr>
              <a:t>S</a:t>
            </a:r>
            <a:r>
              <a:rPr sz="3800" spc="190" dirty="0">
                <a:solidFill>
                  <a:srgbClr val="64388C"/>
                </a:solidFill>
                <a:latin typeface="Times New Roman"/>
                <a:cs typeface="Times New Roman"/>
              </a:rPr>
              <a:t>to</a:t>
            </a:r>
            <a:r>
              <a:rPr sz="3800" spc="345" dirty="0">
                <a:solidFill>
                  <a:srgbClr val="64388C"/>
                </a:solidFill>
                <a:latin typeface="Times New Roman"/>
                <a:cs typeface="Times New Roman"/>
              </a:rPr>
              <a:t>r</a:t>
            </a:r>
            <a:r>
              <a:rPr sz="3800" dirty="0">
                <a:solidFill>
                  <a:srgbClr val="64388C"/>
                </a:solidFill>
                <a:latin typeface="Times New Roman"/>
                <a:cs typeface="Times New Roman"/>
              </a:rPr>
              <a:t>y</a:t>
            </a: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3710" y="2840441"/>
            <a:ext cx="2077085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35" dirty="0">
                <a:solidFill>
                  <a:srgbClr val="050505"/>
                </a:solidFill>
                <a:latin typeface="Times New Roman"/>
                <a:cs typeface="Times New Roman"/>
              </a:rPr>
              <a:t>C.</a:t>
            </a:r>
            <a:r>
              <a:rPr sz="3800" spc="245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800" spc="35" dirty="0">
                <a:solidFill>
                  <a:srgbClr val="050505"/>
                </a:solidFill>
                <a:latin typeface="Times New Roman"/>
                <a:cs typeface="Times New Roman"/>
              </a:rPr>
              <a:t>Climax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82220" y="2840441"/>
            <a:ext cx="171259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3207" y="2822512"/>
            <a:ext cx="2715993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6195" algn="ctr">
              <a:lnSpc>
                <a:spcPts val="3929"/>
              </a:lnSpc>
            </a:pPr>
            <a:r>
              <a:rPr sz="3800" b="1" spc="-20" dirty="0">
                <a:solidFill>
                  <a:srgbClr val="64388C"/>
                </a:solidFill>
                <a:latin typeface="Times New Roman"/>
                <a:cs typeface="Times New Roman"/>
              </a:rPr>
              <a:t>Middle</a:t>
            </a:r>
            <a:endParaRPr sz="3800" b="1" dirty="0">
              <a:latin typeface="Times New Roman"/>
              <a:cs typeface="Times New Roman"/>
            </a:endParaRPr>
          </a:p>
          <a:p>
            <a:pPr algn="ctr">
              <a:lnSpc>
                <a:spcPts val="3929"/>
              </a:lnSpc>
            </a:pPr>
            <a:r>
              <a:rPr sz="3800" spc="-65" dirty="0">
                <a:solidFill>
                  <a:srgbClr val="64388C"/>
                </a:solidFill>
                <a:latin typeface="Times New Roman"/>
                <a:cs typeface="Times New Roman"/>
              </a:rPr>
              <a:t>of</a:t>
            </a:r>
            <a:r>
              <a:rPr sz="3800" spc="370" dirty="0">
                <a:solidFill>
                  <a:srgbClr val="64388C"/>
                </a:solidFill>
                <a:latin typeface="Times New Roman"/>
                <a:cs typeface="Times New Roman"/>
              </a:rPr>
              <a:t> </a:t>
            </a:r>
            <a:r>
              <a:rPr sz="3800" spc="65" dirty="0">
                <a:solidFill>
                  <a:srgbClr val="64388C"/>
                </a:solidFill>
                <a:latin typeface="Times New Roman"/>
                <a:cs typeface="Times New Roman"/>
              </a:rPr>
              <a:t>S</a:t>
            </a:r>
            <a:r>
              <a:rPr sz="3800" spc="50" dirty="0">
                <a:solidFill>
                  <a:srgbClr val="64388C"/>
                </a:solidFill>
                <a:latin typeface="Times New Roman"/>
                <a:cs typeface="Times New Roman"/>
              </a:rPr>
              <a:t>tory</a:t>
            </a: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25833" y="4331698"/>
            <a:ext cx="3580129" cy="1267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0395" indent="-598805">
              <a:lnSpc>
                <a:spcPct val="100000"/>
              </a:lnSpc>
              <a:buClr>
                <a:srgbClr val="050505"/>
              </a:buClr>
              <a:buFont typeface="Times New Roman"/>
              <a:buAutoNum type="alphaUcPeriod" startAt="4"/>
              <a:tabLst>
                <a:tab pos="621030" algn="l"/>
              </a:tabLst>
            </a:pPr>
            <a:r>
              <a:rPr sz="3800" spc="275" dirty="0">
                <a:solidFill>
                  <a:srgbClr val="050505"/>
                </a:solidFill>
                <a:latin typeface="Times New Roman"/>
                <a:cs typeface="Times New Roman"/>
              </a:rPr>
              <a:t>F</a:t>
            </a:r>
            <a:r>
              <a:rPr sz="3800" spc="40" dirty="0">
                <a:solidFill>
                  <a:srgbClr val="050505"/>
                </a:solidFill>
                <a:latin typeface="Times New Roman"/>
                <a:cs typeface="Times New Roman"/>
              </a:rPr>
              <a:t>alling</a:t>
            </a:r>
            <a:r>
              <a:rPr sz="3800" spc="125" dirty="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sz="3800" spc="50" dirty="0">
                <a:solidFill>
                  <a:srgbClr val="050505"/>
                </a:solidFill>
                <a:latin typeface="Times New Roman"/>
                <a:cs typeface="Times New Roman"/>
              </a:rPr>
              <a:t>Action</a:t>
            </a:r>
            <a:endParaRPr sz="38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1415"/>
              </a:spcBef>
              <a:buClr>
                <a:srgbClr val="050505"/>
              </a:buClr>
              <a:buFont typeface="Times New Roman"/>
              <a:buAutoNum type="alphaUcPeriod" startAt="4"/>
              <a:tabLst>
                <a:tab pos="584835" algn="l"/>
              </a:tabLst>
            </a:pPr>
            <a:r>
              <a:rPr sz="3800" spc="210" dirty="0">
                <a:solidFill>
                  <a:srgbClr val="050505"/>
                </a:solidFill>
                <a:latin typeface="Times New Roman"/>
                <a:cs typeface="Times New Roman"/>
              </a:rPr>
              <a:t>Re</a:t>
            </a:r>
            <a:r>
              <a:rPr sz="3800" spc="225" dirty="0">
                <a:solidFill>
                  <a:srgbClr val="050505"/>
                </a:solidFill>
                <a:latin typeface="Times New Roman"/>
                <a:cs typeface="Times New Roman"/>
              </a:rPr>
              <a:t>s</a:t>
            </a:r>
            <a:r>
              <a:rPr sz="3800" spc="60" dirty="0">
                <a:solidFill>
                  <a:srgbClr val="050505"/>
                </a:solidFill>
                <a:latin typeface="Times New Roman"/>
                <a:cs typeface="Times New Roman"/>
              </a:rPr>
              <a:t>olution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6954" y="4331698"/>
            <a:ext cx="4378446" cy="1349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7265">
              <a:lnSpc>
                <a:spcPct val="100000"/>
              </a:lnSpc>
            </a:pPr>
            <a:r>
              <a:rPr sz="3800" b="1" spc="40" dirty="0">
                <a:solidFill>
                  <a:srgbClr val="64388C"/>
                </a:solidFill>
                <a:latin typeface="Times New Roman"/>
                <a:cs typeface="Times New Roman"/>
              </a:rPr>
              <a:t>End</a:t>
            </a:r>
            <a:endParaRPr sz="38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  <a:tabLst>
                <a:tab pos="2362835" algn="l"/>
              </a:tabLst>
            </a:pPr>
            <a:r>
              <a:rPr lang="en-US" sz="3800" spc="-80" dirty="0">
                <a:solidFill>
                  <a:srgbClr val="64388C"/>
                </a:solidFill>
                <a:latin typeface="Times New Roman"/>
                <a:cs typeface="Times New Roman"/>
              </a:rPr>
              <a:t>                 </a:t>
            </a:r>
            <a:r>
              <a:rPr sz="3800" spc="-80" dirty="0">
                <a:solidFill>
                  <a:srgbClr val="64388C"/>
                </a:solidFill>
                <a:latin typeface="Times New Roman"/>
                <a:cs typeface="Times New Roman"/>
              </a:rPr>
              <a:t>of</a:t>
            </a:r>
            <a:r>
              <a:rPr sz="3800" dirty="0">
                <a:solidFill>
                  <a:srgbClr val="64388C"/>
                </a:solidFill>
                <a:latin typeface="Times New Roman"/>
                <a:cs typeface="Times New Roman"/>
              </a:rPr>
              <a:t>	</a:t>
            </a:r>
            <a:r>
              <a:rPr lang="en-US" sz="3800" dirty="0">
                <a:solidFill>
                  <a:srgbClr val="64388C"/>
                </a:solidFill>
                <a:latin typeface="Times New Roman"/>
                <a:cs typeface="Times New Roman"/>
              </a:rPr>
              <a:t> </a:t>
            </a:r>
            <a:r>
              <a:rPr sz="3800" spc="65" dirty="0">
                <a:solidFill>
                  <a:srgbClr val="64388C"/>
                </a:solidFill>
                <a:latin typeface="Times New Roman"/>
                <a:cs typeface="Times New Roman"/>
              </a:rPr>
              <a:t>S</a:t>
            </a:r>
            <a:r>
              <a:rPr sz="3800" spc="150" dirty="0">
                <a:solidFill>
                  <a:srgbClr val="64388C"/>
                </a:solidFill>
                <a:latin typeface="Times New Roman"/>
                <a:cs typeface="Times New Roman"/>
              </a:rPr>
              <a:t>tory</a:t>
            </a:r>
            <a:endParaRPr sz="3800" dirty="0">
              <a:latin typeface="Times New Roman"/>
              <a:cs typeface="Times New Roman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FFB8607-544C-6C2B-1CD6-FAA415461325}"/>
              </a:ext>
            </a:extLst>
          </p:cNvPr>
          <p:cNvSpPr/>
          <p:nvPr/>
        </p:nvSpPr>
        <p:spPr>
          <a:xfrm>
            <a:off x="4536954" y="1295400"/>
            <a:ext cx="1482846" cy="79289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9A761B3-BC18-CD81-882A-25C27B73AC96}"/>
              </a:ext>
            </a:extLst>
          </p:cNvPr>
          <p:cNvSpPr/>
          <p:nvPr/>
        </p:nvSpPr>
        <p:spPr>
          <a:xfrm>
            <a:off x="3593243" y="2928681"/>
            <a:ext cx="2715993" cy="79289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40E5E9F-32E3-3761-95E1-9C105ED0AC6F}"/>
              </a:ext>
            </a:extLst>
          </p:cNvPr>
          <p:cNvSpPr/>
          <p:nvPr/>
        </p:nvSpPr>
        <p:spPr>
          <a:xfrm>
            <a:off x="4596641" y="4769703"/>
            <a:ext cx="1712595" cy="64049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00" y="363022"/>
            <a:ext cx="7704667" cy="856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A. EXPOSITION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9629" y="1412315"/>
            <a:ext cx="7336155" cy="3449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5080" indent="-457200">
              <a:lnSpc>
                <a:spcPts val="4310"/>
              </a:lnSpc>
              <a:buFont typeface="Wingdings" panose="05000000000000000000" pitchFamily="2" charset="2"/>
              <a:buChar char="Ø"/>
              <a:tabLst>
                <a:tab pos="5256530" algn="l"/>
                <a:tab pos="5839460" algn="l"/>
              </a:tabLst>
            </a:pPr>
            <a:r>
              <a:rPr sz="3200" spc="9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</a:t>
            </a:r>
            <a:r>
              <a:rPr sz="3200" spc="31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8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3200" spc="125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4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3200" spc="285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5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en-US" sz="320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story</a:t>
            </a:r>
          </a:p>
          <a:p>
            <a:pPr marL="505460" indent="-457200">
              <a:lnSpc>
                <a:spcPts val="4565"/>
              </a:lnSpc>
              <a:buFont typeface="Arial" panose="020B0604020202020204" pitchFamily="34" charset="0"/>
              <a:buChar char="•"/>
            </a:pPr>
            <a:r>
              <a:rPr sz="3200" spc="15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r>
              <a:rPr sz="3200" spc="40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22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3200" spc="19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8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introduced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sz="3200" spc="-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sz="3200" spc="325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4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sz="3200" spc="27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85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sz="3200" spc="22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4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3200" spc="425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1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endParaRPr lang="en-US" sz="3200" spc="130" dirty="0">
              <a:solidFill>
                <a:srgbClr val="0303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5460" indent="-457200">
              <a:lnSpc>
                <a:spcPts val="4580"/>
              </a:lnSpc>
              <a:buFont typeface="Arial" panose="020B0604020202020204" pitchFamily="34" charset="0"/>
              <a:buChar char="•"/>
            </a:pPr>
            <a:r>
              <a:rPr lang="en-US" sz="3200" spc="130" dirty="0">
                <a:solidFill>
                  <a:srgbClr val="0303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introduced to the main conflict (Main Conflict).</a:t>
            </a:r>
          </a:p>
          <a:p>
            <a:pPr marL="48260">
              <a:lnSpc>
                <a:spcPts val="4580"/>
              </a:lnSpc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9666" y="2057400"/>
            <a:ext cx="7704667" cy="925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0545" marR="5080" indent="-457200">
              <a:lnSpc>
                <a:spcPct val="93500"/>
              </a:lnSpc>
              <a:spcBef>
                <a:spcPts val="1185"/>
              </a:spcBef>
              <a:buFont typeface="Arial" panose="020B0604020202020204" pitchFamily="34" charset="0"/>
              <a:buChar char="•"/>
              <a:tabLst>
                <a:tab pos="685165" algn="l"/>
                <a:tab pos="2792095" algn="l"/>
                <a:tab pos="5346700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Part of the story begins to develop the conflict(s). A building of suspense occurs.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0BF5C1ED-F90D-001D-1B20-21111331D538}"/>
              </a:ext>
            </a:extLst>
          </p:cNvPr>
          <p:cNvSpPr txBox="1">
            <a:spLocks/>
          </p:cNvSpPr>
          <p:nvPr/>
        </p:nvSpPr>
        <p:spPr>
          <a:xfrm>
            <a:off x="152400" y="363022"/>
            <a:ext cx="7704667" cy="856004"/>
          </a:xfrm>
          <a:prstGeom prst="rect">
            <a:avLst/>
          </a:prstGeom>
          <a:effectLst/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B. RISING ACTION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6">
            <a:extLst>
              <a:ext uri="{FF2B5EF4-FFF2-40B4-BE49-F238E27FC236}">
                <a16:creationId xmlns:a16="http://schemas.microsoft.com/office/drawing/2014/main" id="{AA371249-C613-5FED-033D-A622E35859FF}"/>
              </a:ext>
            </a:extLst>
          </p:cNvPr>
          <p:cNvSpPr txBox="1">
            <a:spLocks/>
          </p:cNvSpPr>
          <p:nvPr/>
        </p:nvSpPr>
        <p:spPr>
          <a:xfrm>
            <a:off x="152400" y="363022"/>
            <a:ext cx="7704667" cy="856004"/>
          </a:xfrm>
          <a:prstGeom prst="rect">
            <a:avLst/>
          </a:prstGeom>
          <a:effectLst/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160780">
              <a:lnSpc>
                <a:spcPts val="735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C. CLIMAX</a:t>
            </a: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4E0DB6B4-E959-8BBE-CE56-5F2E9440EB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666" y="2040350"/>
            <a:ext cx="7704667" cy="2777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0545" marR="5080" indent="-457200" algn="l">
              <a:lnSpc>
                <a:spcPct val="93500"/>
              </a:lnSpc>
              <a:spcBef>
                <a:spcPts val="1185"/>
              </a:spcBef>
              <a:buFont typeface="Arial" panose="020B0604020202020204" pitchFamily="34" charset="0"/>
              <a:buChar char="•"/>
              <a:tabLst>
                <a:tab pos="685165" algn="l"/>
                <a:tab pos="2792095" algn="l"/>
                <a:tab pos="5346700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turning point of the story. Usually the main character comes face to face with a conflict.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839EA5-3E67-A6C5-7197-38F17EF6666B}"/>
              </a:ext>
            </a:extLst>
          </p:cNvPr>
          <p:cNvSpPr txBox="1"/>
          <p:nvPr/>
        </p:nvSpPr>
        <p:spPr>
          <a:xfrm>
            <a:off x="719667" y="3657600"/>
            <a:ext cx="77046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character will create some change in the story.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57</TotalTime>
  <Words>329</Words>
  <Application>Microsoft Office PowerPoint</Application>
  <PresentationFormat>On-screen Show (4:3)</PresentationFormat>
  <Paragraphs>53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Parallax</vt:lpstr>
      <vt:lpstr>PowerPoint Presentation</vt:lpstr>
      <vt:lpstr>MAJOR ELEMENTS</vt:lpstr>
      <vt:lpstr>PowerPoint Presentation</vt:lpstr>
      <vt:lpstr>PowerPoint Presentation</vt:lpstr>
      <vt:lpstr>PowerPoint Presentation</vt:lpstr>
      <vt:lpstr>PowerPoint Presentation</vt:lpstr>
      <vt:lpstr>A. EXPOSITION</vt:lpstr>
      <vt:lpstr>This Part of the story begins to develop the conflict(s). A building of suspense occurs.</vt:lpstr>
      <vt:lpstr>This is the turning point of the story. Usually the main character comes face to face with a conflict.   </vt:lpstr>
      <vt:lpstr>PowerPoint Presentation</vt:lpstr>
      <vt:lpstr>PowerPoint Presentation</vt:lpstr>
      <vt:lpstr>CONFLICT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Amaar Baharde</cp:lastModifiedBy>
  <cp:revision>6</cp:revision>
  <dcterms:created xsi:type="dcterms:W3CDTF">2023-10-16T21:28:02Z</dcterms:created>
  <dcterms:modified xsi:type="dcterms:W3CDTF">2023-10-16T19:27:54Z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LastSaved">
    <vt:filetime>2023-10-16T00:00:00Z</vt:filetime>
  </property>
</Properties>
</file>