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9" r:id="rId4"/>
    <p:sldId id="283" r:id="rId5"/>
    <p:sldId id="280" r:id="rId6"/>
    <p:sldId id="257" r:id="rId7"/>
    <p:sldId id="284" r:id="rId8"/>
    <p:sldId id="260" r:id="rId9"/>
    <p:sldId id="258" r:id="rId10"/>
    <p:sldId id="259" r:id="rId11"/>
    <p:sldId id="271" r:id="rId12"/>
    <p:sldId id="272" r:id="rId13"/>
    <p:sldId id="273" r:id="rId14"/>
    <p:sldId id="289" r:id="rId15"/>
    <p:sldId id="290" r:id="rId16"/>
    <p:sldId id="291" r:id="rId17"/>
    <p:sldId id="286" r:id="rId18"/>
    <p:sldId id="28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375"/>
  </p:normalViewPr>
  <p:slideViewPr>
    <p:cSldViewPr>
      <p:cViewPr varScale="1">
        <p:scale>
          <a:sx n="76" d="100"/>
          <a:sy n="76" d="100"/>
        </p:scale>
        <p:origin x="11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MOLE-MASS CALCULATIONS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Calculations with Moles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1) Find the mass of 0.2 mol of calcium carbonate, CaCO3.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2) Find the number of moles in 54g of water, H2O.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458200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Calculations Using Moles, Chemical Equations and Masses of Substances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Steps:</a:t>
            </a:r>
          </a:p>
          <a:p>
            <a:pPr lvl="1"/>
            <a:r>
              <a:rPr lang="en-US" dirty="0"/>
              <a:t>Calculate the number of moles using the mass that you have been given.</a:t>
            </a:r>
          </a:p>
          <a:p>
            <a:pPr lvl="1"/>
            <a:r>
              <a:rPr lang="en-US" dirty="0"/>
              <a:t>Use the chemical equation to work out the number of moles of the substance you are interested in</a:t>
            </a:r>
          </a:p>
          <a:p>
            <a:pPr lvl="1"/>
            <a:r>
              <a:rPr lang="en-US" dirty="0"/>
              <a:t>Convert the moles to a mass.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calcium carbonate, CaCO3, is heated, calcium oxide is formed. Imagine you wanted to calculate the mass of calcium oxide produced by heating 25g of calcium carbonate ( 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: C=12, O=16, Ca=40)</a:t>
            </a:r>
          </a:p>
          <a:p>
            <a:pPr algn="ctr">
              <a:buNone/>
            </a:pPr>
            <a:r>
              <a:rPr lang="en-US" dirty="0"/>
              <a:t>CaCO3                 </a:t>
            </a:r>
            <a:r>
              <a:rPr lang="en-US" dirty="0" err="1"/>
              <a:t>CaO</a:t>
            </a:r>
            <a:r>
              <a:rPr lang="en-US" dirty="0"/>
              <a:t> + CO2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45720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374E42D-3672-8F43-88B2-3127FC349C94}"/>
              </a:ext>
            </a:extLst>
          </p:cNvPr>
          <p:cNvSpPr txBox="1"/>
          <p:nvPr/>
        </p:nvSpPr>
        <p:spPr>
          <a:xfrm>
            <a:off x="457200" y="57150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Answer: 14g </a:t>
            </a:r>
            <a:r>
              <a:rPr lang="en-US" sz="3200" b="1" dirty="0" err="1"/>
              <a:t>CaO</a:t>
            </a:r>
            <a:endParaRPr lang="en-US" sz="3200" b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equation below is for a reaction that occurs in the extraction of iron:</a:t>
            </a:r>
          </a:p>
          <a:p>
            <a:pPr algn="ctr">
              <a:buNone/>
            </a:pPr>
            <a:r>
              <a:rPr lang="en-US" dirty="0"/>
              <a:t>Fe2O3 + 3C               2Fe + 3CO</a:t>
            </a:r>
          </a:p>
          <a:p>
            <a:pPr>
              <a:buNone/>
            </a:pPr>
            <a:r>
              <a:rPr lang="en-US" dirty="0"/>
              <a:t>Calculate the mass of iron which can be formed from 1000g of iron oxide.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124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FA5A5FC-96CA-094A-B09E-A4944D3E91C0}"/>
              </a:ext>
            </a:extLst>
          </p:cNvPr>
          <p:cNvSpPr txBox="1"/>
          <p:nvPr/>
        </p:nvSpPr>
        <p:spPr>
          <a:xfrm>
            <a:off x="457200" y="57150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Answer: 700g 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4121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https://www.vectorstock.com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19698" r="6326" b="28433"/>
          <a:stretch/>
        </p:blipFill>
        <p:spPr>
          <a:xfrm>
            <a:off x="552659" y="1673051"/>
            <a:ext cx="1828799" cy="1219200"/>
          </a:xfrm>
        </p:spPr>
      </p:pic>
      <p:pic>
        <p:nvPicPr>
          <p:cNvPr id="8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19698" r="6326" b="28433"/>
          <a:stretch/>
        </p:blipFill>
        <p:spPr>
          <a:xfrm>
            <a:off x="561033" y="2819400"/>
            <a:ext cx="1828799" cy="1219200"/>
          </a:xfrm>
          <a:prstGeom prst="rect">
            <a:avLst/>
          </a:prstGeom>
        </p:spPr>
      </p:pic>
      <p:pic>
        <p:nvPicPr>
          <p:cNvPr id="9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19698" r="6326" b="28433"/>
          <a:stretch/>
        </p:blipFill>
        <p:spPr>
          <a:xfrm>
            <a:off x="580292" y="4038600"/>
            <a:ext cx="1828799" cy="1219200"/>
          </a:xfrm>
          <a:prstGeom prst="rect">
            <a:avLst/>
          </a:prstGeom>
        </p:spPr>
      </p:pic>
      <p:pic>
        <p:nvPicPr>
          <p:cNvPr id="10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19698" r="6326" b="28433"/>
          <a:stretch/>
        </p:blipFill>
        <p:spPr>
          <a:xfrm>
            <a:off x="580292" y="5257800"/>
            <a:ext cx="1828799" cy="1219200"/>
          </a:xfrm>
          <a:prstGeom prst="rect">
            <a:avLst/>
          </a:prstGeom>
        </p:spPr>
      </p:pic>
      <p:pic>
        <p:nvPicPr>
          <p:cNvPr id="11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19698" r="6326" b="28433"/>
          <a:stretch/>
        </p:blipFill>
        <p:spPr>
          <a:xfrm>
            <a:off x="533400" y="457200"/>
            <a:ext cx="1828799" cy="1219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2743200" y="457200"/>
            <a:ext cx="1420977" cy="1295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3137611" y="1447800"/>
            <a:ext cx="1420977" cy="1295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4173806" y="685800"/>
            <a:ext cx="1420977" cy="1295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5029200" y="1524000"/>
            <a:ext cx="1420977" cy="1295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5943600" y="695848"/>
            <a:ext cx="1420977" cy="1295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" b="11502"/>
          <a:stretch/>
        </p:blipFill>
        <p:spPr>
          <a:xfrm>
            <a:off x="7162800" y="1676400"/>
            <a:ext cx="1420977" cy="1295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0" t="24444" r="12813" b="35531"/>
          <a:stretch/>
        </p:blipFill>
        <p:spPr>
          <a:xfrm>
            <a:off x="5563773" y="4839956"/>
            <a:ext cx="3484246" cy="19828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0" t="24444" r="12813" b="35531"/>
          <a:stretch/>
        </p:blipFill>
        <p:spPr>
          <a:xfrm>
            <a:off x="2743200" y="3810000"/>
            <a:ext cx="321351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3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5" t="9557" r="20598" b="10013"/>
          <a:stretch/>
        </p:blipFill>
        <p:spPr>
          <a:xfrm>
            <a:off x="271306" y="3428999"/>
            <a:ext cx="2145323" cy="1905655"/>
          </a:xfrm>
        </p:spPr>
      </p:pic>
      <p:sp>
        <p:nvSpPr>
          <p:cNvPr id="7" name="Rectangle 6"/>
          <p:cNvSpPr/>
          <p:nvPr/>
        </p:nvSpPr>
        <p:spPr>
          <a:xfrm>
            <a:off x="0" y="6591944"/>
            <a:ext cx="8153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https://www.clipartmax.com/middle/m2H7K9Z5b1d3H7K9_hamburger-emojistickerscom-food-emoji-transparent-background/</a:t>
            </a:r>
          </a:p>
        </p:txBody>
      </p:sp>
      <p:pic>
        <p:nvPicPr>
          <p:cNvPr id="9" name="Content Placeholder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5" t="9557" r="20598" b="10013"/>
          <a:stretch/>
        </p:blipFill>
        <p:spPr>
          <a:xfrm>
            <a:off x="2438400" y="3415600"/>
            <a:ext cx="2145323" cy="1905655"/>
          </a:xfrm>
          <a:prstGeom prst="rect">
            <a:avLst/>
          </a:prstGeom>
        </p:spPr>
      </p:pic>
      <p:pic>
        <p:nvPicPr>
          <p:cNvPr id="10" name="Content Placeholder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5" t="9557" r="20598" b="10013"/>
          <a:stretch/>
        </p:blipFill>
        <p:spPr>
          <a:xfrm>
            <a:off x="4606332" y="3428999"/>
            <a:ext cx="2145323" cy="1905655"/>
          </a:xfrm>
          <a:prstGeom prst="rect">
            <a:avLst/>
          </a:prstGeom>
        </p:spPr>
      </p:pic>
      <p:pic>
        <p:nvPicPr>
          <p:cNvPr id="11" name="Content Placeholder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5" t="9557" r="20598" b="10013"/>
          <a:stretch/>
        </p:blipFill>
        <p:spPr>
          <a:xfrm>
            <a:off x="6771752" y="3428998"/>
            <a:ext cx="2145323" cy="19056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4800" y="6858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 Burger Patty + 1 Cheese + 1 Bun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1 Cheeseburger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05300" y="1447800"/>
            <a:ext cx="0" cy="1066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90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Limiting and Excess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Limiting Reactant-</a:t>
            </a:r>
            <a:r>
              <a:rPr lang="en-US" sz="3200" dirty="0"/>
              <a:t> the reactant that will be used up at the end of the reaction</a:t>
            </a:r>
          </a:p>
          <a:p>
            <a:pPr marL="64008" indent="0">
              <a:buNone/>
            </a:pP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Excess Reactant- </a:t>
            </a:r>
            <a:r>
              <a:rPr lang="en-US" sz="3200" dirty="0"/>
              <a:t>the reactant that will be left over at the end of the reaction</a:t>
            </a:r>
          </a:p>
          <a:p>
            <a:pPr marL="64008" indent="0">
              <a:buNone/>
            </a:pP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638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9097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CCAF-2F2C-774F-8C50-AF0AD94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Reactant and Reactants in Excess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791F8-96AA-964F-8169-B0E62C0F2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800" dirty="0"/>
              <a:t>6.0 g of cobalt(I) carbonate was reacted with 0.08 </a:t>
            </a:r>
            <a:r>
              <a:rPr lang="en-US" sz="2800" dirty="0" err="1"/>
              <a:t>mol</a:t>
            </a:r>
            <a:r>
              <a:rPr lang="en-US" sz="2800" dirty="0"/>
              <a:t> of hydrochloric acid to produce cobalt(II) chloride. Show that the cobalt (I) carbonate was in excess. (</a:t>
            </a:r>
            <a:r>
              <a:rPr lang="en-US" sz="2800" dirty="0" err="1"/>
              <a:t>A</a:t>
            </a:r>
            <a:r>
              <a:rPr lang="en-US" sz="2800" baseline="-25000" dirty="0" err="1"/>
              <a:t>r</a:t>
            </a:r>
            <a:r>
              <a:rPr lang="en-US" sz="2800" dirty="0"/>
              <a:t>: Co = 59; C = 12; 0 = 16)</a:t>
            </a:r>
          </a:p>
          <a:p>
            <a:pPr marL="118872" indent="0" algn="ctr">
              <a:buNone/>
            </a:pPr>
            <a:r>
              <a:rPr lang="en-US" sz="2800" dirty="0"/>
              <a:t>CoCO</a:t>
            </a:r>
            <a:r>
              <a:rPr lang="en-US" sz="2800" baseline="-25000" dirty="0"/>
              <a:t>3</a:t>
            </a:r>
            <a:r>
              <a:rPr lang="en-US" sz="2800" dirty="0"/>
              <a:t> (s) + 2HCI(</a:t>
            </a:r>
            <a:r>
              <a:rPr lang="en-US" sz="2800" dirty="0" err="1"/>
              <a:t>aq</a:t>
            </a:r>
            <a:r>
              <a:rPr lang="en-US" sz="2800" dirty="0"/>
              <a:t>)               CoCl</a:t>
            </a:r>
            <a:r>
              <a:rPr lang="en-US" sz="2800" baseline="-25000" dirty="0"/>
              <a:t>2</a:t>
            </a:r>
            <a:r>
              <a:rPr lang="en-US" sz="2800" dirty="0"/>
              <a:t>(</a:t>
            </a:r>
            <a:r>
              <a:rPr lang="en-US" sz="2800" dirty="0" err="1"/>
              <a:t>aq</a:t>
            </a:r>
            <a:r>
              <a:rPr lang="en-US" sz="2800" dirty="0"/>
              <a:t>) + H2O(l) 						+ CO</a:t>
            </a:r>
            <a:r>
              <a:rPr lang="en-US" sz="2800" baseline="-25000" dirty="0"/>
              <a:t>2</a:t>
            </a:r>
            <a:r>
              <a:rPr lang="en-US" sz="2800" dirty="0"/>
              <a:t>(g)</a:t>
            </a:r>
          </a:p>
          <a:p>
            <a:pPr marL="118872" indent="0" algn="ctr">
              <a:buNone/>
            </a:pPr>
            <a:endParaRPr lang="en-US" sz="2800" dirty="0"/>
          </a:p>
          <a:p>
            <a:pPr marL="118872" indent="0">
              <a:buNone/>
            </a:pPr>
            <a:endParaRPr lang="en-US" sz="2800" dirty="0"/>
          </a:p>
          <a:p>
            <a:pPr marL="118872" indent="0">
              <a:buNone/>
            </a:pPr>
            <a:endParaRPr lang="en-US" sz="2800" dirty="0"/>
          </a:p>
          <a:p>
            <a:pPr marL="118872" indent="0">
              <a:buNone/>
            </a:pPr>
            <a:endParaRPr lang="en-US" sz="2000" dirty="0"/>
          </a:p>
          <a:p>
            <a:pPr marL="118872" indent="0">
              <a:buNone/>
            </a:pPr>
            <a:endParaRPr lang="en-US" sz="2000" dirty="0"/>
          </a:p>
          <a:p>
            <a:pPr marL="118872" indent="0">
              <a:buNone/>
            </a:pPr>
            <a:endParaRPr lang="en-US" sz="20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E1CC154-F630-904A-92DC-60B870695032}"/>
              </a:ext>
            </a:extLst>
          </p:cNvPr>
          <p:cNvCxnSpPr>
            <a:cxnSpLocks/>
          </p:cNvCxnSpPr>
          <p:nvPr/>
        </p:nvCxnSpPr>
        <p:spPr>
          <a:xfrm>
            <a:off x="43434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418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CCAF-2F2C-774F-8C50-AF0AD94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Reactant and Reactants in Excess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791F8-96AA-964F-8169-B0E62C0F2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dirty="0"/>
              <a:t>From the balanced equation:</a:t>
            </a:r>
          </a:p>
          <a:p>
            <a:pPr marL="118872" indent="0">
              <a:buNone/>
            </a:pPr>
            <a:r>
              <a:rPr lang="en-US" sz="4000" dirty="0"/>
              <a:t>1 </a:t>
            </a:r>
            <a:r>
              <a:rPr lang="en-US" sz="4000" dirty="0" err="1"/>
              <a:t>mol</a:t>
            </a:r>
            <a:r>
              <a:rPr lang="en-US" sz="4000" dirty="0"/>
              <a:t> cobalt(II) carbonate : 2mol hydrochloric acid</a:t>
            </a:r>
          </a:p>
          <a:p>
            <a:pPr marL="118872" indent="0">
              <a:buNone/>
            </a:pPr>
            <a:r>
              <a:rPr lang="en-US" sz="4000" dirty="0"/>
              <a:t>0.05 </a:t>
            </a:r>
            <a:r>
              <a:rPr lang="en-US" sz="4000" dirty="0" err="1"/>
              <a:t>mol</a:t>
            </a:r>
            <a:r>
              <a:rPr lang="en-US" sz="4000" dirty="0"/>
              <a:t> cobalt (II) carbonate : 0.10 </a:t>
            </a:r>
            <a:r>
              <a:rPr lang="en-US" sz="4000" dirty="0" err="1"/>
              <a:t>mol</a:t>
            </a:r>
            <a:r>
              <a:rPr lang="en-US" sz="4000" dirty="0"/>
              <a:t> hydrochloric acid</a:t>
            </a:r>
          </a:p>
          <a:p>
            <a:pPr marL="118872" indent="0">
              <a:buNone/>
            </a:pPr>
            <a:r>
              <a:rPr lang="en-US" sz="4000" b="1" dirty="0"/>
              <a:t>Therefore, the cobalt(II) carbonate is in excess.</a:t>
            </a:r>
          </a:p>
          <a:p>
            <a:pPr marL="118872" indent="0">
              <a:buNone/>
            </a:pPr>
            <a:endParaRPr lang="en-US" sz="4000" dirty="0"/>
          </a:p>
          <a:p>
            <a:pPr marL="118872" indent="0">
              <a:buNone/>
            </a:pPr>
            <a:endParaRPr lang="en-US" sz="4000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E1CC154-F630-904A-92DC-60B870695032}"/>
              </a:ext>
            </a:extLst>
          </p:cNvPr>
          <p:cNvCxnSpPr>
            <a:cxnSpLocks/>
          </p:cNvCxnSpPr>
          <p:nvPr/>
        </p:nvCxnSpPr>
        <p:spPr>
          <a:xfrm>
            <a:off x="49530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312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Sources: Chemistry for Cambridge IGCSE			Coursebook</a:t>
            </a:r>
          </a:p>
          <a:p>
            <a:pPr marL="118872" indent="0">
              <a:buNone/>
            </a:pPr>
            <a:r>
              <a:rPr lang="en-US" dirty="0"/>
              <a:t>		</a:t>
            </a:r>
            <a:r>
              <a:rPr lang="en-US" dirty="0" err="1"/>
              <a:t>Edexcel</a:t>
            </a:r>
            <a:r>
              <a:rPr lang="en-US" dirty="0"/>
              <a:t> IGCSE Chemistry (Pearson)</a:t>
            </a:r>
          </a:p>
          <a:p>
            <a:pPr>
              <a:buNone/>
            </a:pPr>
            <a:r>
              <a:rPr lang="en-US" dirty="0"/>
              <a:t>	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777CE-ED2A-F64F-8B06-1E9B2CEE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2957-6C29-5F48-B85E-20551E81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ratio of the reactants and products in a balanced symbol equation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5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Atomic Mass (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Is the weighted average mass of the isotopes of the element. It is measured on a scale on which carbon-12 atom has a mass of exactly 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Molecular Mass (</a:t>
            </a:r>
            <a:r>
              <a:rPr lang="en-US" dirty="0" err="1"/>
              <a:t>M</a:t>
            </a:r>
            <a:r>
              <a:rPr lang="en-US" baseline="-25000" dirty="0" err="1"/>
              <a:t>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sum of all the relative atomic masses of the atoms present in a molecule</a:t>
            </a:r>
          </a:p>
        </p:txBody>
      </p:sp>
    </p:spTree>
    <p:extLst>
      <p:ext uri="{BB962C8B-B14F-4D97-AF65-F5344CB8AC3E}">
        <p14:creationId xmlns:p14="http://schemas.microsoft.com/office/powerpoint/2010/main" val="325865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Formula </a:t>
            </a:r>
            <a:r>
              <a:rPr lang="en-US" dirty="0"/>
              <a:t>Mass (</a:t>
            </a:r>
            <a:r>
              <a:rPr lang="en-US" dirty="0" err="1"/>
              <a:t>M</a:t>
            </a:r>
            <a:r>
              <a:rPr lang="en-US" baseline="-25000" dirty="0" err="1"/>
              <a:t>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sum of all the relative atomic masses of the atoms present in a ’formula unit’ of a substance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MEASURE OF THE AMOUNT OF SUBSTANCE (mol)</a:t>
            </a:r>
          </a:p>
          <a:p>
            <a:pPr lvl="1"/>
            <a:r>
              <a:rPr lang="en-US" dirty="0"/>
              <a:t>1 mol of H2O = 18g</a:t>
            </a:r>
          </a:p>
          <a:p>
            <a:pPr lvl="1"/>
            <a:r>
              <a:rPr lang="en-US" dirty="0"/>
              <a:t>1 mol of sulfur = 32g</a:t>
            </a:r>
          </a:p>
          <a:p>
            <a:pPr lvl="1"/>
            <a:r>
              <a:rPr lang="en-US" dirty="0"/>
              <a:t>1 mol of Magnesium oxide = 40g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* That amount of substance contains 6.02x10</a:t>
            </a:r>
            <a:r>
              <a:rPr lang="en-US" baseline="30000" dirty="0"/>
              <a:t>23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(Avogadro’s constant) </a:t>
            </a:r>
            <a:r>
              <a:rPr lang="en-US" dirty="0"/>
              <a:t>atoms, molecules  or formula units depending on the substance considered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FCF24-CCE5-C34E-816E-E79D487B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Molar 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DB76D-6687-5B46-B8D3-C87F8193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mass, in grams, of 1 mole of a </a:t>
            </a:r>
            <a:r>
              <a:rPr lang="en-US" dirty="0" err="1"/>
              <a:t>substnace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1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Avogadro constant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mole of anything else contains the same number of particles</a:t>
            </a:r>
          </a:p>
          <a:p>
            <a:pPr lvl="1"/>
            <a:r>
              <a:rPr lang="en-US" dirty="0"/>
              <a:t>1 mol Mg contains 6x10</a:t>
            </a:r>
            <a:r>
              <a:rPr lang="en-US" baseline="30000" dirty="0"/>
              <a:t>23 </a:t>
            </a:r>
            <a:r>
              <a:rPr lang="en-US" dirty="0"/>
              <a:t>Mg atoms</a:t>
            </a:r>
          </a:p>
          <a:p>
            <a:pPr lvl="1"/>
            <a:r>
              <a:rPr lang="en-US" dirty="0"/>
              <a:t>1 mol of water contains 6x10</a:t>
            </a:r>
            <a:r>
              <a:rPr lang="en-US" baseline="30000" dirty="0"/>
              <a:t>23</a:t>
            </a:r>
            <a:r>
              <a:rPr lang="en-US" dirty="0"/>
              <a:t> water molecules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Calculations with Moles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Mass (g)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48768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 (mol)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1676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Molar Mass (g/mol)</a:t>
            </a:r>
          </a:p>
          <a:p>
            <a:pPr algn="ctr"/>
            <a:r>
              <a:rPr lang="en-US" sz="2000" dirty="0"/>
              <a:t>OR</a:t>
            </a:r>
          </a:p>
          <a:p>
            <a:pPr algn="ctr"/>
            <a:r>
              <a:rPr lang="en-US" sz="2000" dirty="0"/>
              <a:t>Mass of 1 mole (g)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145</TotalTime>
  <Words>620</Words>
  <Application>Microsoft Macintosh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Corbel</vt:lpstr>
      <vt:lpstr>Wingdings</vt:lpstr>
      <vt:lpstr>Wingdings 2</vt:lpstr>
      <vt:lpstr>Wingdings 3</vt:lpstr>
      <vt:lpstr>Module</vt:lpstr>
      <vt:lpstr>MOLE-MASS CALCULATIONS</vt:lpstr>
      <vt:lpstr>STOICHIOMETRY</vt:lpstr>
      <vt:lpstr>Relative Atomic Mass (Ar)</vt:lpstr>
      <vt:lpstr>Relative Molecular Mass (Mr)</vt:lpstr>
      <vt:lpstr>Relative Formula Mass (Mr)</vt:lpstr>
      <vt:lpstr>MOLE</vt:lpstr>
      <vt:lpstr>Molar mass</vt:lpstr>
      <vt:lpstr>Avogadro constant</vt:lpstr>
      <vt:lpstr>Simple Calculations with Moles</vt:lpstr>
      <vt:lpstr>Simple Calculations with Moles</vt:lpstr>
      <vt:lpstr>Calculations Using Moles, Chemical Equations and Masses of Substances</vt:lpstr>
      <vt:lpstr>Sample 1</vt:lpstr>
      <vt:lpstr>Sample 2</vt:lpstr>
      <vt:lpstr>PowerPoint Presentation</vt:lpstr>
      <vt:lpstr>PowerPoint Presentation</vt:lpstr>
      <vt:lpstr>Limiting and Excess</vt:lpstr>
      <vt:lpstr>Limiting Reactant and Reactants in Excess</vt:lpstr>
      <vt:lpstr>Limiting Reactant and Reactants in Excess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MOLE-MASS CALCULATIONS</dc:title>
  <dc:creator>Ailyn G. Sungcaya</dc:creator>
  <cp:lastModifiedBy>Ailyn Sungcaya</cp:lastModifiedBy>
  <cp:revision>28</cp:revision>
  <dcterms:created xsi:type="dcterms:W3CDTF">2006-08-16T00:00:00Z</dcterms:created>
  <dcterms:modified xsi:type="dcterms:W3CDTF">2023-09-04T07:06:33Z</dcterms:modified>
</cp:coreProperties>
</file>