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5" r:id="rId4"/>
    <p:sldId id="266" r:id="rId5"/>
    <p:sldId id="279" r:id="rId6"/>
    <p:sldId id="267" r:id="rId7"/>
    <p:sldId id="278" r:id="rId8"/>
    <p:sldId id="280" r:id="rId9"/>
    <p:sldId id="281" r:id="rId10"/>
    <p:sldId id="282" r:id="rId11"/>
    <p:sldId id="283" r:id="rId12"/>
    <p:sldId id="284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F7"/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51" d="100"/>
          <a:sy n="51" d="100"/>
        </p:scale>
        <p:origin x="773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slides are based on the teaching outlined</a:t>
            </a:r>
            <a:r>
              <a:rPr lang="en-GB" baseline="0" dirty="0"/>
              <a:t> in the document </a:t>
            </a:r>
            <a:r>
              <a:rPr lang="en-GB" baseline="0" dirty="0">
                <a:solidFill>
                  <a:srgbClr val="FF0000"/>
                </a:solidFill>
              </a:rPr>
              <a:t>‘Teaching_1_Pronouns’</a:t>
            </a:r>
            <a:r>
              <a:rPr lang="en-GB" baseline="0" dirty="0"/>
              <a:t> available from Hamilton.  </a:t>
            </a:r>
          </a:p>
          <a:p>
            <a:r>
              <a:rPr lang="en-GB" baseline="0" dirty="0"/>
              <a:t>It is essential to read the teaching before using this powerpoint presentation.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48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9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949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2427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94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234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06/08/2019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1689" y="1549996"/>
            <a:ext cx="5528604" cy="1104388"/>
          </a:xfrm>
        </p:spPr>
        <p:txBody>
          <a:bodyPr>
            <a:no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+mn-lt"/>
              </a:rPr>
              <a:t>Tense</a:t>
            </a:r>
            <a:br>
              <a:rPr lang="en-GB" sz="8000" b="1" dirty="0">
                <a:solidFill>
                  <a:srgbClr val="0000FF"/>
                </a:solidFill>
                <a:latin typeface="+mn-lt"/>
              </a:rPr>
            </a:br>
            <a:r>
              <a:rPr lang="en-GB" sz="2400" b="1" dirty="0" smtClean="0">
                <a:solidFill>
                  <a:srgbClr val="0000FF"/>
                </a:solidFill>
                <a:latin typeface="+mn-lt"/>
              </a:rPr>
              <a:t>Past and present: simple and progressive</a:t>
            </a:r>
            <a:endParaRPr lang="en-GB" sz="8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03475" y="2780632"/>
            <a:ext cx="3096210" cy="208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80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926" y="624440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Present </a:t>
            </a:r>
            <a:r>
              <a:rPr lang="en-GB" sz="4000" b="1" dirty="0"/>
              <a:t>t</a:t>
            </a:r>
            <a:r>
              <a:rPr lang="en-GB" sz="4000" b="1" dirty="0" smtClean="0"/>
              <a:t>ense 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1475" y="2127876"/>
            <a:ext cx="438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puppy plays in the mud.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614" y="1443122"/>
            <a:ext cx="46366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Using the progressive form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5053" y="2627855"/>
            <a:ext cx="697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puppy </a:t>
            </a:r>
            <a:r>
              <a:rPr lang="en-GB" sz="2800" dirty="0"/>
              <a:t>i</a:t>
            </a:r>
            <a:r>
              <a:rPr lang="en-GB" sz="2800" dirty="0" smtClean="0"/>
              <a:t>s playing in the mud.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852612" y="748631"/>
            <a:ext cx="3162966" cy="1524001"/>
          </a:xfrm>
          <a:prstGeom prst="wedgeRoundRectCallout">
            <a:avLst>
              <a:gd name="adj1" fmla="val 41374"/>
              <a:gd name="adj2" fmla="val 75315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Think of something that happened during this action.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577" y="3201745"/>
            <a:ext cx="1056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puppy </a:t>
            </a:r>
            <a:r>
              <a:rPr lang="en-GB" sz="2800" dirty="0">
                <a:solidFill>
                  <a:srgbClr val="0000FF"/>
                </a:solidFill>
              </a:rPr>
              <a:t>i</a:t>
            </a:r>
            <a:r>
              <a:rPr lang="en-GB" sz="2800" dirty="0" smtClean="0">
                <a:solidFill>
                  <a:srgbClr val="0000FF"/>
                </a:solidFill>
              </a:rPr>
              <a:t>s playing </a:t>
            </a:r>
            <a:r>
              <a:rPr lang="en-GB" sz="2800" dirty="0" smtClean="0"/>
              <a:t>in the mud </a:t>
            </a:r>
            <a:r>
              <a:rPr lang="en-GB" sz="2800" i="1" dirty="0" smtClean="0"/>
              <a:t>when the cat goes past</a:t>
            </a:r>
            <a:r>
              <a:rPr lang="en-GB" sz="2800" dirty="0" smtClean="0"/>
              <a:t>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3684" y="3903579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stares.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232399" y="3935662"/>
            <a:ext cx="28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</a:t>
            </a:r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staring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2564059" y="4569327"/>
            <a:ext cx="619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cat </a:t>
            </a:r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staring </a:t>
            </a:r>
            <a:r>
              <a:rPr lang="en-US" sz="2800" dirty="0" smtClean="0"/>
              <a:t>as my puppy </a:t>
            </a:r>
            <a:r>
              <a:rPr lang="en-US" sz="2800" dirty="0" smtClean="0">
                <a:solidFill>
                  <a:srgbClr val="0000FF"/>
                </a:solidFill>
              </a:rPr>
              <a:t>is playing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085257" y="2620211"/>
            <a:ext cx="1684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</a:t>
            </a:r>
            <a:r>
              <a:rPr lang="en-US" sz="2800" dirty="0" smtClean="0">
                <a:solidFill>
                  <a:srgbClr val="0000FF"/>
                </a:solidFill>
              </a:rPr>
              <a:t>s playing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263" y="3703053"/>
            <a:ext cx="2707440" cy="255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3" y="4127149"/>
            <a:ext cx="1759585" cy="213296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ular Callout 15"/>
          <p:cNvSpPr/>
          <p:nvPr/>
        </p:nvSpPr>
        <p:spPr>
          <a:xfrm>
            <a:off x="4582694" y="5334000"/>
            <a:ext cx="4267199" cy="647033"/>
          </a:xfrm>
          <a:prstGeom prst="wedgeRoundRectCallout">
            <a:avLst>
              <a:gd name="adj1" fmla="val 65496"/>
              <a:gd name="adj2" fmla="val -104661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These things last for a while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42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0" grpId="0"/>
      <p:bldP spid="4" grpId="0"/>
      <p:bldP spid="17" grpId="0"/>
      <p:bldP spid="18" grpId="0"/>
      <p:bldP spid="5" grpId="0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624577"/>
              </p:ext>
            </p:extLst>
          </p:nvPr>
        </p:nvGraphicFramePr>
        <p:xfrm>
          <a:off x="1751423" y="2382367"/>
          <a:ext cx="9169308" cy="31063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525">
                  <a:extLst>
                    <a:ext uri="{9D8B030D-6E8A-4147-A177-3AD203B41FA5}">
                      <a16:colId xmlns="" xmlns:a16="http://schemas.microsoft.com/office/drawing/2014/main" val="468884174"/>
                    </a:ext>
                  </a:extLst>
                </a:gridCol>
                <a:gridCol w="4971783">
                  <a:extLst>
                    <a:ext uri="{9D8B030D-6E8A-4147-A177-3AD203B41FA5}">
                      <a16:colId xmlns="" xmlns:a16="http://schemas.microsoft.com/office/drawing/2014/main" val="1860899559"/>
                    </a:ext>
                  </a:extLst>
                </a:gridCol>
              </a:tblGrid>
              <a:tr h="517404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 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Progressive</a:t>
                      </a:r>
                      <a:r>
                        <a:rPr lang="en-GB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598202"/>
                  </a:ext>
                </a:extLst>
              </a:tr>
              <a:tr h="2588216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1841" y="3611771"/>
            <a:ext cx="470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 smtClean="0">
                <a:solidFill>
                  <a:srgbClr val="0000FF"/>
                </a:solidFill>
              </a:rPr>
              <a:t>squawks</a:t>
            </a:r>
            <a:r>
              <a:rPr lang="en-GB" sz="2800" dirty="0" smtClean="0"/>
              <a:t> to herself.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41098" y="4311037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 smtClean="0">
                <a:solidFill>
                  <a:srgbClr val="0000FF"/>
                </a:solidFill>
              </a:rPr>
              <a:t>stretches</a:t>
            </a:r>
            <a:r>
              <a:rPr lang="en-GB" sz="2800" dirty="0" smtClean="0"/>
              <a:t> her wings.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0721" y="491222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Then she </a:t>
            </a:r>
            <a:r>
              <a:rPr lang="en-GB" sz="2800" dirty="0" smtClean="0">
                <a:solidFill>
                  <a:srgbClr val="0000FF"/>
                </a:solidFill>
              </a:rPr>
              <a:t>flies </a:t>
            </a:r>
            <a:r>
              <a:rPr lang="en-GB" sz="2800" dirty="0" smtClean="0">
                <a:solidFill>
                  <a:schemeClr val="dk1"/>
                </a:solidFill>
              </a:rPr>
              <a:t>off!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8318" y="2954040"/>
            <a:ext cx="42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Polly </a:t>
            </a:r>
            <a:r>
              <a:rPr lang="en-GB" sz="2800" dirty="0" smtClean="0">
                <a:solidFill>
                  <a:srgbClr val="0000FF"/>
                </a:solidFill>
              </a:rPr>
              <a:t>sits </a:t>
            </a:r>
            <a:r>
              <a:rPr lang="en-GB" sz="2800" dirty="0" smtClean="0"/>
              <a:t>on her perch.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807548" y="3586682"/>
            <a:ext cx="505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 smtClean="0">
                <a:solidFill>
                  <a:srgbClr val="0000FF"/>
                </a:solidFill>
              </a:rPr>
              <a:t>is squawking </a:t>
            </a:r>
            <a:r>
              <a:rPr lang="en-GB" sz="2800" dirty="0" smtClean="0"/>
              <a:t>to herself.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5579" y="4287331"/>
            <a:ext cx="49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>
                <a:solidFill>
                  <a:srgbClr val="0000FF"/>
                </a:solidFill>
              </a:rPr>
              <a:t>i</a:t>
            </a:r>
            <a:r>
              <a:rPr lang="en-GB" sz="2800" dirty="0" smtClean="0">
                <a:solidFill>
                  <a:srgbClr val="0000FF"/>
                </a:solidFill>
              </a:rPr>
              <a:t>s stretching</a:t>
            </a:r>
            <a:r>
              <a:rPr lang="en-GB" sz="2800" dirty="0" smtClean="0"/>
              <a:t> her wings.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106" y="4940564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Then she </a:t>
            </a:r>
            <a:r>
              <a:rPr lang="en-GB" sz="2800" dirty="0">
                <a:solidFill>
                  <a:srgbClr val="0000FF"/>
                </a:solidFill>
              </a:rPr>
              <a:t>i</a:t>
            </a:r>
            <a:r>
              <a:rPr lang="en-GB" sz="2800" dirty="0" smtClean="0">
                <a:solidFill>
                  <a:srgbClr val="0000FF"/>
                </a:solidFill>
              </a:rPr>
              <a:t>s flying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chemeClr val="dk1"/>
                </a:solidFill>
              </a:rPr>
              <a:t>off!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8948" y="2957929"/>
            <a:ext cx="49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Polly </a:t>
            </a:r>
            <a:r>
              <a:rPr lang="en-GB" sz="2800" dirty="0">
                <a:solidFill>
                  <a:srgbClr val="0000FF"/>
                </a:solidFill>
              </a:rPr>
              <a:t>i</a:t>
            </a:r>
            <a:r>
              <a:rPr lang="en-GB" sz="2800" dirty="0" smtClean="0">
                <a:solidFill>
                  <a:srgbClr val="0000FF"/>
                </a:solidFill>
              </a:rPr>
              <a:t>s sitting </a:t>
            </a:r>
            <a:r>
              <a:rPr lang="en-GB" sz="2800" dirty="0" smtClean="0"/>
              <a:t>on her perch.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926" y="624440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Present </a:t>
            </a:r>
            <a:r>
              <a:rPr lang="en-GB" sz="4000" b="1" dirty="0"/>
              <a:t>t</a:t>
            </a:r>
            <a:r>
              <a:rPr lang="en-GB" sz="4000" b="1" dirty="0" smtClean="0"/>
              <a:t>ense </a:t>
            </a:r>
            <a:endParaRPr lang="en-GB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836300" y="1376280"/>
            <a:ext cx="682907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Turn the verbs into the progressive form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8316" y="5628105"/>
            <a:ext cx="43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Which one sounds wrong? </a:t>
            </a:r>
            <a:endParaRPr lang="en-US" sz="2800" i="1" dirty="0"/>
          </a:p>
        </p:txBody>
      </p:sp>
      <p:sp>
        <p:nvSpPr>
          <p:cNvPr id="5" name="Cloud Callout 4"/>
          <p:cNvSpPr/>
          <p:nvPr/>
        </p:nvSpPr>
        <p:spPr>
          <a:xfrm>
            <a:off x="6015788" y="3141578"/>
            <a:ext cx="5120105" cy="1510633"/>
          </a:xfrm>
          <a:prstGeom prst="cloudCallout">
            <a:avLst>
              <a:gd name="adj1" fmla="val -24488"/>
              <a:gd name="adj2" fmla="val 66925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That’s because it’s a quick action! It doesn’t happen over a long time.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211" y="561474"/>
            <a:ext cx="1573128" cy="1711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28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8" grpId="0"/>
      <p:bldP spid="19" grpId="0"/>
      <p:bldP spid="20" grpId="0"/>
      <p:bldP spid="20" grpId="1"/>
      <p:bldP spid="21" grpId="0"/>
      <p:bldP spid="16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0949" y="3074737"/>
            <a:ext cx="3096210" cy="20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64663" y="624439"/>
            <a:ext cx="5444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Present and past</a:t>
            </a:r>
            <a:r>
              <a:rPr lang="en-GB" sz="4000" dirty="0" smtClean="0"/>
              <a:t> </a:t>
            </a:r>
            <a:r>
              <a:rPr lang="en-GB" sz="4000" b="1" dirty="0" smtClean="0"/>
              <a:t>tenses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8979" y="1389030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 can use a simple form or a progressive form</a:t>
            </a:r>
            <a:endParaRPr lang="en-GB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0" y="2503337"/>
            <a:ext cx="378326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He </a:t>
            </a:r>
            <a:r>
              <a:rPr lang="en-GB" sz="2800" dirty="0" smtClean="0">
                <a:solidFill>
                  <a:srgbClr val="0000FF"/>
                </a:solidFill>
              </a:rPr>
              <a:t>loved</a:t>
            </a:r>
            <a:r>
              <a:rPr lang="en-GB" sz="2800" dirty="0" smtClean="0">
                <a:solidFill>
                  <a:schemeClr val="dk1"/>
                </a:solidFill>
              </a:rPr>
              <a:t> his new bed. 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705686" y="3729123"/>
            <a:ext cx="383673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I really </a:t>
            </a:r>
            <a:r>
              <a:rPr lang="en-GB" sz="2800" dirty="0" smtClean="0">
                <a:solidFill>
                  <a:srgbClr val="0000FF"/>
                </a:solidFill>
              </a:rPr>
              <a:t>enjoy</a:t>
            </a:r>
            <a:r>
              <a:rPr lang="en-GB" sz="2800" dirty="0" smtClean="0">
                <a:solidFill>
                  <a:schemeClr val="dk1"/>
                </a:solidFill>
              </a:rPr>
              <a:t> the story.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5502" y="3736902"/>
            <a:ext cx="322460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He </a:t>
            </a:r>
            <a:r>
              <a:rPr lang="en-GB" sz="2800" dirty="0" smtClean="0">
                <a:solidFill>
                  <a:srgbClr val="0000FF"/>
                </a:solidFill>
              </a:rPr>
              <a:t>lay</a:t>
            </a:r>
            <a:r>
              <a:rPr lang="en-GB" sz="2800" dirty="0" smtClean="0">
                <a:solidFill>
                  <a:schemeClr val="dk1"/>
                </a:solidFill>
              </a:rPr>
              <a:t> in the bed.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05578" y="4839368"/>
            <a:ext cx="3783261" cy="1336843"/>
          </a:xfrm>
          <a:prstGeom prst="wedgeRoundRectCallout">
            <a:avLst>
              <a:gd name="adj1" fmla="val -68269"/>
              <a:gd name="adj2" fmla="val -5631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Now check your answers.</a:t>
            </a:r>
          </a:p>
          <a:p>
            <a:pPr algn="ctr"/>
            <a:r>
              <a:rPr lang="en-GB" sz="2400" dirty="0" smtClean="0"/>
              <a:t>Blue = present</a:t>
            </a:r>
          </a:p>
          <a:p>
            <a:pPr algn="ctr"/>
            <a:r>
              <a:rPr lang="en-GB" sz="2400" dirty="0" smtClean="0"/>
              <a:t>Pink = past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48631" y="2112210"/>
            <a:ext cx="613610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Turn each verb into the progressive form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7242" y="2892926"/>
            <a:ext cx="408539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Say if it is present or past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36639" y="4691408"/>
            <a:ext cx="3224603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 bed </a:t>
            </a:r>
            <a:r>
              <a:rPr lang="en-GB" sz="2800" dirty="0" smtClean="0">
                <a:solidFill>
                  <a:srgbClr val="0000FF"/>
                </a:solidFill>
              </a:rPr>
              <a:t>flew</a:t>
            </a:r>
            <a:r>
              <a:rPr lang="en-GB" sz="2800" dirty="0" smtClean="0">
                <a:solidFill>
                  <a:schemeClr val="dk1"/>
                </a:solidFill>
              </a:rPr>
              <a:t> off.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973038" y="5512229"/>
            <a:ext cx="463096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teacher</a:t>
            </a:r>
            <a:r>
              <a:rPr lang="en-GB" sz="2800" dirty="0" smtClean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reads</a:t>
            </a:r>
            <a:r>
              <a:rPr lang="en-GB" sz="2800" dirty="0" smtClean="0">
                <a:solidFill>
                  <a:schemeClr val="dk1"/>
                </a:solidFill>
              </a:rPr>
              <a:t> it really well.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30850" y="4691407"/>
            <a:ext cx="182893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</a:t>
            </a:r>
            <a:r>
              <a:rPr lang="en-GB" sz="2800" dirty="0" smtClean="0">
                <a:solidFill>
                  <a:schemeClr val="dk1"/>
                </a:solidFill>
              </a:rPr>
              <a:t>e </a:t>
            </a:r>
            <a:r>
              <a:rPr lang="en-GB" sz="2800" dirty="0" smtClean="0">
                <a:solidFill>
                  <a:srgbClr val="0000FF"/>
                </a:solidFill>
              </a:rPr>
              <a:t>listen</a:t>
            </a:r>
            <a:r>
              <a:rPr lang="en-GB" sz="2800" dirty="0" smtClean="0">
                <a:solidFill>
                  <a:schemeClr val="dk1"/>
                </a:solidFill>
              </a:rPr>
              <a:t>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344609" y="2495315"/>
            <a:ext cx="4138864" cy="523220"/>
          </a:xfrm>
          <a:prstGeom prst="rect">
            <a:avLst/>
          </a:prstGeom>
          <a:solidFill>
            <a:srgbClr val="F6E0F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He </a:t>
            </a:r>
            <a:r>
              <a:rPr lang="en-GB" sz="2800" dirty="0" smtClean="0">
                <a:solidFill>
                  <a:srgbClr val="0000FF"/>
                </a:solidFill>
              </a:rPr>
              <a:t>was loving</a:t>
            </a:r>
            <a:r>
              <a:rPr lang="en-GB" sz="2800" dirty="0" smtClean="0">
                <a:solidFill>
                  <a:schemeClr val="dk1"/>
                </a:solidFill>
              </a:rPr>
              <a:t> his new bed.  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90744" y="3742249"/>
            <a:ext cx="3820835" cy="523220"/>
          </a:xfrm>
          <a:prstGeom prst="rect">
            <a:avLst/>
          </a:prstGeom>
          <a:solidFill>
            <a:srgbClr val="F6E0F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He </a:t>
            </a:r>
            <a:r>
              <a:rPr lang="en-GB" sz="2800" dirty="0" smtClean="0">
                <a:solidFill>
                  <a:srgbClr val="0000FF"/>
                </a:solidFill>
              </a:rPr>
              <a:t>was lying</a:t>
            </a:r>
            <a:r>
              <a:rPr lang="en-GB" sz="2800" dirty="0" smtClean="0">
                <a:solidFill>
                  <a:schemeClr val="dk1"/>
                </a:solidFill>
              </a:rPr>
              <a:t> in the bed.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11033" y="3560681"/>
            <a:ext cx="383673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I </a:t>
            </a:r>
            <a:r>
              <a:rPr lang="en-GB" sz="2800" dirty="0" smtClean="0">
                <a:solidFill>
                  <a:srgbClr val="0000FF"/>
                </a:solidFill>
              </a:rPr>
              <a:t>am </a:t>
            </a:r>
            <a:r>
              <a:rPr lang="en-GB" sz="2800" dirty="0" smtClean="0">
                <a:solidFill>
                  <a:schemeClr val="dk1"/>
                </a:solidFill>
              </a:rPr>
              <a:t>really </a:t>
            </a:r>
            <a:r>
              <a:rPr lang="en-GB" sz="2800" dirty="0" smtClean="0">
                <a:solidFill>
                  <a:srgbClr val="0000FF"/>
                </a:solidFill>
              </a:rPr>
              <a:t>enjoying</a:t>
            </a:r>
            <a:r>
              <a:rPr lang="en-GB" sz="2800" dirty="0" smtClean="0">
                <a:solidFill>
                  <a:schemeClr val="dk1"/>
                </a:solidFill>
              </a:rPr>
              <a:t> the story.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9565" y="4536334"/>
            <a:ext cx="1796855" cy="954107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</a:t>
            </a:r>
            <a:r>
              <a:rPr lang="en-GB" sz="2800" dirty="0" smtClean="0">
                <a:solidFill>
                  <a:schemeClr val="dk1"/>
                </a:solidFill>
              </a:rPr>
              <a:t>e </a:t>
            </a:r>
            <a:r>
              <a:rPr lang="en-GB" sz="2800" dirty="0" smtClean="0">
                <a:solidFill>
                  <a:srgbClr val="0000FF"/>
                </a:solidFill>
              </a:rPr>
              <a:t>are</a:t>
            </a:r>
            <a:r>
              <a:rPr lang="en-GB" sz="2800" dirty="0" smtClean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listening</a:t>
            </a:r>
            <a:r>
              <a:rPr lang="en-GB" sz="2800" dirty="0" smtClean="0">
                <a:solidFill>
                  <a:schemeClr val="dk1"/>
                </a:solidFill>
              </a:rPr>
              <a:t>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828618" y="4683386"/>
            <a:ext cx="3962540" cy="523220"/>
          </a:xfrm>
          <a:prstGeom prst="rect">
            <a:avLst/>
          </a:prstGeom>
          <a:solidFill>
            <a:srgbClr val="F6E0F7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 bed </a:t>
            </a:r>
            <a:r>
              <a:rPr lang="en-GB" sz="2800" dirty="0" smtClean="0">
                <a:solidFill>
                  <a:srgbClr val="0000FF"/>
                </a:solidFill>
              </a:rPr>
              <a:t>was flying</a:t>
            </a:r>
            <a:r>
              <a:rPr lang="en-GB" sz="2800" dirty="0" smtClean="0">
                <a:solidFill>
                  <a:schemeClr val="dk1"/>
                </a:solidFill>
              </a:rPr>
              <a:t> off.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1965016" y="5504208"/>
            <a:ext cx="534751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teacher</a:t>
            </a:r>
            <a:r>
              <a:rPr lang="en-GB" sz="2800" dirty="0" smtClean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rgbClr val="0000FF"/>
                </a:solidFill>
              </a:rPr>
              <a:t>is reading</a:t>
            </a:r>
            <a:r>
              <a:rPr lang="en-GB" sz="2800" dirty="0" smtClean="0">
                <a:solidFill>
                  <a:schemeClr val="dk1"/>
                </a:solidFill>
              </a:rPr>
              <a:t> it really well. </a:t>
            </a:r>
            <a:r>
              <a:rPr lang="en-GB" sz="2800" dirty="0" smtClean="0">
                <a:solidFill>
                  <a:srgbClr val="0000FF"/>
                </a:solidFill>
              </a:rPr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364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5" grpId="0" animBg="1"/>
      <p:bldP spid="16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4743" y="1282628"/>
            <a:ext cx="5528604" cy="1104388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rgbClr val="0000FF"/>
                </a:solidFill>
                <a:latin typeface="+mn-lt"/>
              </a:rPr>
              <a:t>End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7160" y="2566737"/>
            <a:ext cx="3096210" cy="208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93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Verbs</a:t>
            </a:r>
            <a:r>
              <a:rPr lang="en-GB" sz="3600" b="1" dirty="0"/>
              <a:t> </a:t>
            </a:r>
          </a:p>
          <a:p>
            <a:pPr algn="ctr"/>
            <a:r>
              <a:rPr lang="en-GB" sz="3200" dirty="0"/>
              <a:t>Verbs indicate that someone or something is </a:t>
            </a:r>
          </a:p>
          <a:p>
            <a:pPr algn="ctr"/>
            <a:r>
              <a:rPr lang="en-GB" sz="3200" dirty="0">
                <a:solidFill>
                  <a:srgbClr val="0000FF"/>
                </a:solidFill>
              </a:rPr>
              <a:t>doing</a:t>
            </a:r>
            <a:r>
              <a:rPr lang="en-GB" sz="3200" dirty="0"/>
              <a:t>, </a:t>
            </a:r>
            <a:r>
              <a:rPr lang="en-GB" sz="3200" dirty="0">
                <a:solidFill>
                  <a:srgbClr val="0000FF"/>
                </a:solidFill>
              </a:rPr>
              <a:t>feeling</a:t>
            </a:r>
            <a:r>
              <a:rPr lang="en-GB" sz="3200" dirty="0"/>
              <a:t> or </a:t>
            </a:r>
            <a:r>
              <a:rPr lang="en-GB" sz="3200" dirty="0">
                <a:solidFill>
                  <a:srgbClr val="0000FF"/>
                </a:solidFill>
              </a:rPr>
              <a:t>being</a:t>
            </a:r>
            <a:r>
              <a:rPr lang="en-GB" sz="32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412" y="2566045"/>
            <a:ext cx="4050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The parrot </a:t>
            </a:r>
            <a:r>
              <a:rPr lang="en-GB" sz="2800" dirty="0" smtClean="0">
                <a:solidFill>
                  <a:srgbClr val="0000FF"/>
                </a:solidFill>
              </a:rPr>
              <a:t>squawked</a:t>
            </a:r>
            <a:r>
              <a:rPr lang="en-GB" sz="2800" dirty="0" smtClean="0"/>
              <a:t>.</a:t>
            </a:r>
            <a:endParaRPr lang="en-GB" sz="2800" dirty="0"/>
          </a:p>
          <a:p>
            <a:pPr algn="ctr"/>
            <a:r>
              <a:rPr lang="en-GB" sz="2800" dirty="0"/>
              <a:t>The </a:t>
            </a:r>
            <a:r>
              <a:rPr lang="en-GB" sz="2800" dirty="0" smtClean="0"/>
              <a:t>cat </a:t>
            </a:r>
            <a:r>
              <a:rPr lang="en-GB" sz="2800" dirty="0" smtClean="0">
                <a:solidFill>
                  <a:srgbClr val="0000FF"/>
                </a:solidFill>
              </a:rPr>
              <a:t>stalks</a:t>
            </a:r>
            <a:r>
              <a:rPr lang="en-GB" sz="2800" dirty="0" smtClean="0"/>
              <a:t> the parrot.</a:t>
            </a:r>
            <a:endParaRPr lang="en-GB" sz="2800" dirty="0"/>
          </a:p>
          <a:p>
            <a:pPr algn="ctr"/>
            <a:r>
              <a:rPr lang="en-GB" sz="2800" dirty="0"/>
              <a:t>A </a:t>
            </a:r>
            <a:r>
              <a:rPr lang="en-GB" sz="2800" dirty="0" smtClean="0"/>
              <a:t>girl </a:t>
            </a:r>
            <a:r>
              <a:rPr lang="en-GB" sz="2800" dirty="0" smtClean="0">
                <a:solidFill>
                  <a:srgbClr val="0000FF"/>
                </a:solidFill>
              </a:rPr>
              <a:t>shouts</a:t>
            </a:r>
            <a:r>
              <a:rPr lang="en-GB" sz="2800" dirty="0"/>
              <a:t> </a:t>
            </a:r>
            <a:r>
              <a:rPr lang="en-GB" sz="2800" dirty="0" smtClean="0"/>
              <a:t>a warning.</a:t>
            </a:r>
            <a:endParaRPr lang="en-GB" sz="2800" dirty="0"/>
          </a:p>
          <a:p>
            <a:pPr algn="ctr"/>
            <a:r>
              <a:rPr lang="en-GB" sz="2800" dirty="0" smtClean="0"/>
              <a:t>The parrot </a:t>
            </a:r>
            <a:r>
              <a:rPr lang="en-GB" sz="2800" dirty="0" smtClean="0">
                <a:solidFill>
                  <a:srgbClr val="0000FF"/>
                </a:solidFill>
              </a:rPr>
              <a:t>escaped</a:t>
            </a:r>
            <a:r>
              <a:rPr lang="en-GB" sz="2800" dirty="0" smtClean="0"/>
              <a:t>!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9920" y="4782677"/>
            <a:ext cx="6350176" cy="954107"/>
          </a:xfrm>
          <a:prstGeom prst="rect">
            <a:avLst/>
          </a:prstGeom>
          <a:solidFill>
            <a:srgbClr val="CCFFCC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verbs have the name of a </a:t>
            </a:r>
            <a:r>
              <a:rPr lang="en-GB" sz="2800" dirty="0" smtClean="0"/>
              <a:t>person, </a:t>
            </a:r>
            <a:r>
              <a:rPr lang="en-GB" sz="2800" dirty="0"/>
              <a:t>thing or a pronoun in front of them. </a:t>
            </a: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636" y="2555826"/>
            <a:ext cx="2237092" cy="191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7464" y="3363983"/>
            <a:ext cx="3936774" cy="2891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978" y="624440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Verbs have a </a:t>
            </a:r>
            <a:r>
              <a:rPr lang="en-GB" sz="3600" b="1" dirty="0"/>
              <a:t>tense</a:t>
            </a:r>
            <a:r>
              <a:rPr lang="en-GB" sz="3600" dirty="0"/>
              <a:t>. </a:t>
            </a:r>
            <a:endParaRPr lang="en-GB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4276846" y="2298675"/>
            <a:ext cx="361782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dirty="0">
                <a:solidFill>
                  <a:srgbClr val="0000FF"/>
                </a:solidFill>
              </a:rPr>
              <a:t>past</a:t>
            </a:r>
            <a:r>
              <a:rPr lang="en-GB" sz="28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In the </a:t>
            </a:r>
            <a:r>
              <a:rPr lang="en-GB" sz="2800" dirty="0">
                <a:solidFill>
                  <a:srgbClr val="0000FF"/>
                </a:solidFill>
              </a:rPr>
              <a:t>present</a:t>
            </a:r>
            <a:r>
              <a:rPr lang="en-GB" sz="2800" dirty="0"/>
              <a:t>,</a:t>
            </a:r>
          </a:p>
          <a:p>
            <a:pPr algn="ctr">
              <a:lnSpc>
                <a:spcPct val="150000"/>
              </a:lnSpc>
            </a:pPr>
            <a:r>
              <a:rPr lang="en-GB" sz="2800" dirty="0"/>
              <a:t>or, in the </a:t>
            </a:r>
            <a:r>
              <a:rPr lang="en-GB" sz="2800" dirty="0">
                <a:solidFill>
                  <a:srgbClr val="0000FF"/>
                </a:solidFill>
              </a:rPr>
              <a:t>future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2241" y="141576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They tell us </a:t>
            </a:r>
            <a:r>
              <a:rPr lang="en-GB" sz="2800" b="1" i="1" dirty="0"/>
              <a:t>when</a:t>
            </a:r>
            <a:r>
              <a:rPr lang="en-GB" sz="2800" dirty="0"/>
              <a:t> the action happened. </a:t>
            </a:r>
            <a:endParaRPr lang="en-GB" sz="72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478" y="2593807"/>
            <a:ext cx="2477837" cy="21252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6611" y="4684294"/>
            <a:ext cx="51067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hamster </a:t>
            </a:r>
            <a:r>
              <a:rPr lang="en-US" sz="2800" b="1" dirty="0" smtClean="0">
                <a:solidFill>
                  <a:srgbClr val="FF0000"/>
                </a:solidFill>
              </a:rPr>
              <a:t>ran</a:t>
            </a:r>
            <a:r>
              <a:rPr lang="en-US" sz="2800" dirty="0" smtClean="0"/>
              <a:t> in his wheel.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77895" y="4692316"/>
            <a:ext cx="51067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hamster </a:t>
            </a:r>
            <a:r>
              <a:rPr lang="en-US" sz="2800" b="1" dirty="0" smtClean="0">
                <a:solidFill>
                  <a:srgbClr val="FF0000"/>
                </a:solidFill>
              </a:rPr>
              <a:t>runs</a:t>
            </a:r>
            <a:r>
              <a:rPr lang="en-US" sz="2800" dirty="0" smtClean="0"/>
              <a:t> in his wheel.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283242" y="4684295"/>
            <a:ext cx="510673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The hamster </a:t>
            </a:r>
            <a:r>
              <a:rPr lang="en-US" sz="2800" b="1" dirty="0" smtClean="0">
                <a:solidFill>
                  <a:srgbClr val="FF0000"/>
                </a:solidFill>
              </a:rPr>
              <a:t>will run </a:t>
            </a:r>
            <a:r>
              <a:rPr lang="en-US" sz="2800" dirty="0" smtClean="0"/>
              <a:t>in his wheel.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4664" y="530860"/>
            <a:ext cx="371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Past</a:t>
            </a:r>
            <a:r>
              <a:rPr lang="en-GB" sz="4000" dirty="0" smtClean="0"/>
              <a:t> </a:t>
            </a:r>
            <a:r>
              <a:rPr lang="en-GB" sz="4000" b="1" dirty="0" smtClean="0"/>
              <a:t>tense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522714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Stories are mostly told using past tense.</a:t>
            </a:r>
          </a:p>
          <a:p>
            <a:pPr algn="ctr"/>
            <a:r>
              <a:rPr lang="en-GB" sz="2800" dirty="0" smtClean="0"/>
              <a:t>They tell us what happened (in the past). </a:t>
            </a:r>
            <a:endParaRPr lang="en-GB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519" y="3639653"/>
            <a:ext cx="686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He </a:t>
            </a:r>
            <a:r>
              <a:rPr lang="en-GB" sz="2800" dirty="0" smtClean="0">
                <a:solidFill>
                  <a:srgbClr val="0000FF"/>
                </a:solidFill>
              </a:rPr>
              <a:t>loved</a:t>
            </a:r>
            <a:r>
              <a:rPr lang="en-GB" sz="2800" dirty="0" smtClean="0">
                <a:solidFill>
                  <a:schemeClr val="dk1"/>
                </a:solidFill>
              </a:rPr>
              <a:t> his bed because it </a:t>
            </a:r>
            <a:r>
              <a:rPr lang="en-GB" sz="2800" dirty="0" smtClean="0">
                <a:solidFill>
                  <a:srgbClr val="0000FF"/>
                </a:solidFill>
              </a:rPr>
              <a:t>took</a:t>
            </a:r>
            <a:r>
              <a:rPr lang="en-GB" sz="2800" dirty="0" smtClean="0">
                <a:solidFill>
                  <a:schemeClr val="dk1"/>
                </a:solidFill>
              </a:rPr>
              <a:t> him on trips. 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95158" y="2940386"/>
            <a:ext cx="537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A boy called George </a:t>
            </a:r>
            <a:r>
              <a:rPr lang="en-GB" sz="2800" dirty="0" smtClean="0">
                <a:solidFill>
                  <a:srgbClr val="0000FF"/>
                </a:solidFill>
              </a:rPr>
              <a:t>had</a:t>
            </a:r>
            <a:r>
              <a:rPr lang="en-GB" sz="2800" dirty="0" smtClean="0">
                <a:solidFill>
                  <a:schemeClr val="dk1"/>
                </a:solidFill>
              </a:rPr>
              <a:t> a new bed.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238" y="4405323"/>
            <a:ext cx="55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One night, as George </a:t>
            </a:r>
            <a:r>
              <a:rPr lang="en-GB" sz="2800" dirty="0" smtClean="0">
                <a:solidFill>
                  <a:srgbClr val="0000FF"/>
                </a:solidFill>
              </a:rPr>
              <a:t>lay</a:t>
            </a:r>
            <a:r>
              <a:rPr lang="en-GB" sz="2800" dirty="0" smtClean="0">
                <a:solidFill>
                  <a:schemeClr val="dk1"/>
                </a:solidFill>
              </a:rPr>
              <a:t> in his bed</a:t>
            </a:r>
            <a:r>
              <a:rPr lang="mr-IN" sz="2800" dirty="0" smtClean="0">
                <a:solidFill>
                  <a:schemeClr val="dk1"/>
                </a:solidFill>
              </a:rPr>
              <a:t>…</a:t>
            </a:r>
            <a:endParaRPr lang="en-GB" sz="2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7646737" y="2660317"/>
            <a:ext cx="3596106" cy="574842"/>
          </a:xfrm>
          <a:prstGeom prst="wedgeRoundRectCallout">
            <a:avLst>
              <a:gd name="adj1" fmla="val -82353"/>
              <a:gd name="adj2" fmla="val 43148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He got it in the past.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29896" y="5387474"/>
            <a:ext cx="446505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All the verbs are past tense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417053" y="3435684"/>
            <a:ext cx="2513263" cy="195179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17053" y="4157579"/>
            <a:ext cx="347579" cy="1270000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17053" y="4879474"/>
            <a:ext cx="2687052" cy="521368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443789" y="4130842"/>
            <a:ext cx="3556000" cy="1256632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7476" y="3462422"/>
            <a:ext cx="3096210" cy="20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ounded Rectangular Callout 16"/>
          <p:cNvSpPr/>
          <p:nvPr/>
        </p:nvSpPr>
        <p:spPr>
          <a:xfrm>
            <a:off x="6756401" y="4772525"/>
            <a:ext cx="2681704" cy="1336843"/>
          </a:xfrm>
          <a:prstGeom prst="wedgeRoundRectCallout">
            <a:avLst>
              <a:gd name="adj1" fmla="val -77608"/>
              <a:gd name="adj2" fmla="val -8231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story tells us what has already occurred.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278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4" grpId="0" animBg="1"/>
      <p:bldP spid="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03" y="548105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Past tense</a:t>
            </a:r>
            <a:r>
              <a:rPr lang="en-GB" sz="4000" b="1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2241" y="141576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 can spot two forms. 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855578" y="2245895"/>
            <a:ext cx="33020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Simple past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41684" y="3128211"/>
            <a:ext cx="3756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George lay in his bed. </a:t>
            </a:r>
            <a:endParaRPr lang="en-US" sz="2800" dirty="0"/>
          </a:p>
        </p:txBody>
      </p:sp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735" y="2108200"/>
            <a:ext cx="3630897" cy="25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7718926" y="2211140"/>
            <a:ext cx="3711074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Progressive past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45685" y="3013242"/>
            <a:ext cx="4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George was lying in his bed. </a:t>
            </a:r>
            <a:endParaRPr lang="en-US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35789" y="4090736"/>
            <a:ext cx="3596105" cy="1884948"/>
          </a:xfrm>
          <a:prstGeom prst="wedgeRoundRectCallout">
            <a:avLst>
              <a:gd name="adj1" fmla="val 44594"/>
              <a:gd name="adj2" fmla="val -73671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Progressive is very useful when we want to suggest that the action happens over a period of time.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8316" y="4037263"/>
            <a:ext cx="458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George was lying in his bed when his pet cat jumped up.  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213685" y="5253789"/>
            <a:ext cx="6283158" cy="935789"/>
          </a:xfrm>
          <a:prstGeom prst="wedgeRoundRectCallout">
            <a:avLst>
              <a:gd name="adj1" fmla="val -33450"/>
              <a:gd name="adj2" fmla="val -11086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often use the progressive when something happens whilst something else is going on.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  <p:bldP spid="11" grpId="0" animBg="1"/>
      <p:bldP spid="13" grpId="0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926" y="624440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Past Tense </a:t>
            </a:r>
            <a:endParaRPr lang="en-GB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1475" y="2127876"/>
            <a:ext cx="6470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budgie perched on the end of my bed.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70614" y="1443122"/>
            <a:ext cx="4636649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Using the progressive form</a:t>
            </a:r>
            <a:endParaRPr lang="en-GB" sz="2800" dirty="0"/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1158" y="3997158"/>
            <a:ext cx="2313072" cy="213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465053" y="2627855"/>
            <a:ext cx="6970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budgie was perching on the end of my bed.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852612" y="748631"/>
            <a:ext cx="3162966" cy="1524001"/>
          </a:xfrm>
          <a:prstGeom prst="wedgeRoundRectCallout">
            <a:avLst>
              <a:gd name="adj1" fmla="val 41374"/>
              <a:gd name="adj2" fmla="val 75315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Think of something that happened during this action.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1577" y="3201745"/>
            <a:ext cx="10561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My budgie </a:t>
            </a:r>
            <a:r>
              <a:rPr lang="en-GB" sz="2800" dirty="0" smtClean="0">
                <a:solidFill>
                  <a:srgbClr val="0000FF"/>
                </a:solidFill>
              </a:rPr>
              <a:t>was perching </a:t>
            </a:r>
            <a:r>
              <a:rPr lang="en-GB" sz="2800" dirty="0" smtClean="0"/>
              <a:t>on the end of my bed </a:t>
            </a:r>
            <a:r>
              <a:rPr lang="en-GB" sz="2800" i="1" dirty="0" smtClean="0"/>
              <a:t>when my mum came in</a:t>
            </a:r>
            <a:r>
              <a:rPr lang="en-GB" sz="2800" dirty="0" smtClean="0"/>
              <a:t>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291220" y="3850106"/>
            <a:ext cx="4267199" cy="1088189"/>
          </a:xfrm>
          <a:prstGeom prst="wedgeRoundRectCallout">
            <a:avLst>
              <a:gd name="adj1" fmla="val 41374"/>
              <a:gd name="adj2" fmla="val 75315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progressive form suggests that something lasts for a while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4841" y="4438315"/>
            <a:ext cx="431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budgie looked around.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53451" y="5031873"/>
            <a:ext cx="4834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budgie </a:t>
            </a:r>
            <a:r>
              <a:rPr lang="en-US" sz="2800" dirty="0" smtClean="0">
                <a:solidFill>
                  <a:srgbClr val="0000FF"/>
                </a:solidFill>
              </a:rPr>
              <a:t>was looking</a:t>
            </a:r>
            <a:r>
              <a:rPr lang="en-US" sz="2800" dirty="0" smtClean="0"/>
              <a:t> around.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52377" y="5638800"/>
            <a:ext cx="807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budgie </a:t>
            </a:r>
            <a:r>
              <a:rPr lang="en-US" sz="2800" dirty="0" smtClean="0">
                <a:solidFill>
                  <a:srgbClr val="0000FF"/>
                </a:solidFill>
              </a:rPr>
              <a:t>was looking </a:t>
            </a:r>
            <a:r>
              <a:rPr lang="en-US" sz="2800" dirty="0" smtClean="0"/>
              <a:t>around while my mum talked.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82632" y="2620211"/>
            <a:ext cx="211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w</a:t>
            </a:r>
            <a:r>
              <a:rPr lang="en-US" sz="2800" dirty="0" smtClean="0">
                <a:solidFill>
                  <a:srgbClr val="0000FF"/>
                </a:solidFill>
              </a:rPr>
              <a:t>as perching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2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0" grpId="0"/>
      <p:bldP spid="16" grpId="0" animBg="1"/>
      <p:bldP spid="16" grpId="1" animBg="1"/>
      <p:bldP spid="4" grpId="0"/>
      <p:bldP spid="17" grpId="0"/>
      <p:bldP spid="18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77097"/>
              </p:ext>
            </p:extLst>
          </p:nvPr>
        </p:nvGraphicFramePr>
        <p:xfrm>
          <a:off x="1751423" y="2382367"/>
          <a:ext cx="9169308" cy="31063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97525">
                  <a:extLst>
                    <a:ext uri="{9D8B030D-6E8A-4147-A177-3AD203B41FA5}">
                      <a16:colId xmlns="" xmlns:a16="http://schemas.microsoft.com/office/drawing/2014/main" val="468884174"/>
                    </a:ext>
                  </a:extLst>
                </a:gridCol>
                <a:gridCol w="4971783">
                  <a:extLst>
                    <a:ext uri="{9D8B030D-6E8A-4147-A177-3AD203B41FA5}">
                      <a16:colId xmlns="" xmlns:a16="http://schemas.microsoft.com/office/drawing/2014/main" val="1860899559"/>
                    </a:ext>
                  </a:extLst>
                </a:gridCol>
              </a:tblGrid>
              <a:tr h="517404"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r>
                        <a:rPr lang="en-GB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</a:t>
                      </a:r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 </a:t>
                      </a:r>
                      <a:r>
                        <a:rPr lang="en-GB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Progressive</a:t>
                      </a:r>
                      <a:r>
                        <a:rPr lang="en-GB" sz="2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form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9598202"/>
                  </a:ext>
                </a:extLst>
              </a:tr>
              <a:tr h="2588216">
                <a:tc>
                  <a:txBody>
                    <a:bodyPr/>
                    <a:lstStyle/>
                    <a:p>
                      <a:pPr algn="ctr"/>
                      <a:endParaRPr lang="en-GB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69018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61841" y="3611771"/>
            <a:ext cx="4700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It </a:t>
            </a:r>
            <a:r>
              <a:rPr lang="en-GB" sz="2800" dirty="0" smtClean="0">
                <a:solidFill>
                  <a:srgbClr val="0000FF"/>
                </a:solidFill>
              </a:rPr>
              <a:t>hid</a:t>
            </a:r>
            <a:r>
              <a:rPr lang="en-GB" sz="2800" dirty="0" smtClean="0"/>
              <a:t> itself cleverly.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841098" y="4311037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 smtClean="0">
                <a:solidFill>
                  <a:srgbClr val="0000FF"/>
                </a:solidFill>
              </a:rPr>
              <a:t>had</a:t>
            </a:r>
            <a:r>
              <a:rPr lang="en-GB" sz="2800" dirty="0" smtClean="0"/>
              <a:t> trouble seeing it.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0721" y="4912229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Then it </a:t>
            </a:r>
            <a:r>
              <a:rPr lang="en-GB" sz="2800" dirty="0" smtClean="0">
                <a:solidFill>
                  <a:srgbClr val="0000FF"/>
                </a:solidFill>
              </a:rPr>
              <a:t>jumped</a:t>
            </a:r>
            <a:r>
              <a:rPr lang="en-GB" sz="2800" dirty="0" smtClean="0">
                <a:solidFill>
                  <a:schemeClr val="dk1"/>
                </a:solidFill>
              </a:rPr>
              <a:t>!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48318" y="2954040"/>
            <a:ext cx="4293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His stick insect </a:t>
            </a:r>
            <a:r>
              <a:rPr lang="en-GB" sz="2800" dirty="0" smtClean="0">
                <a:solidFill>
                  <a:srgbClr val="0000FF"/>
                </a:solidFill>
              </a:rPr>
              <a:t>stood </a:t>
            </a:r>
            <a:r>
              <a:rPr lang="en-GB" sz="2800" dirty="0" smtClean="0"/>
              <a:t>still. 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807548" y="3586682"/>
            <a:ext cx="505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It </a:t>
            </a:r>
            <a:r>
              <a:rPr lang="en-GB" sz="2800" dirty="0" smtClean="0">
                <a:solidFill>
                  <a:srgbClr val="0000FF"/>
                </a:solidFill>
              </a:rPr>
              <a:t>was hiding</a:t>
            </a:r>
            <a:r>
              <a:rPr lang="en-GB" sz="2800" dirty="0" smtClean="0"/>
              <a:t> itself cleverly.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35579" y="4287331"/>
            <a:ext cx="494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She </a:t>
            </a:r>
            <a:r>
              <a:rPr lang="en-GB" sz="2800" dirty="0" smtClean="0">
                <a:solidFill>
                  <a:srgbClr val="0000FF"/>
                </a:solidFill>
              </a:rPr>
              <a:t>was having</a:t>
            </a:r>
            <a:r>
              <a:rPr lang="en-GB" sz="2800" dirty="0" smtClean="0"/>
              <a:t> trouble seeing it. </a:t>
            </a:r>
            <a:endParaRPr lang="en-GB" sz="4000" dirty="0">
              <a:solidFill>
                <a:schemeClr val="dk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106" y="4940564"/>
            <a:ext cx="3957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Then it </a:t>
            </a:r>
            <a:r>
              <a:rPr lang="en-GB" sz="2800" dirty="0" smtClean="0">
                <a:solidFill>
                  <a:srgbClr val="0000FF"/>
                </a:solidFill>
              </a:rPr>
              <a:t>was jumping</a:t>
            </a:r>
            <a:r>
              <a:rPr lang="en-GB" sz="2800" dirty="0" smtClean="0">
                <a:solidFill>
                  <a:schemeClr val="dk1"/>
                </a:solidFill>
              </a:rPr>
              <a:t>!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48948" y="2957929"/>
            <a:ext cx="49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His stick insect </a:t>
            </a:r>
            <a:r>
              <a:rPr lang="en-GB" sz="2800" dirty="0" smtClean="0">
                <a:solidFill>
                  <a:srgbClr val="0000FF"/>
                </a:solidFill>
              </a:rPr>
              <a:t>was standing </a:t>
            </a:r>
            <a:r>
              <a:rPr lang="en-GB" sz="2800" dirty="0" smtClean="0"/>
              <a:t>still.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1926" y="624440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Past Tense </a:t>
            </a:r>
            <a:endParaRPr lang="en-GB" sz="4000" b="1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05" y="775703"/>
            <a:ext cx="1828800" cy="15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836300" y="1376280"/>
            <a:ext cx="6829070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Turn the verbs into the progressive form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28316" y="5628105"/>
            <a:ext cx="4304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Which one sounds wrong? </a:t>
            </a:r>
            <a:endParaRPr lang="en-US" sz="2800" i="1" dirty="0"/>
          </a:p>
        </p:txBody>
      </p:sp>
      <p:sp>
        <p:nvSpPr>
          <p:cNvPr id="5" name="Cloud Callout 4"/>
          <p:cNvSpPr/>
          <p:nvPr/>
        </p:nvSpPr>
        <p:spPr>
          <a:xfrm>
            <a:off x="6537157" y="3195051"/>
            <a:ext cx="5120105" cy="1510633"/>
          </a:xfrm>
          <a:prstGeom prst="cloudCallout">
            <a:avLst>
              <a:gd name="adj1" fmla="val -24488"/>
              <a:gd name="adj2" fmla="val 66925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That’s because it’s a quick action! It doesn’t happen over a long time.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8" grpId="1"/>
      <p:bldP spid="19" grpId="1"/>
      <p:bldP spid="20" grpId="1"/>
      <p:bldP spid="20" grpId="2"/>
      <p:bldP spid="21" grpId="1"/>
      <p:bldP spid="16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0949" y="3074737"/>
            <a:ext cx="3096210" cy="208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34664" y="530860"/>
            <a:ext cx="371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Present</a:t>
            </a:r>
            <a:r>
              <a:rPr lang="en-GB" sz="4000" dirty="0" smtClean="0"/>
              <a:t> </a:t>
            </a:r>
            <a:r>
              <a:rPr lang="en-GB" sz="4000" b="1" dirty="0" smtClean="0"/>
              <a:t>tense</a:t>
            </a: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85610" y="1522714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</a:t>
            </a:r>
            <a:r>
              <a:rPr lang="en-GB" sz="2800" dirty="0" smtClean="0"/>
              <a:t>ook reviews nearly always use the present tense.</a:t>
            </a:r>
          </a:p>
          <a:p>
            <a:pPr algn="ctr"/>
            <a:r>
              <a:rPr lang="en-GB" sz="2800" dirty="0" smtClean="0"/>
              <a:t>They are written about what we feel now.  </a:t>
            </a:r>
            <a:endParaRPr lang="en-GB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519" y="3639653"/>
            <a:ext cx="6864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The illustrations </a:t>
            </a:r>
            <a:r>
              <a:rPr lang="en-GB" sz="2800" dirty="0" smtClean="0">
                <a:solidFill>
                  <a:srgbClr val="0000FF"/>
                </a:solidFill>
              </a:rPr>
              <a:t>make</a:t>
            </a:r>
            <a:r>
              <a:rPr lang="en-GB" sz="2800" dirty="0" smtClean="0">
                <a:solidFill>
                  <a:schemeClr val="dk1"/>
                </a:solidFill>
              </a:rPr>
              <a:t> it an attractive read. 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68422" y="2820070"/>
            <a:ext cx="572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I really </a:t>
            </a:r>
            <a:r>
              <a:rPr lang="en-GB" sz="2800" dirty="0" smtClean="0">
                <a:solidFill>
                  <a:srgbClr val="0000FF"/>
                </a:solidFill>
              </a:rPr>
              <a:t>enjoy</a:t>
            </a:r>
            <a:r>
              <a:rPr lang="en-GB" sz="2800" dirty="0" smtClean="0">
                <a:solidFill>
                  <a:schemeClr val="dk1"/>
                </a:solidFill>
              </a:rPr>
              <a:t> The Magic Bed.</a:t>
            </a:r>
            <a:endParaRPr lang="en-GB" sz="2800" dirty="0">
              <a:solidFill>
                <a:schemeClr val="dk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2238" y="4405323"/>
            <a:ext cx="5537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dk1"/>
                </a:solidFill>
              </a:rPr>
              <a:t>I especially </a:t>
            </a:r>
            <a:r>
              <a:rPr lang="en-GB" sz="2800" dirty="0" smtClean="0">
                <a:solidFill>
                  <a:srgbClr val="0000FF"/>
                </a:solidFill>
              </a:rPr>
              <a:t>like</a:t>
            </a:r>
            <a:r>
              <a:rPr lang="en-GB" sz="2800" dirty="0" smtClean="0">
                <a:solidFill>
                  <a:schemeClr val="dk1"/>
                </a:solidFill>
              </a:rPr>
              <a:t> the part where</a:t>
            </a:r>
            <a:r>
              <a:rPr lang="mr-IN" sz="2800" dirty="0" smtClean="0">
                <a:solidFill>
                  <a:schemeClr val="dk1"/>
                </a:solidFill>
              </a:rPr>
              <a:t>…</a:t>
            </a:r>
            <a:endParaRPr lang="en-GB" sz="28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975684" y="2687053"/>
            <a:ext cx="3810000" cy="574842"/>
          </a:xfrm>
          <a:prstGeom prst="wedgeRoundRectCallout">
            <a:avLst>
              <a:gd name="adj1" fmla="val -57090"/>
              <a:gd name="adj2" fmla="val 1756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 am enjoying the book now.</a:t>
            </a:r>
            <a:endParaRPr lang="en-US" sz="24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978313" y="4839368"/>
            <a:ext cx="4010527" cy="1336843"/>
          </a:xfrm>
          <a:prstGeom prst="wedgeRoundRectCallout">
            <a:avLst>
              <a:gd name="adj1" fmla="val -68269"/>
              <a:gd name="adj2" fmla="val -5631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review gives our current opinions </a:t>
            </a:r>
            <a:r>
              <a:rPr lang="mr-IN" sz="2400" dirty="0" smtClean="0"/>
              <a:t>–</a:t>
            </a:r>
            <a:r>
              <a:rPr lang="en-US" sz="2400" dirty="0" smtClean="0"/>
              <a:t> the things we think at the moment.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29895" y="5387474"/>
            <a:ext cx="534736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All the verbs are present tense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417053" y="4130842"/>
            <a:ext cx="2286000" cy="1256632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17053" y="3275263"/>
            <a:ext cx="1376947" cy="2152316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1417053" y="4866105"/>
            <a:ext cx="1510631" cy="534737"/>
          </a:xfrm>
          <a:prstGeom prst="line">
            <a:avLst/>
          </a:prstGeom>
          <a:ln w="190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4" grpId="0" animBg="1"/>
      <p:bldP spid="1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5157" y="2292017"/>
            <a:ext cx="2941054" cy="2006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503" y="548105"/>
            <a:ext cx="1057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Present tense</a:t>
            </a:r>
            <a:r>
              <a:rPr lang="en-GB" sz="4000" b="1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72241" y="1415767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We can spot two forms. </a:t>
            </a:r>
            <a:endParaRPr lang="en-GB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855578" y="2058737"/>
            <a:ext cx="3302000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Simple present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4841" y="2740527"/>
            <a:ext cx="4491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goldfish swims upwards.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165474" y="2064087"/>
            <a:ext cx="425115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Progressive present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272421" y="2692400"/>
            <a:ext cx="4291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goldfish is swimming upwards. </a:t>
            </a:r>
            <a:endParaRPr lang="en-US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35789" y="4090736"/>
            <a:ext cx="3596105" cy="1884948"/>
          </a:xfrm>
          <a:prstGeom prst="wedgeRoundRectCallout">
            <a:avLst>
              <a:gd name="adj1" fmla="val 44594"/>
              <a:gd name="adj2" fmla="val -73671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Progressive is very useful when we want to suggest that the action happens over a period of time.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5053" y="3836737"/>
            <a:ext cx="4585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swimming at the surface as the cat jumps on the table.  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5213685" y="5253789"/>
            <a:ext cx="6283158" cy="935789"/>
          </a:xfrm>
          <a:prstGeom prst="wedgeRoundRectCallout">
            <a:avLst>
              <a:gd name="adj1" fmla="val -33450"/>
              <a:gd name="adj2" fmla="val -110867"/>
              <a:gd name="adj3" fmla="val 16667"/>
            </a:avLst>
          </a:prstGeom>
          <a:solidFill>
            <a:srgbClr val="CCFFCC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We often use the progressive when something happens whilst something else is going on.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736" y="2219158"/>
            <a:ext cx="2125579" cy="20186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Cloud Callout 18"/>
          <p:cNvSpPr/>
          <p:nvPr/>
        </p:nvSpPr>
        <p:spPr>
          <a:xfrm>
            <a:off x="748632" y="3288631"/>
            <a:ext cx="2540000" cy="802106"/>
          </a:xfrm>
          <a:prstGeom prst="cloudCallout">
            <a:avLst>
              <a:gd name="adj1" fmla="val -24488"/>
              <a:gd name="adj2" fmla="val 66925"/>
            </a:avLst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Remember!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2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12" grpId="0"/>
      <p:bldP spid="11" grpId="0" animBg="1"/>
      <p:bldP spid="13" grpId="0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5020</TotalTime>
  <Words>864</Words>
  <Application>Microsoft Office PowerPoint</Application>
  <PresentationFormat>Widescreen</PresentationFormat>
  <Paragraphs>140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Office Theme</vt:lpstr>
      <vt:lpstr>Tense Past and present: simple and progressive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Jane</cp:lastModifiedBy>
  <cp:revision>158</cp:revision>
  <dcterms:created xsi:type="dcterms:W3CDTF">2013-08-23T07:43:20Z</dcterms:created>
  <dcterms:modified xsi:type="dcterms:W3CDTF">2019-08-06T12:05:02Z</dcterms:modified>
</cp:coreProperties>
</file>