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2" r:id="rId2"/>
    <p:sldId id="256" r:id="rId3"/>
    <p:sldId id="257" r:id="rId4"/>
    <p:sldId id="258" r:id="rId5"/>
    <p:sldId id="260" r:id="rId6"/>
    <p:sldId id="280" r:id="rId7"/>
    <p:sldId id="295" r:id="rId8"/>
    <p:sldId id="294" r:id="rId9"/>
    <p:sldId id="262" r:id="rId10"/>
    <p:sldId id="301" r:id="rId11"/>
    <p:sldId id="299" r:id="rId12"/>
    <p:sldId id="300" r:id="rId13"/>
    <p:sldId id="296" r:id="rId14"/>
    <p:sldId id="283" r:id="rId15"/>
    <p:sldId id="302" r:id="rId16"/>
    <p:sldId id="293" r:id="rId17"/>
    <p:sldId id="265" r:id="rId18"/>
    <p:sldId id="288" r:id="rId19"/>
    <p:sldId id="266" r:id="rId20"/>
    <p:sldId id="267" r:id="rId21"/>
    <p:sldId id="271" r:id="rId22"/>
    <p:sldId id="303" r:id="rId23"/>
    <p:sldId id="268" r:id="rId24"/>
    <p:sldId id="269" r:id="rId25"/>
    <p:sldId id="270" r:id="rId26"/>
    <p:sldId id="272" r:id="rId27"/>
    <p:sldId id="273" r:id="rId28"/>
    <p:sldId id="304" r:id="rId29"/>
    <p:sldId id="305" r:id="rId30"/>
    <p:sldId id="279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60"/>
  </p:normalViewPr>
  <p:slideViewPr>
    <p:cSldViewPr>
      <p:cViewPr>
        <p:scale>
          <a:sx n="66" d="100"/>
          <a:sy n="66" d="100"/>
        </p:scale>
        <p:origin x="-1949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9/3/2019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9/3/2019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9/3/2019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://biology-igcse.weebly.com/-accommodation.html" TargetMode="External"/><Relationship Id="rId3" Type="http://schemas.openxmlformats.org/officeDocument/2006/relationships/hyperlink" Target="http://slideplayer.com/slide/8543369/" TargetMode="External"/><Relationship Id="rId7" Type="http://schemas.openxmlformats.org/officeDocument/2006/relationships/hyperlink" Target="https://www.slideshare.net/j3di79/chapter-14-the-human-eye-lesson-3-the-2-mechanisms-of-the-eye-1-accommodation-and-2-pupil-reflex" TargetMode="External"/><Relationship Id="rId2" Type="http://schemas.openxmlformats.org/officeDocument/2006/relationships/hyperlink" Target="https://pmgbiology.com/2015/02/18/nerve-cells-and-synapses-a-understanding-for-igcse-biolog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humanbiofield.wikispaces.com/Neurons" TargetMode="External"/><Relationship Id="rId5" Type="http://schemas.openxmlformats.org/officeDocument/2006/relationships/hyperlink" Target="https://socratic.org/questions/explain-the-reflex-arc-with-diagram" TargetMode="External"/><Relationship Id="rId4" Type="http://schemas.openxmlformats.org/officeDocument/2006/relationships/hyperlink" Target="https://www.quora.com/What-is-the-difference-between-sensory-neuron-and-a-motor-neuron" TargetMode="External"/><Relationship Id="rId9" Type="http://schemas.openxmlformats.org/officeDocument/2006/relationships/hyperlink" Target="http://studyinggcsebio.blogspot.com/2016/04/288-understand-function-of-eye-in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Differentiate the three types of neurones</a:t>
            </a:r>
          </a:p>
          <a:p>
            <a:endParaRPr lang="en-GB" dirty="0" smtClean="0"/>
          </a:p>
          <a:p>
            <a:r>
              <a:rPr lang="en-GB" dirty="0" smtClean="0"/>
              <a:t>Categorise voluntary from involuntary actions</a:t>
            </a:r>
          </a:p>
          <a:p>
            <a:endParaRPr lang="en-GB" dirty="0"/>
          </a:p>
          <a:p>
            <a:r>
              <a:rPr lang="en-GB" dirty="0" smtClean="0"/>
              <a:t>Explain the structure and function of a synapse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8843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MOTOR NEURONE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447800"/>
            <a:ext cx="8321040" cy="4038600"/>
          </a:xfrm>
        </p:spPr>
      </p:pic>
    </p:spTree>
    <p:extLst>
      <p:ext uri="{BB962C8B-B14F-4D97-AF65-F5344CB8AC3E}">
        <p14:creationId xmlns:p14="http://schemas.microsoft.com/office/powerpoint/2010/main" val="3210914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Types+of+neurone+sensory+neurone+relay+neurone+(interneurone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304800"/>
            <a:ext cx="9041635" cy="5927725"/>
          </a:xfrm>
        </p:spPr>
      </p:pic>
    </p:spTree>
    <p:extLst>
      <p:ext uri="{BB962C8B-B14F-4D97-AF65-F5344CB8AC3E}">
        <p14:creationId xmlns:p14="http://schemas.microsoft.com/office/powerpoint/2010/main" val="306361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main-qimg-86acd78c47c6f19cdd439136b2bdea9a-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1600201"/>
            <a:ext cx="6324600" cy="4343400"/>
          </a:xfrm>
        </p:spPr>
      </p:pic>
    </p:spTree>
    <p:extLst>
      <p:ext uri="{BB962C8B-B14F-4D97-AF65-F5344CB8AC3E}">
        <p14:creationId xmlns:p14="http://schemas.microsoft.com/office/powerpoint/2010/main" val="429269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REFLEX ARC IN YOUR HAND</a:t>
            </a:r>
            <a:endParaRPr lang="en-US" dirty="0"/>
          </a:p>
        </p:txBody>
      </p:sp>
      <p:pic>
        <p:nvPicPr>
          <p:cNvPr id="7" name="Content Placeholder 6" descr="reflex ar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1676400"/>
            <a:ext cx="8207605" cy="4516611"/>
          </a:xfrm>
        </p:spPr>
      </p:pic>
    </p:spTree>
    <p:extLst>
      <p:ext uri="{BB962C8B-B14F-4D97-AF65-F5344CB8AC3E}">
        <p14:creationId xmlns:p14="http://schemas.microsoft.com/office/powerpoint/2010/main" val="89560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synapses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4678363"/>
          </a:xfrm>
        </p:spPr>
        <p:txBody>
          <a:bodyPr/>
          <a:lstStyle/>
          <a:p>
            <a:r>
              <a:rPr lang="en-US" dirty="0" smtClean="0"/>
              <a:t>The ends of the two </a:t>
            </a:r>
            <a:r>
              <a:rPr lang="en-US" dirty="0" err="1" smtClean="0"/>
              <a:t>neurones</a:t>
            </a:r>
            <a:r>
              <a:rPr lang="en-US" dirty="0" smtClean="0"/>
              <a:t> on either side of the cleft, plus the cleft itself</a:t>
            </a:r>
          </a:p>
          <a:p>
            <a:r>
              <a:rPr lang="en-US" dirty="0" smtClean="0"/>
              <a:t>A gap is called synaptic cleft</a:t>
            </a:r>
          </a:p>
          <a:p>
            <a:r>
              <a:rPr lang="en-US" dirty="0" smtClean="0"/>
              <a:t>Vesicles secrete chemicals called </a:t>
            </a:r>
            <a:r>
              <a:rPr lang="en-US" dirty="0" smtClean="0">
                <a:solidFill>
                  <a:srgbClr val="FF0000"/>
                </a:solidFill>
              </a:rPr>
              <a:t>neurotransmitter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Picture 4" descr="Synaps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962400"/>
            <a:ext cx="7772400" cy="27615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Construct</a:t>
            </a:r>
            <a:r>
              <a:rPr lang="en-GB" dirty="0" smtClean="0"/>
              <a:t> the structure of the eye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Discuss</a:t>
            </a:r>
            <a:r>
              <a:rPr lang="en-GB" dirty="0" smtClean="0"/>
              <a:t> the function of the parts of the eyes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23287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SENSE ORGANS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 of receptor cells responding to specific stimuli: light, sound, touch, temperature and chemicals</a:t>
            </a:r>
          </a:p>
          <a:p>
            <a:pPr lvl="1"/>
            <a:r>
              <a:rPr lang="en-US" dirty="0" smtClean="0"/>
              <a:t>Eye</a:t>
            </a:r>
          </a:p>
          <a:p>
            <a:pPr lvl="1"/>
            <a:r>
              <a:rPr lang="en-US" dirty="0" smtClean="0"/>
              <a:t>Ear</a:t>
            </a:r>
          </a:p>
          <a:p>
            <a:pPr lvl="1"/>
            <a:r>
              <a:rPr lang="en-US" dirty="0" smtClean="0"/>
              <a:t>Nose</a:t>
            </a:r>
          </a:p>
          <a:p>
            <a:pPr lvl="1"/>
            <a:r>
              <a:rPr lang="en-US" dirty="0" smtClean="0"/>
              <a:t>Tongue</a:t>
            </a:r>
          </a:p>
          <a:p>
            <a:pPr lvl="1"/>
            <a:r>
              <a:rPr lang="en-US" dirty="0" smtClean="0"/>
              <a:t>Skin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51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eye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Sclera- tough outer coat of the eye which is the white part</a:t>
            </a:r>
          </a:p>
          <a:p>
            <a:r>
              <a:rPr lang="en-US" dirty="0" smtClean="0"/>
              <a:t>Cornea- front of the eye the sclera becomes a transparent window that lets light into the eye</a:t>
            </a:r>
          </a:p>
          <a:p>
            <a:r>
              <a:rPr lang="en-US" dirty="0" smtClean="0"/>
              <a:t>Iris- behind the cornea is the </a:t>
            </a:r>
            <a:r>
              <a:rPr lang="en-US" dirty="0" err="1" smtClean="0"/>
              <a:t>coloured</a:t>
            </a:r>
            <a:r>
              <a:rPr lang="en-US" dirty="0" smtClean="0"/>
              <a:t> ring of tissue</a:t>
            </a:r>
          </a:p>
          <a:p>
            <a:r>
              <a:rPr lang="en-US" dirty="0" smtClean="0"/>
              <a:t>Pupil-middle of the iris which lets the light through; black because there is no light escaping from the inside of the eye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eye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Orbit- bony socket in the skull that supports the eye</a:t>
            </a:r>
          </a:p>
          <a:p>
            <a:r>
              <a:rPr lang="en-US" dirty="0" smtClean="0"/>
              <a:t>Conjunctiva- a thin, transparent membrane that covers the front of the eye</a:t>
            </a:r>
          </a:p>
          <a:p>
            <a:r>
              <a:rPr lang="en-US" dirty="0" smtClean="0"/>
              <a:t>Tear glands- keeps the eye moist</a:t>
            </a:r>
          </a:p>
          <a:p>
            <a:r>
              <a:rPr lang="en-US" dirty="0" err="1" smtClean="0"/>
              <a:t>Lysozyme</a:t>
            </a:r>
            <a:r>
              <a:rPr lang="en-US" dirty="0" smtClean="0"/>
              <a:t>-enzyme found at the fluid that kills bacteria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Horizontal section of the eye</a:t>
            </a:r>
            <a:endParaRPr lang="en-US" dirty="0"/>
          </a:p>
        </p:txBody>
      </p:sp>
      <p:pic>
        <p:nvPicPr>
          <p:cNvPr id="4" name="Content Placeholder 3" descr="HorzontalSectionOfRightEye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1371600"/>
            <a:ext cx="6553200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648200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COORDINATION AND RESPONSE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EYE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Choroid- a dark layer underneath the sclera; contains pigment cells as well as blood vessels</a:t>
            </a:r>
          </a:p>
          <a:p>
            <a:r>
              <a:rPr lang="en-US" sz="2800" dirty="0" smtClean="0"/>
              <a:t>Retina- the receptor cell found at the innermost layer of the back of the eye; where light energy is converted into electrical energy of nerve impulses</a:t>
            </a:r>
          </a:p>
          <a:p>
            <a:pPr>
              <a:buNone/>
            </a:pPr>
            <a:r>
              <a:rPr lang="en-US" sz="2800" dirty="0" smtClean="0"/>
              <a:t>	&gt;Rods- works well in dim light</a:t>
            </a:r>
          </a:p>
          <a:p>
            <a:pPr>
              <a:buNone/>
            </a:pPr>
            <a:r>
              <a:rPr lang="en-US" sz="2800" dirty="0" smtClean="0"/>
              <a:t>	&gt;Cones-only work in bright light (red, green, blue)</a:t>
            </a:r>
          </a:p>
          <a:p>
            <a:pPr>
              <a:buNone/>
            </a:pPr>
            <a:r>
              <a:rPr lang="en-US" sz="2800" dirty="0" smtClean="0"/>
              <a:t>            Fovea- at the centre of the retina where cones 			are concentrated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Blind spot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Area of retina where image cannot be formed</a:t>
            </a:r>
          </a:p>
          <a:p>
            <a:r>
              <a:rPr lang="en-US" dirty="0" smtClean="0"/>
              <a:t>Where the optic nerves leaves the eye</a:t>
            </a:r>
          </a:p>
          <a:p>
            <a:r>
              <a:rPr lang="en-US" dirty="0" smtClean="0"/>
              <a:t>No rod or cones </a:t>
            </a:r>
          </a:p>
          <a:p>
            <a:r>
              <a:rPr lang="en-US" dirty="0" smtClean="0"/>
              <a:t>Both eyes has a blind spot, but the brain puts the images from each eye together, cancelling the blind spots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Explain how the eye adjusts the focusing of light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State how rod and cones provide night vision and colour vision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Discuss the iris reflex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32874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FORMING AN IMAGE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Light is bent or refracted at the cornea and lens, thus the image on the retina is inverted (upside down). The brain interprets the image the right way up.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refraction_corne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3581400"/>
            <a:ext cx="7696200" cy="2882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iris reflex (IRIS AND PUPIL)</a:t>
            </a:r>
            <a:endParaRPr lang="en-US" dirty="0"/>
          </a:p>
        </p:txBody>
      </p:sp>
      <p:pic>
        <p:nvPicPr>
          <p:cNvPr id="5" name="Content Placeholder 4" descr="chapter-14-the-human-eye-lesson-3-the-2-mechanisms-of-the-eye-1-accommodation-and-2-pupil-reflex-7-72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1554163"/>
            <a:ext cx="7239000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486092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000" dirty="0" smtClean="0"/>
              <a:t>Stimulus (light intensity)</a:t>
            </a:r>
          </a:p>
          <a:p>
            <a:pPr algn="ctr">
              <a:buNone/>
            </a:pPr>
            <a:endParaRPr lang="en-US" sz="2000" dirty="0" smtClean="0"/>
          </a:p>
          <a:p>
            <a:pPr algn="ctr">
              <a:buNone/>
            </a:pPr>
            <a:r>
              <a:rPr lang="en-US" sz="2000" dirty="0" smtClean="0"/>
              <a:t>Retina (receptor)</a:t>
            </a:r>
          </a:p>
          <a:p>
            <a:pPr algn="ctr">
              <a:buNone/>
            </a:pPr>
            <a:endParaRPr lang="en-US" sz="2000" dirty="0" smtClean="0"/>
          </a:p>
          <a:p>
            <a:pPr algn="ctr">
              <a:buNone/>
            </a:pPr>
            <a:r>
              <a:rPr lang="en-US" sz="2000" dirty="0" smtClean="0"/>
              <a:t>Sensory </a:t>
            </a:r>
            <a:r>
              <a:rPr lang="en-US" sz="2000" dirty="0" err="1" smtClean="0"/>
              <a:t>neurones</a:t>
            </a:r>
            <a:r>
              <a:rPr lang="en-US" sz="2000" dirty="0" smtClean="0"/>
              <a:t> in optic nerve</a:t>
            </a:r>
          </a:p>
          <a:p>
            <a:pPr algn="ctr">
              <a:buNone/>
            </a:pPr>
            <a:endParaRPr lang="en-US" sz="2000" dirty="0" smtClean="0"/>
          </a:p>
          <a:p>
            <a:pPr algn="ctr">
              <a:buNone/>
            </a:pPr>
            <a:r>
              <a:rPr lang="en-US" sz="2000" dirty="0" smtClean="0"/>
              <a:t>Unconscious part of brain</a:t>
            </a:r>
          </a:p>
          <a:p>
            <a:pPr algn="ctr">
              <a:buNone/>
            </a:pPr>
            <a:endParaRPr lang="en-US" sz="2000" dirty="0" smtClean="0"/>
          </a:p>
          <a:p>
            <a:pPr algn="ctr">
              <a:buNone/>
            </a:pPr>
            <a:r>
              <a:rPr lang="en-US" sz="2000" dirty="0" smtClean="0"/>
              <a:t>Motor </a:t>
            </a:r>
            <a:r>
              <a:rPr lang="en-US" sz="2000" dirty="0" err="1" smtClean="0"/>
              <a:t>Neurones</a:t>
            </a:r>
            <a:r>
              <a:rPr lang="en-US" sz="2000" dirty="0" smtClean="0"/>
              <a:t> in nerve to iris</a:t>
            </a:r>
            <a:endParaRPr lang="en-US" dirty="0" smtClean="0"/>
          </a:p>
          <a:p>
            <a:pPr algn="ctr">
              <a:buNone/>
            </a:pPr>
            <a:endParaRPr lang="en-US" sz="2000" dirty="0" smtClean="0"/>
          </a:p>
          <a:p>
            <a:pPr algn="ctr">
              <a:buNone/>
            </a:pPr>
            <a:r>
              <a:rPr lang="en-US" sz="2000" dirty="0" smtClean="0"/>
              <a:t>Iris muscles (</a:t>
            </a:r>
            <a:r>
              <a:rPr lang="en-US" sz="2000" dirty="0" err="1" smtClean="0"/>
              <a:t>effector</a:t>
            </a:r>
            <a:r>
              <a:rPr lang="en-US" sz="2000" dirty="0" smtClean="0"/>
              <a:t>)</a:t>
            </a:r>
          </a:p>
          <a:p>
            <a:pPr algn="ctr">
              <a:buNone/>
            </a:pPr>
            <a:endParaRPr lang="en-US" sz="2000" dirty="0" smtClean="0"/>
          </a:p>
          <a:p>
            <a:pPr algn="ctr">
              <a:buNone/>
            </a:pPr>
            <a:r>
              <a:rPr lang="en-US" sz="2000" dirty="0" smtClean="0"/>
              <a:t>Response (change in size of pupil)</a:t>
            </a:r>
          </a:p>
          <a:p>
            <a:pPr algn="ctr">
              <a:buNone/>
            </a:pPr>
            <a:endParaRPr lang="en-US" sz="2000" dirty="0" smtClean="0"/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accommodation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Changes that take place in the eye which allows us to see objects at different distances</a:t>
            </a:r>
          </a:p>
          <a:p>
            <a:r>
              <a:rPr lang="en-US" dirty="0" smtClean="0"/>
              <a:t>Shape of the lens change</a:t>
            </a:r>
          </a:p>
          <a:p>
            <a:r>
              <a:rPr lang="en-US" dirty="0" smtClean="0"/>
              <a:t>A lens that is fatter in the middle (more convex) will refract more light rays than a thinner lens (less convex)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Accommodation </a:t>
            </a:r>
            <a:r>
              <a:rPr lang="en-US" dirty="0" smtClean="0"/>
              <a:t>(cornea AND LENS)</a:t>
            </a:r>
            <a:endParaRPr lang="en-US" dirty="0"/>
          </a:p>
        </p:txBody>
      </p:sp>
      <p:pic>
        <p:nvPicPr>
          <p:cNvPr id="4" name="Content Placeholder 3" descr="86463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1676400"/>
            <a:ext cx="7086600" cy="4191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WORKBOOK PAGE 87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45259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GB" dirty="0" smtClean="0"/>
              <a:t>Describe how the changes shown are brought about. Use these words in your description:</a:t>
            </a:r>
          </a:p>
          <a:p>
            <a:pPr marL="0" indent="0">
              <a:buNone/>
            </a:pPr>
            <a:r>
              <a:rPr lang="en-GB" b="1" dirty="0" err="1" smtClean="0"/>
              <a:t>Ciliary</a:t>
            </a:r>
            <a:r>
              <a:rPr lang="en-GB" b="1" dirty="0" smtClean="0"/>
              <a:t> muscles, lens, suspensory ligaments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872100"/>
            <a:ext cx="6172200" cy="3958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0673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2. Accommodation in the eye is a reflex action. </a:t>
            </a:r>
            <a:r>
              <a:rPr lang="en-GB" dirty="0"/>
              <a:t>	</a:t>
            </a:r>
            <a:r>
              <a:rPr lang="en-GB" dirty="0" smtClean="0"/>
              <a:t>a. Explain what is meant by reflex action.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b. Suggest what could be the stimulus that brings about reflex action.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3. As people get older, their lenses become less able to change shape. Suggest how this may affect their vision. </a:t>
            </a: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WORKBOOK PAGE 87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6209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STIMULUS AND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STIMULUS- change in the organism’s environment</a:t>
            </a:r>
          </a:p>
          <a:p>
            <a:endParaRPr lang="en-US" dirty="0" smtClean="0"/>
          </a:p>
          <a:p>
            <a:r>
              <a:rPr lang="en-US" dirty="0" smtClean="0"/>
              <a:t>RESPONSE-reaction to the change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e.g. You smell food and your mouth starts to ‘water’ or secrete saliva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355123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Sources: 	 Cambridge IGCSE Biology  </a:t>
            </a:r>
            <a:r>
              <a:rPr lang="en-US" dirty="0" err="1" smtClean="0"/>
              <a:t>Coursebook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err="1"/>
              <a:t>Edexcel</a:t>
            </a:r>
            <a:r>
              <a:rPr lang="en-US" dirty="0"/>
              <a:t> IGCSE Biology (Pearson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	 Images from Google</a:t>
            </a:r>
          </a:p>
          <a:p>
            <a:pPr>
              <a:buNone/>
            </a:pPr>
            <a:r>
              <a:rPr lang="en-US" dirty="0"/>
              <a:t>https://</a:t>
            </a:r>
            <a:r>
              <a:rPr lang="en-US" dirty="0" smtClean="0"/>
              <a:t>www.youtube.com/watch?v=U_DGmQq75SA</a:t>
            </a:r>
          </a:p>
          <a:p>
            <a:pPr>
              <a:buNone/>
            </a:pPr>
            <a:r>
              <a:rPr lang="en-GB" dirty="0">
                <a:hlinkClick r:id="rId2"/>
              </a:rPr>
              <a:t>https://pmgbiology.com/2015/02/18/nerve-cells-and-synapses-a-understanding-for-igcse-biology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pPr>
              <a:buNone/>
            </a:pPr>
            <a:r>
              <a:rPr lang="en-US" dirty="0">
                <a:hlinkClick r:id="rId3"/>
              </a:rPr>
              <a:t>http://slideplayer.com/slide/8543369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>
              <a:buNone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www.quora.com/What-is-the-difference-between-sensory-neuron-and-a-motor-neuron</a:t>
            </a:r>
            <a:endParaRPr lang="en-US" dirty="0" smtClean="0"/>
          </a:p>
          <a:p>
            <a:pPr>
              <a:buNone/>
            </a:pP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socratic.org/questions/explain-the-reflex-arc-with-diagram</a:t>
            </a:r>
            <a:endParaRPr lang="en-US" dirty="0" smtClean="0"/>
          </a:p>
          <a:p>
            <a:pPr>
              <a:buNone/>
            </a:pPr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ehumanbiofield.wikispaces.com/Neurons</a:t>
            </a:r>
            <a:endParaRPr lang="en-US" dirty="0" smtClean="0"/>
          </a:p>
          <a:p>
            <a:pPr>
              <a:buNone/>
            </a:pPr>
            <a:r>
              <a:rPr lang="en-US" dirty="0"/>
              <a:t>http://academia.hixie.ch/bath/eye/home.html</a:t>
            </a:r>
          </a:p>
          <a:p>
            <a:pPr>
              <a:buNone/>
            </a:pPr>
            <a:r>
              <a:rPr lang="en-US" dirty="0"/>
              <a:t>http://mindseyejennifer.blogspot.qa/2015/08/week-3-refraction-of-light.html</a:t>
            </a:r>
          </a:p>
          <a:p>
            <a:pPr>
              <a:buNone/>
            </a:pPr>
            <a:r>
              <a:rPr lang="en-US" dirty="0">
                <a:hlinkClick r:id="rId7"/>
              </a:rPr>
              <a:t>https://</a:t>
            </a:r>
            <a:r>
              <a:rPr lang="en-US" dirty="0" smtClean="0">
                <a:hlinkClick r:id="rId7"/>
              </a:rPr>
              <a:t>www.slideshare.net/j3di79/chapter-14-the-human-eye-lesson-3-the-2-mechanisms-of-the-eye-1-accommodation-and-2-pupil-reflex</a:t>
            </a:r>
            <a:endParaRPr lang="en-US" dirty="0" smtClean="0"/>
          </a:p>
          <a:p>
            <a:pPr>
              <a:buNone/>
            </a:pPr>
            <a:r>
              <a:rPr lang="en-US" dirty="0">
                <a:hlinkClick r:id="rId8"/>
              </a:rPr>
              <a:t>http://biology-igcse.weebly.com/-</a:t>
            </a:r>
            <a:r>
              <a:rPr lang="en-US" dirty="0" smtClean="0">
                <a:hlinkClick r:id="rId8"/>
              </a:rPr>
              <a:t>accommodation.html</a:t>
            </a:r>
            <a:endParaRPr lang="en-US" dirty="0" smtClean="0"/>
          </a:p>
          <a:p>
            <a:pPr>
              <a:buNone/>
            </a:pPr>
            <a:r>
              <a:rPr lang="en-GB" dirty="0">
                <a:hlinkClick r:id="rId9"/>
              </a:rPr>
              <a:t>http://studyinggcsebio.blogspot.com/2016/04/288-understand-function-of-eye-in.html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of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410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STIMULUS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RECEPTOR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COORDINATION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EFFECTOR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RESPONSE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572000" y="16764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572000" y="28194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572000" y="40386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572000" y="51816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nervous system (CNS)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BRAIN- protected by the skull and has cranial nerves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SPINAL CORD-protected by the spinal column having spinal nerves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PERIPHERAL NERVOUS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NERVES – send information from receptors to effectors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RECEPTORS- often part of a sense organ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REFLEX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a quick, automatic (involuntary) response to a stimulus</a:t>
            </a:r>
          </a:p>
          <a:p>
            <a:r>
              <a:rPr lang="en-US" dirty="0" smtClean="0"/>
              <a:t>The action often protects the body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E.g. Knee jerk reflex or iris reflex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55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Reflex arc</a:t>
            </a:r>
            <a:endParaRPr lang="en-US" dirty="0"/>
          </a:p>
        </p:txBody>
      </p:sp>
      <p:pic>
        <p:nvPicPr>
          <p:cNvPr id="5" name="Content Placeholder 4" descr="maxresdefaul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36500" y="1554163"/>
            <a:ext cx="6023399" cy="4525962"/>
          </a:xfrm>
        </p:spPr>
      </p:pic>
    </p:spTree>
    <p:extLst>
      <p:ext uri="{BB962C8B-B14F-4D97-AF65-F5344CB8AC3E}">
        <p14:creationId xmlns:p14="http://schemas.microsoft.com/office/powerpoint/2010/main" val="295503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Sensory </a:t>
            </a:r>
            <a:r>
              <a:rPr lang="en-US" dirty="0" err="1" smtClean="0"/>
              <a:t>neurones</a:t>
            </a:r>
            <a:r>
              <a:rPr lang="en-US" dirty="0" smtClean="0"/>
              <a:t>- nerves that pass impulses from receptors until they reach the CNS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Relay </a:t>
            </a:r>
            <a:r>
              <a:rPr lang="en-US" dirty="0" err="1" smtClean="0"/>
              <a:t>neurones</a:t>
            </a:r>
            <a:r>
              <a:rPr lang="en-US" dirty="0" smtClean="0"/>
              <a:t>- pass and relay impulse to other </a:t>
            </a:r>
            <a:r>
              <a:rPr lang="en-US" dirty="0" err="1" smtClean="0"/>
              <a:t>neurones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Motor </a:t>
            </a:r>
            <a:r>
              <a:rPr lang="en-US" dirty="0" err="1" smtClean="0"/>
              <a:t>neurones</a:t>
            </a:r>
            <a:r>
              <a:rPr lang="en-US" dirty="0" smtClean="0"/>
              <a:t>- transmitting impulses from the CNS to the muscles and glands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</p:spPr>
        <p:txBody>
          <a:bodyPr/>
          <a:lstStyle/>
          <a:p>
            <a:r>
              <a:rPr lang="en-US" dirty="0" smtClean="0"/>
              <a:t>NEURONES OR NERVE CELL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603</TotalTime>
  <Words>648</Words>
  <Application>Microsoft Office PowerPoint</Application>
  <PresentationFormat>On-screen Show (4:3)</PresentationFormat>
  <Paragraphs>142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Trek</vt:lpstr>
      <vt:lpstr>Learning Objective</vt:lpstr>
      <vt:lpstr>COORDINATION AND RESPONSE</vt:lpstr>
      <vt:lpstr>STIMULUS AND RESPONSE</vt:lpstr>
      <vt:lpstr>Sequence of events</vt:lpstr>
      <vt:lpstr>Central nervous system (CNS)</vt:lpstr>
      <vt:lpstr>PERIPHERAL NERVOUS SYSTEM</vt:lpstr>
      <vt:lpstr>REFLEX ACTION</vt:lpstr>
      <vt:lpstr>Reflex arc</vt:lpstr>
      <vt:lpstr>NEURONES OR NERVE CELL</vt:lpstr>
      <vt:lpstr>MOTOR NEURONE</vt:lpstr>
      <vt:lpstr>PowerPoint Presentation</vt:lpstr>
      <vt:lpstr>PowerPoint Presentation</vt:lpstr>
      <vt:lpstr>REFLEX ARC IN YOUR HAND</vt:lpstr>
      <vt:lpstr>synapses</vt:lpstr>
      <vt:lpstr>Learning Objective</vt:lpstr>
      <vt:lpstr>SENSE ORGANS</vt:lpstr>
      <vt:lpstr>The eye</vt:lpstr>
      <vt:lpstr>The eye</vt:lpstr>
      <vt:lpstr>Horizontal section of the eye</vt:lpstr>
      <vt:lpstr>THE EYE</vt:lpstr>
      <vt:lpstr>Blind spot</vt:lpstr>
      <vt:lpstr>Learning Objective</vt:lpstr>
      <vt:lpstr>FORMING AN IMAGE</vt:lpstr>
      <vt:lpstr>The iris reflex (IRIS AND PUPIL)</vt:lpstr>
      <vt:lpstr>overview</vt:lpstr>
      <vt:lpstr>accommodation</vt:lpstr>
      <vt:lpstr>Accommodation (cornea AND LENS)</vt:lpstr>
      <vt:lpstr>WORKBOOK PAGE 87</vt:lpstr>
      <vt:lpstr>WORKBOOK PAGE 87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COORDINATION</dc:title>
  <dc:creator>Ailyn G. Sungcaya</dc:creator>
  <cp:lastModifiedBy>HP</cp:lastModifiedBy>
  <cp:revision>52</cp:revision>
  <dcterms:created xsi:type="dcterms:W3CDTF">2006-08-16T00:00:00Z</dcterms:created>
  <dcterms:modified xsi:type="dcterms:W3CDTF">2019-09-03T21:05:04Z</dcterms:modified>
</cp:coreProperties>
</file>