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87" r:id="rId2"/>
    <p:sldId id="284" r:id="rId3"/>
    <p:sldId id="285" r:id="rId4"/>
    <p:sldId id="286" r:id="rId5"/>
    <p:sldId id="294" r:id="rId6"/>
    <p:sldId id="300" r:id="rId7"/>
    <p:sldId id="295" r:id="rId8"/>
    <p:sldId id="299" r:id="rId9"/>
    <p:sldId id="310" r:id="rId10"/>
    <p:sldId id="309" r:id="rId11"/>
    <p:sldId id="302" r:id="rId12"/>
    <p:sldId id="303" r:id="rId13"/>
    <p:sldId id="304" r:id="rId14"/>
    <p:sldId id="314" r:id="rId15"/>
    <p:sldId id="291" r:id="rId16"/>
    <p:sldId id="315" r:id="rId17"/>
    <p:sldId id="316"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3746"/>
    <a:srgbClr val="004A76"/>
    <a:srgbClr val="F6B350"/>
    <a:srgbClr val="3F9DA7"/>
    <a:srgbClr val="6EBFC8"/>
    <a:srgbClr val="AED2BC"/>
    <a:srgbClr val="87BB9B"/>
    <a:srgbClr val="F7E3FD"/>
    <a:srgbClr val="6C3FAF"/>
    <a:srgbClr val="5632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82" autoAdjust="0"/>
    <p:restoredTop sz="84218" autoAdjust="0"/>
  </p:normalViewPr>
  <p:slideViewPr>
    <p:cSldViewPr snapToGrid="0">
      <p:cViewPr varScale="1">
        <p:scale>
          <a:sx n="56" d="100"/>
          <a:sy n="56" d="100"/>
        </p:scale>
        <p:origin x="1676" y="44"/>
      </p:cViewPr>
      <p:guideLst>
        <p:guide orient="horz" pos="2160"/>
        <p:guide pos="2880"/>
      </p:guideLst>
    </p:cSldViewPr>
  </p:slideViewPr>
  <p:notesTextViewPr>
    <p:cViewPr>
      <p:scale>
        <a:sx n="100" d="100"/>
        <a:sy n="100" d="100"/>
      </p:scale>
      <p:origin x="0" y="0"/>
    </p:cViewPr>
  </p:notesTextViewPr>
  <p:notesViewPr>
    <p:cSldViewPr snapToGrid="0">
      <p:cViewPr>
        <p:scale>
          <a:sx n="80" d="100"/>
          <a:sy n="80" d="100"/>
        </p:scale>
        <p:origin x="2256" y="-7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ba zubair" userId="cd0c6b642a85ca9b" providerId="LiveId" clId="{251A3A97-7310-4409-8FBA-DFBC38E64C48}"/>
    <pc:docChg chg="undo custSel addSld delSld modSld">
      <pc:chgData name="saba zubair" userId="cd0c6b642a85ca9b" providerId="LiveId" clId="{251A3A97-7310-4409-8FBA-DFBC38E64C48}" dt="2024-10-19T09:15:11.803" v="193" actId="47"/>
      <pc:docMkLst>
        <pc:docMk/>
      </pc:docMkLst>
      <pc:sldChg chg="del">
        <pc:chgData name="saba zubair" userId="cd0c6b642a85ca9b" providerId="LiveId" clId="{251A3A97-7310-4409-8FBA-DFBC38E64C48}" dt="2024-10-19T09:15:11.056" v="192" actId="47"/>
        <pc:sldMkLst>
          <pc:docMk/>
          <pc:sldMk cId="3262603198" sldId="280"/>
        </pc:sldMkLst>
      </pc:sldChg>
      <pc:sldChg chg="addSp modSp">
        <pc:chgData name="saba zubair" userId="cd0c6b642a85ca9b" providerId="LiveId" clId="{251A3A97-7310-4409-8FBA-DFBC38E64C48}" dt="2024-10-19T09:11:04.334" v="14" actId="1076"/>
        <pc:sldMkLst>
          <pc:docMk/>
          <pc:sldMk cId="2814342108" sldId="291"/>
        </pc:sldMkLst>
        <pc:spChg chg="add mod">
          <ac:chgData name="saba zubair" userId="cd0c6b642a85ca9b" providerId="LiveId" clId="{251A3A97-7310-4409-8FBA-DFBC38E64C48}" dt="2024-10-19T09:11:04.334" v="14" actId="1076"/>
          <ac:spMkLst>
            <pc:docMk/>
            <pc:sldMk cId="2814342108" sldId="291"/>
            <ac:spMk id="12" creationId="{280FC540-A800-426B-AB8C-2CBB5C18A58A}"/>
          </ac:spMkLst>
        </pc:spChg>
      </pc:sldChg>
      <pc:sldChg chg="del">
        <pc:chgData name="saba zubair" userId="cd0c6b642a85ca9b" providerId="LiveId" clId="{251A3A97-7310-4409-8FBA-DFBC38E64C48}" dt="2024-10-19T09:15:10.537" v="191" actId="47"/>
        <pc:sldMkLst>
          <pc:docMk/>
          <pc:sldMk cId="964383845" sldId="292"/>
        </pc:sldMkLst>
      </pc:sldChg>
      <pc:sldChg chg="del">
        <pc:chgData name="saba zubair" userId="cd0c6b642a85ca9b" providerId="LiveId" clId="{251A3A97-7310-4409-8FBA-DFBC38E64C48}" dt="2024-10-19T09:15:07.104" v="184" actId="47"/>
        <pc:sldMkLst>
          <pc:docMk/>
          <pc:sldMk cId="3144086649" sldId="293"/>
        </pc:sldMkLst>
      </pc:sldChg>
      <pc:sldChg chg="del">
        <pc:chgData name="saba zubair" userId="cd0c6b642a85ca9b" providerId="LiveId" clId="{251A3A97-7310-4409-8FBA-DFBC38E64C48}" dt="2024-10-19T09:15:07.824" v="185" actId="47"/>
        <pc:sldMkLst>
          <pc:docMk/>
          <pc:sldMk cId="2711580383" sldId="296"/>
        </pc:sldMkLst>
      </pc:sldChg>
      <pc:sldChg chg="del">
        <pc:chgData name="saba zubair" userId="cd0c6b642a85ca9b" providerId="LiveId" clId="{251A3A97-7310-4409-8FBA-DFBC38E64C48}" dt="2024-10-19T09:15:10.082" v="190" actId="47"/>
        <pc:sldMkLst>
          <pc:docMk/>
          <pc:sldMk cId="1683668547" sldId="298"/>
        </pc:sldMkLst>
      </pc:sldChg>
      <pc:sldChg chg="del">
        <pc:chgData name="saba zubair" userId="cd0c6b642a85ca9b" providerId="LiveId" clId="{251A3A97-7310-4409-8FBA-DFBC38E64C48}" dt="2024-10-19T09:15:09.604" v="189" actId="47"/>
        <pc:sldMkLst>
          <pc:docMk/>
          <pc:sldMk cId="3823171416" sldId="306"/>
        </pc:sldMkLst>
      </pc:sldChg>
      <pc:sldChg chg="del">
        <pc:chgData name="saba zubair" userId="cd0c6b642a85ca9b" providerId="LiveId" clId="{251A3A97-7310-4409-8FBA-DFBC38E64C48}" dt="2024-10-19T09:15:08.736" v="187" actId="47"/>
        <pc:sldMkLst>
          <pc:docMk/>
          <pc:sldMk cId="3106395437" sldId="307"/>
        </pc:sldMkLst>
      </pc:sldChg>
      <pc:sldChg chg="del">
        <pc:chgData name="saba zubair" userId="cd0c6b642a85ca9b" providerId="LiveId" clId="{251A3A97-7310-4409-8FBA-DFBC38E64C48}" dt="2024-10-19T09:15:08.316" v="186" actId="47"/>
        <pc:sldMkLst>
          <pc:docMk/>
          <pc:sldMk cId="673993393" sldId="311"/>
        </pc:sldMkLst>
      </pc:sldChg>
      <pc:sldChg chg="del">
        <pc:chgData name="saba zubair" userId="cd0c6b642a85ca9b" providerId="LiveId" clId="{251A3A97-7310-4409-8FBA-DFBC38E64C48}" dt="2024-10-19T09:15:09.165" v="188" actId="47"/>
        <pc:sldMkLst>
          <pc:docMk/>
          <pc:sldMk cId="2332574102" sldId="312"/>
        </pc:sldMkLst>
      </pc:sldChg>
      <pc:sldChg chg="del">
        <pc:chgData name="saba zubair" userId="cd0c6b642a85ca9b" providerId="LiveId" clId="{251A3A97-7310-4409-8FBA-DFBC38E64C48}" dt="2024-10-19T09:15:11.803" v="193" actId="47"/>
        <pc:sldMkLst>
          <pc:docMk/>
          <pc:sldMk cId="2366158913" sldId="313"/>
        </pc:sldMkLst>
      </pc:sldChg>
      <pc:sldChg chg="addSp modSp new add">
        <pc:chgData name="saba zubair" userId="cd0c6b642a85ca9b" providerId="LiveId" clId="{251A3A97-7310-4409-8FBA-DFBC38E64C48}" dt="2024-10-19T09:10:44.548" v="12" actId="1076"/>
        <pc:sldMkLst>
          <pc:docMk/>
          <pc:sldMk cId="1515090625" sldId="314"/>
        </pc:sldMkLst>
        <pc:spChg chg="add mod">
          <ac:chgData name="saba zubair" userId="cd0c6b642a85ca9b" providerId="LiveId" clId="{251A3A97-7310-4409-8FBA-DFBC38E64C48}" dt="2024-10-19T09:10:06.999" v="7" actId="1076"/>
          <ac:spMkLst>
            <pc:docMk/>
            <pc:sldMk cId="1515090625" sldId="314"/>
            <ac:spMk id="4" creationId="{4879B50C-1370-47B3-AD35-57048644A060}"/>
          </ac:spMkLst>
        </pc:spChg>
        <pc:spChg chg="add mod">
          <ac:chgData name="saba zubair" userId="cd0c6b642a85ca9b" providerId="LiveId" clId="{251A3A97-7310-4409-8FBA-DFBC38E64C48}" dt="2024-10-19T09:10:44.548" v="12" actId="1076"/>
          <ac:spMkLst>
            <pc:docMk/>
            <pc:sldMk cId="1515090625" sldId="314"/>
            <ac:spMk id="5" creationId="{555BD127-8B9B-4411-8668-62B2BCA77FDA}"/>
          </ac:spMkLst>
        </pc:spChg>
        <pc:picChg chg="add mod">
          <ac:chgData name="saba zubair" userId="cd0c6b642a85ca9b" providerId="LiveId" clId="{251A3A97-7310-4409-8FBA-DFBC38E64C48}" dt="2024-10-19T09:10:38.653" v="11" actId="1076"/>
          <ac:picMkLst>
            <pc:docMk/>
            <pc:sldMk cId="1515090625" sldId="314"/>
            <ac:picMk id="6" creationId="{FE6D19BA-9818-4D8F-AF4D-BE16CB0E50FB}"/>
          </ac:picMkLst>
        </pc:picChg>
      </pc:sldChg>
      <pc:sldChg chg="addSp delSp modSp new add">
        <pc:chgData name="saba zubair" userId="cd0c6b642a85ca9b" providerId="LiveId" clId="{251A3A97-7310-4409-8FBA-DFBC38E64C48}" dt="2024-10-19T09:13:20.513" v="163" actId="122"/>
        <pc:sldMkLst>
          <pc:docMk/>
          <pc:sldMk cId="3373645285" sldId="315"/>
        </pc:sldMkLst>
        <pc:spChg chg="add mod">
          <ac:chgData name="saba zubair" userId="cd0c6b642a85ca9b" providerId="LiveId" clId="{251A3A97-7310-4409-8FBA-DFBC38E64C48}" dt="2024-10-19T09:11:37.645" v="21" actId="122"/>
          <ac:spMkLst>
            <pc:docMk/>
            <pc:sldMk cId="3373645285" sldId="315"/>
            <ac:spMk id="4" creationId="{A039AB70-49F7-46B3-8BBA-0F84BD5F1EE4}"/>
          </ac:spMkLst>
        </pc:spChg>
        <pc:spChg chg="add del mod">
          <ac:chgData name="saba zubair" userId="cd0c6b642a85ca9b" providerId="LiveId" clId="{251A3A97-7310-4409-8FBA-DFBC38E64C48}" dt="2024-10-19T09:13:20.513" v="163" actId="122"/>
          <ac:spMkLst>
            <pc:docMk/>
            <pc:sldMk cId="3373645285" sldId="315"/>
            <ac:spMk id="6" creationId="{1728F49F-7C2E-4B1A-864E-BA09C5C327BE}"/>
          </ac:spMkLst>
        </pc:spChg>
        <pc:picChg chg="add mod">
          <ac:chgData name="saba zubair" userId="cd0c6b642a85ca9b" providerId="LiveId" clId="{251A3A97-7310-4409-8FBA-DFBC38E64C48}" dt="2024-10-19T09:12:25.222" v="24" actId="14100"/>
          <ac:picMkLst>
            <pc:docMk/>
            <pc:sldMk cId="3373645285" sldId="315"/>
            <ac:picMk id="5" creationId="{EE5D1707-07BC-4C6D-934A-A682498DD04B}"/>
          </ac:picMkLst>
        </pc:picChg>
      </pc:sldChg>
      <pc:sldChg chg="addSp modSp new add">
        <pc:chgData name="saba zubair" userId="cd0c6b642a85ca9b" providerId="LiveId" clId="{251A3A97-7310-4409-8FBA-DFBC38E64C48}" dt="2024-10-19T09:15:03.453" v="183" actId="1076"/>
        <pc:sldMkLst>
          <pc:docMk/>
          <pc:sldMk cId="571649190" sldId="316"/>
        </pc:sldMkLst>
        <pc:spChg chg="add mod">
          <ac:chgData name="saba zubair" userId="cd0c6b642a85ca9b" providerId="LiveId" clId="{251A3A97-7310-4409-8FBA-DFBC38E64C48}" dt="2024-10-19T09:13:45.560" v="169" actId="122"/>
          <ac:spMkLst>
            <pc:docMk/>
            <pc:sldMk cId="571649190" sldId="316"/>
            <ac:spMk id="4" creationId="{7FBE7B79-44BA-4A0E-A8DF-31843ECE745F}"/>
          </ac:spMkLst>
        </pc:spChg>
        <pc:spChg chg="add mod">
          <ac:chgData name="saba zubair" userId="cd0c6b642a85ca9b" providerId="LiveId" clId="{251A3A97-7310-4409-8FBA-DFBC38E64C48}" dt="2024-10-19T09:14:39.008" v="180" actId="14100"/>
          <ac:spMkLst>
            <pc:docMk/>
            <pc:sldMk cId="571649190" sldId="316"/>
            <ac:spMk id="5" creationId="{DEE400FD-208C-47F0-966D-7A3419A3FEB4}"/>
          </ac:spMkLst>
        </pc:spChg>
        <pc:picChg chg="add mod">
          <ac:chgData name="saba zubair" userId="cd0c6b642a85ca9b" providerId="LiveId" clId="{251A3A97-7310-4409-8FBA-DFBC38E64C48}" dt="2024-10-19T09:15:03.453" v="183" actId="1076"/>
          <ac:picMkLst>
            <pc:docMk/>
            <pc:sldMk cId="571649190" sldId="316"/>
            <ac:picMk id="6" creationId="{AA1520BD-9843-487A-AAAB-F3C83C5A2B0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CC001-2C7A-4C2A-8B06-705CA02DC7C6}" type="datetimeFigureOut">
              <a:rPr lang="en-GB" smtClean="0"/>
              <a:t>19/10/2024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73E03-7F6C-40B1-9C82-92C8804404E5}" type="slidenum">
              <a:rPr lang="en-GB" smtClean="0"/>
              <a:t>‹#›</a:t>
            </a:fld>
            <a:endParaRPr lang="en-GB" dirty="0"/>
          </a:p>
        </p:txBody>
      </p:sp>
    </p:spTree>
    <p:extLst>
      <p:ext uri="{BB962C8B-B14F-4D97-AF65-F5344CB8AC3E}">
        <p14:creationId xmlns:p14="http://schemas.microsoft.com/office/powerpoint/2010/main" val="186270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200" b="1" i="0" u="none" strike="noStrike" kern="1200" cap="none" spc="0" normalizeH="0" baseline="0" noProof="0" dirty="0">
                <a:ln>
                  <a:noFill/>
                </a:ln>
                <a:solidFill>
                  <a:srgbClr val="253746"/>
                </a:solidFill>
                <a:effectLst/>
                <a:uLnTx/>
                <a:uFillTx/>
                <a:latin typeface="+mn-lt"/>
                <a:ea typeface="+mn-ea"/>
                <a:cs typeface="+mn-cs"/>
              </a:rPr>
              <a:t>Before teaching, be aware that</a:t>
            </a:r>
            <a:r>
              <a:rPr kumimoji="0" lang="en-GB" sz="1200" b="0" i="0" u="none" strike="noStrike" kern="1200" cap="none" spc="0" normalizeH="0" baseline="0" noProof="0" dirty="0">
                <a:ln>
                  <a:noFill/>
                </a:ln>
                <a:solidFill>
                  <a:srgbClr val="253746"/>
                </a:solidFill>
                <a:effectLst/>
                <a:uLnTx/>
                <a:uFillTx/>
                <a:latin typeface="+mn-lt"/>
                <a:ea typeface="+mn-ea"/>
                <a:cs typeface="+mn-cs"/>
              </a:rPr>
              <a:t>:</a:t>
            </a:r>
          </a:p>
          <a:p>
            <a:pPr marL="231775" marR="0" lvl="0" indent="-231775"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253746"/>
                </a:solidFill>
                <a:effectLst/>
                <a:uLnTx/>
                <a:uFillTx/>
                <a:latin typeface="+mn-lt"/>
                <a:ea typeface="+mn-ea"/>
                <a:cs typeface="+mn-cs"/>
              </a:rPr>
              <a:t>On </a:t>
            </a:r>
            <a:r>
              <a:rPr kumimoji="0" lang="en-GB" sz="1200" b="1" i="0" u="none" strike="noStrike" kern="1200" cap="none" spc="0" normalizeH="0" baseline="0" noProof="0" dirty="0">
                <a:ln>
                  <a:noFill/>
                </a:ln>
                <a:solidFill>
                  <a:srgbClr val="253746"/>
                </a:solidFill>
                <a:effectLst/>
                <a:uLnTx/>
                <a:uFillTx/>
                <a:latin typeface="+mn-lt"/>
                <a:ea typeface="+mn-ea"/>
                <a:cs typeface="+mn-cs"/>
              </a:rPr>
              <a:t>Day 1</a:t>
            </a:r>
            <a:r>
              <a:rPr kumimoji="0" lang="en-GB" sz="1200" b="0" i="0" u="none" strike="noStrike" kern="1200" cap="none" spc="0" normalizeH="0" baseline="0" noProof="0" dirty="0">
                <a:ln>
                  <a:noFill/>
                </a:ln>
                <a:solidFill>
                  <a:srgbClr val="253746"/>
                </a:solidFill>
                <a:effectLst/>
                <a:uLnTx/>
                <a:uFillTx/>
                <a:latin typeface="+mn-lt"/>
                <a:ea typeface="+mn-ea"/>
                <a:cs typeface="+mn-cs"/>
              </a:rPr>
              <a:t> you can also use Number grid  ITP to model the patterns.</a:t>
            </a:r>
          </a:p>
        </p:txBody>
      </p:sp>
      <p:sp>
        <p:nvSpPr>
          <p:cNvPr id="4" name="Slide Number Placeholder 3"/>
          <p:cNvSpPr>
            <a:spLocks noGrp="1"/>
          </p:cNvSpPr>
          <p:nvPr>
            <p:ph type="sldNum" sz="quarter" idx="10"/>
          </p:nvPr>
        </p:nvSpPr>
        <p:spPr/>
        <p:txBody>
          <a:bodyPr/>
          <a:lstStyle/>
          <a:p>
            <a:fld id="{33873E03-7F6C-40B1-9C82-92C8804404E5}" type="slidenum">
              <a:rPr lang="en-GB" smtClean="0"/>
              <a:t>1</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10</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11</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12</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Today would be a great day to use a problem-solving investigation</a:t>
            </a:r>
            <a:r>
              <a:rPr lang="en-GB" sz="1200" b="1" kern="1200" baseline="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Clapping Times </a:t>
            </a:r>
            <a:r>
              <a:rPr lang="en-GB" sz="1200" b="1" kern="1200" dirty="0">
                <a:solidFill>
                  <a:schemeClr val="tx1"/>
                </a:solidFill>
                <a:effectLst/>
                <a:latin typeface="+mn-lt"/>
                <a:ea typeface="+mn-ea"/>
                <a:cs typeface="+mn-cs"/>
              </a:rPr>
              <a:t>– as the group activity, which you can find in this unit’s IN-DEPTH INVESTIGATION box on Hamilton’s website.</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Alternatively, children </a:t>
            </a:r>
            <a:r>
              <a:rPr kumimoji="0" lang="en-GB" sz="1200" b="1" i="0" u="none" strike="noStrike" kern="1200" cap="none" spc="0" normalizeH="0" baseline="0" noProof="0" dirty="0">
                <a:ln>
                  <a:noFill/>
                </a:ln>
                <a:solidFill>
                  <a:prstClr val="black"/>
                </a:solidFill>
                <a:effectLst/>
                <a:uLnTx/>
                <a:uFillTx/>
                <a:latin typeface="+mn-lt"/>
                <a:ea typeface="+mn-ea"/>
                <a:cs typeface="+mn-cs"/>
              </a:rPr>
              <a:t>can now go on to do differentiated GROUP ACTIVITIES. You can find Hamilton’s group activities in this unit’s TEACHING AND GROUP ACTIVITIES download.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WT/ ARE:  Continue number patterns, using knowledge and understanding of counting in 2s and 10s.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GD:  Investigating statement about multiples.</a:t>
            </a:r>
          </a:p>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13</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The Practice Sheet on this slide is suitable for most children.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Differentiated PRACTICE WORKSHEETS are available on Hamilton’s website in this unit’s PROCEDURAL FLUENCY box.</a:t>
            </a:r>
          </a:p>
          <a:p>
            <a:r>
              <a:rPr kumimoji="0" lang="en-GB" sz="1200" b="0" i="0" u="none" strike="noStrike" kern="1200" cap="none" spc="0" normalizeH="0" baseline="0" noProof="0" dirty="0">
                <a:ln>
                  <a:noFill/>
                </a:ln>
                <a:solidFill>
                  <a:prstClr val="black"/>
                </a:solidFill>
                <a:effectLst/>
                <a:uLnTx/>
                <a:uFillTx/>
                <a:latin typeface="+mn-lt"/>
                <a:ea typeface="+mn-ea"/>
                <a:cs typeface="+mn-cs"/>
              </a:rPr>
              <a:t>WT:  Multiplication and Division Sheet 1,</a:t>
            </a:r>
            <a:r>
              <a:rPr lang="en-GB" sz="1200" b="0" i="0" u="none" strike="noStrike" kern="1200" baseline="0" dirty="0">
                <a:solidFill>
                  <a:schemeClr val="tx1"/>
                </a:solidFill>
                <a:latin typeface="+mn-lt"/>
                <a:ea typeface="+mn-ea"/>
                <a:cs typeface="+mn-cs"/>
              </a:rPr>
              <a:t> allow children to use 1-100 grid.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ARE:  Multiplication and Division Sheet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GD:  Multiplication and Division Sheet 2.</a:t>
            </a:r>
          </a:p>
        </p:txBody>
      </p:sp>
      <p:sp>
        <p:nvSpPr>
          <p:cNvPr id="4" name="Slide Number Placeholder 3"/>
          <p:cNvSpPr>
            <a:spLocks noGrp="1"/>
          </p:cNvSpPr>
          <p:nvPr>
            <p:ph type="sldNum" sz="quarter" idx="10"/>
          </p:nvPr>
        </p:nvSpPr>
        <p:spPr/>
        <p:txBody>
          <a:bodyPr/>
          <a:lstStyle/>
          <a:p>
            <a:fld id="{33873E03-7F6C-40B1-9C82-92C8804404E5}" type="slidenum">
              <a:rPr lang="en-GB" smtClean="0"/>
              <a:t>15</a:t>
            </a:fld>
            <a:endParaRPr lang="en-GB" dirty="0"/>
          </a:p>
        </p:txBody>
      </p:sp>
    </p:spTree>
    <p:extLst>
      <p:ext uri="{BB962C8B-B14F-4D97-AF65-F5344CB8AC3E}">
        <p14:creationId xmlns:p14="http://schemas.microsoft.com/office/powerpoint/2010/main" val="3898940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Choose starters that suit your class by dragging and dropping the relevant slide or slides below to the start of the teaching for each day.</a:t>
            </a:r>
          </a:p>
          <a:p>
            <a:endParaRPr lang="en-GB" dirty="0">
              <a:solidFill>
                <a:srgbClr val="253746"/>
              </a:solidFill>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2</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Pre-requisite skills – to use this starter, drag this slide to the start of Day 1</a:t>
            </a:r>
          </a:p>
          <a:p>
            <a:r>
              <a:rPr lang="en-GB" dirty="0">
                <a:solidFill>
                  <a:srgbClr val="253746"/>
                </a:solidFill>
              </a:rPr>
              <a:t>Highlight 2 on Number grid ITP. What is 2 more? Highlight 4. Repeat, highlighting 6. How many are we adding each time? Ask children to say the next numbers until you reach 20. Then use the highlighted numbers to count in 2s.</a:t>
            </a:r>
          </a:p>
        </p:txBody>
      </p:sp>
      <p:sp>
        <p:nvSpPr>
          <p:cNvPr id="4" name="Slide Number Placeholder 3"/>
          <p:cNvSpPr>
            <a:spLocks noGrp="1"/>
          </p:cNvSpPr>
          <p:nvPr>
            <p:ph type="sldNum" sz="quarter" idx="10"/>
          </p:nvPr>
        </p:nvSpPr>
        <p:spPr/>
        <p:txBody>
          <a:bodyPr/>
          <a:lstStyle/>
          <a:p>
            <a:fld id="{33873E03-7F6C-40B1-9C82-92C8804404E5}" type="slidenum">
              <a:rPr lang="en-GB" smtClean="0"/>
              <a:t>3</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Simmering skills – to use this starter, drag this slide to the start of Day 2</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solidFill>
                  <a:srgbClr val="253746"/>
                </a:solidFill>
              </a:rPr>
              <a:t>Throw a soft ball to a child and say 10! They throw the ball to another child and say 20! That child throws to another child and says 30! Continue until you reach at least 100. Repeat, starting with a different child each time, ensuring all children have at least two turns.</a:t>
            </a:r>
          </a:p>
        </p:txBody>
      </p:sp>
      <p:sp>
        <p:nvSpPr>
          <p:cNvPr id="4" name="Slide Number Placeholder 3"/>
          <p:cNvSpPr>
            <a:spLocks noGrp="1"/>
          </p:cNvSpPr>
          <p:nvPr>
            <p:ph type="sldNum" sz="quarter" idx="10"/>
          </p:nvPr>
        </p:nvSpPr>
        <p:spPr/>
        <p:txBody>
          <a:bodyPr/>
          <a:lstStyle/>
          <a:p>
            <a:fld id="{33873E03-7F6C-40B1-9C82-92C8804404E5}" type="slidenum">
              <a:rPr lang="en-GB" smtClean="0"/>
              <a:t>4</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srgbClr val="253746"/>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5</a:t>
            </a:fld>
            <a:endParaRPr lang="en-GB" dirty="0"/>
          </a:p>
        </p:txBody>
      </p:sp>
    </p:spTree>
    <p:extLst>
      <p:ext uri="{BB962C8B-B14F-4D97-AF65-F5344CB8AC3E}">
        <p14:creationId xmlns:p14="http://schemas.microsoft.com/office/powerpoint/2010/main" val="2541806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6</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7</a:t>
            </a:fld>
            <a:endParaRPr lang="en-GB" dirty="0"/>
          </a:p>
        </p:txBody>
      </p:sp>
    </p:spTree>
    <p:extLst>
      <p:ext uri="{BB962C8B-B14F-4D97-AF65-F5344CB8AC3E}">
        <p14:creationId xmlns:p14="http://schemas.microsoft.com/office/powerpoint/2010/main" val="2900584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8</a:t>
            </a:fld>
            <a:endParaRPr lang="en-GB" dirty="0"/>
          </a:p>
        </p:txBody>
      </p:sp>
    </p:spTree>
    <p:extLst>
      <p:ext uri="{BB962C8B-B14F-4D97-AF65-F5344CB8AC3E}">
        <p14:creationId xmlns:p14="http://schemas.microsoft.com/office/powerpoint/2010/main" val="1031696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33873E03-7F6C-40B1-9C82-92C8804404E5}" type="slidenum">
              <a:rPr lang="en-GB" smtClean="0"/>
              <a:t>9</a:t>
            </a:fld>
            <a:endParaRPr lang="en-GB" dirty="0"/>
          </a:p>
        </p:txBody>
      </p:sp>
    </p:spTree>
    <p:extLst>
      <p:ext uri="{BB962C8B-B14F-4D97-AF65-F5344CB8AC3E}">
        <p14:creationId xmlns:p14="http://schemas.microsoft.com/office/powerpoint/2010/main" val="2900584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hamilton-trust.org.uk/maths/year-2-math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161875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2211625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077515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FB96D1F-83BC-4887-89A5-175B6E6C68B9}"/>
              </a:ext>
            </a:extLst>
          </p:cNvPr>
          <p:cNvSpPr/>
          <p:nvPr userDrawn="1"/>
        </p:nvSpPr>
        <p:spPr>
          <a:xfrm>
            <a:off x="-53107" y="6221405"/>
            <a:ext cx="9197108" cy="657069"/>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b="1" dirty="0"/>
          </a:p>
        </p:txBody>
      </p:sp>
      <p:sp>
        <p:nvSpPr>
          <p:cNvPr id="3" name="Subtitle 2">
            <a:extLst>
              <a:ext uri="{FF2B5EF4-FFF2-40B4-BE49-F238E27FC236}">
                <a16:creationId xmlns:a16="http://schemas.microsoft.com/office/drawing/2014/main" id="{7413BC91-F6D0-4DC8-B0B8-6E7E7FAB663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sp>
        <p:nvSpPr>
          <p:cNvPr id="17" name="Slide Number Placeholder 16">
            <a:extLst>
              <a:ext uri="{FF2B5EF4-FFF2-40B4-BE49-F238E27FC236}">
                <a16:creationId xmlns:a16="http://schemas.microsoft.com/office/drawing/2014/main" id="{5D9A2E24-96C9-44BE-881E-97F4ADE1902D}"/>
              </a:ext>
            </a:extLst>
          </p:cNvPr>
          <p:cNvSpPr>
            <a:spLocks noGrp="1"/>
          </p:cNvSpPr>
          <p:nvPr>
            <p:ph type="sldNum" sz="quarter" idx="12"/>
          </p:nvPr>
        </p:nvSpPr>
        <p:spPr>
          <a:xfrm>
            <a:off x="4185487" y="6367375"/>
            <a:ext cx="719921" cy="365125"/>
          </a:xfrm>
        </p:spPr>
        <p:txBody>
          <a:bodyPr/>
          <a:lstStyle>
            <a:lvl1pPr algn="ctr">
              <a:defRPr sz="1300" b="0">
                <a:solidFill>
                  <a:srgbClr val="EA7600"/>
                </a:solidFill>
                <a:latin typeface="+mn-lt"/>
              </a:defRPr>
            </a:lvl1pPr>
          </a:lstStyle>
          <a:p>
            <a:fld id="{BA0EE811-478C-4958-8104-2A70B5A19611}" type="slidenum">
              <a:rPr lang="en-GB" smtClean="0"/>
              <a:pPr/>
              <a:t>‹#›</a:t>
            </a:fld>
            <a:endParaRPr lang="en-GB" dirty="0"/>
          </a:p>
        </p:txBody>
      </p:sp>
      <p:sp>
        <p:nvSpPr>
          <p:cNvPr id="2" name="Rectangle 1">
            <a:extLst>
              <a:ext uri="{FF2B5EF4-FFF2-40B4-BE49-F238E27FC236}">
                <a16:creationId xmlns:a16="http://schemas.microsoft.com/office/drawing/2014/main" id="{D89D1CB2-11BF-434A-9AE8-BEAF97E774D6}"/>
              </a:ext>
            </a:extLst>
          </p:cNvPr>
          <p:cNvSpPr/>
          <p:nvPr userDrawn="1"/>
        </p:nvSpPr>
        <p:spPr>
          <a:xfrm>
            <a:off x="810409" y="6380189"/>
            <a:ext cx="2271837" cy="292388"/>
          </a:xfrm>
          <a:prstGeom prst="rect">
            <a:avLst/>
          </a:prstGeom>
        </p:spPr>
        <p:txBody>
          <a:bodyPr wrap="square">
            <a:spAutoFit/>
          </a:bodyPr>
          <a:lstStyle/>
          <a:p>
            <a:pPr algn="l"/>
            <a:r>
              <a:rPr lang="en-GB" sz="1300" b="0" dirty="0">
                <a:solidFill>
                  <a:srgbClr val="EA7600"/>
                </a:solidFill>
              </a:rPr>
              <a:t>©</a:t>
            </a:r>
            <a:r>
              <a:rPr lang="en-GB" sz="1200" b="0" dirty="0">
                <a:solidFill>
                  <a:srgbClr val="EA7600"/>
                </a:solidFill>
              </a:rPr>
              <a:t>  </a:t>
            </a:r>
            <a:r>
              <a:rPr lang="en-GB" sz="1300" b="0" u="none" dirty="0">
                <a:solidFill>
                  <a:srgbClr val="EA7600"/>
                </a:solidFill>
                <a:hlinkClick r:id="rId2"/>
              </a:rPr>
              <a:t>hamilton-trust.org.uk</a:t>
            </a:r>
            <a:endParaRPr lang="en-GB" sz="1300" b="0" u="none" dirty="0">
              <a:solidFill>
                <a:srgbClr val="EA7600"/>
              </a:solidFill>
            </a:endParaRPr>
          </a:p>
        </p:txBody>
      </p:sp>
      <p:pic>
        <p:nvPicPr>
          <p:cNvPr id="9" name="Picture 8">
            <a:extLst>
              <a:ext uri="{FF2B5EF4-FFF2-40B4-BE49-F238E27FC236}">
                <a16:creationId xmlns:a16="http://schemas.microsoft.com/office/drawing/2014/main" id="{251EBB7B-6C39-48C7-850C-99BEC78CA162}"/>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5058" y="6091747"/>
            <a:ext cx="775846" cy="721945"/>
          </a:xfrm>
          <a:prstGeom prst="rect">
            <a:avLst/>
          </a:prstGeom>
        </p:spPr>
      </p:pic>
      <p:sp>
        <p:nvSpPr>
          <p:cNvPr id="16" name="Footer Placeholder 15">
            <a:extLst>
              <a:ext uri="{FF2B5EF4-FFF2-40B4-BE49-F238E27FC236}">
                <a16:creationId xmlns:a16="http://schemas.microsoft.com/office/drawing/2014/main" id="{7E7D638D-B41C-46A9-87E5-34C770A46C82}"/>
              </a:ext>
            </a:extLst>
          </p:cNvPr>
          <p:cNvSpPr>
            <a:spLocks noGrp="1"/>
          </p:cNvSpPr>
          <p:nvPr>
            <p:ph type="ftr" sz="quarter" idx="11"/>
          </p:nvPr>
        </p:nvSpPr>
        <p:spPr>
          <a:xfrm>
            <a:off x="5943602" y="6367376"/>
            <a:ext cx="3086100" cy="365125"/>
          </a:xfrm>
        </p:spPr>
        <p:txBody>
          <a:bodyPr/>
          <a:lstStyle>
            <a:lvl1pPr>
              <a:defRPr sz="1300" b="0">
                <a:solidFill>
                  <a:srgbClr val="EA7600"/>
                </a:solidFill>
                <a:latin typeface="+mn-lt"/>
              </a:defRPr>
            </a:lvl1pPr>
          </a:lstStyle>
          <a:p>
            <a:pPr algn="r"/>
            <a:r>
              <a:rPr lang="en-GB" dirty="0"/>
              <a:t>Year 2</a:t>
            </a:r>
          </a:p>
        </p:txBody>
      </p:sp>
    </p:spTree>
    <p:extLst>
      <p:ext uri="{BB962C8B-B14F-4D97-AF65-F5344CB8AC3E}">
        <p14:creationId xmlns:p14="http://schemas.microsoft.com/office/powerpoint/2010/main" val="129187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76318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r>
              <a:rPr lang="en-GB" dirty="0"/>
              <a:t>Year 2</a:t>
            </a:r>
          </a:p>
        </p:txBody>
      </p:sp>
      <p:sp>
        <p:nvSpPr>
          <p:cNvPr id="6" name="Slide Number Placeholder 5"/>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391776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Year 2</a:t>
            </a:r>
          </a:p>
        </p:txBody>
      </p:sp>
      <p:sp>
        <p:nvSpPr>
          <p:cNvPr id="7" name="Slide Number Placeholder 6"/>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68677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r>
              <a:rPr lang="en-GB" dirty="0"/>
              <a:t>Year 2</a:t>
            </a:r>
          </a:p>
        </p:txBody>
      </p:sp>
      <p:sp>
        <p:nvSpPr>
          <p:cNvPr id="9" name="Slide Number Placeholder 8"/>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88246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r>
              <a:rPr lang="en-GB" dirty="0"/>
              <a:t>Year 2</a:t>
            </a:r>
          </a:p>
        </p:txBody>
      </p:sp>
      <p:sp>
        <p:nvSpPr>
          <p:cNvPr id="5" name="Slide Number Placeholder 4"/>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766172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r>
              <a:rPr lang="en-GB" dirty="0"/>
              <a:t>Year 2</a:t>
            </a:r>
          </a:p>
        </p:txBody>
      </p:sp>
      <p:sp>
        <p:nvSpPr>
          <p:cNvPr id="4" name="Slide Number Placeholder 3"/>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84803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Year 2</a:t>
            </a:r>
          </a:p>
        </p:txBody>
      </p:sp>
      <p:sp>
        <p:nvSpPr>
          <p:cNvPr id="7" name="Slide Number Placeholder 6"/>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686641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r>
              <a:rPr lang="en-GB" dirty="0"/>
              <a:t>Year 2</a:t>
            </a:r>
          </a:p>
        </p:txBody>
      </p:sp>
      <p:sp>
        <p:nvSpPr>
          <p:cNvPr id="7" name="Slide Number Placeholder 6"/>
          <p:cNvSpPr>
            <a:spLocks noGrp="1"/>
          </p:cNvSpPr>
          <p:nvPr>
            <p:ph type="sldNum" sz="quarter" idx="12"/>
          </p:nvPr>
        </p:nvSpPr>
        <p:spPr/>
        <p:txBody>
          <a:bodyPr/>
          <a:lstStyle/>
          <a:p>
            <a:fld id="{BA0EE811-478C-4958-8104-2A70B5A19611}" type="slidenum">
              <a:rPr lang="en-GB" smtClean="0"/>
              <a:t>‹#›</a:t>
            </a:fld>
            <a:endParaRPr lang="en-GB" dirty="0"/>
          </a:p>
        </p:txBody>
      </p:sp>
    </p:spTree>
    <p:extLst>
      <p:ext uri="{BB962C8B-B14F-4D97-AF65-F5344CB8AC3E}">
        <p14:creationId xmlns:p14="http://schemas.microsoft.com/office/powerpoint/2010/main" val="3111712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9000">
              <a:schemeClr val="bg1">
                <a:lumMod val="95000"/>
              </a:schemeClr>
            </a:gs>
            <a:gs pos="0">
              <a:schemeClr val="accent1">
                <a:lumMod val="40000"/>
                <a:lumOff val="60000"/>
              </a:schemeClr>
            </a:gs>
            <a:gs pos="100000">
              <a:schemeClr val="bg1">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Year 2</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EE811-478C-4958-8104-2A70B5A19611}" type="slidenum">
              <a:rPr lang="en-GB" smtClean="0"/>
              <a:t>‹#›</a:t>
            </a:fld>
            <a:endParaRPr lang="en-GB" dirty="0"/>
          </a:p>
        </p:txBody>
      </p:sp>
    </p:spTree>
    <p:extLst>
      <p:ext uri="{BB962C8B-B14F-4D97-AF65-F5344CB8AC3E}">
        <p14:creationId xmlns:p14="http://schemas.microsoft.com/office/powerpoint/2010/main" val="4128276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microsoft.com/office/2007/relationships/hdphoto" Target="../media/hdphoto1.wdp"/><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image" Target="../media/image8.png"/><Relationship Id="rId5" Type="http://schemas.microsoft.com/office/2007/relationships/hdphoto" Target="../media/hdphoto1.wdp"/><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image" Target="../media/image8.png"/><Relationship Id="rId5" Type="http://schemas.microsoft.com/office/2007/relationships/hdphoto" Target="../media/hdphoto1.wdp"/><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12.png"/><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ordwall.net/resource/13422392/multiples-of-2-5-and-1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microsoft.com/office/2007/relationships/hdphoto" Target="../media/hdphoto1.wdp"/><Relationship Id="rId5" Type="http://schemas.openxmlformats.org/officeDocument/2006/relationships/image" Target="../media/image7.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microsoft.com/office/2007/relationships/hdphoto" Target="../media/hdphoto1.wdp"/><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80194" y="1743331"/>
            <a:ext cx="8130503" cy="2500685"/>
          </a:xfrm>
          <a:prstGeom prst="rect">
            <a:avLst/>
          </a:prstGeom>
          <a:noFill/>
        </p:spPr>
        <p:txBody>
          <a:bodyPr wrap="square" rtlCol="0">
            <a:spAutoFit/>
          </a:bodyPr>
          <a:lstStyle/>
          <a:p>
            <a:pPr algn="ctr">
              <a:spcAft>
                <a:spcPts val="450"/>
              </a:spcAft>
              <a:buClr>
                <a:schemeClr val="accent2"/>
              </a:buClr>
            </a:pPr>
            <a:r>
              <a:rPr lang="en-US" sz="2400" b="1" dirty="0">
                <a:solidFill>
                  <a:srgbClr val="253746"/>
                </a:solidFill>
              </a:rPr>
              <a:t>Objectives</a:t>
            </a:r>
            <a:endParaRPr lang="en-GB" sz="2400" b="1" dirty="0">
              <a:solidFill>
                <a:srgbClr val="253746"/>
              </a:solidFill>
            </a:endParaRPr>
          </a:p>
          <a:p>
            <a:pPr>
              <a:buClr>
                <a:srgbClr val="EA7600"/>
              </a:buClr>
              <a:buSzPct val="120000"/>
            </a:pPr>
            <a:r>
              <a:rPr lang="en-GB" sz="2000" b="1" dirty="0">
                <a:solidFill>
                  <a:srgbClr val="253746"/>
                </a:solidFill>
              </a:rPr>
              <a:t>Day 1</a:t>
            </a:r>
          </a:p>
          <a:p>
            <a:pPr>
              <a:spcAft>
                <a:spcPts val="1000"/>
              </a:spcAft>
              <a:buClr>
                <a:srgbClr val="EA7600"/>
              </a:buClr>
              <a:buSzPct val="120000"/>
            </a:pPr>
            <a:r>
              <a:rPr lang="en-GB" sz="2000" b="1" dirty="0">
                <a:solidFill>
                  <a:schemeClr val="accent5">
                    <a:lumMod val="75000"/>
                  </a:schemeClr>
                </a:solidFill>
              </a:rPr>
              <a:t>Count in 10s and 2s.                                                                                             Recognise and describe patterns.</a:t>
            </a:r>
          </a:p>
          <a:p>
            <a:pPr>
              <a:buClr>
                <a:srgbClr val="EA7600"/>
              </a:buClr>
              <a:buSzPct val="120000"/>
            </a:pPr>
            <a:r>
              <a:rPr lang="en-GB" sz="2000" b="1" dirty="0">
                <a:solidFill>
                  <a:srgbClr val="253746"/>
                </a:solidFill>
              </a:rPr>
              <a:t>Day 2</a:t>
            </a:r>
          </a:p>
          <a:p>
            <a:pPr>
              <a:spcAft>
                <a:spcPts val="1000"/>
              </a:spcAft>
              <a:buClr>
                <a:srgbClr val="EA7600"/>
              </a:buClr>
              <a:buSzPct val="120000"/>
            </a:pPr>
            <a:r>
              <a:rPr lang="en-GB" sz="2000" b="1" dirty="0">
                <a:solidFill>
                  <a:schemeClr val="accent5">
                    <a:lumMod val="75000"/>
                  </a:schemeClr>
                </a:solidFill>
              </a:rPr>
              <a:t>Count in 10s.                                                                                                                      Begin to understand multiplication as repeated addition.</a:t>
            </a:r>
          </a:p>
        </p:txBody>
      </p:sp>
      <p:sp>
        <p:nvSpPr>
          <p:cNvPr id="15" name="TextBox 14">
            <a:extLst>
              <a:ext uri="{FF2B5EF4-FFF2-40B4-BE49-F238E27FC236}">
                <a16:creationId xmlns:a16="http://schemas.microsoft.com/office/drawing/2014/main" id="{A64F3FED-3247-4F55-BF8A-D1D9E087C65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Multiplication and Division</a:t>
            </a:r>
          </a:p>
          <a:p>
            <a:pPr algn="ctr"/>
            <a:r>
              <a:rPr lang="en-GB" sz="2400" b="1" dirty="0">
                <a:solidFill>
                  <a:srgbClr val="253746"/>
                </a:solidFill>
              </a:rPr>
              <a:t>Begin to understand multiplication as sets and recognise patterns</a:t>
            </a:r>
          </a:p>
        </p:txBody>
      </p:sp>
    </p:spTree>
    <p:extLst>
      <p:ext uri="{BB962C8B-B14F-4D97-AF65-F5344CB8AC3E}">
        <p14:creationId xmlns:p14="http://schemas.microsoft.com/office/powerpoint/2010/main" val="2966993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p:cNvPicPr>
          <p:nvPr/>
        </p:nvPicPr>
        <p:blipFill>
          <a:blip r:embed="rId3">
            <a:extLst>
              <a:ext uri="{28A0092B-C50C-407E-A947-70E740481C1C}">
                <a14:useLocalDpi xmlns:a14="http://schemas.microsoft.com/office/drawing/2010/main" val="0"/>
              </a:ext>
            </a:extLst>
          </a:blip>
          <a:stretch>
            <a:fillRect/>
          </a:stretch>
        </p:blipFill>
        <p:spPr>
          <a:xfrm>
            <a:off x="2880000" y="540000"/>
            <a:ext cx="6120000" cy="5400000"/>
          </a:xfrm>
          <a:prstGeom prst="rect">
            <a:avLst/>
          </a:prstGeom>
        </p:spPr>
      </p:pic>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10</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Count in 10s and 2s; Recognise and describe patterns.</a:t>
            </a:r>
          </a:p>
        </p:txBody>
      </p:sp>
      <p:sp>
        <p:nvSpPr>
          <p:cNvPr id="7" name="Rectangle 6"/>
          <p:cNvSpPr/>
          <p:nvPr/>
        </p:nvSpPr>
        <p:spPr>
          <a:xfrm>
            <a:off x="8345984" y="565200"/>
            <a:ext cx="7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 name="Group 8">
            <a:extLst>
              <a:ext uri="{FF2B5EF4-FFF2-40B4-BE49-F238E27FC236}">
                <a16:creationId xmlns:a16="http://schemas.microsoft.com/office/drawing/2014/main" id="{7BB30A5C-334A-4DE7-8017-2D88CC0A727C}"/>
              </a:ext>
            </a:extLst>
          </p:cNvPr>
          <p:cNvGrpSpPr/>
          <p:nvPr/>
        </p:nvGrpSpPr>
        <p:grpSpPr>
          <a:xfrm>
            <a:off x="116681" y="2167123"/>
            <a:ext cx="2801678" cy="1569186"/>
            <a:chOff x="4298496" y="4063018"/>
            <a:chExt cx="2801678" cy="1569186"/>
          </a:xfrm>
        </p:grpSpPr>
        <p:sp>
          <p:nvSpPr>
            <p:cNvPr id="11" name="Speech Bubble: Rectangle with Corners Rounded 14">
              <a:extLst>
                <a:ext uri="{FF2B5EF4-FFF2-40B4-BE49-F238E27FC236}">
                  <a16:creationId xmlns:a16="http://schemas.microsoft.com/office/drawing/2014/main" id="{C5C595CE-B7F4-4D5E-A864-1E044BBD6CB2}"/>
                </a:ext>
              </a:extLst>
            </p:cNvPr>
            <p:cNvSpPr/>
            <p:nvPr/>
          </p:nvSpPr>
          <p:spPr>
            <a:xfrm>
              <a:off x="4298496" y="4063018"/>
              <a:ext cx="2801678" cy="1569186"/>
            </a:xfrm>
            <a:prstGeom prst="cloudCallout">
              <a:avLst>
                <a:gd name="adj1" fmla="val 45772"/>
                <a:gd name="adj2" fmla="val -55339"/>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What can you say about all </a:t>
              </a:r>
              <a:r>
                <a:rPr lang="en-GB" b="1" dirty="0">
                  <a:solidFill>
                    <a:srgbClr val="00B050"/>
                  </a:solidFill>
                  <a:latin typeface="Myriad Pro Light" panose="020B0603030403020204" pitchFamily="34" charset="0"/>
                </a:rPr>
                <a:t>multiples of 10? </a:t>
              </a:r>
            </a:p>
          </p:txBody>
        </p:sp>
        <p:pic>
          <p:nvPicPr>
            <p:cNvPr id="13" name="Picture 12">
              <a:extLst>
                <a:ext uri="{FF2B5EF4-FFF2-40B4-BE49-F238E27FC236}">
                  <a16:creationId xmlns:a16="http://schemas.microsoft.com/office/drawing/2014/main" id="{E6B10444-E519-49CD-A529-0F22C67FF3BC}"/>
                </a:ext>
              </a:extLst>
            </p:cNvPr>
            <p:cNvPicPr>
              <a:picLocks noChangeAspect="1"/>
            </p:cNvPicPr>
            <p:nvPr/>
          </p:nvPicPr>
          <p:blipFill rotWithShape="1">
            <a:blip r:embed="rId4"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443398" y="4249024"/>
              <a:ext cx="391606" cy="750673"/>
            </a:xfrm>
            <a:prstGeom prst="rect">
              <a:avLst/>
            </a:prstGeom>
          </p:spPr>
        </p:pic>
      </p:grpSp>
      <p:sp>
        <p:nvSpPr>
          <p:cNvPr id="15" name="Rectangle 14"/>
          <p:cNvSpPr/>
          <p:nvPr/>
        </p:nvSpPr>
        <p:spPr>
          <a:xfrm>
            <a:off x="3528000" y="565200"/>
            <a:ext cx="61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ectangle 15"/>
          <p:cNvSpPr/>
          <p:nvPr/>
        </p:nvSpPr>
        <p:spPr>
          <a:xfrm>
            <a:off x="4747266" y="565200"/>
            <a:ext cx="61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p:cNvSpPr/>
          <p:nvPr/>
        </p:nvSpPr>
        <p:spPr>
          <a:xfrm>
            <a:off x="5940000" y="565200"/>
            <a:ext cx="61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p:nvSpPr>
        <p:spPr>
          <a:xfrm>
            <a:off x="7128000" y="565200"/>
            <a:ext cx="61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Speech Bubble: Rectangle with Corners Rounded 10">
            <a:extLst>
              <a:ext uri="{FF2B5EF4-FFF2-40B4-BE49-F238E27FC236}">
                <a16:creationId xmlns:a16="http://schemas.microsoft.com/office/drawing/2014/main" id="{C268CD3D-D163-46C6-9AC4-5F4BD7505D13}"/>
              </a:ext>
            </a:extLst>
          </p:cNvPr>
          <p:cNvSpPr/>
          <p:nvPr/>
        </p:nvSpPr>
        <p:spPr>
          <a:xfrm>
            <a:off x="61912" y="589409"/>
            <a:ext cx="2808000" cy="1182087"/>
          </a:xfrm>
          <a:prstGeom prst="flowChartTerminator">
            <a:avLst/>
          </a:prstGeom>
          <a:blipFill dpi="0" rotWithShape="1">
            <a:blip r:embed="rId5">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00B050"/>
                </a:solidFill>
              </a:rPr>
              <a:t>Multiples of 10 </a:t>
            </a:r>
            <a:r>
              <a:rPr lang="en-GB" b="1" dirty="0">
                <a:solidFill>
                  <a:srgbClr val="253746"/>
                </a:solidFill>
              </a:rPr>
              <a:t>are now in 2 colours!</a:t>
            </a:r>
            <a:endParaRPr lang="en-GB" b="1" dirty="0">
              <a:solidFill>
                <a:srgbClr val="FF0000"/>
              </a:solidFill>
            </a:endParaRPr>
          </a:p>
        </p:txBody>
      </p:sp>
      <p:sp>
        <p:nvSpPr>
          <p:cNvPr id="32" name="Rectangle 31"/>
          <p:cNvSpPr/>
          <p:nvPr/>
        </p:nvSpPr>
        <p:spPr>
          <a:xfrm>
            <a:off x="8417984" y="565200"/>
            <a:ext cx="72000" cy="5266800"/>
          </a:xfrm>
          <a:prstGeom prst="rect">
            <a:avLst/>
          </a:prstGeom>
          <a:solidFill>
            <a:srgbClr val="92D05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Rectangle 32"/>
          <p:cNvSpPr/>
          <p:nvPr/>
        </p:nvSpPr>
        <p:spPr>
          <a:xfrm>
            <a:off x="8488800" y="565200"/>
            <a:ext cx="7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Rectangle 33"/>
          <p:cNvSpPr/>
          <p:nvPr/>
        </p:nvSpPr>
        <p:spPr>
          <a:xfrm>
            <a:off x="8557200" y="565200"/>
            <a:ext cx="72000" cy="5266800"/>
          </a:xfrm>
          <a:prstGeom prst="rect">
            <a:avLst/>
          </a:prstGeom>
          <a:solidFill>
            <a:srgbClr val="92D05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Rectangle 34"/>
          <p:cNvSpPr/>
          <p:nvPr/>
        </p:nvSpPr>
        <p:spPr>
          <a:xfrm>
            <a:off x="8625600" y="565200"/>
            <a:ext cx="7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Rectangle 35"/>
          <p:cNvSpPr/>
          <p:nvPr/>
        </p:nvSpPr>
        <p:spPr>
          <a:xfrm>
            <a:off x="8694000" y="565200"/>
            <a:ext cx="72000" cy="5266800"/>
          </a:xfrm>
          <a:prstGeom prst="rect">
            <a:avLst/>
          </a:prstGeom>
          <a:solidFill>
            <a:srgbClr val="92D05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36"/>
          <p:cNvSpPr/>
          <p:nvPr/>
        </p:nvSpPr>
        <p:spPr>
          <a:xfrm>
            <a:off x="8766000" y="565200"/>
            <a:ext cx="792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Rectangle 37"/>
          <p:cNvSpPr/>
          <p:nvPr/>
        </p:nvSpPr>
        <p:spPr>
          <a:xfrm>
            <a:off x="8848800" y="565200"/>
            <a:ext cx="72000" cy="5266800"/>
          </a:xfrm>
          <a:prstGeom prst="rect">
            <a:avLst/>
          </a:prstGeom>
          <a:solidFill>
            <a:srgbClr val="92D05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Speech Bubble: Rectangle with Corners Rounded 10">
            <a:extLst>
              <a:ext uri="{FF2B5EF4-FFF2-40B4-BE49-F238E27FC236}">
                <a16:creationId xmlns:a16="http://schemas.microsoft.com/office/drawing/2014/main" id="{C268CD3D-D163-46C6-9AC4-5F4BD7505D13}"/>
              </a:ext>
            </a:extLst>
          </p:cNvPr>
          <p:cNvSpPr/>
          <p:nvPr/>
        </p:nvSpPr>
        <p:spPr>
          <a:xfrm>
            <a:off x="61912" y="4244863"/>
            <a:ext cx="2808000" cy="1182087"/>
          </a:xfrm>
          <a:prstGeom prst="flowChartTerminator">
            <a:avLst/>
          </a:prstGeom>
          <a:blipFill dpi="0" rotWithShape="1">
            <a:blip r:embed="rId5">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00B050"/>
                </a:solidFill>
              </a:rPr>
              <a:t>All multiples of 10 </a:t>
            </a:r>
            <a:r>
              <a:rPr lang="en-GB" b="1" dirty="0">
                <a:solidFill>
                  <a:srgbClr val="253746"/>
                </a:solidFill>
              </a:rPr>
              <a:t>are also </a:t>
            </a:r>
            <a:r>
              <a:rPr lang="en-GB" b="1" dirty="0">
                <a:solidFill>
                  <a:srgbClr val="FF0000"/>
                </a:solidFill>
              </a:rPr>
              <a:t>multiples of 2!</a:t>
            </a:r>
          </a:p>
        </p:txBody>
      </p:sp>
    </p:spTree>
    <p:extLst>
      <p:ext uri="{BB962C8B-B14F-4D97-AF65-F5344CB8AC3E}">
        <p14:creationId xmlns:p14="http://schemas.microsoft.com/office/powerpoint/2010/main" val="231429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2000"/>
                                        <p:tgtEl>
                                          <p:spTgt spid="7"/>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2000"/>
                                        <p:tgtEl>
                                          <p:spTgt spid="15"/>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up)">
                                      <p:cBhvr>
                                        <p:cTn id="18" dur="2000"/>
                                        <p:tgtEl>
                                          <p:spTgt spid="16"/>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up)">
                                      <p:cBhvr>
                                        <p:cTn id="21" dur="2000"/>
                                        <p:tgtEl>
                                          <p:spTgt spid="17"/>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up)">
                                      <p:cBhvr>
                                        <p:cTn id="24" dur="2000"/>
                                        <p:tgtEl>
                                          <p:spTgt spid="18"/>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up)">
                                      <p:cBhvr>
                                        <p:cTn id="27" dur="2000"/>
                                        <p:tgtEl>
                                          <p:spTgt spid="32"/>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wipe(up)">
                                      <p:cBhvr>
                                        <p:cTn id="30" dur="2000"/>
                                        <p:tgtEl>
                                          <p:spTgt spid="33"/>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up)">
                                      <p:cBhvr>
                                        <p:cTn id="33" dur="2000"/>
                                        <p:tgtEl>
                                          <p:spTgt spid="34"/>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wipe(up)">
                                      <p:cBhvr>
                                        <p:cTn id="36" dur="2000"/>
                                        <p:tgtEl>
                                          <p:spTgt spid="35"/>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wipe(up)">
                                      <p:cBhvr>
                                        <p:cTn id="39" dur="2000"/>
                                        <p:tgtEl>
                                          <p:spTgt spid="36"/>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up)">
                                      <p:cBhvr>
                                        <p:cTn id="42" dur="2000"/>
                                        <p:tgtEl>
                                          <p:spTgt spid="37"/>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wipe(up)">
                                      <p:cBhvr>
                                        <p:cTn id="45" dur="2000"/>
                                        <p:tgtEl>
                                          <p:spTgt spid="3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500"/>
                                        <p:tgtEl>
                                          <p:spTgt spid="1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fade">
                                      <p:cBhvr>
                                        <p:cTn id="55" dur="500"/>
                                        <p:tgtEl>
                                          <p:spTgt spid="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fade">
                                      <p:cBhvr>
                                        <p:cTn id="60"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P spid="16" grpId="0" animBg="1"/>
      <p:bldP spid="17" grpId="0" animBg="1"/>
      <p:bldP spid="18" grpId="0" animBg="1"/>
      <p:bldP spid="19" grpId="0" animBg="1"/>
      <p:bldP spid="32" grpId="0" animBg="1"/>
      <p:bldP spid="33" grpId="0" animBg="1"/>
      <p:bldP spid="34" grpId="0" animBg="1"/>
      <p:bldP spid="35" grpId="0" animBg="1"/>
      <p:bldP spid="36" grpId="0" animBg="1"/>
      <p:bldP spid="37" grpId="0" animBg="1"/>
      <p:bldP spid="38" grpId="0" animBg="1"/>
      <p:bldP spid="3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11</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Count in 10s and 2s; Recognise and describe patterns.</a:t>
            </a:r>
          </a:p>
        </p:txBody>
      </p:sp>
      <p:pic>
        <p:nvPicPr>
          <p:cNvPr id="19" name="Picture 18"/>
          <p:cNvPicPr>
            <a:picLocks/>
          </p:cNvPicPr>
          <p:nvPr/>
        </p:nvPicPr>
        <p:blipFill>
          <a:blip r:embed="rId3">
            <a:extLst>
              <a:ext uri="{28A0092B-C50C-407E-A947-70E740481C1C}">
                <a14:useLocalDpi xmlns:a14="http://schemas.microsoft.com/office/drawing/2010/main" val="0"/>
              </a:ext>
            </a:extLst>
          </a:blip>
          <a:stretch>
            <a:fillRect/>
          </a:stretch>
        </p:blipFill>
        <p:spPr>
          <a:xfrm>
            <a:off x="2880000" y="540000"/>
            <a:ext cx="6120000" cy="5400000"/>
          </a:xfrm>
          <a:prstGeom prst="rect">
            <a:avLst/>
          </a:prstGeom>
        </p:spPr>
      </p:pic>
      <p:sp>
        <p:nvSpPr>
          <p:cNvPr id="20" name="Rectangle 19"/>
          <p:cNvSpPr/>
          <p:nvPr/>
        </p:nvSpPr>
        <p:spPr>
          <a:xfrm>
            <a:off x="4140000" y="11016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20"/>
          <p:cNvSpPr/>
          <p:nvPr/>
        </p:nvSpPr>
        <p:spPr>
          <a:xfrm>
            <a:off x="4140000" y="5760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Rectangle 21"/>
          <p:cNvSpPr/>
          <p:nvPr/>
        </p:nvSpPr>
        <p:spPr>
          <a:xfrm>
            <a:off x="4140000" y="16308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Speech Bubble: Rectangle with Corners Rounded 10">
            <a:extLst>
              <a:ext uri="{FF2B5EF4-FFF2-40B4-BE49-F238E27FC236}">
                <a16:creationId xmlns:a16="http://schemas.microsoft.com/office/drawing/2014/main" id="{A5209EEE-E1BD-4F2F-8E5D-A043EDA11F92}"/>
              </a:ext>
            </a:extLst>
          </p:cNvPr>
          <p:cNvSpPr/>
          <p:nvPr/>
        </p:nvSpPr>
        <p:spPr>
          <a:xfrm>
            <a:off x="116681" y="540001"/>
            <a:ext cx="2763319" cy="1755524"/>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sz="1600" b="1" dirty="0">
                <a:solidFill>
                  <a:srgbClr val="253746"/>
                </a:solidFill>
                <a:latin typeface="Myriad Pro Light" panose="020B0603030403020204" pitchFamily="34" charset="0"/>
              </a:rPr>
              <a:t>Can you predict the number I’m going to click on next? What’s my pattern? </a:t>
            </a:r>
          </a:p>
        </p:txBody>
      </p:sp>
      <p:sp>
        <p:nvSpPr>
          <p:cNvPr id="24" name="Speech Bubble: Rectangle with Corners Rounded 10">
            <a:extLst>
              <a:ext uri="{FF2B5EF4-FFF2-40B4-BE49-F238E27FC236}">
                <a16:creationId xmlns:a16="http://schemas.microsoft.com/office/drawing/2014/main" id="{A5209EEE-E1BD-4F2F-8E5D-A043EDA11F92}"/>
              </a:ext>
            </a:extLst>
          </p:cNvPr>
          <p:cNvSpPr/>
          <p:nvPr/>
        </p:nvSpPr>
        <p:spPr>
          <a:xfrm>
            <a:off x="261279" y="4240800"/>
            <a:ext cx="2474119" cy="800100"/>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Let’s check…</a:t>
            </a:r>
          </a:p>
        </p:txBody>
      </p:sp>
      <p:sp>
        <p:nvSpPr>
          <p:cNvPr id="25" name="Rectangle 24"/>
          <p:cNvSpPr/>
          <p:nvPr/>
        </p:nvSpPr>
        <p:spPr>
          <a:xfrm>
            <a:off x="4140000" y="21528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Speech Bubble: Rectangle with Corners Rounded 10">
            <a:extLst>
              <a:ext uri="{FF2B5EF4-FFF2-40B4-BE49-F238E27FC236}">
                <a16:creationId xmlns:a16="http://schemas.microsoft.com/office/drawing/2014/main" id="{A5209EEE-E1BD-4F2F-8E5D-A043EDA11F92}"/>
              </a:ext>
            </a:extLst>
          </p:cNvPr>
          <p:cNvSpPr/>
          <p:nvPr/>
        </p:nvSpPr>
        <p:spPr>
          <a:xfrm>
            <a:off x="116680" y="2499178"/>
            <a:ext cx="2763319" cy="1615622"/>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Write the next 3 numbers in the sequence on your</a:t>
            </a:r>
          </a:p>
          <a:p>
            <a:pPr algn="ctr">
              <a:lnSpc>
                <a:spcPct val="114000"/>
              </a:lnSpc>
            </a:pPr>
            <a:r>
              <a:rPr lang="en-GB" b="1" dirty="0">
                <a:solidFill>
                  <a:srgbClr val="253746"/>
                </a:solidFill>
                <a:latin typeface="Myriad Pro Light" panose="020B0603030403020204" pitchFamily="34" charset="0"/>
              </a:rPr>
              <a:t>whiteboards.</a:t>
            </a:r>
          </a:p>
        </p:txBody>
      </p:sp>
      <p:sp>
        <p:nvSpPr>
          <p:cNvPr id="16" name="Rectangle 15"/>
          <p:cNvSpPr/>
          <p:nvPr/>
        </p:nvSpPr>
        <p:spPr>
          <a:xfrm>
            <a:off x="4140000" y="32040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p:cNvSpPr/>
          <p:nvPr/>
        </p:nvSpPr>
        <p:spPr>
          <a:xfrm>
            <a:off x="4140000" y="26892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p:nvSpPr>
        <p:spPr>
          <a:xfrm>
            <a:off x="4140000" y="37368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675078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9"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12</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Count in 10s and 2s; Recognise and describe patterns.</a:t>
            </a:r>
          </a:p>
        </p:txBody>
      </p:sp>
      <p:pic>
        <p:nvPicPr>
          <p:cNvPr id="19" name="Picture 18"/>
          <p:cNvPicPr>
            <a:picLocks/>
          </p:cNvPicPr>
          <p:nvPr/>
        </p:nvPicPr>
        <p:blipFill>
          <a:blip r:embed="rId3">
            <a:extLst>
              <a:ext uri="{28A0092B-C50C-407E-A947-70E740481C1C}">
                <a14:useLocalDpi xmlns:a14="http://schemas.microsoft.com/office/drawing/2010/main" val="0"/>
              </a:ext>
            </a:extLst>
          </a:blip>
          <a:stretch>
            <a:fillRect/>
          </a:stretch>
        </p:blipFill>
        <p:spPr>
          <a:xfrm>
            <a:off x="2880000" y="540000"/>
            <a:ext cx="6120000" cy="5400000"/>
          </a:xfrm>
          <a:prstGeom prst="rect">
            <a:avLst/>
          </a:prstGeom>
        </p:spPr>
      </p:pic>
      <p:sp>
        <p:nvSpPr>
          <p:cNvPr id="20" name="Rectangle 19"/>
          <p:cNvSpPr/>
          <p:nvPr/>
        </p:nvSpPr>
        <p:spPr>
          <a:xfrm>
            <a:off x="6552000" y="1105200"/>
            <a:ext cx="594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20"/>
          <p:cNvSpPr/>
          <p:nvPr/>
        </p:nvSpPr>
        <p:spPr>
          <a:xfrm>
            <a:off x="6552000" y="576001"/>
            <a:ext cx="594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Rectangle 21"/>
          <p:cNvSpPr/>
          <p:nvPr/>
        </p:nvSpPr>
        <p:spPr>
          <a:xfrm>
            <a:off x="6552000" y="1627200"/>
            <a:ext cx="594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Speech Bubble: Rectangle with Corners Rounded 10">
            <a:extLst>
              <a:ext uri="{FF2B5EF4-FFF2-40B4-BE49-F238E27FC236}">
                <a16:creationId xmlns:a16="http://schemas.microsoft.com/office/drawing/2014/main" id="{A5209EEE-E1BD-4F2F-8E5D-A043EDA11F92}"/>
              </a:ext>
            </a:extLst>
          </p:cNvPr>
          <p:cNvSpPr/>
          <p:nvPr/>
        </p:nvSpPr>
        <p:spPr>
          <a:xfrm>
            <a:off x="243681" y="3240000"/>
            <a:ext cx="2474119" cy="800100"/>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Let’s check…</a:t>
            </a:r>
          </a:p>
        </p:txBody>
      </p:sp>
      <p:sp>
        <p:nvSpPr>
          <p:cNvPr id="25" name="Rectangle 24"/>
          <p:cNvSpPr/>
          <p:nvPr/>
        </p:nvSpPr>
        <p:spPr>
          <a:xfrm>
            <a:off x="6552000" y="2160000"/>
            <a:ext cx="594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6" name="Group 25">
            <a:extLst>
              <a:ext uri="{FF2B5EF4-FFF2-40B4-BE49-F238E27FC236}">
                <a16:creationId xmlns:a16="http://schemas.microsoft.com/office/drawing/2014/main" id="{642C735A-3929-4EEF-B8FA-E73A0C1B09B9}"/>
              </a:ext>
            </a:extLst>
          </p:cNvPr>
          <p:cNvGrpSpPr/>
          <p:nvPr/>
        </p:nvGrpSpPr>
        <p:grpSpPr>
          <a:xfrm>
            <a:off x="116681" y="514001"/>
            <a:ext cx="2964470" cy="2482708"/>
            <a:chOff x="38550" y="-896491"/>
            <a:chExt cx="2964470" cy="2482708"/>
          </a:xfrm>
        </p:grpSpPr>
        <p:sp>
          <p:nvSpPr>
            <p:cNvPr id="27" name="Cloud 26">
              <a:extLst>
                <a:ext uri="{FF2B5EF4-FFF2-40B4-BE49-F238E27FC236}">
                  <a16:creationId xmlns:a16="http://schemas.microsoft.com/office/drawing/2014/main" id="{AE55A0F2-BE3D-40B5-8CE5-549756B4EF16}"/>
                </a:ext>
              </a:extLst>
            </p:cNvPr>
            <p:cNvSpPr/>
            <p:nvPr/>
          </p:nvSpPr>
          <p:spPr>
            <a:xfrm>
              <a:off x="38550" y="-137599"/>
              <a:ext cx="2964470" cy="1723816"/>
            </a:xfrm>
            <a:prstGeom prst="cloud">
              <a:avLst/>
            </a:prstGeom>
            <a:solidFill>
              <a:schemeClr val="bg1">
                <a:lumMod val="95000"/>
              </a:schemeClr>
            </a:solidFill>
            <a:ln w="2857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2">
                      <a:lumMod val="25000"/>
                    </a:schemeClr>
                  </a:solidFill>
                  <a:latin typeface="Myriad Pro Light" panose="020B0603030403020204" pitchFamily="34" charset="0"/>
                </a:rPr>
                <a:t>If I can carry on, will I get to 57? 82? Explain… </a:t>
              </a:r>
            </a:p>
          </p:txBody>
        </p:sp>
        <p:pic>
          <p:nvPicPr>
            <p:cNvPr id="28" name="Picture 27">
              <a:extLst>
                <a:ext uri="{FF2B5EF4-FFF2-40B4-BE49-F238E27FC236}">
                  <a16:creationId xmlns:a16="http://schemas.microsoft.com/office/drawing/2014/main" id="{AF6EFD4F-8720-427C-9D08-BCEB1A3EBD47}"/>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7488" y="-896491"/>
              <a:ext cx="1438610" cy="1008746"/>
            </a:xfrm>
            <a:prstGeom prst="rect">
              <a:avLst/>
            </a:prstGeom>
            <a:effectLst>
              <a:outerShdw blurRad="50800" dist="38100" dir="2700000" algn="tl" rotWithShape="0">
                <a:prstClr val="black">
                  <a:alpha val="40000"/>
                </a:prstClr>
              </a:outerShdw>
            </a:effectLst>
          </p:spPr>
        </p:pic>
      </p:grpSp>
      <p:sp>
        <p:nvSpPr>
          <p:cNvPr id="16" name="Rectangle 15"/>
          <p:cNvSpPr/>
          <p:nvPr/>
        </p:nvSpPr>
        <p:spPr>
          <a:xfrm>
            <a:off x="6552000" y="3211200"/>
            <a:ext cx="594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p:cNvSpPr/>
          <p:nvPr/>
        </p:nvSpPr>
        <p:spPr>
          <a:xfrm>
            <a:off x="6552000" y="2685600"/>
            <a:ext cx="594000" cy="5076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p:nvSpPr>
        <p:spPr>
          <a:xfrm>
            <a:off x="6552000" y="3733200"/>
            <a:ext cx="594000" cy="5112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Rectangle 29"/>
          <p:cNvSpPr/>
          <p:nvPr/>
        </p:nvSpPr>
        <p:spPr>
          <a:xfrm>
            <a:off x="6552000" y="4258800"/>
            <a:ext cx="594000" cy="5112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Rectangle 30"/>
          <p:cNvSpPr/>
          <p:nvPr/>
        </p:nvSpPr>
        <p:spPr>
          <a:xfrm>
            <a:off x="6552000" y="4783600"/>
            <a:ext cx="594000" cy="5112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p:cNvSpPr/>
          <p:nvPr/>
        </p:nvSpPr>
        <p:spPr>
          <a:xfrm>
            <a:off x="6552000" y="5309200"/>
            <a:ext cx="594000" cy="5112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956929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500"/>
                                        <p:tgtEl>
                                          <p:spTgt spid="3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fade">
                                      <p:cBhvr>
                                        <p:cTn id="6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4" grpId="0" animBg="1"/>
      <p:bldP spid="25" grpId="0" animBg="1"/>
      <p:bldP spid="16" grpId="0" animBg="1"/>
      <p:bldP spid="17" grpId="0" animBg="1"/>
      <p:bldP spid="18" grpId="0" animBg="1"/>
      <p:bldP spid="30" grpId="0" animBg="1"/>
      <p:bldP spid="31" grpId="0" animBg="1"/>
      <p:bldP spid="3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13</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Count in 10s and 2s; Recognise and describe patterns.</a:t>
            </a:r>
          </a:p>
        </p:txBody>
      </p:sp>
      <p:pic>
        <p:nvPicPr>
          <p:cNvPr id="19" name="Picture 18"/>
          <p:cNvPicPr>
            <a:picLocks/>
          </p:cNvPicPr>
          <p:nvPr/>
        </p:nvPicPr>
        <p:blipFill>
          <a:blip r:embed="rId3">
            <a:extLst>
              <a:ext uri="{28A0092B-C50C-407E-A947-70E740481C1C}">
                <a14:useLocalDpi xmlns:a14="http://schemas.microsoft.com/office/drawing/2010/main" val="0"/>
              </a:ext>
            </a:extLst>
          </a:blip>
          <a:stretch>
            <a:fillRect/>
          </a:stretch>
        </p:blipFill>
        <p:spPr>
          <a:xfrm>
            <a:off x="2880000" y="540000"/>
            <a:ext cx="6120000" cy="5400000"/>
          </a:xfrm>
          <a:prstGeom prst="rect">
            <a:avLst/>
          </a:prstGeom>
        </p:spPr>
      </p:pic>
      <p:sp>
        <p:nvSpPr>
          <p:cNvPr id="20" name="Rectangle 19"/>
          <p:cNvSpPr/>
          <p:nvPr/>
        </p:nvSpPr>
        <p:spPr>
          <a:xfrm>
            <a:off x="4132207" y="576001"/>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20"/>
          <p:cNvSpPr/>
          <p:nvPr/>
        </p:nvSpPr>
        <p:spPr>
          <a:xfrm>
            <a:off x="2951107" y="576001"/>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Rectangle 21"/>
          <p:cNvSpPr/>
          <p:nvPr/>
        </p:nvSpPr>
        <p:spPr>
          <a:xfrm>
            <a:off x="5328000" y="576001"/>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Speech Bubble: Rectangle with Corners Rounded 10">
            <a:extLst>
              <a:ext uri="{FF2B5EF4-FFF2-40B4-BE49-F238E27FC236}">
                <a16:creationId xmlns:a16="http://schemas.microsoft.com/office/drawing/2014/main" id="{A5209EEE-E1BD-4F2F-8E5D-A043EDA11F92}"/>
              </a:ext>
            </a:extLst>
          </p:cNvPr>
          <p:cNvSpPr/>
          <p:nvPr/>
        </p:nvSpPr>
        <p:spPr>
          <a:xfrm>
            <a:off x="164979" y="3384376"/>
            <a:ext cx="2474119" cy="800100"/>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Let’s check…</a:t>
            </a:r>
          </a:p>
        </p:txBody>
      </p:sp>
      <p:sp>
        <p:nvSpPr>
          <p:cNvPr id="25" name="Rectangle 24"/>
          <p:cNvSpPr/>
          <p:nvPr/>
        </p:nvSpPr>
        <p:spPr>
          <a:xfrm>
            <a:off x="6552000" y="576001"/>
            <a:ext cx="594000" cy="4968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6" name="Group 25">
            <a:extLst>
              <a:ext uri="{FF2B5EF4-FFF2-40B4-BE49-F238E27FC236}">
                <a16:creationId xmlns:a16="http://schemas.microsoft.com/office/drawing/2014/main" id="{642C735A-3929-4EEF-B8FA-E73A0C1B09B9}"/>
              </a:ext>
            </a:extLst>
          </p:cNvPr>
          <p:cNvGrpSpPr/>
          <p:nvPr/>
        </p:nvGrpSpPr>
        <p:grpSpPr>
          <a:xfrm>
            <a:off x="-97492" y="393608"/>
            <a:ext cx="3384091" cy="2716221"/>
            <a:chOff x="-2934763" y="-2278663"/>
            <a:chExt cx="3384091" cy="2975877"/>
          </a:xfrm>
        </p:grpSpPr>
        <p:sp>
          <p:nvSpPr>
            <p:cNvPr id="27" name="Cloud 26">
              <a:extLst>
                <a:ext uri="{FF2B5EF4-FFF2-40B4-BE49-F238E27FC236}">
                  <a16:creationId xmlns:a16="http://schemas.microsoft.com/office/drawing/2014/main" id="{AE55A0F2-BE3D-40B5-8CE5-549756B4EF16}"/>
                </a:ext>
              </a:extLst>
            </p:cNvPr>
            <p:cNvSpPr/>
            <p:nvPr/>
          </p:nvSpPr>
          <p:spPr>
            <a:xfrm>
              <a:off x="-2934763" y="-1526653"/>
              <a:ext cx="3384091" cy="2223867"/>
            </a:xfrm>
            <a:prstGeom prst="cloud">
              <a:avLst/>
            </a:prstGeom>
            <a:solidFill>
              <a:schemeClr val="bg1">
                <a:lumMod val="95000"/>
              </a:schemeClr>
            </a:solidFill>
            <a:ln w="2857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2">
                      <a:lumMod val="25000"/>
                    </a:schemeClr>
                  </a:solidFill>
                  <a:latin typeface="Myriad Pro Light" panose="020B0603030403020204" pitchFamily="34" charset="0"/>
                </a:rPr>
                <a:t>How can you describe this counting pattern? Which three numbers will be next?</a:t>
              </a:r>
            </a:p>
          </p:txBody>
        </p:sp>
        <p:pic>
          <p:nvPicPr>
            <p:cNvPr id="28" name="Picture 27">
              <a:extLst>
                <a:ext uri="{FF2B5EF4-FFF2-40B4-BE49-F238E27FC236}">
                  <a16:creationId xmlns:a16="http://schemas.microsoft.com/office/drawing/2014/main" id="{AF6EFD4F-8720-427C-9D08-BCEB1A3EBD47}"/>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360327" y="-2278663"/>
              <a:ext cx="1438610" cy="1008746"/>
            </a:xfrm>
            <a:prstGeom prst="rect">
              <a:avLst/>
            </a:prstGeom>
            <a:effectLst>
              <a:outerShdw blurRad="50800" dist="38100" dir="2700000" algn="tl" rotWithShape="0">
                <a:prstClr val="black">
                  <a:alpha val="40000"/>
                </a:prstClr>
              </a:outerShdw>
            </a:effectLst>
          </p:spPr>
        </p:pic>
      </p:grpSp>
      <p:sp>
        <p:nvSpPr>
          <p:cNvPr id="29" name="Speech Bubble: Rectangle with Corners Rounded 10">
            <a:extLst>
              <a:ext uri="{FF2B5EF4-FFF2-40B4-BE49-F238E27FC236}">
                <a16:creationId xmlns:a16="http://schemas.microsoft.com/office/drawing/2014/main" id="{A5209EEE-E1BD-4F2F-8E5D-A043EDA11F92}"/>
              </a:ext>
            </a:extLst>
          </p:cNvPr>
          <p:cNvSpPr/>
          <p:nvPr/>
        </p:nvSpPr>
        <p:spPr>
          <a:xfrm>
            <a:off x="164979" y="1243584"/>
            <a:ext cx="2811235" cy="1713427"/>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If we continue will 21 and 38 be highlighted? How do you know?</a:t>
            </a:r>
          </a:p>
        </p:txBody>
      </p:sp>
      <p:sp>
        <p:nvSpPr>
          <p:cNvPr id="16" name="Rectangle 15"/>
          <p:cNvSpPr/>
          <p:nvPr/>
        </p:nvSpPr>
        <p:spPr>
          <a:xfrm>
            <a:off x="7742625" y="576001"/>
            <a:ext cx="612000" cy="4968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p:cNvSpPr/>
          <p:nvPr/>
        </p:nvSpPr>
        <p:spPr>
          <a:xfrm>
            <a:off x="2951107" y="11016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p:nvSpPr>
        <p:spPr>
          <a:xfrm>
            <a:off x="4151257" y="11052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Speech Bubble: Rectangle with Corners Rounded 10">
            <a:extLst>
              <a:ext uri="{FF2B5EF4-FFF2-40B4-BE49-F238E27FC236}">
                <a16:creationId xmlns:a16="http://schemas.microsoft.com/office/drawing/2014/main" id="{A5209EEE-E1BD-4F2F-8E5D-A043EDA11F92}"/>
              </a:ext>
            </a:extLst>
          </p:cNvPr>
          <p:cNvSpPr/>
          <p:nvPr/>
        </p:nvSpPr>
        <p:spPr>
          <a:xfrm>
            <a:off x="309578" y="3470101"/>
            <a:ext cx="2474119" cy="800100"/>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Let’s check…</a:t>
            </a:r>
          </a:p>
        </p:txBody>
      </p:sp>
      <p:sp>
        <p:nvSpPr>
          <p:cNvPr id="31" name="Rectangle 30"/>
          <p:cNvSpPr/>
          <p:nvPr/>
        </p:nvSpPr>
        <p:spPr>
          <a:xfrm>
            <a:off x="5328000" y="11016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p:cNvSpPr/>
          <p:nvPr/>
        </p:nvSpPr>
        <p:spPr>
          <a:xfrm>
            <a:off x="6552000" y="1101600"/>
            <a:ext cx="594000" cy="4968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Rectangle 32"/>
          <p:cNvSpPr/>
          <p:nvPr/>
        </p:nvSpPr>
        <p:spPr>
          <a:xfrm>
            <a:off x="7742625" y="1101600"/>
            <a:ext cx="612000" cy="4968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Rectangle 33"/>
          <p:cNvSpPr/>
          <p:nvPr/>
        </p:nvSpPr>
        <p:spPr>
          <a:xfrm>
            <a:off x="4132207" y="1620000"/>
            <a:ext cx="612000" cy="5292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Rectangle 34"/>
          <p:cNvSpPr/>
          <p:nvPr/>
        </p:nvSpPr>
        <p:spPr>
          <a:xfrm>
            <a:off x="2951107" y="1620000"/>
            <a:ext cx="612000" cy="5292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Rectangle 35"/>
          <p:cNvSpPr/>
          <p:nvPr/>
        </p:nvSpPr>
        <p:spPr>
          <a:xfrm>
            <a:off x="5328000" y="1620000"/>
            <a:ext cx="612000" cy="5292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36"/>
          <p:cNvSpPr/>
          <p:nvPr/>
        </p:nvSpPr>
        <p:spPr>
          <a:xfrm>
            <a:off x="6552000" y="1620000"/>
            <a:ext cx="612000" cy="5292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Rectangle 37"/>
          <p:cNvSpPr/>
          <p:nvPr/>
        </p:nvSpPr>
        <p:spPr>
          <a:xfrm>
            <a:off x="7742625" y="1620000"/>
            <a:ext cx="612000" cy="5292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Rectangle 38"/>
          <p:cNvSpPr/>
          <p:nvPr/>
        </p:nvSpPr>
        <p:spPr>
          <a:xfrm>
            <a:off x="2951107" y="21600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ectangle 39"/>
          <p:cNvSpPr/>
          <p:nvPr/>
        </p:nvSpPr>
        <p:spPr>
          <a:xfrm>
            <a:off x="4151257" y="2156400"/>
            <a:ext cx="594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40"/>
          <p:cNvSpPr/>
          <p:nvPr/>
        </p:nvSpPr>
        <p:spPr>
          <a:xfrm>
            <a:off x="5328000" y="21564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Rectangle 41"/>
          <p:cNvSpPr/>
          <p:nvPr/>
        </p:nvSpPr>
        <p:spPr>
          <a:xfrm>
            <a:off x="6552000" y="21492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Rectangle 42"/>
          <p:cNvSpPr/>
          <p:nvPr/>
        </p:nvSpPr>
        <p:spPr>
          <a:xfrm>
            <a:off x="7742625" y="2149200"/>
            <a:ext cx="612000" cy="504000"/>
          </a:xfrm>
          <a:prstGeom prst="rect">
            <a:avLst/>
          </a:prstGeom>
          <a:solidFill>
            <a:srgbClr val="FFFF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Speech Bubble: Rectangle with Corners Rounded 10">
            <a:extLst>
              <a:ext uri="{FF2B5EF4-FFF2-40B4-BE49-F238E27FC236}">
                <a16:creationId xmlns:a16="http://schemas.microsoft.com/office/drawing/2014/main" id="{A5209EEE-E1BD-4F2F-8E5D-A043EDA11F92}"/>
              </a:ext>
            </a:extLst>
          </p:cNvPr>
          <p:cNvSpPr/>
          <p:nvPr/>
        </p:nvSpPr>
        <p:spPr>
          <a:xfrm>
            <a:off x="187787" y="1243583"/>
            <a:ext cx="2788427" cy="1713427"/>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What do you notice about all the numbers in the pattern?</a:t>
            </a:r>
          </a:p>
        </p:txBody>
      </p:sp>
      <p:sp>
        <p:nvSpPr>
          <p:cNvPr id="45" name="Speech Bubble: Rectangle with Corners Rounded 10">
            <a:extLst>
              <a:ext uri="{FF2B5EF4-FFF2-40B4-BE49-F238E27FC236}">
                <a16:creationId xmlns:a16="http://schemas.microsoft.com/office/drawing/2014/main" id="{A5209EEE-E1BD-4F2F-8E5D-A043EDA11F92}"/>
              </a:ext>
            </a:extLst>
          </p:cNvPr>
          <p:cNvSpPr/>
          <p:nvPr/>
        </p:nvSpPr>
        <p:spPr>
          <a:xfrm>
            <a:off x="164979" y="3470101"/>
            <a:ext cx="2474119" cy="800100"/>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They are all odd numbers!</a:t>
            </a:r>
          </a:p>
        </p:txBody>
      </p:sp>
    </p:spTree>
    <p:extLst>
      <p:ext uri="{BB962C8B-B14F-4D97-AF65-F5344CB8AC3E}">
        <p14:creationId xmlns:p14="http://schemas.microsoft.com/office/powerpoint/2010/main" val="186530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26"/>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24"/>
                                        </p:tgtEl>
                                        <p:attrNameLst>
                                          <p:attrName>style.visibility</p:attrName>
                                        </p:attrNameLst>
                                      </p:cBhvr>
                                      <p:to>
                                        <p:strVal val="hidden"/>
                                      </p:to>
                                    </p:set>
                                  </p:childTnLst>
                                </p:cTn>
                              </p:par>
                              <p:par>
                                <p:cTn id="54" presetID="10"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fade">
                                      <p:cBhvr>
                                        <p:cTn id="56" dur="500"/>
                                        <p:tgtEl>
                                          <p:spTgt spid="29"/>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fade">
                                      <p:cBhvr>
                                        <p:cTn id="61" dur="500"/>
                                        <p:tgtEl>
                                          <p:spTgt spid="30"/>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fade">
                                      <p:cBhvr>
                                        <p:cTn id="66" dur="500"/>
                                        <p:tgtEl>
                                          <p:spTgt spid="31"/>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fade">
                                      <p:cBhvr>
                                        <p:cTn id="71" dur="500"/>
                                        <p:tgtEl>
                                          <p:spTgt spid="32"/>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500"/>
                                        <p:tgtEl>
                                          <p:spTgt spid="33"/>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35"/>
                                        </p:tgtEl>
                                        <p:attrNameLst>
                                          <p:attrName>style.visibility</p:attrName>
                                        </p:attrNameLst>
                                      </p:cBhvr>
                                      <p:to>
                                        <p:strVal val="visible"/>
                                      </p:to>
                                    </p:set>
                                    <p:animEffect transition="in" filter="fade">
                                      <p:cBhvr>
                                        <p:cTn id="81" dur="500"/>
                                        <p:tgtEl>
                                          <p:spTgt spid="35"/>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fade">
                                      <p:cBhvr>
                                        <p:cTn id="86" dur="500"/>
                                        <p:tgtEl>
                                          <p:spTgt spid="34"/>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fade">
                                      <p:cBhvr>
                                        <p:cTn id="91" dur="500"/>
                                        <p:tgtEl>
                                          <p:spTgt spid="36"/>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37"/>
                                        </p:tgtEl>
                                        <p:attrNameLst>
                                          <p:attrName>style.visibility</p:attrName>
                                        </p:attrNameLst>
                                      </p:cBhvr>
                                      <p:to>
                                        <p:strVal val="visible"/>
                                      </p:to>
                                    </p:set>
                                    <p:animEffect transition="in" filter="fade">
                                      <p:cBhvr>
                                        <p:cTn id="96" dur="500"/>
                                        <p:tgtEl>
                                          <p:spTgt spid="37"/>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38"/>
                                        </p:tgtEl>
                                        <p:attrNameLst>
                                          <p:attrName>style.visibility</p:attrName>
                                        </p:attrNameLst>
                                      </p:cBhvr>
                                      <p:to>
                                        <p:strVal val="visible"/>
                                      </p:to>
                                    </p:set>
                                    <p:animEffect transition="in" filter="fade">
                                      <p:cBhvr>
                                        <p:cTn id="101" dur="500"/>
                                        <p:tgtEl>
                                          <p:spTgt spid="38"/>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39"/>
                                        </p:tgtEl>
                                        <p:attrNameLst>
                                          <p:attrName>style.visibility</p:attrName>
                                        </p:attrNameLst>
                                      </p:cBhvr>
                                      <p:to>
                                        <p:strVal val="visible"/>
                                      </p:to>
                                    </p:set>
                                    <p:animEffect transition="in" filter="fade">
                                      <p:cBhvr>
                                        <p:cTn id="106" dur="500"/>
                                        <p:tgtEl>
                                          <p:spTgt spid="39"/>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fade">
                                      <p:cBhvr>
                                        <p:cTn id="111" dur="500"/>
                                        <p:tgtEl>
                                          <p:spTgt spid="40"/>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41"/>
                                        </p:tgtEl>
                                        <p:attrNameLst>
                                          <p:attrName>style.visibility</p:attrName>
                                        </p:attrNameLst>
                                      </p:cBhvr>
                                      <p:to>
                                        <p:strVal val="visible"/>
                                      </p:to>
                                    </p:set>
                                    <p:animEffect transition="in" filter="fade">
                                      <p:cBhvr>
                                        <p:cTn id="116" dur="500"/>
                                        <p:tgtEl>
                                          <p:spTgt spid="41"/>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fade">
                                      <p:cBhvr>
                                        <p:cTn id="121" dur="500"/>
                                        <p:tgtEl>
                                          <p:spTgt spid="42"/>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43"/>
                                        </p:tgtEl>
                                        <p:attrNameLst>
                                          <p:attrName>style.visibility</p:attrName>
                                        </p:attrNameLst>
                                      </p:cBhvr>
                                      <p:to>
                                        <p:strVal val="visible"/>
                                      </p:to>
                                    </p:set>
                                    <p:animEffect transition="in" filter="fade">
                                      <p:cBhvr>
                                        <p:cTn id="126" dur="500"/>
                                        <p:tgtEl>
                                          <p:spTgt spid="43"/>
                                        </p:tgtEl>
                                      </p:cBhvr>
                                    </p:animEffect>
                                  </p:childTnLst>
                                </p:cTn>
                              </p:par>
                            </p:childTnLst>
                          </p:cTn>
                        </p:par>
                      </p:childTnLst>
                    </p:cTn>
                  </p:par>
                  <p:par>
                    <p:cTn id="127" fill="hold">
                      <p:stCondLst>
                        <p:cond delay="indefinite"/>
                      </p:stCondLst>
                      <p:childTnLst>
                        <p:par>
                          <p:cTn id="128" fill="hold">
                            <p:stCondLst>
                              <p:cond delay="0"/>
                            </p:stCondLst>
                            <p:childTnLst>
                              <p:par>
                                <p:cTn id="129" presetID="1" presetClass="exit" presetSubtype="0" fill="hold" grpId="1" nodeType="clickEffect">
                                  <p:stCondLst>
                                    <p:cond delay="0"/>
                                  </p:stCondLst>
                                  <p:childTnLst>
                                    <p:set>
                                      <p:cBhvr>
                                        <p:cTn id="130" dur="1" fill="hold">
                                          <p:stCondLst>
                                            <p:cond delay="0"/>
                                          </p:stCondLst>
                                        </p:cTn>
                                        <p:tgtEl>
                                          <p:spTgt spid="29"/>
                                        </p:tgtEl>
                                        <p:attrNameLst>
                                          <p:attrName>style.visibility</p:attrName>
                                        </p:attrNameLst>
                                      </p:cBhvr>
                                      <p:to>
                                        <p:strVal val="hidden"/>
                                      </p:to>
                                    </p:set>
                                  </p:childTnLst>
                                </p:cTn>
                              </p:par>
                              <p:par>
                                <p:cTn id="131" presetID="1" presetClass="exit" presetSubtype="0" fill="hold" grpId="1" nodeType="withEffect">
                                  <p:stCondLst>
                                    <p:cond delay="0"/>
                                  </p:stCondLst>
                                  <p:childTnLst>
                                    <p:set>
                                      <p:cBhvr>
                                        <p:cTn id="132" dur="1" fill="hold">
                                          <p:stCondLst>
                                            <p:cond delay="0"/>
                                          </p:stCondLst>
                                        </p:cTn>
                                        <p:tgtEl>
                                          <p:spTgt spid="30"/>
                                        </p:tgtEl>
                                        <p:attrNameLst>
                                          <p:attrName>style.visibility</p:attrName>
                                        </p:attrNameLst>
                                      </p:cBhvr>
                                      <p:to>
                                        <p:strVal val="hidden"/>
                                      </p:to>
                                    </p:set>
                                  </p:childTnLst>
                                </p:cTn>
                              </p:par>
                              <p:par>
                                <p:cTn id="133" presetID="10" presetClass="entr" presetSubtype="0" fill="hold" grpId="0" nodeType="withEffect">
                                  <p:stCondLst>
                                    <p:cond delay="0"/>
                                  </p:stCondLst>
                                  <p:childTnLst>
                                    <p:set>
                                      <p:cBhvr>
                                        <p:cTn id="134" dur="1" fill="hold">
                                          <p:stCondLst>
                                            <p:cond delay="0"/>
                                          </p:stCondLst>
                                        </p:cTn>
                                        <p:tgtEl>
                                          <p:spTgt spid="44"/>
                                        </p:tgtEl>
                                        <p:attrNameLst>
                                          <p:attrName>style.visibility</p:attrName>
                                        </p:attrNameLst>
                                      </p:cBhvr>
                                      <p:to>
                                        <p:strVal val="visible"/>
                                      </p:to>
                                    </p:set>
                                    <p:animEffect transition="in" filter="fade">
                                      <p:cBhvr>
                                        <p:cTn id="135" dur="500"/>
                                        <p:tgtEl>
                                          <p:spTgt spid="44"/>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45"/>
                                        </p:tgtEl>
                                        <p:attrNameLst>
                                          <p:attrName>style.visibility</p:attrName>
                                        </p:attrNameLst>
                                      </p:cBhvr>
                                      <p:to>
                                        <p:strVal val="visible"/>
                                      </p:to>
                                    </p:set>
                                    <p:animEffect transition="in" filter="fade">
                                      <p:cBhvr>
                                        <p:cTn id="14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4" grpId="0" animBg="1"/>
      <p:bldP spid="24" grpId="1" animBg="1"/>
      <p:bldP spid="25" grpId="0" animBg="1"/>
      <p:bldP spid="29" grpId="0" animBg="1"/>
      <p:bldP spid="29" grpId="1" animBg="1"/>
      <p:bldP spid="16" grpId="0" animBg="1"/>
      <p:bldP spid="17" grpId="0" animBg="1"/>
      <p:bldP spid="18" grpId="0" animBg="1"/>
      <p:bldP spid="30" grpId="0" animBg="1"/>
      <p:bldP spid="30" grpId="1"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7883495-45A6-46CE-ABC4-E64FF7062E2D}"/>
              </a:ext>
            </a:extLst>
          </p:cNvPr>
          <p:cNvSpPr>
            <a:spLocks noGrp="1"/>
          </p:cNvSpPr>
          <p:nvPr>
            <p:ph type="ftr" sz="quarter" idx="11"/>
          </p:nvPr>
        </p:nvSpPr>
        <p:spPr/>
        <p:txBody>
          <a:bodyPr/>
          <a:lstStyle/>
          <a:p>
            <a:r>
              <a:rPr lang="en-GB"/>
              <a:t>Year 2</a:t>
            </a:r>
            <a:endParaRPr lang="en-GB" dirty="0"/>
          </a:p>
        </p:txBody>
      </p:sp>
      <p:sp>
        <p:nvSpPr>
          <p:cNvPr id="3" name="Slide Number Placeholder 2">
            <a:extLst>
              <a:ext uri="{FF2B5EF4-FFF2-40B4-BE49-F238E27FC236}">
                <a16:creationId xmlns:a16="http://schemas.microsoft.com/office/drawing/2014/main" id="{467EDEB7-E132-44A9-9B1B-027AA8915E9B}"/>
              </a:ext>
            </a:extLst>
          </p:cNvPr>
          <p:cNvSpPr>
            <a:spLocks noGrp="1"/>
          </p:cNvSpPr>
          <p:nvPr>
            <p:ph type="sldNum" sz="quarter" idx="12"/>
          </p:nvPr>
        </p:nvSpPr>
        <p:spPr/>
        <p:txBody>
          <a:bodyPr/>
          <a:lstStyle/>
          <a:p>
            <a:fld id="{BA0EE811-478C-4958-8104-2A70B5A19611}" type="slidenum">
              <a:rPr lang="en-GB" smtClean="0"/>
              <a:t>14</a:t>
            </a:fld>
            <a:endParaRPr lang="en-GB" dirty="0"/>
          </a:p>
        </p:txBody>
      </p:sp>
      <p:sp>
        <p:nvSpPr>
          <p:cNvPr id="4" name="TextBox 3">
            <a:extLst>
              <a:ext uri="{FF2B5EF4-FFF2-40B4-BE49-F238E27FC236}">
                <a16:creationId xmlns:a16="http://schemas.microsoft.com/office/drawing/2014/main" id="{4879B50C-1370-47B3-AD35-57048644A060}"/>
              </a:ext>
            </a:extLst>
          </p:cNvPr>
          <p:cNvSpPr txBox="1"/>
          <p:nvPr/>
        </p:nvSpPr>
        <p:spPr>
          <a:xfrm>
            <a:off x="423612" y="811989"/>
            <a:ext cx="3211551" cy="646331"/>
          </a:xfrm>
          <a:prstGeom prst="rect">
            <a:avLst/>
          </a:prstGeom>
          <a:solidFill>
            <a:schemeClr val="accent6"/>
          </a:solidFill>
        </p:spPr>
        <p:txBody>
          <a:bodyPr wrap="square" rtlCol="0">
            <a:spAutoFit/>
          </a:bodyPr>
          <a:lstStyle/>
          <a:p>
            <a:r>
              <a:rPr lang="en-US" b="1" dirty="0"/>
              <a:t>Task 1 – Pair/Group Work</a:t>
            </a:r>
          </a:p>
          <a:p>
            <a:endParaRPr lang="en-GB" dirty="0"/>
          </a:p>
        </p:txBody>
      </p:sp>
      <p:sp>
        <p:nvSpPr>
          <p:cNvPr id="5" name="TextBox 4">
            <a:extLst>
              <a:ext uri="{FF2B5EF4-FFF2-40B4-BE49-F238E27FC236}">
                <a16:creationId xmlns:a16="http://schemas.microsoft.com/office/drawing/2014/main" id="{555BD127-8B9B-4411-8668-62B2BCA77FDA}"/>
              </a:ext>
            </a:extLst>
          </p:cNvPr>
          <p:cNvSpPr txBox="1"/>
          <p:nvPr/>
        </p:nvSpPr>
        <p:spPr>
          <a:xfrm>
            <a:off x="423612" y="2246204"/>
            <a:ext cx="2856798" cy="2585323"/>
          </a:xfrm>
          <a:prstGeom prst="rect">
            <a:avLst/>
          </a:prstGeom>
          <a:solidFill>
            <a:srgbClr val="FFFF00"/>
          </a:solidFill>
        </p:spPr>
        <p:txBody>
          <a:bodyPr wrap="square" rtlCol="0">
            <a:spAutoFit/>
          </a:bodyPr>
          <a:lstStyle/>
          <a:p>
            <a:pPr lvl="0" fontAlgn="base" hangingPunct="0"/>
            <a:r>
              <a:rPr lang="en-GB" dirty="0"/>
              <a:t>Work in pairs to complete ‘Patterns’ (</a:t>
            </a:r>
            <a:r>
              <a:rPr lang="en-GB" i="1" dirty="0"/>
              <a:t>see resources</a:t>
            </a:r>
            <a:r>
              <a:rPr lang="en-GB" dirty="0"/>
              <a:t>).  Describe the pattern to each other.</a:t>
            </a:r>
          </a:p>
          <a:p>
            <a:pPr lvl="0" fontAlgn="base" hangingPunct="0"/>
            <a:r>
              <a:rPr lang="en-GB" dirty="0"/>
              <a:t>Afterwards, make up your own counting on in 10s or 2s pattern and see if your partner can continue it.</a:t>
            </a:r>
            <a:r>
              <a:rPr lang="en-GB" i="1" dirty="0"/>
              <a:t> </a:t>
            </a:r>
            <a:endParaRPr lang="en-GB" dirty="0"/>
          </a:p>
          <a:p>
            <a:pPr lvl="0"/>
            <a:endParaRPr lang="en-GB" dirty="0"/>
          </a:p>
        </p:txBody>
      </p:sp>
      <p:pic>
        <p:nvPicPr>
          <p:cNvPr id="6" name="Picture 5">
            <a:extLst>
              <a:ext uri="{FF2B5EF4-FFF2-40B4-BE49-F238E27FC236}">
                <a16:creationId xmlns:a16="http://schemas.microsoft.com/office/drawing/2014/main" id="{FE6D19BA-9818-4D8F-AF4D-BE16CB0E50FB}"/>
              </a:ext>
            </a:extLst>
          </p:cNvPr>
          <p:cNvPicPr>
            <a:picLocks noChangeAspect="1"/>
          </p:cNvPicPr>
          <p:nvPr/>
        </p:nvPicPr>
        <p:blipFill>
          <a:blip r:embed="rId2"/>
          <a:stretch>
            <a:fillRect/>
          </a:stretch>
        </p:blipFill>
        <p:spPr>
          <a:xfrm>
            <a:off x="3334694" y="1680766"/>
            <a:ext cx="5614996" cy="3887701"/>
          </a:xfrm>
          <a:prstGeom prst="rect">
            <a:avLst/>
          </a:prstGeom>
        </p:spPr>
      </p:pic>
    </p:spTree>
    <p:extLst>
      <p:ext uri="{BB962C8B-B14F-4D97-AF65-F5344CB8AC3E}">
        <p14:creationId xmlns:p14="http://schemas.microsoft.com/office/powerpoint/2010/main" val="1515090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15</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pic>
        <p:nvPicPr>
          <p:cNvPr id="4" name="Picture 3">
            <a:extLst>
              <a:ext uri="{FF2B5EF4-FFF2-40B4-BE49-F238E27FC236}">
                <a16:creationId xmlns:a16="http://schemas.microsoft.com/office/drawing/2014/main" id="{FD105837-8AAD-4E8A-BA37-B64B3A7C83C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450707" y="97536"/>
            <a:ext cx="4909401" cy="6010125"/>
          </a:xfrm>
          <a:prstGeom prst="rect">
            <a:avLst/>
          </a:prstGeom>
          <a:ln>
            <a:noFill/>
          </a:ln>
          <a:effectLst>
            <a:outerShdw blurRad="292100" dist="139700" dir="2700000" algn="tl" rotWithShape="0">
              <a:srgbClr val="333333">
                <a:alpha val="65000"/>
              </a:srgbClr>
            </a:outerShdw>
          </a:effectLst>
        </p:spPr>
      </p:pic>
      <p:pic>
        <p:nvPicPr>
          <p:cNvPr id="9" name="Picture 8">
            <a:extLst>
              <a:ext uri="{FF2B5EF4-FFF2-40B4-BE49-F238E27FC236}">
                <a16:creationId xmlns:a16="http://schemas.microsoft.com/office/drawing/2014/main" id="{FE9D0CA0-A16C-41DB-B6AB-A4E097FD942E}"/>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14986" y="3756838"/>
            <a:ext cx="8814716" cy="2142847"/>
          </a:xfrm>
          <a:prstGeom prst="rect">
            <a:avLst/>
          </a:prstGeom>
          <a:ln>
            <a:solidFill>
              <a:srgbClr val="FFC000"/>
            </a:solidFill>
          </a:ln>
          <a:effectLst>
            <a:outerShdw blurRad="50800" dist="38100" dir="5400000" algn="t" rotWithShape="0">
              <a:prstClr val="black">
                <a:alpha val="40000"/>
              </a:prstClr>
            </a:outerShdw>
          </a:effectLst>
        </p:spPr>
      </p:pic>
      <p:grpSp>
        <p:nvGrpSpPr>
          <p:cNvPr id="11" name="Group 10"/>
          <p:cNvGrpSpPr/>
          <p:nvPr/>
        </p:nvGrpSpPr>
        <p:grpSpPr>
          <a:xfrm>
            <a:off x="6855523" y="3330164"/>
            <a:ext cx="1713640" cy="1160976"/>
            <a:chOff x="1834709" y="4015907"/>
            <a:chExt cx="1606379" cy="952832"/>
          </a:xfrm>
        </p:grpSpPr>
        <p:sp>
          <p:nvSpPr>
            <p:cNvPr id="14" name="Rounded Rectangle 13"/>
            <p:cNvSpPr/>
            <p:nvPr/>
          </p:nvSpPr>
          <p:spPr>
            <a:xfrm>
              <a:off x="1834709" y="4015907"/>
              <a:ext cx="1606379" cy="495328"/>
            </a:xfrm>
            <a:prstGeom prst="roundRect">
              <a:avLst>
                <a:gd name="adj" fmla="val 4247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Challenge</a:t>
              </a:r>
              <a:endParaRPr lang="en-GB" sz="2400" b="1" dirty="0">
                <a:solidFill>
                  <a:schemeClr val="tx1"/>
                </a:solidFill>
              </a:endParaRPr>
            </a:p>
          </p:txBody>
        </p:sp>
        <p:pic>
          <p:nvPicPr>
            <p:cNvPr id="15" name="Picture 2" descr="Related image"/>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rot="1944755">
              <a:off x="2150897" y="4363258"/>
              <a:ext cx="388517" cy="605481"/>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TextBox 11">
            <a:extLst>
              <a:ext uri="{FF2B5EF4-FFF2-40B4-BE49-F238E27FC236}">
                <a16:creationId xmlns:a16="http://schemas.microsoft.com/office/drawing/2014/main" id="{280FC540-A800-426B-AB8C-2CBB5C18A58A}"/>
              </a:ext>
            </a:extLst>
          </p:cNvPr>
          <p:cNvSpPr txBox="1"/>
          <p:nvPr/>
        </p:nvSpPr>
        <p:spPr>
          <a:xfrm>
            <a:off x="280384" y="97536"/>
            <a:ext cx="2170323" cy="661012"/>
          </a:xfrm>
          <a:prstGeom prst="rect">
            <a:avLst/>
          </a:prstGeom>
          <a:solidFill>
            <a:srgbClr val="92D050"/>
          </a:solidFill>
        </p:spPr>
        <p:txBody>
          <a:bodyPr wrap="square" rtlCol="0">
            <a:spAutoFit/>
          </a:bodyPr>
          <a:lstStyle/>
          <a:p>
            <a:r>
              <a:rPr lang="en-US" b="1" dirty="0"/>
              <a:t>Task 2 – Independent Work</a:t>
            </a:r>
          </a:p>
        </p:txBody>
      </p:sp>
    </p:spTree>
    <p:extLst>
      <p:ext uri="{BB962C8B-B14F-4D97-AF65-F5344CB8AC3E}">
        <p14:creationId xmlns:p14="http://schemas.microsoft.com/office/powerpoint/2010/main" val="2814342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822FEA1-C940-4106-A5EB-693BEFB06065}"/>
              </a:ext>
            </a:extLst>
          </p:cNvPr>
          <p:cNvSpPr>
            <a:spLocks noGrp="1"/>
          </p:cNvSpPr>
          <p:nvPr>
            <p:ph type="ftr" sz="quarter" idx="11"/>
          </p:nvPr>
        </p:nvSpPr>
        <p:spPr/>
        <p:txBody>
          <a:bodyPr/>
          <a:lstStyle/>
          <a:p>
            <a:r>
              <a:rPr lang="en-GB"/>
              <a:t>Year 2</a:t>
            </a:r>
            <a:endParaRPr lang="en-GB" dirty="0"/>
          </a:p>
        </p:txBody>
      </p:sp>
      <p:sp>
        <p:nvSpPr>
          <p:cNvPr id="3" name="Slide Number Placeholder 2">
            <a:extLst>
              <a:ext uri="{FF2B5EF4-FFF2-40B4-BE49-F238E27FC236}">
                <a16:creationId xmlns:a16="http://schemas.microsoft.com/office/drawing/2014/main" id="{3BF18127-9EBB-4683-9D8F-B1ED3924FB86}"/>
              </a:ext>
            </a:extLst>
          </p:cNvPr>
          <p:cNvSpPr>
            <a:spLocks noGrp="1"/>
          </p:cNvSpPr>
          <p:nvPr>
            <p:ph type="sldNum" sz="quarter" idx="12"/>
          </p:nvPr>
        </p:nvSpPr>
        <p:spPr/>
        <p:txBody>
          <a:bodyPr/>
          <a:lstStyle/>
          <a:p>
            <a:fld id="{BA0EE811-478C-4958-8104-2A70B5A19611}" type="slidenum">
              <a:rPr lang="en-GB" smtClean="0"/>
              <a:t>16</a:t>
            </a:fld>
            <a:endParaRPr lang="en-GB" dirty="0"/>
          </a:p>
        </p:txBody>
      </p:sp>
      <p:sp>
        <p:nvSpPr>
          <p:cNvPr id="4" name="Subtitle 1">
            <a:extLst>
              <a:ext uri="{FF2B5EF4-FFF2-40B4-BE49-F238E27FC236}">
                <a16:creationId xmlns:a16="http://schemas.microsoft.com/office/drawing/2014/main" id="{A039AB70-49F7-46B3-8BBA-0F84BD5F1EE4}"/>
              </a:ext>
            </a:extLst>
          </p:cNvPr>
          <p:cNvSpPr txBox="1">
            <a:spLocks/>
          </p:cNvSpPr>
          <p:nvPr/>
        </p:nvSpPr>
        <p:spPr>
          <a:xfrm>
            <a:off x="3200401" y="490624"/>
            <a:ext cx="2175064" cy="617451"/>
          </a:xfrm>
          <a:prstGeom prst="rect">
            <a:avLst/>
          </a:prstGeom>
          <a:solidFill>
            <a:srgbClr val="92D050"/>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Plenary </a:t>
            </a:r>
          </a:p>
        </p:txBody>
      </p:sp>
      <p:pic>
        <p:nvPicPr>
          <p:cNvPr id="5" name="Picture 4">
            <a:extLst>
              <a:ext uri="{FF2B5EF4-FFF2-40B4-BE49-F238E27FC236}">
                <a16:creationId xmlns:a16="http://schemas.microsoft.com/office/drawing/2014/main" id="{EE5D1707-07BC-4C6D-934A-A682498DD04B}"/>
              </a:ext>
            </a:extLst>
          </p:cNvPr>
          <p:cNvPicPr>
            <a:picLocks noChangeAspect="1"/>
          </p:cNvPicPr>
          <p:nvPr/>
        </p:nvPicPr>
        <p:blipFill>
          <a:blip r:embed="rId2"/>
          <a:stretch>
            <a:fillRect/>
          </a:stretch>
        </p:blipFill>
        <p:spPr>
          <a:xfrm>
            <a:off x="2352365" y="2016314"/>
            <a:ext cx="4208455" cy="4705161"/>
          </a:xfrm>
          <a:prstGeom prst="rect">
            <a:avLst/>
          </a:prstGeom>
        </p:spPr>
      </p:pic>
      <p:sp>
        <p:nvSpPr>
          <p:cNvPr id="6" name="Rectangle 5">
            <a:extLst>
              <a:ext uri="{FF2B5EF4-FFF2-40B4-BE49-F238E27FC236}">
                <a16:creationId xmlns:a16="http://schemas.microsoft.com/office/drawing/2014/main" id="{1728F49F-7C2E-4B1A-864E-BA09C5C327BE}"/>
              </a:ext>
            </a:extLst>
          </p:cNvPr>
          <p:cNvSpPr/>
          <p:nvPr/>
        </p:nvSpPr>
        <p:spPr>
          <a:xfrm>
            <a:off x="787840" y="1108075"/>
            <a:ext cx="7337503" cy="369332"/>
          </a:xfrm>
          <a:prstGeom prst="rect">
            <a:avLst/>
          </a:prstGeom>
          <a:solidFill>
            <a:srgbClr val="FFFF00"/>
          </a:solidFill>
        </p:spPr>
        <p:txBody>
          <a:bodyPr wrap="square">
            <a:spAutoFit/>
          </a:bodyPr>
          <a:lstStyle/>
          <a:p>
            <a:pPr algn="ctr">
              <a:spcAft>
                <a:spcPts val="0"/>
              </a:spcAft>
            </a:pPr>
            <a:r>
              <a:rPr lang="en-GB" dirty="0"/>
              <a:t>Solve Q5 on page 218, Learners book and discuss with your partner.</a:t>
            </a:r>
          </a:p>
        </p:txBody>
      </p:sp>
    </p:spTree>
    <p:extLst>
      <p:ext uri="{BB962C8B-B14F-4D97-AF65-F5344CB8AC3E}">
        <p14:creationId xmlns:p14="http://schemas.microsoft.com/office/powerpoint/2010/main" val="3373645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C22BAED-E002-4380-9356-18CD7A9B88E4}"/>
              </a:ext>
            </a:extLst>
          </p:cNvPr>
          <p:cNvSpPr>
            <a:spLocks noGrp="1"/>
          </p:cNvSpPr>
          <p:nvPr>
            <p:ph type="ftr" sz="quarter" idx="11"/>
          </p:nvPr>
        </p:nvSpPr>
        <p:spPr/>
        <p:txBody>
          <a:bodyPr/>
          <a:lstStyle/>
          <a:p>
            <a:r>
              <a:rPr lang="en-GB"/>
              <a:t>Year 2</a:t>
            </a:r>
            <a:endParaRPr lang="en-GB" dirty="0"/>
          </a:p>
        </p:txBody>
      </p:sp>
      <p:sp>
        <p:nvSpPr>
          <p:cNvPr id="3" name="Slide Number Placeholder 2">
            <a:extLst>
              <a:ext uri="{FF2B5EF4-FFF2-40B4-BE49-F238E27FC236}">
                <a16:creationId xmlns:a16="http://schemas.microsoft.com/office/drawing/2014/main" id="{39AC8561-6C2D-45E9-BB4C-180B47B021D8}"/>
              </a:ext>
            </a:extLst>
          </p:cNvPr>
          <p:cNvSpPr>
            <a:spLocks noGrp="1"/>
          </p:cNvSpPr>
          <p:nvPr>
            <p:ph type="sldNum" sz="quarter" idx="12"/>
          </p:nvPr>
        </p:nvSpPr>
        <p:spPr/>
        <p:txBody>
          <a:bodyPr/>
          <a:lstStyle/>
          <a:p>
            <a:fld id="{BA0EE811-478C-4958-8104-2A70B5A19611}" type="slidenum">
              <a:rPr lang="en-GB" smtClean="0"/>
              <a:t>17</a:t>
            </a:fld>
            <a:endParaRPr lang="en-GB" dirty="0"/>
          </a:p>
        </p:txBody>
      </p:sp>
      <p:sp>
        <p:nvSpPr>
          <p:cNvPr id="4" name="Subtitle 1">
            <a:extLst>
              <a:ext uri="{FF2B5EF4-FFF2-40B4-BE49-F238E27FC236}">
                <a16:creationId xmlns:a16="http://schemas.microsoft.com/office/drawing/2014/main" id="{7FBE7B79-44BA-4A0E-A8DF-31843ECE745F}"/>
              </a:ext>
            </a:extLst>
          </p:cNvPr>
          <p:cNvSpPr txBox="1">
            <a:spLocks/>
          </p:cNvSpPr>
          <p:nvPr/>
        </p:nvSpPr>
        <p:spPr>
          <a:xfrm>
            <a:off x="3451861" y="125499"/>
            <a:ext cx="2197924" cy="674601"/>
          </a:xfrm>
          <a:prstGeom prst="rect">
            <a:avLst/>
          </a:prstGeom>
          <a:solidFill>
            <a:srgbClr val="92D050"/>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Homework</a:t>
            </a:r>
          </a:p>
        </p:txBody>
      </p:sp>
      <p:sp>
        <p:nvSpPr>
          <p:cNvPr id="5" name="Rectangle 4">
            <a:extLst>
              <a:ext uri="{FF2B5EF4-FFF2-40B4-BE49-F238E27FC236}">
                <a16:creationId xmlns:a16="http://schemas.microsoft.com/office/drawing/2014/main" id="{DEE400FD-208C-47F0-966D-7A3419A3FEB4}"/>
              </a:ext>
            </a:extLst>
          </p:cNvPr>
          <p:cNvSpPr/>
          <p:nvPr/>
        </p:nvSpPr>
        <p:spPr>
          <a:xfrm>
            <a:off x="759626" y="1144141"/>
            <a:ext cx="7275663" cy="646331"/>
          </a:xfrm>
          <a:prstGeom prst="rect">
            <a:avLst/>
          </a:prstGeom>
          <a:solidFill>
            <a:srgbClr val="FFFF00"/>
          </a:solidFill>
        </p:spPr>
        <p:txBody>
          <a:bodyPr wrap="square">
            <a:spAutoFit/>
          </a:bodyPr>
          <a:lstStyle/>
          <a:p>
            <a:pPr>
              <a:spcAft>
                <a:spcPts val="0"/>
              </a:spcAft>
            </a:pPr>
            <a:r>
              <a:rPr lang="en-GB" dirty="0"/>
              <a:t>Play </a:t>
            </a:r>
            <a:r>
              <a:rPr lang="en-GB" dirty="0">
                <a:hlinkClick r:id="rId2"/>
              </a:rPr>
              <a:t>https://wordwall.net/resource/13422392/multiples-of-2-5-and-10</a:t>
            </a:r>
            <a:endParaRPr lang="en-GB" dirty="0"/>
          </a:p>
          <a:p>
            <a:pPr>
              <a:spcAft>
                <a:spcPts val="0"/>
              </a:spcAft>
            </a:pPr>
            <a:endParaRPr lang="en-GB" dirty="0">
              <a:latin typeface="Cambria" panose="02040503050406030204" pitchFamily="18" charset="0"/>
              <a:ea typeface="Times New Roman" panose="02020603050405020304" pitchFamily="18" charset="0"/>
              <a:cs typeface="Arial" panose="020B0604020202020204" pitchFamily="34" charset="0"/>
            </a:endParaRPr>
          </a:p>
        </p:txBody>
      </p:sp>
      <p:pic>
        <p:nvPicPr>
          <p:cNvPr id="6" name="Picture 5">
            <a:extLst>
              <a:ext uri="{FF2B5EF4-FFF2-40B4-BE49-F238E27FC236}">
                <a16:creationId xmlns:a16="http://schemas.microsoft.com/office/drawing/2014/main" id="{AA1520BD-9843-487A-AAAB-F3C83C5A2B0A}"/>
              </a:ext>
            </a:extLst>
          </p:cNvPr>
          <p:cNvPicPr>
            <a:picLocks noChangeAspect="1"/>
          </p:cNvPicPr>
          <p:nvPr/>
        </p:nvPicPr>
        <p:blipFill>
          <a:blip r:embed="rId3"/>
          <a:stretch>
            <a:fillRect/>
          </a:stretch>
        </p:blipFill>
        <p:spPr>
          <a:xfrm>
            <a:off x="379813" y="1819011"/>
            <a:ext cx="8384374" cy="4913490"/>
          </a:xfrm>
          <a:prstGeom prst="rect">
            <a:avLst/>
          </a:prstGeom>
        </p:spPr>
      </p:pic>
    </p:spTree>
    <p:extLst>
      <p:ext uri="{BB962C8B-B14F-4D97-AF65-F5344CB8AC3E}">
        <p14:creationId xmlns:p14="http://schemas.microsoft.com/office/powerpoint/2010/main" val="571649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2</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49557" y="1454349"/>
            <a:ext cx="8130503" cy="1885131"/>
          </a:xfrm>
          <a:prstGeom prst="rect">
            <a:avLst/>
          </a:prstGeom>
          <a:noFill/>
        </p:spPr>
        <p:txBody>
          <a:bodyPr wrap="square" rtlCol="0">
            <a:spAutoFit/>
          </a:bodyPr>
          <a:lstStyle/>
          <a:p>
            <a:pPr algn="ctr">
              <a:spcAft>
                <a:spcPts val="450"/>
              </a:spcAft>
              <a:buClr>
                <a:schemeClr val="accent2"/>
              </a:buClr>
            </a:pPr>
            <a:r>
              <a:rPr lang="en-GB" sz="2400" b="1" dirty="0">
                <a:solidFill>
                  <a:srgbClr val="253746"/>
                </a:solidFill>
              </a:rPr>
              <a:t>Starters</a:t>
            </a:r>
          </a:p>
          <a:p>
            <a:pPr>
              <a:buClr>
                <a:srgbClr val="EA7600"/>
              </a:buClr>
              <a:buSzPct val="120000"/>
            </a:pPr>
            <a:r>
              <a:rPr lang="en-GB" sz="2000" b="1" dirty="0">
                <a:solidFill>
                  <a:srgbClr val="253746"/>
                </a:solidFill>
              </a:rPr>
              <a:t>Day 1</a:t>
            </a:r>
          </a:p>
          <a:p>
            <a:pPr>
              <a:spcAft>
                <a:spcPts val="1000"/>
              </a:spcAft>
              <a:buClr>
                <a:srgbClr val="EA7600"/>
              </a:buClr>
              <a:buSzPct val="120000"/>
            </a:pPr>
            <a:r>
              <a:rPr lang="en-GB" sz="2000" b="1" dirty="0">
                <a:solidFill>
                  <a:schemeClr val="accent5">
                    <a:lumMod val="75000"/>
                  </a:schemeClr>
                </a:solidFill>
              </a:rPr>
              <a:t>Count in 2s (pre-requisite skills)</a:t>
            </a:r>
          </a:p>
          <a:p>
            <a:pPr>
              <a:buClr>
                <a:srgbClr val="EA7600"/>
              </a:buClr>
              <a:buSzPct val="120000"/>
            </a:pPr>
            <a:r>
              <a:rPr lang="en-GB" sz="2000" b="1" dirty="0">
                <a:solidFill>
                  <a:srgbClr val="253746"/>
                </a:solidFill>
              </a:rPr>
              <a:t>Day 2</a:t>
            </a:r>
          </a:p>
          <a:p>
            <a:pPr>
              <a:spcAft>
                <a:spcPts val="1000"/>
              </a:spcAft>
              <a:buClr>
                <a:srgbClr val="EA7600"/>
              </a:buClr>
              <a:buSzPct val="120000"/>
            </a:pPr>
            <a:r>
              <a:rPr lang="en-GB" sz="2000" b="1" dirty="0">
                <a:solidFill>
                  <a:schemeClr val="accent5">
                    <a:lumMod val="75000"/>
                  </a:schemeClr>
                </a:solidFill>
              </a:rPr>
              <a:t>Count in 10s (simmering skills)</a:t>
            </a:r>
          </a:p>
        </p:txBody>
      </p:sp>
      <p:sp>
        <p:nvSpPr>
          <p:cNvPr id="6" name="TextBox 5">
            <a:extLst>
              <a:ext uri="{FF2B5EF4-FFF2-40B4-BE49-F238E27FC236}">
                <a16:creationId xmlns:a16="http://schemas.microsoft.com/office/drawing/2014/main" id="{23884A34-5808-4F61-A89A-4BDCE5AA971E}"/>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Multiplication and Division</a:t>
            </a:r>
          </a:p>
          <a:p>
            <a:pPr algn="ctr"/>
            <a:r>
              <a:rPr lang="en-GB" sz="2400" b="1" dirty="0">
                <a:solidFill>
                  <a:srgbClr val="253746"/>
                </a:solidFill>
              </a:rPr>
              <a:t>Begin to understand multiplication as sets and recognise patterns</a:t>
            </a:r>
          </a:p>
        </p:txBody>
      </p:sp>
    </p:spTree>
    <p:extLst>
      <p:ext uri="{BB962C8B-B14F-4D97-AF65-F5344CB8AC3E}">
        <p14:creationId xmlns:p14="http://schemas.microsoft.com/office/powerpoint/2010/main" val="275489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3</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80193" y="3527780"/>
            <a:ext cx="8130503" cy="833562"/>
          </a:xfrm>
          <a:prstGeom prst="rect">
            <a:avLst/>
          </a:prstGeom>
          <a:noFill/>
        </p:spPr>
        <p:txBody>
          <a:bodyPr wrap="square" rtlCol="0">
            <a:spAutoFit/>
          </a:bodyPr>
          <a:lstStyle/>
          <a:p>
            <a:pPr algn="ctr">
              <a:spcAft>
                <a:spcPts val="450"/>
              </a:spcAft>
              <a:buClr>
                <a:schemeClr val="accent2"/>
              </a:buClr>
            </a:pPr>
            <a:r>
              <a:rPr lang="en-GB" sz="2400" b="1" dirty="0">
                <a:solidFill>
                  <a:srgbClr val="253746"/>
                </a:solidFill>
              </a:rPr>
              <a:t>Starter</a:t>
            </a:r>
          </a:p>
          <a:p>
            <a:pPr algn="ctr">
              <a:spcAft>
                <a:spcPts val="1000"/>
              </a:spcAft>
              <a:buClr>
                <a:srgbClr val="EA7600"/>
              </a:buClr>
              <a:buSzPct val="120000"/>
            </a:pPr>
            <a:r>
              <a:rPr lang="en-GB" sz="2000" b="1" dirty="0">
                <a:solidFill>
                  <a:srgbClr val="5B9BD5">
                    <a:lumMod val="75000"/>
                  </a:srgbClr>
                </a:solidFill>
              </a:rPr>
              <a:t>Count in 2s</a:t>
            </a:r>
            <a:endParaRPr lang="en-GB" sz="2000" b="1" dirty="0">
              <a:solidFill>
                <a:schemeClr val="accent5">
                  <a:lumMod val="75000"/>
                </a:schemeClr>
              </a:solidFill>
            </a:endParaRPr>
          </a:p>
        </p:txBody>
      </p:sp>
      <p:pic>
        <p:nvPicPr>
          <p:cNvPr id="3074" name="Picture 2" descr="N:\Documents\Website\Wagtail Website\User Manuel for HT\Alarm-clock---wake-up-your-maths-brain-FINAL.pn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585420" y="1084332"/>
            <a:ext cx="1984330" cy="18788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EFA804E-C00F-4112-9F3A-49AD6ED5466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Multiplication and Division</a:t>
            </a:r>
          </a:p>
          <a:p>
            <a:pPr algn="ctr"/>
            <a:r>
              <a:rPr lang="en-GB" sz="2400" b="1" dirty="0">
                <a:solidFill>
                  <a:srgbClr val="253746"/>
                </a:solidFill>
              </a:rPr>
              <a:t>Begin to understand multiplication as sets and recognise patterns</a:t>
            </a:r>
          </a:p>
        </p:txBody>
      </p:sp>
    </p:spTree>
    <p:extLst>
      <p:ext uri="{BB962C8B-B14F-4D97-AF65-F5344CB8AC3E}">
        <p14:creationId xmlns:p14="http://schemas.microsoft.com/office/powerpoint/2010/main" val="1450291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4</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pic>
        <p:nvPicPr>
          <p:cNvPr id="3075" name="Picture 3" descr="N:\Documents\Website\Wagtail Website\User Manuel for HT\Elephant---Remember-this-FINAL.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228899" y="1424203"/>
            <a:ext cx="2633091" cy="167166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69677ED-5C54-4353-B94F-C526DD00205C}"/>
              </a:ext>
            </a:extLst>
          </p:cNvPr>
          <p:cNvSpPr txBox="1"/>
          <p:nvPr/>
        </p:nvSpPr>
        <p:spPr>
          <a:xfrm>
            <a:off x="480193" y="3527780"/>
            <a:ext cx="8130503" cy="833562"/>
          </a:xfrm>
          <a:prstGeom prst="rect">
            <a:avLst/>
          </a:prstGeom>
          <a:noFill/>
        </p:spPr>
        <p:txBody>
          <a:bodyPr wrap="square" rtlCol="0">
            <a:spAutoFit/>
          </a:bodyPr>
          <a:lstStyle/>
          <a:p>
            <a:pPr algn="ctr">
              <a:spcAft>
                <a:spcPts val="450"/>
              </a:spcAft>
              <a:buClr>
                <a:schemeClr val="accent2"/>
              </a:buClr>
            </a:pPr>
            <a:r>
              <a:rPr lang="en-GB" sz="2400" b="1" dirty="0">
                <a:solidFill>
                  <a:srgbClr val="253746"/>
                </a:solidFill>
              </a:rPr>
              <a:t>Starter</a:t>
            </a:r>
          </a:p>
          <a:p>
            <a:pPr algn="ctr">
              <a:spcAft>
                <a:spcPts val="1000"/>
              </a:spcAft>
              <a:buClr>
                <a:srgbClr val="EA7600"/>
              </a:buClr>
              <a:buSzPct val="120000"/>
            </a:pPr>
            <a:r>
              <a:rPr lang="en-GB" sz="2000" b="1" dirty="0">
                <a:solidFill>
                  <a:srgbClr val="5B9BD5">
                    <a:lumMod val="75000"/>
                  </a:srgbClr>
                </a:solidFill>
              </a:rPr>
              <a:t>Count in 10s </a:t>
            </a:r>
            <a:endParaRPr lang="en-GB" sz="2000" b="1" dirty="0">
              <a:solidFill>
                <a:schemeClr val="accent5">
                  <a:lumMod val="75000"/>
                </a:schemeClr>
              </a:solidFill>
            </a:endParaRPr>
          </a:p>
        </p:txBody>
      </p:sp>
      <p:sp>
        <p:nvSpPr>
          <p:cNvPr id="8" name="TextBox 7">
            <a:extLst>
              <a:ext uri="{FF2B5EF4-FFF2-40B4-BE49-F238E27FC236}">
                <a16:creationId xmlns:a16="http://schemas.microsoft.com/office/drawing/2014/main" id="{711CF10C-294F-4C38-BE75-4EDA7613C3BF}"/>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Multiplication and Division</a:t>
            </a:r>
          </a:p>
          <a:p>
            <a:pPr algn="ctr"/>
            <a:r>
              <a:rPr lang="en-GB" sz="2400" b="1" dirty="0">
                <a:solidFill>
                  <a:srgbClr val="253746"/>
                </a:solidFill>
              </a:rPr>
              <a:t>Begin to understand multiplication as sets and recognise patterns</a:t>
            </a:r>
          </a:p>
        </p:txBody>
      </p:sp>
    </p:spTree>
    <p:extLst>
      <p:ext uri="{BB962C8B-B14F-4D97-AF65-F5344CB8AC3E}">
        <p14:creationId xmlns:p14="http://schemas.microsoft.com/office/powerpoint/2010/main" val="499201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5</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p:txBody>
          <a:bodyPr/>
          <a:lstStyle/>
          <a:p>
            <a:pPr algn="r"/>
            <a:r>
              <a:rPr lang="en-GB" dirty="0"/>
              <a:t>Year 2</a:t>
            </a:r>
          </a:p>
        </p:txBody>
      </p:sp>
      <p:sp>
        <p:nvSpPr>
          <p:cNvPr id="13" name="TextBox 12">
            <a:extLst>
              <a:ext uri="{FF2B5EF4-FFF2-40B4-BE49-F238E27FC236}">
                <a16:creationId xmlns:a16="http://schemas.microsoft.com/office/drawing/2014/main" id="{B69677ED-5C54-4353-B94F-C526DD00205C}"/>
              </a:ext>
            </a:extLst>
          </p:cNvPr>
          <p:cNvSpPr txBox="1"/>
          <p:nvPr/>
        </p:nvSpPr>
        <p:spPr>
          <a:xfrm>
            <a:off x="480194" y="1743331"/>
            <a:ext cx="8130503" cy="1449115"/>
          </a:xfrm>
          <a:prstGeom prst="rect">
            <a:avLst/>
          </a:prstGeom>
          <a:noFill/>
        </p:spPr>
        <p:txBody>
          <a:bodyPr wrap="square" rtlCol="0">
            <a:spAutoFit/>
          </a:bodyPr>
          <a:lstStyle/>
          <a:p>
            <a:pPr algn="ctr">
              <a:spcAft>
                <a:spcPts val="450"/>
              </a:spcAft>
              <a:buClr>
                <a:schemeClr val="accent2"/>
              </a:buClr>
            </a:pPr>
            <a:r>
              <a:rPr lang="en-US" sz="2400" b="1" dirty="0">
                <a:solidFill>
                  <a:srgbClr val="253746"/>
                </a:solidFill>
              </a:rPr>
              <a:t>Objectives</a:t>
            </a:r>
            <a:endParaRPr lang="en-GB" sz="2400" b="1" dirty="0">
              <a:solidFill>
                <a:srgbClr val="253746"/>
              </a:solidFill>
            </a:endParaRPr>
          </a:p>
          <a:p>
            <a:pPr>
              <a:buClr>
                <a:srgbClr val="EA7600"/>
              </a:buClr>
              <a:buSzPct val="120000"/>
            </a:pPr>
            <a:r>
              <a:rPr lang="en-GB" sz="2000" b="1" dirty="0">
                <a:solidFill>
                  <a:srgbClr val="253746"/>
                </a:solidFill>
              </a:rPr>
              <a:t>Day 1</a:t>
            </a:r>
          </a:p>
          <a:p>
            <a:pPr>
              <a:spcAft>
                <a:spcPts val="1000"/>
              </a:spcAft>
              <a:buClr>
                <a:srgbClr val="EA7600"/>
              </a:buClr>
              <a:buSzPct val="120000"/>
            </a:pPr>
            <a:r>
              <a:rPr lang="en-GB" sz="2000" b="1" dirty="0">
                <a:solidFill>
                  <a:schemeClr val="accent5">
                    <a:lumMod val="75000"/>
                  </a:schemeClr>
                </a:solidFill>
              </a:rPr>
              <a:t>Count in 10s and 2s.                                                                                             Recognise and describe patterns.</a:t>
            </a:r>
          </a:p>
        </p:txBody>
      </p:sp>
      <p:sp>
        <p:nvSpPr>
          <p:cNvPr id="15" name="TextBox 14">
            <a:extLst>
              <a:ext uri="{FF2B5EF4-FFF2-40B4-BE49-F238E27FC236}">
                <a16:creationId xmlns:a16="http://schemas.microsoft.com/office/drawing/2014/main" id="{A64F3FED-3247-4F55-BF8A-D1D9E087C650}"/>
              </a:ext>
            </a:extLst>
          </p:cNvPr>
          <p:cNvSpPr txBox="1"/>
          <p:nvPr/>
        </p:nvSpPr>
        <p:spPr>
          <a:xfrm>
            <a:off x="116681" y="16610"/>
            <a:ext cx="8910088" cy="892552"/>
          </a:xfrm>
          <a:prstGeom prst="rect">
            <a:avLst/>
          </a:prstGeom>
          <a:noFill/>
        </p:spPr>
        <p:txBody>
          <a:bodyPr wrap="square" rtlCol="0">
            <a:spAutoFit/>
          </a:bodyPr>
          <a:lstStyle/>
          <a:p>
            <a:pPr algn="ctr"/>
            <a:r>
              <a:rPr lang="en-GB" sz="2800" b="1" dirty="0">
                <a:solidFill>
                  <a:srgbClr val="253746"/>
                </a:solidFill>
              </a:rPr>
              <a:t>Multiplication and Division</a:t>
            </a:r>
          </a:p>
          <a:p>
            <a:pPr algn="ctr"/>
            <a:r>
              <a:rPr lang="en-GB" sz="2400" b="1" dirty="0">
                <a:solidFill>
                  <a:srgbClr val="253746"/>
                </a:solidFill>
              </a:rPr>
              <a:t>Begin to understand multiplication as sets and recognise patterns</a:t>
            </a:r>
          </a:p>
        </p:txBody>
      </p:sp>
    </p:spTree>
    <p:extLst>
      <p:ext uri="{BB962C8B-B14F-4D97-AF65-F5344CB8AC3E}">
        <p14:creationId xmlns:p14="http://schemas.microsoft.com/office/powerpoint/2010/main" val="3139307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6</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Count in 10s and 2s; Recognise and describe patterns.</a:t>
            </a:r>
          </a:p>
        </p:txBody>
      </p:sp>
      <p:pic>
        <p:nvPicPr>
          <p:cNvPr id="5" name="Picture 4"/>
          <p:cNvPicPr>
            <a:picLocks/>
          </p:cNvPicPr>
          <p:nvPr/>
        </p:nvPicPr>
        <p:blipFill>
          <a:blip r:embed="rId3">
            <a:extLst>
              <a:ext uri="{28A0092B-C50C-407E-A947-70E740481C1C}">
                <a14:useLocalDpi xmlns:a14="http://schemas.microsoft.com/office/drawing/2010/main" val="0"/>
              </a:ext>
            </a:extLst>
          </a:blip>
          <a:stretch>
            <a:fillRect/>
          </a:stretch>
        </p:blipFill>
        <p:spPr>
          <a:xfrm>
            <a:off x="2880000" y="540000"/>
            <a:ext cx="6120000" cy="5400000"/>
          </a:xfrm>
          <a:prstGeom prst="rect">
            <a:avLst/>
          </a:prstGeom>
        </p:spPr>
      </p:pic>
      <p:sp>
        <p:nvSpPr>
          <p:cNvPr id="7" name="Rectangle 6"/>
          <p:cNvSpPr/>
          <p:nvPr/>
        </p:nvSpPr>
        <p:spPr>
          <a:xfrm>
            <a:off x="8345984" y="565200"/>
            <a:ext cx="612000" cy="5266800"/>
          </a:xfrm>
          <a:prstGeom prst="rect">
            <a:avLst/>
          </a:prstGeom>
          <a:solidFill>
            <a:srgbClr val="92D05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 name="Group 8">
            <a:extLst>
              <a:ext uri="{FF2B5EF4-FFF2-40B4-BE49-F238E27FC236}">
                <a16:creationId xmlns:a16="http://schemas.microsoft.com/office/drawing/2014/main" id="{7BB30A5C-334A-4DE7-8017-2D88CC0A727C}"/>
              </a:ext>
            </a:extLst>
          </p:cNvPr>
          <p:cNvGrpSpPr/>
          <p:nvPr/>
        </p:nvGrpSpPr>
        <p:grpSpPr>
          <a:xfrm>
            <a:off x="186016" y="2356224"/>
            <a:ext cx="2801678" cy="1569186"/>
            <a:chOff x="4315920" y="3832046"/>
            <a:chExt cx="2801678" cy="1569186"/>
          </a:xfrm>
        </p:grpSpPr>
        <p:sp>
          <p:nvSpPr>
            <p:cNvPr id="11" name="Speech Bubble: Rectangle with Corners Rounded 14">
              <a:extLst>
                <a:ext uri="{FF2B5EF4-FFF2-40B4-BE49-F238E27FC236}">
                  <a16:creationId xmlns:a16="http://schemas.microsoft.com/office/drawing/2014/main" id="{C5C595CE-B7F4-4D5E-A864-1E044BBD6CB2}"/>
                </a:ext>
              </a:extLst>
            </p:cNvPr>
            <p:cNvSpPr/>
            <p:nvPr/>
          </p:nvSpPr>
          <p:spPr>
            <a:xfrm>
              <a:off x="4315920" y="3832046"/>
              <a:ext cx="2801678" cy="1569186"/>
            </a:xfrm>
            <a:prstGeom prst="cloudCallout">
              <a:avLst>
                <a:gd name="adj1" fmla="val 45772"/>
                <a:gd name="adj2" fmla="val -55339"/>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What do you notice about the </a:t>
              </a:r>
              <a:r>
                <a:rPr lang="en-GB" b="1" dirty="0">
                  <a:solidFill>
                    <a:srgbClr val="00B050"/>
                  </a:solidFill>
                  <a:latin typeface="Myriad Pro Light" panose="020B0603030403020204" pitchFamily="34" charset="0"/>
                </a:rPr>
                <a:t>multiples of 10? </a:t>
              </a:r>
            </a:p>
          </p:txBody>
        </p:sp>
        <p:pic>
          <p:nvPicPr>
            <p:cNvPr id="13" name="Picture 12">
              <a:extLst>
                <a:ext uri="{FF2B5EF4-FFF2-40B4-BE49-F238E27FC236}">
                  <a16:creationId xmlns:a16="http://schemas.microsoft.com/office/drawing/2014/main" id="{E6B10444-E519-49CD-A529-0F22C67FF3BC}"/>
                </a:ext>
              </a:extLst>
            </p:cNvPr>
            <p:cNvPicPr>
              <a:picLocks noChangeAspect="1"/>
            </p:cNvPicPr>
            <p:nvPr/>
          </p:nvPicPr>
          <p:blipFill rotWithShape="1">
            <a:blip r:embed="rId4"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643131" y="4061048"/>
              <a:ext cx="391606" cy="750673"/>
            </a:xfrm>
            <a:prstGeom prst="rect">
              <a:avLst/>
            </a:prstGeom>
          </p:spPr>
        </p:pic>
      </p:grpSp>
      <p:sp>
        <p:nvSpPr>
          <p:cNvPr id="14" name="Speech Bubble: Rectangle with Corners Rounded 10">
            <a:extLst>
              <a:ext uri="{FF2B5EF4-FFF2-40B4-BE49-F238E27FC236}">
                <a16:creationId xmlns:a16="http://schemas.microsoft.com/office/drawing/2014/main" id="{C268CD3D-D163-46C6-9AC4-5F4BD7505D13}"/>
              </a:ext>
            </a:extLst>
          </p:cNvPr>
          <p:cNvSpPr/>
          <p:nvPr/>
        </p:nvSpPr>
        <p:spPr>
          <a:xfrm>
            <a:off x="72000" y="4298874"/>
            <a:ext cx="2808000" cy="1182087"/>
          </a:xfrm>
          <a:prstGeom prst="flowChartTerminator">
            <a:avLst/>
          </a:prstGeom>
          <a:blipFill dpi="0" rotWithShape="1">
            <a:blip r:embed="rId5">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00B050"/>
                </a:solidFill>
              </a:rPr>
              <a:t>Multiples of 10 </a:t>
            </a:r>
            <a:r>
              <a:rPr lang="en-GB" b="1" dirty="0">
                <a:solidFill>
                  <a:srgbClr val="253746"/>
                </a:solidFill>
              </a:rPr>
              <a:t>always end with a </a:t>
            </a:r>
            <a:r>
              <a:rPr lang="en-GB" b="1" dirty="0">
                <a:solidFill>
                  <a:srgbClr val="00B050"/>
                </a:solidFill>
              </a:rPr>
              <a:t>zero!</a:t>
            </a:r>
          </a:p>
        </p:txBody>
      </p:sp>
      <p:sp>
        <p:nvSpPr>
          <p:cNvPr id="15" name="Speech Bubble: Rectangle with Corners Rounded 10">
            <a:extLst>
              <a:ext uri="{FF2B5EF4-FFF2-40B4-BE49-F238E27FC236}">
                <a16:creationId xmlns:a16="http://schemas.microsoft.com/office/drawing/2014/main" id="{A5209EEE-E1BD-4F2F-8E5D-A043EDA11F92}"/>
              </a:ext>
            </a:extLst>
          </p:cNvPr>
          <p:cNvSpPr/>
          <p:nvPr/>
        </p:nvSpPr>
        <p:spPr>
          <a:xfrm>
            <a:off x="143759" y="696192"/>
            <a:ext cx="2464749" cy="1000620"/>
          </a:xfrm>
          <a:prstGeom prst="wedgeEllipseCallout">
            <a:avLst>
              <a:gd name="adj1" fmla="val -18402"/>
              <a:gd name="adj2" fmla="val -7439"/>
            </a:avLst>
          </a:prstGeom>
          <a:blipFill dpi="0" rotWithShape="1">
            <a:blip r:embed="rId6">
              <a:extLst>
                <a:ext uri="{BEBA8EAE-BF5A-486C-A8C5-ECC9F3942E4B}">
                  <a14:imgProps xmlns:a14="http://schemas.microsoft.com/office/drawing/2010/main">
                    <a14:imgLayer r:embed="rId7">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Let’s count in 10s…</a:t>
            </a:r>
          </a:p>
        </p:txBody>
      </p:sp>
    </p:spTree>
    <p:extLst>
      <p:ext uri="{BB962C8B-B14F-4D97-AF65-F5344CB8AC3E}">
        <p14:creationId xmlns:p14="http://schemas.microsoft.com/office/powerpoint/2010/main" val="406947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7</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Count in 10s and 2s; Recognise and describe patterns.</a:t>
            </a:r>
          </a:p>
        </p:txBody>
      </p:sp>
      <p:sp>
        <p:nvSpPr>
          <p:cNvPr id="5" name="Speech Bubble: Rectangle with Corners Rounded 10">
            <a:extLst>
              <a:ext uri="{FF2B5EF4-FFF2-40B4-BE49-F238E27FC236}">
                <a16:creationId xmlns:a16="http://schemas.microsoft.com/office/drawing/2014/main" id="{C268CD3D-D163-46C6-9AC4-5F4BD7505D13}"/>
              </a:ext>
            </a:extLst>
          </p:cNvPr>
          <p:cNvSpPr/>
          <p:nvPr/>
        </p:nvSpPr>
        <p:spPr>
          <a:xfrm>
            <a:off x="5129802" y="3661643"/>
            <a:ext cx="2808000" cy="1182087"/>
          </a:xfrm>
          <a:prstGeom prst="flowChartTerminator">
            <a:avLst/>
          </a:prstGeom>
          <a:blipFill dpi="0" rotWithShape="1">
            <a:blip r:embed="rId3">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00B050"/>
                </a:solidFill>
              </a:rPr>
              <a:t>Multiples of 10 </a:t>
            </a:r>
            <a:r>
              <a:rPr lang="en-GB" b="1" dirty="0">
                <a:solidFill>
                  <a:srgbClr val="253746"/>
                </a:solidFill>
              </a:rPr>
              <a:t>always end in </a:t>
            </a:r>
            <a:r>
              <a:rPr lang="en-GB" b="1" dirty="0">
                <a:solidFill>
                  <a:srgbClr val="00B050"/>
                </a:solidFill>
              </a:rPr>
              <a:t>a zero...</a:t>
            </a:r>
          </a:p>
        </p:txBody>
      </p:sp>
      <p:sp>
        <p:nvSpPr>
          <p:cNvPr id="6" name="TextBox 5"/>
          <p:cNvSpPr txBox="1"/>
          <p:nvPr/>
        </p:nvSpPr>
        <p:spPr>
          <a:xfrm>
            <a:off x="2622803" y="2153505"/>
            <a:ext cx="444352"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r>
              <a:rPr lang="en-GB" sz="2000" b="1" dirty="0"/>
              <a:t>23</a:t>
            </a:r>
          </a:p>
        </p:txBody>
      </p:sp>
      <p:sp>
        <p:nvSpPr>
          <p:cNvPr id="7" name="TextBox 6"/>
          <p:cNvSpPr txBox="1"/>
          <p:nvPr/>
        </p:nvSpPr>
        <p:spPr>
          <a:xfrm>
            <a:off x="3234803" y="2153505"/>
            <a:ext cx="444352"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r>
              <a:rPr lang="en-GB" sz="2000" b="1" dirty="0"/>
              <a:t>60</a:t>
            </a:r>
          </a:p>
        </p:txBody>
      </p:sp>
      <p:sp>
        <p:nvSpPr>
          <p:cNvPr id="8" name="TextBox 7"/>
          <p:cNvSpPr txBox="1"/>
          <p:nvPr/>
        </p:nvSpPr>
        <p:spPr>
          <a:xfrm>
            <a:off x="3846803" y="2153505"/>
            <a:ext cx="444352"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r>
              <a:rPr lang="en-GB" sz="2000" b="1" dirty="0"/>
              <a:t>87</a:t>
            </a:r>
          </a:p>
        </p:txBody>
      </p:sp>
      <p:sp>
        <p:nvSpPr>
          <p:cNvPr id="9" name="TextBox 8"/>
          <p:cNvSpPr txBox="1"/>
          <p:nvPr/>
        </p:nvSpPr>
        <p:spPr>
          <a:xfrm>
            <a:off x="4458803" y="2153505"/>
            <a:ext cx="574196"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pPr algn="ctr"/>
            <a:r>
              <a:rPr lang="en-GB" sz="2000" b="1" dirty="0"/>
              <a:t>120</a:t>
            </a:r>
          </a:p>
        </p:txBody>
      </p:sp>
      <p:sp>
        <p:nvSpPr>
          <p:cNvPr id="11" name="TextBox 10"/>
          <p:cNvSpPr txBox="1"/>
          <p:nvPr/>
        </p:nvSpPr>
        <p:spPr>
          <a:xfrm>
            <a:off x="5250803" y="2153505"/>
            <a:ext cx="574196"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pPr algn="ctr"/>
            <a:r>
              <a:rPr lang="en-GB" sz="2000" b="1" dirty="0"/>
              <a:t>346</a:t>
            </a:r>
          </a:p>
        </p:txBody>
      </p:sp>
      <p:sp>
        <p:nvSpPr>
          <p:cNvPr id="13" name="TextBox 12"/>
          <p:cNvSpPr txBox="1"/>
          <p:nvPr/>
        </p:nvSpPr>
        <p:spPr>
          <a:xfrm>
            <a:off x="6042803" y="2153505"/>
            <a:ext cx="574196"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pPr algn="ctr"/>
            <a:r>
              <a:rPr lang="en-GB" sz="2000" b="1" dirty="0"/>
              <a:t>910</a:t>
            </a:r>
          </a:p>
        </p:txBody>
      </p:sp>
      <p:grpSp>
        <p:nvGrpSpPr>
          <p:cNvPr id="22" name="Group 21">
            <a:extLst>
              <a:ext uri="{FF2B5EF4-FFF2-40B4-BE49-F238E27FC236}">
                <a16:creationId xmlns:a16="http://schemas.microsoft.com/office/drawing/2014/main" id="{642C735A-3929-4EEF-B8FA-E73A0C1B09B9}"/>
              </a:ext>
            </a:extLst>
          </p:cNvPr>
          <p:cNvGrpSpPr/>
          <p:nvPr/>
        </p:nvGrpSpPr>
        <p:grpSpPr>
          <a:xfrm>
            <a:off x="443659" y="3268312"/>
            <a:ext cx="4302242" cy="1968747"/>
            <a:chOff x="69733" y="2154929"/>
            <a:chExt cx="4302242" cy="1968747"/>
          </a:xfrm>
        </p:grpSpPr>
        <p:sp>
          <p:nvSpPr>
            <p:cNvPr id="23" name="Cloud 22">
              <a:extLst>
                <a:ext uri="{FF2B5EF4-FFF2-40B4-BE49-F238E27FC236}">
                  <a16:creationId xmlns:a16="http://schemas.microsoft.com/office/drawing/2014/main" id="{AE55A0F2-BE3D-40B5-8CE5-549756B4EF16}"/>
                </a:ext>
              </a:extLst>
            </p:cNvPr>
            <p:cNvSpPr/>
            <p:nvPr/>
          </p:nvSpPr>
          <p:spPr>
            <a:xfrm>
              <a:off x="69733" y="2179672"/>
              <a:ext cx="3679657" cy="1944004"/>
            </a:xfrm>
            <a:prstGeom prst="cloud">
              <a:avLst/>
            </a:prstGeom>
            <a:solidFill>
              <a:schemeClr val="bg1">
                <a:lumMod val="95000"/>
              </a:schemeClr>
            </a:solidFill>
            <a:ln w="2857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2">
                      <a:lumMod val="25000"/>
                    </a:schemeClr>
                  </a:solidFill>
                  <a:latin typeface="Myriad Pro Light" panose="020B0603030403020204" pitchFamily="34" charset="0"/>
                </a:rPr>
                <a:t>Which of these are </a:t>
              </a:r>
              <a:r>
                <a:rPr lang="en-GB" b="1" dirty="0">
                  <a:solidFill>
                    <a:srgbClr val="00B050"/>
                  </a:solidFill>
                  <a:latin typeface="Myriad Pro Light" panose="020B0603030403020204" pitchFamily="34" charset="0"/>
                </a:rPr>
                <a:t>multiples of 10?</a:t>
              </a:r>
            </a:p>
            <a:p>
              <a:pPr algn="ctr"/>
              <a:r>
                <a:rPr lang="en-GB" b="1" dirty="0">
                  <a:solidFill>
                    <a:schemeClr val="bg2">
                      <a:lumMod val="25000"/>
                    </a:schemeClr>
                  </a:solidFill>
                  <a:latin typeface="Myriad Pro Light" panose="020B0603030403020204" pitchFamily="34" charset="0"/>
                </a:rPr>
                <a:t>How can you tell?</a:t>
              </a:r>
            </a:p>
          </p:txBody>
        </p:sp>
        <p:pic>
          <p:nvPicPr>
            <p:cNvPr id="24" name="Picture 23">
              <a:extLst>
                <a:ext uri="{FF2B5EF4-FFF2-40B4-BE49-F238E27FC236}">
                  <a16:creationId xmlns:a16="http://schemas.microsoft.com/office/drawing/2014/main" id="{AF6EFD4F-8720-427C-9D08-BCEB1A3EBD4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933365" y="2154929"/>
              <a:ext cx="1438610" cy="1008746"/>
            </a:xfrm>
            <a:prstGeom prst="rect">
              <a:avLst/>
            </a:prstGeom>
            <a:effectLst>
              <a:outerShdw blurRad="50800" dist="38100" dir="2700000" algn="tl" rotWithShape="0">
                <a:prstClr val="black">
                  <a:alpha val="40000"/>
                </a:prstClr>
              </a:outerShdw>
            </a:effectLst>
          </p:spPr>
        </p:pic>
      </p:grpSp>
      <p:sp>
        <p:nvSpPr>
          <p:cNvPr id="25" name="Speech Bubble: Rectangle with Corners Rounded 10">
            <a:extLst>
              <a:ext uri="{FF2B5EF4-FFF2-40B4-BE49-F238E27FC236}">
                <a16:creationId xmlns:a16="http://schemas.microsoft.com/office/drawing/2014/main" id="{A5209EEE-E1BD-4F2F-8E5D-A043EDA11F92}"/>
              </a:ext>
            </a:extLst>
          </p:cNvPr>
          <p:cNvSpPr/>
          <p:nvPr/>
        </p:nvSpPr>
        <p:spPr>
          <a:xfrm>
            <a:off x="3013821" y="677685"/>
            <a:ext cx="2464749" cy="1000620"/>
          </a:xfrm>
          <a:prstGeom prst="wedgeEllipseCallout">
            <a:avLst>
              <a:gd name="adj1" fmla="val -18402"/>
              <a:gd name="adj2" fmla="val -7439"/>
            </a:avLst>
          </a:prstGeom>
          <a:blipFill dpi="0" rotWithShape="1">
            <a:blip r:embed="rId5">
              <a:extLst>
                <a:ext uri="{BEBA8EAE-BF5A-486C-A8C5-ECC9F3942E4B}">
                  <a14:imgProps xmlns:a14="http://schemas.microsoft.com/office/drawing/2010/main">
                    <a14:imgLayer r:embed="rId6">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Let’s read some numbers…</a:t>
            </a:r>
          </a:p>
        </p:txBody>
      </p:sp>
    </p:spTree>
    <p:extLst>
      <p:ext uri="{BB962C8B-B14F-4D97-AF65-F5344CB8AC3E}">
        <p14:creationId xmlns:p14="http://schemas.microsoft.com/office/powerpoint/2010/main" val="148689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1" grpId="0" animBg="1"/>
      <p:bldP spid="13" grpId="0" animBg="1"/>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p:cNvPicPr>
          <p:nvPr/>
        </p:nvPicPr>
        <p:blipFill>
          <a:blip r:embed="rId3">
            <a:extLst>
              <a:ext uri="{28A0092B-C50C-407E-A947-70E740481C1C}">
                <a14:useLocalDpi xmlns:a14="http://schemas.microsoft.com/office/drawing/2010/main" val="0"/>
              </a:ext>
            </a:extLst>
          </a:blip>
          <a:stretch>
            <a:fillRect/>
          </a:stretch>
        </p:blipFill>
        <p:spPr>
          <a:xfrm>
            <a:off x="2880000" y="540000"/>
            <a:ext cx="6120000" cy="5400000"/>
          </a:xfrm>
          <a:prstGeom prst="rect">
            <a:avLst/>
          </a:prstGeom>
        </p:spPr>
      </p:pic>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8</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Count in 10s and 2s; Recognise and describe patterns.</a:t>
            </a:r>
          </a:p>
        </p:txBody>
      </p:sp>
      <p:sp>
        <p:nvSpPr>
          <p:cNvPr id="7" name="Rectangle 6"/>
          <p:cNvSpPr/>
          <p:nvPr/>
        </p:nvSpPr>
        <p:spPr>
          <a:xfrm>
            <a:off x="8345984" y="565200"/>
            <a:ext cx="61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9" name="Group 8">
            <a:extLst>
              <a:ext uri="{FF2B5EF4-FFF2-40B4-BE49-F238E27FC236}">
                <a16:creationId xmlns:a16="http://schemas.microsoft.com/office/drawing/2014/main" id="{7BB30A5C-334A-4DE7-8017-2D88CC0A727C}"/>
              </a:ext>
            </a:extLst>
          </p:cNvPr>
          <p:cNvGrpSpPr/>
          <p:nvPr/>
        </p:nvGrpSpPr>
        <p:grpSpPr>
          <a:xfrm>
            <a:off x="72000" y="660294"/>
            <a:ext cx="2801678" cy="1569186"/>
            <a:chOff x="4298496" y="4063018"/>
            <a:chExt cx="2801678" cy="1569186"/>
          </a:xfrm>
        </p:grpSpPr>
        <p:sp>
          <p:nvSpPr>
            <p:cNvPr id="11" name="Speech Bubble: Rectangle with Corners Rounded 14">
              <a:extLst>
                <a:ext uri="{FF2B5EF4-FFF2-40B4-BE49-F238E27FC236}">
                  <a16:creationId xmlns:a16="http://schemas.microsoft.com/office/drawing/2014/main" id="{C5C595CE-B7F4-4D5E-A864-1E044BBD6CB2}"/>
                </a:ext>
              </a:extLst>
            </p:cNvPr>
            <p:cNvSpPr/>
            <p:nvPr/>
          </p:nvSpPr>
          <p:spPr>
            <a:xfrm>
              <a:off x="4298496" y="4063018"/>
              <a:ext cx="2801678" cy="1569186"/>
            </a:xfrm>
            <a:prstGeom prst="cloudCallout">
              <a:avLst>
                <a:gd name="adj1" fmla="val 45772"/>
                <a:gd name="adj2" fmla="val -55339"/>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What do you notice about the multiples of 2? </a:t>
              </a:r>
            </a:p>
          </p:txBody>
        </p:sp>
        <p:pic>
          <p:nvPicPr>
            <p:cNvPr id="13" name="Picture 12">
              <a:extLst>
                <a:ext uri="{FF2B5EF4-FFF2-40B4-BE49-F238E27FC236}">
                  <a16:creationId xmlns:a16="http://schemas.microsoft.com/office/drawing/2014/main" id="{E6B10444-E519-49CD-A529-0F22C67FF3BC}"/>
                </a:ext>
              </a:extLst>
            </p:cNvPr>
            <p:cNvPicPr>
              <a:picLocks noChangeAspect="1"/>
            </p:cNvPicPr>
            <p:nvPr/>
          </p:nvPicPr>
          <p:blipFill rotWithShape="1">
            <a:blip r:embed="rId4"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443398" y="4249024"/>
              <a:ext cx="391606" cy="750673"/>
            </a:xfrm>
            <a:prstGeom prst="rect">
              <a:avLst/>
            </a:prstGeom>
          </p:spPr>
        </p:pic>
      </p:grpSp>
      <p:sp>
        <p:nvSpPr>
          <p:cNvPr id="15" name="Rectangle 14"/>
          <p:cNvSpPr/>
          <p:nvPr/>
        </p:nvSpPr>
        <p:spPr>
          <a:xfrm>
            <a:off x="3528000" y="565200"/>
            <a:ext cx="61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ectangle 15"/>
          <p:cNvSpPr/>
          <p:nvPr/>
        </p:nvSpPr>
        <p:spPr>
          <a:xfrm>
            <a:off x="4747266" y="565200"/>
            <a:ext cx="61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p:cNvSpPr/>
          <p:nvPr/>
        </p:nvSpPr>
        <p:spPr>
          <a:xfrm>
            <a:off x="5940000" y="565200"/>
            <a:ext cx="61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p:cNvSpPr/>
          <p:nvPr/>
        </p:nvSpPr>
        <p:spPr>
          <a:xfrm>
            <a:off x="7128000" y="565200"/>
            <a:ext cx="612000" cy="52668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Speech Bubble: Rectangle with Corners Rounded 10">
            <a:extLst>
              <a:ext uri="{FF2B5EF4-FFF2-40B4-BE49-F238E27FC236}">
                <a16:creationId xmlns:a16="http://schemas.microsoft.com/office/drawing/2014/main" id="{C268CD3D-D163-46C6-9AC4-5F4BD7505D13}"/>
              </a:ext>
            </a:extLst>
          </p:cNvPr>
          <p:cNvSpPr/>
          <p:nvPr/>
        </p:nvSpPr>
        <p:spPr>
          <a:xfrm>
            <a:off x="61912" y="2422449"/>
            <a:ext cx="2808000" cy="1182087"/>
          </a:xfrm>
          <a:prstGeom prst="flowChartTerminator">
            <a:avLst/>
          </a:prstGeom>
          <a:blipFill dpi="0" rotWithShape="1">
            <a:blip r:embed="rId5">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FF0000"/>
                </a:solidFill>
              </a:rPr>
              <a:t>Multiples of 2 </a:t>
            </a:r>
            <a:r>
              <a:rPr lang="en-GB" b="1" dirty="0">
                <a:solidFill>
                  <a:srgbClr val="253746"/>
                </a:solidFill>
              </a:rPr>
              <a:t>always end with either a</a:t>
            </a:r>
          </a:p>
          <a:p>
            <a:pPr algn="ctr">
              <a:lnSpc>
                <a:spcPct val="114000"/>
              </a:lnSpc>
            </a:pPr>
            <a:r>
              <a:rPr lang="en-GB" b="1" dirty="0">
                <a:solidFill>
                  <a:srgbClr val="FF0000"/>
                </a:solidFill>
              </a:rPr>
              <a:t>0, 2, 4, 6 or 8!</a:t>
            </a:r>
          </a:p>
        </p:txBody>
      </p:sp>
      <p:grpSp>
        <p:nvGrpSpPr>
          <p:cNvPr id="20" name="Group 19">
            <a:extLst>
              <a:ext uri="{FF2B5EF4-FFF2-40B4-BE49-F238E27FC236}">
                <a16:creationId xmlns:a16="http://schemas.microsoft.com/office/drawing/2014/main" id="{7BB30A5C-334A-4DE7-8017-2D88CC0A727C}"/>
              </a:ext>
            </a:extLst>
          </p:cNvPr>
          <p:cNvGrpSpPr/>
          <p:nvPr/>
        </p:nvGrpSpPr>
        <p:grpSpPr>
          <a:xfrm>
            <a:off x="4539161" y="3355155"/>
            <a:ext cx="2801678" cy="1569186"/>
            <a:chOff x="4298496" y="4063018"/>
            <a:chExt cx="2801678" cy="1569186"/>
          </a:xfrm>
        </p:grpSpPr>
        <p:sp>
          <p:nvSpPr>
            <p:cNvPr id="21" name="Speech Bubble: Rectangle with Corners Rounded 14">
              <a:extLst>
                <a:ext uri="{FF2B5EF4-FFF2-40B4-BE49-F238E27FC236}">
                  <a16:creationId xmlns:a16="http://schemas.microsoft.com/office/drawing/2014/main" id="{C5C595CE-B7F4-4D5E-A864-1E044BBD6CB2}"/>
                </a:ext>
              </a:extLst>
            </p:cNvPr>
            <p:cNvSpPr/>
            <p:nvPr/>
          </p:nvSpPr>
          <p:spPr>
            <a:xfrm>
              <a:off x="4298496" y="4063018"/>
              <a:ext cx="2801678" cy="1569186"/>
            </a:xfrm>
            <a:prstGeom prst="cloudCallout">
              <a:avLst>
                <a:gd name="adj1" fmla="val 45772"/>
                <a:gd name="adj2" fmla="val -55339"/>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Is 35 a multiple of 2? How do you know </a:t>
              </a:r>
            </a:p>
          </p:txBody>
        </p:sp>
        <p:pic>
          <p:nvPicPr>
            <p:cNvPr id="22" name="Picture 21">
              <a:extLst>
                <a:ext uri="{FF2B5EF4-FFF2-40B4-BE49-F238E27FC236}">
                  <a16:creationId xmlns:a16="http://schemas.microsoft.com/office/drawing/2014/main" id="{E6B10444-E519-49CD-A529-0F22C67FF3BC}"/>
                </a:ext>
              </a:extLst>
            </p:cNvPr>
            <p:cNvPicPr>
              <a:picLocks noChangeAspect="1"/>
            </p:cNvPicPr>
            <p:nvPr/>
          </p:nvPicPr>
          <p:blipFill rotWithShape="1">
            <a:blip r:embed="rId4"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443398" y="4249024"/>
              <a:ext cx="391606" cy="750673"/>
            </a:xfrm>
            <a:prstGeom prst="rect">
              <a:avLst/>
            </a:prstGeom>
          </p:spPr>
        </p:pic>
      </p:grpSp>
      <p:grpSp>
        <p:nvGrpSpPr>
          <p:cNvPr id="29" name="Group 28">
            <a:extLst>
              <a:ext uri="{FF2B5EF4-FFF2-40B4-BE49-F238E27FC236}">
                <a16:creationId xmlns:a16="http://schemas.microsoft.com/office/drawing/2014/main" id="{7BB30A5C-334A-4DE7-8017-2D88CC0A727C}"/>
              </a:ext>
            </a:extLst>
          </p:cNvPr>
          <p:cNvGrpSpPr/>
          <p:nvPr/>
        </p:nvGrpSpPr>
        <p:grpSpPr>
          <a:xfrm>
            <a:off x="4691561" y="3392400"/>
            <a:ext cx="2801678" cy="1569186"/>
            <a:chOff x="4298496" y="4063018"/>
            <a:chExt cx="2801678" cy="1569186"/>
          </a:xfrm>
        </p:grpSpPr>
        <p:sp>
          <p:nvSpPr>
            <p:cNvPr id="30" name="Speech Bubble: Rectangle with Corners Rounded 14">
              <a:extLst>
                <a:ext uri="{FF2B5EF4-FFF2-40B4-BE49-F238E27FC236}">
                  <a16:creationId xmlns:a16="http://schemas.microsoft.com/office/drawing/2014/main" id="{C5C595CE-B7F4-4D5E-A864-1E044BBD6CB2}"/>
                </a:ext>
              </a:extLst>
            </p:cNvPr>
            <p:cNvSpPr/>
            <p:nvPr/>
          </p:nvSpPr>
          <p:spPr>
            <a:xfrm>
              <a:off x="4298496" y="4063018"/>
              <a:ext cx="2801678" cy="1569186"/>
            </a:xfrm>
            <a:prstGeom prst="cloudCallout">
              <a:avLst>
                <a:gd name="adj1" fmla="val 45772"/>
                <a:gd name="adj2" fmla="val -55339"/>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Is 91 a multiple of 2? How do you know? </a:t>
              </a:r>
            </a:p>
          </p:txBody>
        </p:sp>
        <p:pic>
          <p:nvPicPr>
            <p:cNvPr id="31" name="Picture 30">
              <a:extLst>
                <a:ext uri="{FF2B5EF4-FFF2-40B4-BE49-F238E27FC236}">
                  <a16:creationId xmlns:a16="http://schemas.microsoft.com/office/drawing/2014/main" id="{E6B10444-E519-49CD-A529-0F22C67FF3BC}"/>
                </a:ext>
              </a:extLst>
            </p:cNvPr>
            <p:cNvPicPr>
              <a:picLocks noChangeAspect="1"/>
            </p:cNvPicPr>
            <p:nvPr/>
          </p:nvPicPr>
          <p:blipFill rotWithShape="1">
            <a:blip r:embed="rId4"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443398" y="4249024"/>
              <a:ext cx="391606" cy="750673"/>
            </a:xfrm>
            <a:prstGeom prst="rect">
              <a:avLst/>
            </a:prstGeom>
          </p:spPr>
        </p:pic>
      </p:grpSp>
      <p:grpSp>
        <p:nvGrpSpPr>
          <p:cNvPr id="23" name="Group 22">
            <a:extLst>
              <a:ext uri="{FF2B5EF4-FFF2-40B4-BE49-F238E27FC236}">
                <a16:creationId xmlns:a16="http://schemas.microsoft.com/office/drawing/2014/main" id="{7BB30A5C-334A-4DE7-8017-2D88CC0A727C}"/>
              </a:ext>
            </a:extLst>
          </p:cNvPr>
          <p:cNvGrpSpPr/>
          <p:nvPr/>
        </p:nvGrpSpPr>
        <p:grpSpPr>
          <a:xfrm>
            <a:off x="4747266" y="3953742"/>
            <a:ext cx="2801678" cy="1569186"/>
            <a:chOff x="4298496" y="4063018"/>
            <a:chExt cx="2801678" cy="1569186"/>
          </a:xfrm>
        </p:grpSpPr>
        <p:sp>
          <p:nvSpPr>
            <p:cNvPr id="24" name="Speech Bubble: Rectangle with Corners Rounded 14">
              <a:extLst>
                <a:ext uri="{FF2B5EF4-FFF2-40B4-BE49-F238E27FC236}">
                  <a16:creationId xmlns:a16="http://schemas.microsoft.com/office/drawing/2014/main" id="{C5C595CE-B7F4-4D5E-A864-1E044BBD6CB2}"/>
                </a:ext>
              </a:extLst>
            </p:cNvPr>
            <p:cNvSpPr/>
            <p:nvPr/>
          </p:nvSpPr>
          <p:spPr>
            <a:xfrm>
              <a:off x="4298496" y="4063018"/>
              <a:ext cx="2801678" cy="1569186"/>
            </a:xfrm>
            <a:prstGeom prst="cloudCallout">
              <a:avLst>
                <a:gd name="adj1" fmla="val 45772"/>
                <a:gd name="adj2" fmla="val -55339"/>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Is 53 a multiple of 2? How do you know? </a:t>
              </a:r>
            </a:p>
          </p:txBody>
        </p:sp>
        <p:pic>
          <p:nvPicPr>
            <p:cNvPr id="25" name="Picture 24">
              <a:extLst>
                <a:ext uri="{FF2B5EF4-FFF2-40B4-BE49-F238E27FC236}">
                  <a16:creationId xmlns:a16="http://schemas.microsoft.com/office/drawing/2014/main" id="{E6B10444-E519-49CD-A529-0F22C67FF3BC}"/>
                </a:ext>
              </a:extLst>
            </p:cNvPr>
            <p:cNvPicPr>
              <a:picLocks noChangeAspect="1"/>
            </p:cNvPicPr>
            <p:nvPr/>
          </p:nvPicPr>
          <p:blipFill rotWithShape="1">
            <a:blip r:embed="rId4"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443398" y="4249024"/>
              <a:ext cx="391606" cy="750673"/>
            </a:xfrm>
            <a:prstGeom prst="rect">
              <a:avLst/>
            </a:prstGeom>
          </p:spPr>
        </p:pic>
      </p:grpSp>
      <p:grpSp>
        <p:nvGrpSpPr>
          <p:cNvPr id="26" name="Group 25">
            <a:extLst>
              <a:ext uri="{FF2B5EF4-FFF2-40B4-BE49-F238E27FC236}">
                <a16:creationId xmlns:a16="http://schemas.microsoft.com/office/drawing/2014/main" id="{7BB30A5C-334A-4DE7-8017-2D88CC0A727C}"/>
              </a:ext>
            </a:extLst>
          </p:cNvPr>
          <p:cNvGrpSpPr/>
          <p:nvPr/>
        </p:nvGrpSpPr>
        <p:grpSpPr>
          <a:xfrm>
            <a:off x="4539161" y="3240000"/>
            <a:ext cx="2801678" cy="1569186"/>
            <a:chOff x="4298496" y="4063018"/>
            <a:chExt cx="2801678" cy="1569186"/>
          </a:xfrm>
        </p:grpSpPr>
        <p:sp>
          <p:nvSpPr>
            <p:cNvPr id="27" name="Speech Bubble: Rectangle with Corners Rounded 14">
              <a:extLst>
                <a:ext uri="{FF2B5EF4-FFF2-40B4-BE49-F238E27FC236}">
                  <a16:creationId xmlns:a16="http://schemas.microsoft.com/office/drawing/2014/main" id="{C5C595CE-B7F4-4D5E-A864-1E044BBD6CB2}"/>
                </a:ext>
              </a:extLst>
            </p:cNvPr>
            <p:cNvSpPr/>
            <p:nvPr/>
          </p:nvSpPr>
          <p:spPr>
            <a:xfrm>
              <a:off x="4298496" y="4063018"/>
              <a:ext cx="2801678" cy="1569186"/>
            </a:xfrm>
            <a:prstGeom prst="cloudCallout">
              <a:avLst>
                <a:gd name="adj1" fmla="val 45772"/>
                <a:gd name="adj2" fmla="val -55339"/>
              </a:avLst>
            </a:prstGeom>
            <a:solidFill>
              <a:schemeClr val="accent5">
                <a:lumMod val="20000"/>
                <a:lumOff val="80000"/>
              </a:schemeClr>
            </a:solidFill>
            <a:ln w="28575">
              <a:solidFill>
                <a:srgbClr val="004A76"/>
              </a:solid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14000"/>
                </a:lnSpc>
              </a:pPr>
              <a:r>
                <a:rPr lang="en-GB" b="1" dirty="0">
                  <a:solidFill>
                    <a:srgbClr val="253746"/>
                  </a:solidFill>
                  <a:latin typeface="Myriad Pro Light" panose="020B0603030403020204" pitchFamily="34" charset="0"/>
                </a:rPr>
                <a:t>Is 80 a multiple of 2? How do you know? </a:t>
              </a:r>
            </a:p>
          </p:txBody>
        </p:sp>
        <p:pic>
          <p:nvPicPr>
            <p:cNvPr id="28" name="Picture 27">
              <a:extLst>
                <a:ext uri="{FF2B5EF4-FFF2-40B4-BE49-F238E27FC236}">
                  <a16:creationId xmlns:a16="http://schemas.microsoft.com/office/drawing/2014/main" id="{E6B10444-E519-49CD-A529-0F22C67FF3BC}"/>
                </a:ext>
              </a:extLst>
            </p:cNvPr>
            <p:cNvPicPr>
              <a:picLocks noChangeAspect="1"/>
            </p:cNvPicPr>
            <p:nvPr/>
          </p:nvPicPr>
          <p:blipFill rotWithShape="1">
            <a:blip r:embed="rId4" cstate="screen">
              <a:duotone>
                <a:prstClr val="black"/>
                <a:schemeClr val="accent1">
                  <a:tint val="45000"/>
                  <a:satMod val="400000"/>
                </a:schemeClr>
              </a:duotone>
              <a:extLst>
                <a:ext uri="{28A0092B-C50C-407E-A947-70E740481C1C}">
                  <a14:useLocalDpi xmlns:a14="http://schemas.microsoft.com/office/drawing/2010/main"/>
                </a:ext>
              </a:extLst>
            </a:blip>
            <a:srcRect/>
            <a:stretch/>
          </p:blipFill>
          <p:spPr>
            <a:xfrm>
              <a:off x="6443398" y="4249024"/>
              <a:ext cx="391606" cy="750673"/>
            </a:xfrm>
            <a:prstGeom prst="rect">
              <a:avLst/>
            </a:prstGeom>
          </p:spPr>
        </p:pic>
      </p:grpSp>
      <p:sp>
        <p:nvSpPr>
          <p:cNvPr id="32" name="Speech Bubble: Rectangle with Corners Rounded 10">
            <a:extLst>
              <a:ext uri="{FF2B5EF4-FFF2-40B4-BE49-F238E27FC236}">
                <a16:creationId xmlns:a16="http://schemas.microsoft.com/office/drawing/2014/main" id="{C268CD3D-D163-46C6-9AC4-5F4BD7505D13}"/>
              </a:ext>
            </a:extLst>
          </p:cNvPr>
          <p:cNvSpPr/>
          <p:nvPr/>
        </p:nvSpPr>
        <p:spPr>
          <a:xfrm>
            <a:off x="61912" y="3916497"/>
            <a:ext cx="2808000" cy="1182087"/>
          </a:xfrm>
          <a:prstGeom prst="flowChartTerminator">
            <a:avLst/>
          </a:prstGeom>
          <a:blipFill dpi="0" rotWithShape="1">
            <a:blip r:embed="rId5">
              <a:extLs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rPr>
              <a:t>They are all </a:t>
            </a:r>
            <a:r>
              <a:rPr lang="en-GB" b="1" dirty="0">
                <a:solidFill>
                  <a:srgbClr val="FF0000"/>
                </a:solidFill>
              </a:rPr>
              <a:t>even</a:t>
            </a:r>
            <a:r>
              <a:rPr lang="en-GB" b="1" dirty="0">
                <a:solidFill>
                  <a:srgbClr val="253746"/>
                </a:solidFill>
              </a:rPr>
              <a:t> numbers!</a:t>
            </a:r>
          </a:p>
        </p:txBody>
      </p:sp>
    </p:spTree>
    <p:extLst>
      <p:ext uri="{BB962C8B-B14F-4D97-AF65-F5344CB8AC3E}">
        <p14:creationId xmlns:p14="http://schemas.microsoft.com/office/powerpoint/2010/main" val="112467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2000"/>
                                        <p:tgtEl>
                                          <p:spTgt spid="7"/>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2000"/>
                                        <p:tgtEl>
                                          <p:spTgt spid="15"/>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up)">
                                      <p:cBhvr>
                                        <p:cTn id="18" dur="2000"/>
                                        <p:tgtEl>
                                          <p:spTgt spid="16"/>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up)">
                                      <p:cBhvr>
                                        <p:cTn id="21" dur="2000"/>
                                        <p:tgtEl>
                                          <p:spTgt spid="17"/>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up)">
                                      <p:cBhvr>
                                        <p:cTn id="24" dur="20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fade">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500"/>
                                        <p:tgtEl>
                                          <p:spTgt spid="3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nodeType="clickEffect">
                                  <p:stCondLst>
                                    <p:cond delay="0"/>
                                  </p:stCondLst>
                                  <p:childTnLst>
                                    <p:set>
                                      <p:cBhvr>
                                        <p:cTn id="48" dur="1" fill="hold">
                                          <p:stCondLst>
                                            <p:cond delay="0"/>
                                          </p:stCondLst>
                                        </p:cTn>
                                        <p:tgtEl>
                                          <p:spTgt spid="20"/>
                                        </p:tgtEl>
                                        <p:attrNameLst>
                                          <p:attrName>style.visibility</p:attrName>
                                        </p:attrNameLst>
                                      </p:cBhvr>
                                      <p:to>
                                        <p:strVal val="hidden"/>
                                      </p:to>
                                    </p:set>
                                  </p:childTnLst>
                                </p:cTn>
                              </p:par>
                              <p:par>
                                <p:cTn id="49" presetID="10" presetClass="entr" presetSubtype="0" fill="hold" nodeType="with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500"/>
                                        <p:tgtEl>
                                          <p:spTgt spid="23"/>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nodeType="clickEffect">
                                  <p:stCondLst>
                                    <p:cond delay="0"/>
                                  </p:stCondLst>
                                  <p:childTnLst>
                                    <p:set>
                                      <p:cBhvr>
                                        <p:cTn id="55" dur="1" fill="hold">
                                          <p:stCondLst>
                                            <p:cond delay="0"/>
                                          </p:stCondLst>
                                        </p:cTn>
                                        <p:tgtEl>
                                          <p:spTgt spid="23"/>
                                        </p:tgtEl>
                                        <p:attrNameLst>
                                          <p:attrName>style.visibility</p:attrName>
                                        </p:attrNameLst>
                                      </p:cBhvr>
                                      <p:to>
                                        <p:strVal val="hidden"/>
                                      </p:to>
                                    </p:set>
                                  </p:childTnLst>
                                </p:cTn>
                              </p:par>
                              <p:par>
                                <p:cTn id="56" presetID="10" presetClass="entr" presetSubtype="0" fill="hold" nodeType="with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500"/>
                                        <p:tgtEl>
                                          <p:spTgt spid="26"/>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26"/>
                                        </p:tgtEl>
                                        <p:attrNameLst>
                                          <p:attrName>style.visibility</p:attrName>
                                        </p:attrNameLst>
                                      </p:cBhvr>
                                      <p:to>
                                        <p:strVal val="hidden"/>
                                      </p:to>
                                    </p:set>
                                  </p:childTnLst>
                                </p:cTn>
                              </p:par>
                              <p:par>
                                <p:cTn id="63" presetID="10" presetClass="entr" presetSubtype="0" fill="hold"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P spid="16" grpId="0" animBg="1"/>
      <p:bldP spid="17" grpId="0" animBg="1"/>
      <p:bldP spid="18" grpId="0" animBg="1"/>
      <p:bldP spid="19" grpId="0" animBg="1"/>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a:extLst>
              <a:ext uri="{FF2B5EF4-FFF2-40B4-BE49-F238E27FC236}">
                <a16:creationId xmlns:a16="http://schemas.microsoft.com/office/drawing/2014/main" id="{ECEC2F06-FA07-421C-9E8C-C3D9827F8F64}"/>
              </a:ext>
            </a:extLst>
          </p:cNvPr>
          <p:cNvSpPr>
            <a:spLocks noGrp="1"/>
          </p:cNvSpPr>
          <p:nvPr>
            <p:ph type="sldNum" sz="quarter" idx="12"/>
          </p:nvPr>
        </p:nvSpPr>
        <p:spPr/>
        <p:txBody>
          <a:bodyPr/>
          <a:lstStyle/>
          <a:p>
            <a:fld id="{BA0EE811-478C-4958-8104-2A70B5A19611}" type="slidenum">
              <a:rPr lang="en-GB" smtClean="0">
                <a:solidFill>
                  <a:srgbClr val="EA7600"/>
                </a:solidFill>
              </a:rPr>
              <a:pPr/>
              <a:t>9</a:t>
            </a:fld>
            <a:endParaRPr lang="en-GB" dirty="0">
              <a:solidFill>
                <a:srgbClr val="EA7600"/>
              </a:solidFill>
            </a:endParaRPr>
          </a:p>
        </p:txBody>
      </p:sp>
      <p:sp>
        <p:nvSpPr>
          <p:cNvPr id="2" name="Footer Placeholder 1">
            <a:extLst>
              <a:ext uri="{FF2B5EF4-FFF2-40B4-BE49-F238E27FC236}">
                <a16:creationId xmlns:a16="http://schemas.microsoft.com/office/drawing/2014/main" id="{6E6E7435-766E-44DA-9E64-580F9F209CE0}"/>
              </a:ext>
            </a:extLst>
          </p:cNvPr>
          <p:cNvSpPr>
            <a:spLocks noGrp="1"/>
          </p:cNvSpPr>
          <p:nvPr>
            <p:ph type="ftr" sz="quarter" idx="11"/>
          </p:nvPr>
        </p:nvSpPr>
        <p:spPr>
          <a:xfrm>
            <a:off x="5305926" y="6367376"/>
            <a:ext cx="3723776" cy="365125"/>
          </a:xfrm>
        </p:spPr>
        <p:txBody>
          <a:bodyPr/>
          <a:lstStyle/>
          <a:p>
            <a:pPr algn="r"/>
            <a:r>
              <a:rPr lang="en-GB" dirty="0"/>
              <a:t>Year 2</a:t>
            </a:r>
          </a:p>
        </p:txBody>
      </p:sp>
      <p:sp>
        <p:nvSpPr>
          <p:cNvPr id="12" name="TextBox 11">
            <a:extLst>
              <a:ext uri="{FF2B5EF4-FFF2-40B4-BE49-F238E27FC236}">
                <a16:creationId xmlns:a16="http://schemas.microsoft.com/office/drawing/2014/main" id="{B69677ED-5C54-4353-B94F-C526DD00205C}"/>
              </a:ext>
            </a:extLst>
          </p:cNvPr>
          <p:cNvSpPr txBox="1"/>
          <p:nvPr/>
        </p:nvSpPr>
        <p:spPr>
          <a:xfrm>
            <a:off x="116681" y="138645"/>
            <a:ext cx="8933534" cy="400110"/>
          </a:xfrm>
          <a:prstGeom prst="rect">
            <a:avLst/>
          </a:prstGeom>
          <a:noFill/>
        </p:spPr>
        <p:txBody>
          <a:bodyPr wrap="square" rtlCol="0">
            <a:spAutoFit/>
          </a:bodyPr>
          <a:lstStyle/>
          <a:p>
            <a:pPr lvl="0">
              <a:buClr>
                <a:srgbClr val="EA7600"/>
              </a:buClr>
              <a:buSzPct val="120000"/>
            </a:pPr>
            <a:r>
              <a:rPr lang="en-GB" sz="2000" b="1" dirty="0">
                <a:solidFill>
                  <a:srgbClr val="253746"/>
                </a:solidFill>
              </a:rPr>
              <a:t>Day 1: </a:t>
            </a:r>
            <a:r>
              <a:rPr lang="en-GB" sz="2000" b="1" dirty="0">
                <a:solidFill>
                  <a:srgbClr val="5B9BD5">
                    <a:lumMod val="75000"/>
                  </a:srgbClr>
                </a:solidFill>
              </a:rPr>
              <a:t>Count in 10s and 2s; Recognise and describe patterns.</a:t>
            </a:r>
          </a:p>
        </p:txBody>
      </p:sp>
      <p:sp>
        <p:nvSpPr>
          <p:cNvPr id="6" name="TextBox 5"/>
          <p:cNvSpPr txBox="1"/>
          <p:nvPr/>
        </p:nvSpPr>
        <p:spPr>
          <a:xfrm>
            <a:off x="2519211" y="2162738"/>
            <a:ext cx="444352"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r>
              <a:rPr lang="en-GB" sz="2000" b="1" dirty="0"/>
              <a:t>23</a:t>
            </a:r>
          </a:p>
        </p:txBody>
      </p:sp>
      <p:sp>
        <p:nvSpPr>
          <p:cNvPr id="7" name="TextBox 6"/>
          <p:cNvSpPr txBox="1"/>
          <p:nvPr/>
        </p:nvSpPr>
        <p:spPr>
          <a:xfrm>
            <a:off x="3131211" y="2162738"/>
            <a:ext cx="444352"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r>
              <a:rPr lang="en-GB" sz="2000" b="1" dirty="0"/>
              <a:t>60</a:t>
            </a:r>
          </a:p>
        </p:txBody>
      </p:sp>
      <p:sp>
        <p:nvSpPr>
          <p:cNvPr id="8" name="TextBox 7"/>
          <p:cNvSpPr txBox="1"/>
          <p:nvPr/>
        </p:nvSpPr>
        <p:spPr>
          <a:xfrm>
            <a:off x="3743211" y="2162738"/>
            <a:ext cx="444352"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r>
              <a:rPr lang="en-GB" sz="2000" b="1" dirty="0"/>
              <a:t>87</a:t>
            </a:r>
          </a:p>
        </p:txBody>
      </p:sp>
      <p:sp>
        <p:nvSpPr>
          <p:cNvPr id="9" name="TextBox 8"/>
          <p:cNvSpPr txBox="1"/>
          <p:nvPr/>
        </p:nvSpPr>
        <p:spPr>
          <a:xfrm>
            <a:off x="4355211" y="2162738"/>
            <a:ext cx="574196"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pPr algn="ctr"/>
            <a:r>
              <a:rPr lang="en-GB" sz="2000" b="1" dirty="0"/>
              <a:t>120</a:t>
            </a:r>
          </a:p>
        </p:txBody>
      </p:sp>
      <p:sp>
        <p:nvSpPr>
          <p:cNvPr id="11" name="TextBox 10"/>
          <p:cNvSpPr txBox="1"/>
          <p:nvPr/>
        </p:nvSpPr>
        <p:spPr>
          <a:xfrm>
            <a:off x="5147211" y="2162738"/>
            <a:ext cx="574196"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pPr algn="ctr"/>
            <a:r>
              <a:rPr lang="en-GB" sz="2000" b="1" dirty="0"/>
              <a:t>346</a:t>
            </a:r>
          </a:p>
        </p:txBody>
      </p:sp>
      <p:sp>
        <p:nvSpPr>
          <p:cNvPr id="13" name="TextBox 12"/>
          <p:cNvSpPr txBox="1"/>
          <p:nvPr/>
        </p:nvSpPr>
        <p:spPr>
          <a:xfrm>
            <a:off x="5939211" y="2162738"/>
            <a:ext cx="574196" cy="400110"/>
          </a:xfrm>
          <a:prstGeom prst="rect">
            <a:avLst/>
          </a:prstGeom>
          <a:solidFill>
            <a:schemeClr val="bg1"/>
          </a:solidFill>
          <a:ln w="15875">
            <a:solidFill>
              <a:schemeClr val="tx1"/>
            </a:solidFill>
          </a:ln>
          <a:effectLst>
            <a:outerShdw blurRad="50800" dist="38100" dir="5400000" algn="t" rotWithShape="0">
              <a:prstClr val="black">
                <a:alpha val="40000"/>
              </a:prstClr>
            </a:outerShdw>
          </a:effectLst>
        </p:spPr>
        <p:txBody>
          <a:bodyPr wrap="none" rtlCol="0">
            <a:spAutoFit/>
          </a:bodyPr>
          <a:lstStyle/>
          <a:p>
            <a:pPr algn="ctr"/>
            <a:r>
              <a:rPr lang="en-GB" sz="2000" b="1" dirty="0"/>
              <a:t>910</a:t>
            </a:r>
          </a:p>
        </p:txBody>
      </p:sp>
      <p:grpSp>
        <p:nvGrpSpPr>
          <p:cNvPr id="22" name="Group 21">
            <a:extLst>
              <a:ext uri="{FF2B5EF4-FFF2-40B4-BE49-F238E27FC236}">
                <a16:creationId xmlns:a16="http://schemas.microsoft.com/office/drawing/2014/main" id="{642C735A-3929-4EEF-B8FA-E73A0C1B09B9}"/>
              </a:ext>
            </a:extLst>
          </p:cNvPr>
          <p:cNvGrpSpPr/>
          <p:nvPr/>
        </p:nvGrpSpPr>
        <p:grpSpPr>
          <a:xfrm>
            <a:off x="443659" y="3268312"/>
            <a:ext cx="4302242" cy="1968747"/>
            <a:chOff x="69733" y="2154929"/>
            <a:chExt cx="4302242" cy="1968747"/>
          </a:xfrm>
        </p:grpSpPr>
        <p:sp>
          <p:nvSpPr>
            <p:cNvPr id="23" name="Cloud 22">
              <a:extLst>
                <a:ext uri="{FF2B5EF4-FFF2-40B4-BE49-F238E27FC236}">
                  <a16:creationId xmlns:a16="http://schemas.microsoft.com/office/drawing/2014/main" id="{AE55A0F2-BE3D-40B5-8CE5-549756B4EF16}"/>
                </a:ext>
              </a:extLst>
            </p:cNvPr>
            <p:cNvSpPr/>
            <p:nvPr/>
          </p:nvSpPr>
          <p:spPr>
            <a:xfrm>
              <a:off x="69733" y="2179672"/>
              <a:ext cx="3679657" cy="1944004"/>
            </a:xfrm>
            <a:prstGeom prst="cloud">
              <a:avLst/>
            </a:prstGeom>
            <a:solidFill>
              <a:schemeClr val="bg1">
                <a:lumMod val="95000"/>
              </a:schemeClr>
            </a:solidFill>
            <a:ln w="28575">
              <a:solidFill>
                <a:schemeClr val="tx1">
                  <a:lumMod val="50000"/>
                  <a:lumOff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2">
                      <a:lumMod val="25000"/>
                    </a:schemeClr>
                  </a:solidFill>
                  <a:latin typeface="Myriad Pro Light" panose="020B0603030403020204" pitchFamily="34" charset="0"/>
                </a:rPr>
                <a:t>Which of these are </a:t>
              </a:r>
              <a:r>
                <a:rPr lang="en-GB" b="1" dirty="0">
                  <a:solidFill>
                    <a:srgbClr val="FF0000"/>
                  </a:solidFill>
                  <a:latin typeface="Myriad Pro Light" panose="020B0603030403020204" pitchFamily="34" charset="0"/>
                </a:rPr>
                <a:t>multiples of 2</a:t>
              </a:r>
              <a:r>
                <a:rPr lang="en-GB" b="1" dirty="0">
                  <a:solidFill>
                    <a:srgbClr val="253746"/>
                  </a:solidFill>
                  <a:latin typeface="Myriad Pro Light" panose="020B0603030403020204" pitchFamily="34" charset="0"/>
                </a:rPr>
                <a:t>? </a:t>
              </a:r>
            </a:p>
            <a:p>
              <a:pPr algn="ctr"/>
              <a:r>
                <a:rPr lang="en-GB" b="1" dirty="0">
                  <a:solidFill>
                    <a:schemeClr val="bg2">
                      <a:lumMod val="25000"/>
                    </a:schemeClr>
                  </a:solidFill>
                  <a:latin typeface="Myriad Pro Light" panose="020B0603030403020204" pitchFamily="34" charset="0"/>
                </a:rPr>
                <a:t>How can you tell?</a:t>
              </a:r>
            </a:p>
          </p:txBody>
        </p:sp>
        <p:pic>
          <p:nvPicPr>
            <p:cNvPr id="24" name="Picture 23">
              <a:extLst>
                <a:ext uri="{FF2B5EF4-FFF2-40B4-BE49-F238E27FC236}">
                  <a16:creationId xmlns:a16="http://schemas.microsoft.com/office/drawing/2014/main" id="{AF6EFD4F-8720-427C-9D08-BCEB1A3EBD4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933365" y="2154929"/>
              <a:ext cx="1438610" cy="1008746"/>
            </a:xfrm>
            <a:prstGeom prst="rect">
              <a:avLst/>
            </a:prstGeom>
            <a:effectLst>
              <a:outerShdw blurRad="50800" dist="38100" dir="2700000" algn="tl" rotWithShape="0">
                <a:prstClr val="black">
                  <a:alpha val="40000"/>
                </a:prstClr>
              </a:outerShdw>
            </a:effectLst>
          </p:spPr>
        </p:pic>
      </p:grpSp>
      <p:sp>
        <p:nvSpPr>
          <p:cNvPr id="25" name="Speech Bubble: Rectangle with Corners Rounded 10">
            <a:extLst>
              <a:ext uri="{FF2B5EF4-FFF2-40B4-BE49-F238E27FC236}">
                <a16:creationId xmlns:a16="http://schemas.microsoft.com/office/drawing/2014/main" id="{A5209EEE-E1BD-4F2F-8E5D-A043EDA11F92}"/>
              </a:ext>
            </a:extLst>
          </p:cNvPr>
          <p:cNvSpPr/>
          <p:nvPr/>
        </p:nvSpPr>
        <p:spPr>
          <a:xfrm>
            <a:off x="2375098" y="538755"/>
            <a:ext cx="2990043" cy="1000620"/>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Let’s look at our list of numbers…</a:t>
            </a:r>
          </a:p>
        </p:txBody>
      </p:sp>
      <p:sp>
        <p:nvSpPr>
          <p:cNvPr id="20" name="Speech Bubble: Rectangle with Corners Rounded 10">
            <a:extLst>
              <a:ext uri="{FF2B5EF4-FFF2-40B4-BE49-F238E27FC236}">
                <a16:creationId xmlns:a16="http://schemas.microsoft.com/office/drawing/2014/main" id="{A5209EEE-E1BD-4F2F-8E5D-A043EDA11F92}"/>
              </a:ext>
            </a:extLst>
          </p:cNvPr>
          <p:cNvSpPr/>
          <p:nvPr/>
        </p:nvSpPr>
        <p:spPr>
          <a:xfrm>
            <a:off x="4947759" y="3293055"/>
            <a:ext cx="3726341" cy="1944004"/>
          </a:xfrm>
          <a:prstGeom prst="wedgeEllipseCallout">
            <a:avLst>
              <a:gd name="adj1" fmla="val -18402"/>
              <a:gd name="adj2" fmla="val -7439"/>
            </a:avLst>
          </a:prstGeom>
          <a:blipFill dpi="0" rotWithShape="1">
            <a:blip r:embed="rId4">
              <a:extLst>
                <a:ext uri="{BEBA8EAE-BF5A-486C-A8C5-ECC9F3942E4B}">
                  <a14:imgProps xmlns:a14="http://schemas.microsoft.com/office/drawing/2010/main">
                    <a14:imgLayer r:embed="rId5">
                      <a14:imgEffect>
                        <a14:colorTemperature colorTemp="5900"/>
                      </a14:imgEffect>
                      <a14:imgEffect>
                        <a14:brightnessContrast contrast="-20000"/>
                      </a14:imgEffect>
                    </a14:imgLayer>
                  </a14:imgProps>
                </a:ext>
                <a:ext uri="{28A0092B-C50C-407E-A947-70E740481C1C}">
                  <a14:useLocalDpi xmlns:a14="http://schemas.microsoft.com/office/drawing/2010/main"/>
                </a:ext>
              </a:extLst>
            </a:blip>
            <a:srcRect/>
            <a:stretch>
              <a:fillRect/>
            </a:stretch>
          </a:blipFill>
          <a:ln w="38100">
            <a:solidFill>
              <a:srgbClr val="004A76"/>
            </a:solidFill>
          </a:ln>
          <a:effectLst>
            <a:outerShdw blurRad="50800" dist="38100" dir="2700000" algn="tl" rotWithShape="0">
              <a:prstClr val="black">
                <a:alpha val="40000"/>
              </a:prstClr>
            </a:outerShdw>
            <a:softEdge rad="12700"/>
          </a:effectLst>
        </p:spPr>
        <p:style>
          <a:lnRef idx="0">
            <a:schemeClr val="accent4"/>
          </a:lnRef>
          <a:fillRef idx="3">
            <a:schemeClr val="accent4"/>
          </a:fillRef>
          <a:effectRef idx="3">
            <a:schemeClr val="accent4"/>
          </a:effectRef>
          <a:fontRef idx="minor">
            <a:schemeClr val="lt1"/>
          </a:fontRef>
        </p:style>
        <p:txBody>
          <a:bodyPr rtlCol="0" anchor="ctr"/>
          <a:lstStyle/>
          <a:p>
            <a:pPr algn="ctr">
              <a:lnSpc>
                <a:spcPct val="114000"/>
              </a:lnSpc>
            </a:pPr>
            <a:r>
              <a:rPr lang="en-GB" b="1" dirty="0">
                <a:solidFill>
                  <a:srgbClr val="253746"/>
                </a:solidFill>
                <a:latin typeface="Myriad Pro Light" panose="020B0603030403020204" pitchFamily="34" charset="0"/>
              </a:rPr>
              <a:t>Can you think of some more large numbers that are definitely</a:t>
            </a:r>
          </a:p>
          <a:p>
            <a:pPr algn="ctr">
              <a:lnSpc>
                <a:spcPct val="114000"/>
              </a:lnSpc>
            </a:pPr>
            <a:r>
              <a:rPr lang="en-GB" b="1" dirty="0">
                <a:solidFill>
                  <a:srgbClr val="FF0000"/>
                </a:solidFill>
                <a:latin typeface="Myriad Pro Light" panose="020B0603030403020204" pitchFamily="34" charset="0"/>
              </a:rPr>
              <a:t>multiples of 2</a:t>
            </a:r>
            <a:r>
              <a:rPr lang="en-GB" b="1" dirty="0">
                <a:solidFill>
                  <a:srgbClr val="253746"/>
                </a:solidFill>
                <a:latin typeface="Myriad Pro Light" panose="020B0603030403020204" pitchFamily="34" charset="0"/>
              </a:rPr>
              <a:t>?</a:t>
            </a:r>
          </a:p>
        </p:txBody>
      </p:sp>
    </p:spTree>
    <p:extLst>
      <p:ext uri="{BB962C8B-B14F-4D97-AF65-F5344CB8AC3E}">
        <p14:creationId xmlns:p14="http://schemas.microsoft.com/office/powerpoint/2010/main" val="103318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13" grpId="0" animBg="1"/>
      <p:bldP spid="25" grpId="0" animBg="1"/>
      <p:bldP spid="20" grpId="0" animBg="1"/>
    </p:bld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EA7600"/>
      </a:hlink>
      <a:folHlink>
        <a:srgbClr val="EA7600"/>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3547</TotalTime>
  <Words>1038</Words>
  <Application>Microsoft Office PowerPoint</Application>
  <PresentationFormat>On-screen Show (4:3)</PresentationFormat>
  <Paragraphs>155</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Cambria</vt:lpstr>
      <vt:lpstr>Myriad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PC</dc:creator>
  <cp:lastModifiedBy>saba zubair</cp:lastModifiedBy>
  <cp:revision>240</cp:revision>
  <dcterms:created xsi:type="dcterms:W3CDTF">2018-09-13T11:08:58Z</dcterms:created>
  <dcterms:modified xsi:type="dcterms:W3CDTF">2024-10-19T09:15:21Z</dcterms:modified>
</cp:coreProperties>
</file>