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87" r:id="rId2"/>
    <p:sldId id="284" r:id="rId3"/>
    <p:sldId id="285" r:id="rId4"/>
    <p:sldId id="309" r:id="rId5"/>
    <p:sldId id="310" r:id="rId6"/>
    <p:sldId id="311" r:id="rId7"/>
    <p:sldId id="296" r:id="rId8"/>
    <p:sldId id="279" r:id="rId9"/>
    <p:sldId id="297" r:id="rId10"/>
    <p:sldId id="312" r:id="rId11"/>
    <p:sldId id="313" r:id="rId12"/>
    <p:sldId id="291" r:id="rId13"/>
    <p:sldId id="298" r:id="rId14"/>
    <p:sldId id="317" r:id="rId15"/>
    <p:sldId id="318" r:id="rId16"/>
    <p:sldId id="300" r:id="rId17"/>
    <p:sldId id="325" r:id="rId18"/>
    <p:sldId id="321" r:id="rId19"/>
    <p:sldId id="322" r:id="rId20"/>
    <p:sldId id="326" r:id="rId21"/>
    <p:sldId id="323" r:id="rId22"/>
    <p:sldId id="324" r:id="rId23"/>
    <p:sldId id="294" r:id="rId24"/>
    <p:sldId id="314" r:id="rId25"/>
    <p:sldId id="315" r:id="rId26"/>
    <p:sldId id="319" r:id="rId27"/>
    <p:sldId id="303" r:id="rId28"/>
    <p:sldId id="295" r:id="rId29"/>
    <p:sldId id="305" r:id="rId30"/>
    <p:sldId id="304" r:id="rId31"/>
    <p:sldId id="316" r:id="rId32"/>
    <p:sldId id="306" r:id="rId33"/>
    <p:sldId id="292" r:id="rId34"/>
    <p:sldId id="280" r:id="rId35"/>
    <p:sldId id="32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350"/>
    <a:srgbClr val="253746"/>
    <a:srgbClr val="004A76"/>
    <a:srgbClr val="3F9DA7"/>
    <a:srgbClr val="6EBFC8"/>
    <a:srgbClr val="AED2BC"/>
    <a:srgbClr val="87BB9B"/>
    <a:srgbClr val="F7E3FD"/>
    <a:srgbClr val="6C3FAF"/>
    <a:srgbClr val="563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2" autoAdjust="0"/>
    <p:restoredTop sz="88005" autoAdjust="0"/>
  </p:normalViewPr>
  <p:slideViewPr>
    <p:cSldViewPr snapToGrid="0">
      <p:cViewPr varScale="1">
        <p:scale>
          <a:sx n="58" d="100"/>
          <a:sy n="58" d="100"/>
        </p:scale>
        <p:origin x="1680" y="52"/>
      </p:cViewPr>
      <p:guideLst>
        <p:guide orient="horz" pos="2160"/>
        <p:guide pos="2880"/>
      </p:guideLst>
    </p:cSldViewPr>
  </p:slideViewPr>
  <p:notesTextViewPr>
    <p:cViewPr>
      <p:scale>
        <a:sx n="100" d="100"/>
        <a:sy n="100" d="100"/>
      </p:scale>
      <p:origin x="0" y="0"/>
    </p:cViewPr>
  </p:notesTextViewPr>
  <p:notesViewPr>
    <p:cSldViewPr snapToGrid="0">
      <p:cViewPr>
        <p:scale>
          <a:sx n="80" d="100"/>
          <a:sy n="80" d="100"/>
        </p:scale>
        <p:origin x="2256" y="-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a zubair" userId="cd0c6b642a85ca9b" providerId="LiveId" clId="{C5944761-DFFA-4FC1-B942-7511AF1C924D}"/>
    <pc:docChg chg="undo addSld delSld modSld">
      <pc:chgData name="saba zubair" userId="cd0c6b642a85ca9b" providerId="LiveId" clId="{C5944761-DFFA-4FC1-B942-7511AF1C924D}" dt="2024-11-16T18:22:40.742" v="50"/>
      <pc:docMkLst>
        <pc:docMk/>
      </pc:docMkLst>
      <pc:sldChg chg="add del">
        <pc:chgData name="saba zubair" userId="cd0c6b642a85ca9b" providerId="LiveId" clId="{C5944761-DFFA-4FC1-B942-7511AF1C924D}" dt="2024-11-16T18:12:43.547" v="8" actId="47"/>
        <pc:sldMkLst>
          <pc:docMk/>
          <pc:sldMk cId="2047842423" sldId="279"/>
        </pc:sldMkLst>
      </pc:sldChg>
      <pc:sldChg chg="del">
        <pc:chgData name="saba zubair" userId="cd0c6b642a85ca9b" providerId="LiveId" clId="{C5944761-DFFA-4FC1-B942-7511AF1C924D}" dt="2024-11-16T18:13:08.110" v="10" actId="47"/>
        <pc:sldMkLst>
          <pc:docMk/>
          <pc:sldMk cId="3178661663" sldId="293"/>
        </pc:sldMkLst>
      </pc:sldChg>
      <pc:sldChg chg="add del">
        <pc:chgData name="saba zubair" userId="cd0c6b642a85ca9b" providerId="LiveId" clId="{C5944761-DFFA-4FC1-B942-7511AF1C924D}" dt="2024-11-16T18:12:43.743" v="9" actId="47"/>
        <pc:sldMkLst>
          <pc:docMk/>
          <pc:sldMk cId="778022908" sldId="296"/>
        </pc:sldMkLst>
      </pc:sldChg>
      <pc:sldChg chg="add del">
        <pc:chgData name="saba zubair" userId="cd0c6b642a85ca9b" providerId="LiveId" clId="{C5944761-DFFA-4FC1-B942-7511AF1C924D}" dt="2024-11-16T18:12:43.386" v="7" actId="47"/>
        <pc:sldMkLst>
          <pc:docMk/>
          <pc:sldMk cId="1567008846" sldId="297"/>
        </pc:sldMkLst>
      </pc:sldChg>
      <pc:sldChg chg="add del">
        <pc:chgData name="saba zubair" userId="cd0c6b642a85ca9b" providerId="LiveId" clId="{C5944761-DFFA-4FC1-B942-7511AF1C924D}" dt="2024-11-16T18:12:43.236" v="6" actId="47"/>
        <pc:sldMkLst>
          <pc:docMk/>
          <pc:sldMk cId="1269200745" sldId="312"/>
        </pc:sldMkLst>
      </pc:sldChg>
      <pc:sldChg chg="add del">
        <pc:chgData name="saba zubair" userId="cd0c6b642a85ca9b" providerId="LiveId" clId="{C5944761-DFFA-4FC1-B942-7511AF1C924D}" dt="2024-11-16T18:12:43.046" v="5" actId="47"/>
        <pc:sldMkLst>
          <pc:docMk/>
          <pc:sldMk cId="2123770885" sldId="313"/>
        </pc:sldMkLst>
      </pc:sldChg>
      <pc:sldChg chg="add">
        <pc:chgData name="saba zubair" userId="cd0c6b642a85ca9b" providerId="LiveId" clId="{C5944761-DFFA-4FC1-B942-7511AF1C924D}" dt="2024-11-16T18:16:02.463" v="46"/>
        <pc:sldMkLst>
          <pc:docMk/>
          <pc:sldMk cId="1553199081" sldId="321"/>
        </pc:sldMkLst>
      </pc:sldChg>
      <pc:sldChg chg="add">
        <pc:chgData name="saba zubair" userId="cd0c6b642a85ca9b" providerId="LiveId" clId="{C5944761-DFFA-4FC1-B942-7511AF1C924D}" dt="2024-11-16T18:16:10.967" v="47"/>
        <pc:sldMkLst>
          <pc:docMk/>
          <pc:sldMk cId="1771229913" sldId="322"/>
        </pc:sldMkLst>
      </pc:sldChg>
      <pc:sldChg chg="add">
        <pc:chgData name="saba zubair" userId="cd0c6b642a85ca9b" providerId="LiveId" clId="{C5944761-DFFA-4FC1-B942-7511AF1C924D}" dt="2024-11-16T18:16:30.666" v="49"/>
        <pc:sldMkLst>
          <pc:docMk/>
          <pc:sldMk cId="2574989042" sldId="323"/>
        </pc:sldMkLst>
      </pc:sldChg>
      <pc:sldChg chg="add">
        <pc:chgData name="saba zubair" userId="cd0c6b642a85ca9b" providerId="LiveId" clId="{C5944761-DFFA-4FC1-B942-7511AF1C924D}" dt="2024-11-16T18:22:40.742" v="50"/>
        <pc:sldMkLst>
          <pc:docMk/>
          <pc:sldMk cId="4060021354" sldId="324"/>
        </pc:sldMkLst>
      </pc:sldChg>
      <pc:sldChg chg="addSp modSp add">
        <pc:chgData name="saba zubair" userId="cd0c6b642a85ca9b" providerId="LiveId" clId="{C5944761-DFFA-4FC1-B942-7511AF1C924D}" dt="2024-11-16T18:15:26.908" v="45" actId="1076"/>
        <pc:sldMkLst>
          <pc:docMk/>
          <pc:sldMk cId="2831179982" sldId="325"/>
        </pc:sldMkLst>
        <pc:spChg chg="mod">
          <ac:chgData name="saba zubair" userId="cd0c6b642a85ca9b" providerId="LiveId" clId="{C5944761-DFFA-4FC1-B942-7511AF1C924D}" dt="2024-11-16T18:15:17.740" v="43" actId="1076"/>
          <ac:spMkLst>
            <pc:docMk/>
            <pc:sldMk cId="2831179982" sldId="325"/>
            <ac:spMk id="6" creationId="{741C87F4-9593-48E1-885D-B2156E58A9DA}"/>
          </ac:spMkLst>
        </pc:spChg>
        <pc:picChg chg="add mod">
          <ac:chgData name="saba zubair" userId="cd0c6b642a85ca9b" providerId="LiveId" clId="{C5944761-DFFA-4FC1-B942-7511AF1C924D}" dt="2024-11-16T18:15:26.908" v="45" actId="1076"/>
          <ac:picMkLst>
            <pc:docMk/>
            <pc:sldMk cId="2831179982" sldId="325"/>
            <ac:picMk id="8" creationId="{EF807D1C-1C5B-4446-ADDD-AB07FCB28F84}"/>
          </ac:picMkLst>
        </pc:picChg>
      </pc:sldChg>
      <pc:sldChg chg="add">
        <pc:chgData name="saba zubair" userId="cd0c6b642a85ca9b" providerId="LiveId" clId="{C5944761-DFFA-4FC1-B942-7511AF1C924D}" dt="2024-11-16T18:16:19.979" v="48"/>
        <pc:sldMkLst>
          <pc:docMk/>
          <pc:sldMk cId="164609653" sldId="3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16/11/2024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dirty="0"/>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53746"/>
                </a:solidFill>
                <a:effectLst/>
                <a:uLnTx/>
                <a:uFillTx/>
                <a:latin typeface="+mn-lt"/>
                <a:ea typeface="+mn-ea"/>
                <a:cs typeface="+mn-cs"/>
              </a:rPr>
              <a:t>Before teaching, be aware that</a:t>
            </a:r>
            <a:r>
              <a:rPr kumimoji="0" lang="en-GB" sz="1200" b="0" i="0" u="none" strike="noStrike" kern="1200" cap="none" spc="0" normalizeH="0" baseline="0" noProof="0" dirty="0">
                <a:ln>
                  <a:noFill/>
                </a:ln>
                <a:solidFill>
                  <a:srgbClr val="253746"/>
                </a:solidFill>
                <a:effectLst/>
                <a:uLnTx/>
                <a:uFillTx/>
                <a:latin typeface="+mn-lt"/>
                <a:ea typeface="+mn-ea"/>
                <a:cs typeface="+mn-cs"/>
              </a:rPr>
              <a:t>:</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1</a:t>
            </a:r>
            <a:r>
              <a:rPr kumimoji="0" lang="en-GB" sz="1200" b="0" i="0" u="none" strike="noStrike" kern="1200" cap="none" spc="0" normalizeH="0" baseline="0" noProof="0" dirty="0">
                <a:ln>
                  <a:noFill/>
                </a:ln>
                <a:solidFill>
                  <a:srgbClr val="253746"/>
                </a:solidFill>
                <a:effectLst/>
                <a:uLnTx/>
                <a:uFillTx/>
                <a:latin typeface="+mn-lt"/>
                <a:ea typeface="+mn-ea"/>
                <a:cs typeface="+mn-cs"/>
              </a:rPr>
              <a:t> children will need mini-whiteboards and pens, you can use a geared teaching clock or ITP ‘Tell the time’ to provide further examples.</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2</a:t>
            </a:r>
            <a:r>
              <a:rPr kumimoji="0" lang="en-GB" sz="1200" b="0" i="0" u="none" strike="noStrike" kern="1200" cap="none" spc="0" normalizeH="0" baseline="0" noProof="0" dirty="0">
                <a:ln>
                  <a:noFill/>
                </a:ln>
                <a:solidFill>
                  <a:srgbClr val="253746"/>
                </a:solidFill>
                <a:effectLst/>
                <a:uLnTx/>
                <a:uFillTx/>
                <a:latin typeface="+mn-lt"/>
                <a:ea typeface="+mn-ea"/>
                <a:cs typeface="+mn-cs"/>
              </a:rPr>
              <a:t> children will need mini-whiteboards and pens. </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3</a:t>
            </a:r>
            <a:r>
              <a:rPr kumimoji="0" lang="en-GB" sz="1200" b="0" i="0" u="none" strike="noStrike" kern="1200" cap="none" spc="0" normalizeH="0" baseline="0" noProof="0" dirty="0">
                <a:ln>
                  <a:noFill/>
                </a:ln>
                <a:solidFill>
                  <a:srgbClr val="253746"/>
                </a:solidFill>
                <a:effectLst/>
                <a:uLnTx/>
                <a:uFillTx/>
                <a:latin typeface="+mn-lt"/>
                <a:ea typeface="+mn-ea"/>
                <a:cs typeface="+mn-cs"/>
              </a:rPr>
              <a:t> children will need a paper circle, whiteboards and pens.</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4</a:t>
            </a:r>
            <a:r>
              <a:rPr kumimoji="0" lang="en-GB" sz="1200" b="0" i="0" u="none" strike="noStrike" kern="1200" cap="none" spc="0" normalizeH="0" baseline="0" noProof="0" dirty="0">
                <a:ln>
                  <a:noFill/>
                </a:ln>
                <a:solidFill>
                  <a:srgbClr val="253746"/>
                </a:solidFill>
                <a:effectLst/>
                <a:uLnTx/>
                <a:uFillTx/>
                <a:latin typeface="+mn-lt"/>
                <a:ea typeface="+mn-ea"/>
                <a:cs typeface="+mn-cs"/>
              </a:rPr>
              <a:t>  you can use a geared teaching clock or ITP ‘Tell the time’ to provide further examples.</a:t>
            </a: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10</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Practise reading and writing equivalent times (o’clock and half  past) on analogue and digital clocks OR  Play Time bingo game (see resources). </a:t>
            </a:r>
          </a:p>
        </p:txBody>
      </p:sp>
      <p:sp>
        <p:nvSpPr>
          <p:cNvPr id="4" name="Slide Number Placeholder 3"/>
          <p:cNvSpPr>
            <a:spLocks noGrp="1"/>
          </p:cNvSpPr>
          <p:nvPr>
            <p:ph type="sldNum" sz="quarter" idx="10"/>
          </p:nvPr>
        </p:nvSpPr>
        <p:spPr/>
        <p:txBody>
          <a:bodyPr/>
          <a:lstStyle/>
          <a:p>
            <a:fld id="{33873E03-7F6C-40B1-9C82-92C8804404E5}" type="slidenum">
              <a:rPr lang="en-GB" smtClean="0"/>
              <a:t>11</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Telling the time Sheet 1 (2 sheets).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Telling the time Sheet 1 (2 sheets).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Telling the time Sheet 2 (2 sheets).</a:t>
            </a:r>
          </a:p>
        </p:txBody>
      </p:sp>
      <p:sp>
        <p:nvSpPr>
          <p:cNvPr id="4" name="Slide Number Placeholder 3"/>
          <p:cNvSpPr>
            <a:spLocks noGrp="1"/>
          </p:cNvSpPr>
          <p:nvPr>
            <p:ph type="sldNum" sz="quarter" idx="10"/>
          </p:nvPr>
        </p:nvSpPr>
        <p:spPr/>
        <p:txBody>
          <a:bodyPr/>
          <a:lstStyle/>
          <a:p>
            <a:fld id="{33873E03-7F6C-40B1-9C82-92C8804404E5}" type="slidenum">
              <a:rPr lang="en-GB" smtClean="0"/>
              <a:t>12</a:t>
            </a:fld>
            <a:endParaRPr lang="en-GB" dirty="0"/>
          </a:p>
        </p:txBody>
      </p:sp>
    </p:spTree>
    <p:extLst>
      <p:ext uri="{BB962C8B-B14F-4D97-AF65-F5344CB8AC3E}">
        <p14:creationId xmlns:p14="http://schemas.microsoft.com/office/powerpoint/2010/main" val="389894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13</a:t>
            </a:fld>
            <a:endParaRPr lang="en-GB" dirty="0"/>
          </a:p>
        </p:txBody>
      </p:sp>
    </p:spTree>
    <p:extLst>
      <p:ext uri="{BB962C8B-B14F-4D97-AF65-F5344CB8AC3E}">
        <p14:creationId xmlns:p14="http://schemas.microsoft.com/office/powerpoint/2010/main" val="90396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14</a:t>
            </a:fld>
            <a:endParaRPr lang="en-GB" dirty="0"/>
          </a:p>
        </p:txBody>
      </p:sp>
    </p:spTree>
    <p:extLst>
      <p:ext uri="{BB962C8B-B14F-4D97-AF65-F5344CB8AC3E}">
        <p14:creationId xmlns:p14="http://schemas.microsoft.com/office/powerpoint/2010/main" val="90396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Making times on geared clocks and ordering them.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Ordering a set of digital and analogue times.</a:t>
            </a: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15</a:t>
            </a:fld>
            <a:endParaRPr lang="en-GB" dirty="0"/>
          </a:p>
        </p:txBody>
      </p:sp>
    </p:spTree>
    <p:extLst>
      <p:ext uri="{BB962C8B-B14F-4D97-AF65-F5344CB8AC3E}">
        <p14:creationId xmlns:p14="http://schemas.microsoft.com/office/powerpoint/2010/main" val="903960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Ordering times Sheet 1 (2 sheets), with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Ordering times Sheet 1 (2 sheets).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Ordering times Sheet 2 (2 sheets).</a:t>
            </a:r>
          </a:p>
        </p:txBody>
      </p:sp>
      <p:sp>
        <p:nvSpPr>
          <p:cNvPr id="4" name="Slide Number Placeholder 3"/>
          <p:cNvSpPr>
            <a:spLocks noGrp="1"/>
          </p:cNvSpPr>
          <p:nvPr>
            <p:ph type="sldNum" sz="quarter" idx="10"/>
          </p:nvPr>
        </p:nvSpPr>
        <p:spPr/>
        <p:txBody>
          <a:bodyPr/>
          <a:lstStyle/>
          <a:p>
            <a:fld id="{33873E03-7F6C-40B1-9C82-92C8804404E5}" type="slidenum">
              <a:rPr lang="en-GB" smtClean="0"/>
              <a:t>16</a:t>
            </a:fld>
            <a:endParaRPr lang="en-GB" dirty="0"/>
          </a:p>
        </p:txBody>
      </p:sp>
    </p:spTree>
    <p:extLst>
      <p:ext uri="{BB962C8B-B14F-4D97-AF65-F5344CB8AC3E}">
        <p14:creationId xmlns:p14="http://schemas.microsoft.com/office/powerpoint/2010/main" val="612062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Telling the time Sheet 1 (2 sheets).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Telling the time Sheet 1 (2 sheets).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Telling the time Sheet 2 (2 sheets).</a:t>
            </a:r>
          </a:p>
        </p:txBody>
      </p:sp>
      <p:sp>
        <p:nvSpPr>
          <p:cNvPr id="4" name="Slide Number Placeholder 3"/>
          <p:cNvSpPr>
            <a:spLocks noGrp="1"/>
          </p:cNvSpPr>
          <p:nvPr>
            <p:ph type="sldNum" sz="quarter" idx="10"/>
          </p:nvPr>
        </p:nvSpPr>
        <p:spPr/>
        <p:txBody>
          <a:bodyPr/>
          <a:lstStyle/>
          <a:p>
            <a:fld id="{33873E03-7F6C-40B1-9C82-92C8804404E5}" type="slidenum">
              <a:rPr lang="en-GB" smtClean="0"/>
              <a:t>20</a:t>
            </a:fld>
            <a:endParaRPr lang="en-GB" dirty="0"/>
          </a:p>
        </p:txBody>
      </p:sp>
    </p:spTree>
    <p:extLst>
      <p:ext uri="{BB962C8B-B14F-4D97-AF65-F5344CB8AC3E}">
        <p14:creationId xmlns:p14="http://schemas.microsoft.com/office/powerpoint/2010/main" val="3898940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23</a:t>
            </a:fld>
            <a:endParaRPr lang="en-GB" dirty="0"/>
          </a:p>
        </p:txBody>
      </p:sp>
    </p:spTree>
    <p:extLst>
      <p:ext uri="{BB962C8B-B14F-4D97-AF65-F5344CB8AC3E}">
        <p14:creationId xmlns:p14="http://schemas.microsoft.com/office/powerpoint/2010/main" val="4015170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24</a:t>
            </a:fld>
            <a:endParaRPr lang="en-GB" dirty="0"/>
          </a:p>
        </p:txBody>
      </p:sp>
    </p:spTree>
    <p:extLst>
      <p:ext uri="{BB962C8B-B14F-4D97-AF65-F5344CB8AC3E}">
        <p14:creationId xmlns:p14="http://schemas.microsoft.com/office/powerpoint/2010/main" val="3084076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Choose starters that suit your class by dragging and dropping the relevant slide or slides below to the start of the teaching for each day.</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25</a:t>
            </a:fld>
            <a:endParaRPr lang="en-GB" dirty="0"/>
          </a:p>
        </p:txBody>
      </p:sp>
    </p:spTree>
    <p:extLst>
      <p:ext uri="{BB962C8B-B14F-4D97-AF65-F5344CB8AC3E}">
        <p14:creationId xmlns:p14="http://schemas.microsoft.com/office/powerpoint/2010/main" val="1303872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Write times to the quarter hour from given clock images OR  Play Time cards game (making times on analogue cocks).</a:t>
            </a:r>
          </a:p>
        </p:txBody>
      </p:sp>
      <p:sp>
        <p:nvSpPr>
          <p:cNvPr id="4" name="Slide Number Placeholder 3"/>
          <p:cNvSpPr>
            <a:spLocks noGrp="1"/>
          </p:cNvSpPr>
          <p:nvPr>
            <p:ph type="sldNum" sz="quarter" idx="10"/>
          </p:nvPr>
        </p:nvSpPr>
        <p:spPr/>
        <p:txBody>
          <a:bodyPr/>
          <a:lstStyle/>
          <a:p>
            <a:fld id="{33873E03-7F6C-40B1-9C82-92C8804404E5}" type="slidenum">
              <a:rPr lang="en-GB" smtClean="0"/>
              <a:t>26</a:t>
            </a:fld>
            <a:endParaRPr lang="en-GB" dirty="0"/>
          </a:p>
        </p:txBody>
      </p:sp>
    </p:spTree>
    <p:extLst>
      <p:ext uri="{BB962C8B-B14F-4D97-AF65-F5344CB8AC3E}">
        <p14:creationId xmlns:p14="http://schemas.microsoft.com/office/powerpoint/2010/main" val="1303872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Writing the time Sheet  1 (2 sheets).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Writing the time Sheet 2 (2 sheets) - do question 1 and challenge.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Writing the time Sheet 2 (2 sheets).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27</a:t>
            </a:fld>
            <a:endParaRPr lang="en-GB" dirty="0"/>
          </a:p>
        </p:txBody>
      </p:sp>
    </p:spTree>
    <p:extLst>
      <p:ext uri="{BB962C8B-B14F-4D97-AF65-F5344CB8AC3E}">
        <p14:creationId xmlns:p14="http://schemas.microsoft.com/office/powerpoint/2010/main" val="2612242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28</a:t>
            </a:fld>
            <a:endParaRPr lang="en-GB" dirty="0"/>
          </a:p>
        </p:txBody>
      </p:sp>
    </p:spTree>
    <p:extLst>
      <p:ext uri="{BB962C8B-B14F-4D97-AF65-F5344CB8AC3E}">
        <p14:creationId xmlns:p14="http://schemas.microsoft.com/office/powerpoint/2010/main" val="3206631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29</a:t>
            </a:fld>
            <a:endParaRPr lang="en-GB" dirty="0"/>
          </a:p>
        </p:txBody>
      </p:sp>
    </p:spTree>
    <p:extLst>
      <p:ext uri="{BB962C8B-B14F-4D97-AF65-F5344CB8AC3E}">
        <p14:creationId xmlns:p14="http://schemas.microsoft.com/office/powerpoint/2010/main" val="1303872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30</a:t>
            </a:fld>
            <a:endParaRPr lang="en-GB" dirty="0"/>
          </a:p>
        </p:txBody>
      </p:sp>
    </p:spTree>
    <p:extLst>
      <p:ext uri="{BB962C8B-B14F-4D97-AF65-F5344CB8AC3E}">
        <p14:creationId xmlns:p14="http://schemas.microsoft.com/office/powerpoint/2010/main" val="3084076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  Match pairs of analogue and digital times.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a:t>
            </a:r>
            <a:r>
              <a:rPr lang="en-GB" sz="1200" kern="1200" dirty="0">
                <a:solidFill>
                  <a:schemeClr val="tx1"/>
                </a:solidFill>
                <a:effectLst/>
                <a:latin typeface="+mn-lt"/>
                <a:ea typeface="+mn-ea"/>
                <a:cs typeface="+mn-cs"/>
              </a:rPr>
              <a:t>Explore telling time to the nearest 5 minutes.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31</a:t>
            </a:fld>
            <a:endParaRPr lang="en-GB" dirty="0"/>
          </a:p>
        </p:txBody>
      </p:sp>
    </p:spTree>
    <p:extLst>
      <p:ext uri="{BB962C8B-B14F-4D97-AF65-F5344CB8AC3E}">
        <p14:creationId xmlns:p14="http://schemas.microsoft.com/office/powerpoint/2010/main" val="1303872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Analogue and digital Sheet 1 (2 sheets), with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Analogue and digital Sheet 1 (2 sheets).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Analogue and digital Sheet 2 (2 sheets).</a:t>
            </a:r>
          </a:p>
        </p:txBody>
      </p:sp>
      <p:sp>
        <p:nvSpPr>
          <p:cNvPr id="4" name="Slide Number Placeholder 3"/>
          <p:cNvSpPr>
            <a:spLocks noGrp="1"/>
          </p:cNvSpPr>
          <p:nvPr>
            <p:ph type="sldNum" sz="quarter" idx="10"/>
          </p:nvPr>
        </p:nvSpPr>
        <p:spPr/>
        <p:txBody>
          <a:bodyPr/>
          <a:lstStyle/>
          <a:p>
            <a:fld id="{33873E03-7F6C-40B1-9C82-92C8804404E5}" type="slidenum">
              <a:rPr lang="en-GB" smtClean="0"/>
              <a:t>32</a:t>
            </a:fld>
            <a:endParaRPr lang="en-GB" dirty="0"/>
          </a:p>
        </p:txBody>
      </p:sp>
    </p:spTree>
    <p:extLst>
      <p:ext uri="{BB962C8B-B14F-4D97-AF65-F5344CB8AC3E}">
        <p14:creationId xmlns:p14="http://schemas.microsoft.com/office/powerpoint/2010/main" val="2038462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dirty="0">
                <a:solidFill>
                  <a:schemeClr val="tx1"/>
                </a:solidFill>
              </a:rPr>
              <a:t>You can now use the </a:t>
            </a:r>
            <a:r>
              <a:rPr lang="en-GB" sz="1200" b="1" i="0" kern="1200" dirty="0">
                <a:solidFill>
                  <a:schemeClr val="tx1"/>
                </a:solidFill>
                <a:effectLst/>
                <a:latin typeface="+mn-lt"/>
                <a:ea typeface="+mn-ea"/>
                <a:cs typeface="+mn-cs"/>
              </a:rPr>
              <a:t>Mastery: Reasoning and Problem-Solving </a:t>
            </a:r>
            <a:r>
              <a:rPr lang="en-GB" sz="1200" b="0" i="0" kern="1200" dirty="0">
                <a:solidFill>
                  <a:schemeClr val="tx1"/>
                </a:solidFill>
                <a:effectLst/>
                <a:latin typeface="+mn-lt"/>
                <a:ea typeface="+mn-ea"/>
                <a:cs typeface="+mn-cs"/>
              </a:rPr>
              <a:t>questions to assess children’s success across this unit.  Go to the next slide.</a:t>
            </a:r>
            <a:endParaRPr lang="en-GB" b="0" dirty="0">
              <a:solidFill>
                <a:schemeClr val="tx1"/>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33</a:t>
            </a:fld>
            <a:endParaRPr lang="en-GB" dirty="0"/>
          </a:p>
        </p:txBody>
      </p:sp>
    </p:spTree>
    <p:extLst>
      <p:ext uri="{BB962C8B-B14F-4D97-AF65-F5344CB8AC3E}">
        <p14:creationId xmlns:p14="http://schemas.microsoft.com/office/powerpoint/2010/main" val="2078679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34</a:t>
            </a:fld>
            <a:endParaRPr lang="en-GB" dirty="0"/>
          </a:p>
        </p:txBody>
      </p:sp>
    </p:spTree>
    <p:extLst>
      <p:ext uri="{BB962C8B-B14F-4D97-AF65-F5344CB8AC3E}">
        <p14:creationId xmlns:p14="http://schemas.microsoft.com/office/powerpoint/2010/main" val="2404325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1</a:t>
            </a:r>
          </a:p>
          <a:p>
            <a:r>
              <a:rPr lang="en-GB" dirty="0">
                <a:solidFill>
                  <a:srgbClr val="253746"/>
                </a:solidFill>
              </a:rPr>
              <a:t>Display or draw a variety of squares, rectangles and circles on the board and divide each into 2 or 4 parts, some equal, some not. Which of these are divided into halves/quarters and which are not? How do you know? Give each pair of children a piece of squared paper. One child draws a shape, the other shades 1/2 or 1/4.  If the first child agrees, the second child wins a cube. Swap and repeat.</a:t>
            </a: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35</a:t>
            </a:fld>
            <a:endParaRPr lang="en-GB" dirty="0"/>
          </a:p>
        </p:txBody>
      </p:sp>
    </p:spTree>
    <p:extLst>
      <p:ext uri="{BB962C8B-B14F-4D97-AF65-F5344CB8AC3E}">
        <p14:creationId xmlns:p14="http://schemas.microsoft.com/office/powerpoint/2010/main" val="390329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2</a:t>
            </a:r>
          </a:p>
          <a:p>
            <a:r>
              <a:rPr lang="en-GB" dirty="0">
                <a:solidFill>
                  <a:srgbClr val="253746"/>
                </a:solidFill>
              </a:rPr>
              <a:t>Give each pair a number fan and 2 cards: ‘o’clock’ and ‘half past’. Draw half past 7 on the Hamilton clock (see resources). Children work in pairs to use their number fan and cards to show you the time when you say ‘Show me!’ Repeat with other o’clock and half past times. </a:t>
            </a: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3</a:t>
            </a:r>
          </a:p>
          <a:p>
            <a:r>
              <a:rPr lang="en-GB" dirty="0">
                <a:solidFill>
                  <a:srgbClr val="253746"/>
                </a:solidFill>
              </a:rPr>
              <a:t>Show children a large clock. Briefly recap the fact that a clock can be divided into 4. Recap o’clock, quarter past, half past and quarter to. Position hands to show quarter past 4. What is the time? Show quarter to 5. What time is it now? Explain that it has not reached the next hour yet so we say quarter to. Repeat with other examples.</a:t>
            </a: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4</a:t>
            </a:r>
          </a:p>
          <a:p>
            <a:r>
              <a:rPr lang="en-GB" dirty="0">
                <a:solidFill>
                  <a:srgbClr val="253746"/>
                </a:solidFill>
              </a:rPr>
              <a:t>Give children small analogue clocks, working in pairs or individually depending on the number of clocks available. Hold a digital clock or use one on the Interactive Whiteboard. Show a time. Children discuss the time shown and then make it on their analogue clocks. Repeat with other examples.</a:t>
            </a:r>
          </a:p>
        </p:txBody>
      </p:sp>
      <p:sp>
        <p:nvSpPr>
          <p:cNvPr id="4" name="Slide Number Placeholder 3"/>
          <p:cNvSpPr>
            <a:spLocks noGrp="1"/>
          </p:cNvSpPr>
          <p:nvPr>
            <p:ph type="sldNum" sz="quarter" idx="10"/>
          </p:nvPr>
        </p:nvSpPr>
        <p:spPr/>
        <p:txBody>
          <a:bodyPr/>
          <a:lstStyle/>
          <a:p>
            <a:fld id="{33873E03-7F6C-40B1-9C82-92C8804404E5}" type="slidenum">
              <a:rPr lang="en-GB" smtClean="0"/>
              <a:t>6</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a:t>
            </a:fld>
            <a:endParaRPr lang="en-GB" dirty="0"/>
          </a:p>
        </p:txBody>
      </p:sp>
    </p:spTree>
    <p:extLst>
      <p:ext uri="{BB962C8B-B14F-4D97-AF65-F5344CB8AC3E}">
        <p14:creationId xmlns:p14="http://schemas.microsoft.com/office/powerpoint/2010/main" val="307739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8</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9</a:t>
            </a:fld>
            <a:endParaRPr lang="en-GB" dirty="0"/>
          </a:p>
        </p:txBody>
      </p:sp>
    </p:spTree>
    <p:extLst>
      <p:ext uri="{BB962C8B-B14F-4D97-AF65-F5344CB8AC3E}">
        <p14:creationId xmlns:p14="http://schemas.microsoft.com/office/powerpoint/2010/main" val="314517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2-math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3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09" y="6380189"/>
            <a:ext cx="2271837" cy="292388"/>
          </a:xfrm>
          <a:prstGeom prst="rect">
            <a:avLst/>
          </a:prstGeom>
        </p:spPr>
        <p:txBody>
          <a:bodyPr wrap="square">
            <a:spAutoFit/>
          </a:bodyPr>
          <a:lstStyle/>
          <a:p>
            <a:pPr algn="l"/>
            <a:r>
              <a:rPr lang="en-GB" sz="1300" b="0" dirty="0">
                <a:solidFill>
                  <a:srgbClr val="EA7600"/>
                </a:solidFill>
              </a:rPr>
              <a:t>©</a:t>
            </a:r>
            <a:r>
              <a:rPr lang="en-GB" sz="1200" b="0" dirty="0">
                <a:solidFill>
                  <a:srgbClr val="EA7600"/>
                </a:solidFill>
              </a:rPr>
              <a:t>  </a:t>
            </a:r>
            <a:r>
              <a:rPr lang="en-GB" sz="1300" b="0" u="none" dirty="0">
                <a:solidFill>
                  <a:srgbClr val="EA7600"/>
                </a:solidFill>
                <a:hlinkClick r:id="rId2"/>
              </a:rPr>
              <a:t>hamilton-trust.org.uk</a:t>
            </a:r>
            <a:endParaRPr lang="en-GB" sz="1300" b="0" u="none"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300" b="0">
                <a:solidFill>
                  <a:srgbClr val="EA7600"/>
                </a:solidFill>
                <a:latin typeface="+mn-lt"/>
              </a:defRPr>
            </a:lvl1pPr>
          </a:lstStyle>
          <a:p>
            <a:pPr algn="r"/>
            <a:r>
              <a:rPr lang="en-GB" dirty="0"/>
              <a:t>Year 2</a:t>
            </a:r>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GB" dirty="0"/>
              <a:t>Year 2</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Year 2</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dirty="0"/>
              <a:t>Year 2</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bg1">
                <a:lumMod val="95000"/>
              </a:schemeClr>
            </a:gs>
            <a:gs pos="0">
              <a:schemeClr val="accent1">
                <a:lumMod val="40000"/>
                <a:lumOff val="60000"/>
              </a:schemeClr>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Year 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dirty="0"/>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mathsframe.co.uk/en/resources/resource/116/telling-the-time"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368049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Read time on digital and analogue clocks to the half hour.</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Order time to the half hour, using digital and analogue clocks.</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Read time on analogue clocks to nearest quarter hour.</a:t>
            </a: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Tell the time to the nearest quarter hour.                                                                 Begin to tell the time to the nearest five minutes.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296699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Read time on digital and analogue clocks to the half hour.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6" name="Pie 5"/>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7" name="Group 6">
            <a:extLst>
              <a:ext uri="{FF2B5EF4-FFF2-40B4-BE49-F238E27FC236}">
                <a16:creationId xmlns:a16="http://schemas.microsoft.com/office/drawing/2014/main" id="{9AF15784-0403-44AC-85E3-5EA984013182}"/>
              </a:ext>
            </a:extLst>
          </p:cNvPr>
          <p:cNvGrpSpPr/>
          <p:nvPr/>
        </p:nvGrpSpPr>
        <p:grpSpPr>
          <a:xfrm rot="13440000">
            <a:off x="2673016" y="1861726"/>
            <a:ext cx="0" cy="1872000"/>
            <a:chOff x="2620875" y="1194819"/>
            <a:chExt cx="0" cy="3312000"/>
          </a:xfrm>
          <a:effectLst/>
        </p:grpSpPr>
        <p:cxnSp>
          <p:nvCxnSpPr>
            <p:cNvPr id="8" name="Straight Arrow Connector 7">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508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2620875" y="1194819"/>
              <a:ext cx="0" cy="1656000"/>
            </a:xfrm>
            <a:prstGeom prst="straightConnector1">
              <a:avLst/>
            </a:prstGeom>
            <a:ln w="508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AF15784-0403-44AC-85E3-5EA984013182}"/>
              </a:ext>
            </a:extLst>
          </p:cNvPr>
          <p:cNvGrpSpPr/>
          <p:nvPr/>
        </p:nvGrpSpPr>
        <p:grpSpPr>
          <a:xfrm rot="10800000">
            <a:off x="2628566" y="1188000"/>
            <a:ext cx="0" cy="3219451"/>
            <a:chOff x="2620875" y="1194819"/>
            <a:chExt cx="0" cy="3312000"/>
          </a:xfrm>
          <a:effectLst/>
        </p:grpSpPr>
        <p:cxnSp>
          <p:nvCxnSpPr>
            <p:cNvPr id="13" name="Straight Arrow Connector 12">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2620875" y="1194819"/>
              <a:ext cx="0" cy="1656000"/>
            </a:xfrm>
            <a:prstGeom prst="straightConnector1">
              <a:avLst/>
            </a:prstGeom>
            <a:ln w="508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64C8BFE3-8257-4908-8391-609CD530A989}"/>
              </a:ext>
            </a:extLst>
          </p:cNvPr>
          <p:cNvSpPr>
            <a:spLocks/>
          </p:cNvSpPr>
          <p:nvPr/>
        </p:nvSpPr>
        <p:spPr>
          <a:xfrm>
            <a:off x="2502566" y="2746207"/>
            <a:ext cx="252000" cy="2520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p:cNvSpPr txBox="1"/>
          <p:nvPr/>
        </p:nvSpPr>
        <p:spPr>
          <a:xfrm>
            <a:off x="6009541" y="720000"/>
            <a:ext cx="1375328" cy="58477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square" rtlCol="0">
            <a:spAutoFit/>
          </a:bodyPr>
          <a:lstStyle/>
          <a:p>
            <a:r>
              <a:rPr lang="en-GB" sz="3200" b="1" dirty="0">
                <a:solidFill>
                  <a:schemeClr val="bg2">
                    <a:lumMod val="25000"/>
                  </a:schemeClr>
                </a:solidFill>
                <a:latin typeface="Myriad Pro Light" panose="020B0603030403020204" pitchFamily="34" charset="0"/>
              </a:rPr>
              <a:t>07:30</a:t>
            </a:r>
            <a:endParaRPr lang="en-GB" sz="3200" dirty="0"/>
          </a:p>
        </p:txBody>
      </p:sp>
      <p:sp>
        <p:nvSpPr>
          <p:cNvPr id="18" name="TextBox 17"/>
          <p:cNvSpPr txBox="1"/>
          <p:nvPr/>
        </p:nvSpPr>
        <p:spPr>
          <a:xfrm>
            <a:off x="6009541" y="720000"/>
            <a:ext cx="1375328" cy="58477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square" rtlCol="0">
            <a:spAutoFit/>
          </a:bodyPr>
          <a:lstStyle/>
          <a:p>
            <a:r>
              <a:rPr lang="en-GB" sz="3200" b="1" dirty="0">
                <a:solidFill>
                  <a:schemeClr val="bg2">
                    <a:lumMod val="25000"/>
                  </a:schemeClr>
                </a:solidFill>
                <a:latin typeface="Myriad Pro Light" panose="020B0603030403020204" pitchFamily="34" charset="0"/>
              </a:rPr>
              <a:t>08:00</a:t>
            </a:r>
            <a:endParaRPr lang="en-GB" sz="3200" dirty="0"/>
          </a:p>
        </p:txBody>
      </p:sp>
      <p:sp>
        <p:nvSpPr>
          <p:cNvPr id="20" name="Speech Bubble: Rectangle with Corners Rounded 10">
            <a:extLst>
              <a:ext uri="{FF2B5EF4-FFF2-40B4-BE49-F238E27FC236}">
                <a16:creationId xmlns:a16="http://schemas.microsoft.com/office/drawing/2014/main" id="{A5209EEE-E1BD-4F2F-8E5D-A043EDA11F92}"/>
              </a:ext>
            </a:extLst>
          </p:cNvPr>
          <p:cNvSpPr/>
          <p:nvPr/>
        </p:nvSpPr>
        <p:spPr>
          <a:xfrm>
            <a:off x="827144" y="5140169"/>
            <a:ext cx="3791656" cy="8262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It’s </a:t>
            </a:r>
            <a:r>
              <a:rPr lang="en-GB" b="1" dirty="0">
                <a:solidFill>
                  <a:srgbClr val="FF0000"/>
                </a:solidFill>
                <a:latin typeface="Myriad Pro Light" panose="020B0603030403020204" pitchFamily="34" charset="0"/>
              </a:rPr>
              <a:t>half past </a:t>
            </a:r>
            <a:r>
              <a:rPr lang="en-GB" b="1" dirty="0">
                <a:solidFill>
                  <a:srgbClr val="253746"/>
                </a:solidFill>
                <a:latin typeface="Myriad Pro Light" panose="020B0603030403020204" pitchFamily="34" charset="0"/>
              </a:rPr>
              <a:t>7!</a:t>
            </a:r>
          </a:p>
        </p:txBody>
      </p:sp>
      <p:sp>
        <p:nvSpPr>
          <p:cNvPr id="21" name="Speech Bubble: Rectangle with Corners Rounded 10">
            <a:extLst>
              <a:ext uri="{FF2B5EF4-FFF2-40B4-BE49-F238E27FC236}">
                <a16:creationId xmlns:a16="http://schemas.microsoft.com/office/drawing/2014/main" id="{A5209EEE-E1BD-4F2F-8E5D-A043EDA11F92}"/>
              </a:ext>
            </a:extLst>
          </p:cNvPr>
          <p:cNvSpPr/>
          <p:nvPr/>
        </p:nvSpPr>
        <p:spPr>
          <a:xfrm>
            <a:off x="791792" y="5122906"/>
            <a:ext cx="3791656" cy="8262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It’s 8 o’ clock!</a:t>
            </a:r>
          </a:p>
        </p:txBody>
      </p:sp>
      <p:sp>
        <p:nvSpPr>
          <p:cNvPr id="22" name="Speech Bubble: Rectangle with Corners Rounded 10">
            <a:extLst>
              <a:ext uri="{FF2B5EF4-FFF2-40B4-BE49-F238E27FC236}">
                <a16:creationId xmlns:a16="http://schemas.microsoft.com/office/drawing/2014/main" id="{A5209EEE-E1BD-4F2F-8E5D-A043EDA11F92}"/>
              </a:ext>
            </a:extLst>
          </p:cNvPr>
          <p:cNvSpPr/>
          <p:nvPr/>
        </p:nvSpPr>
        <p:spPr>
          <a:xfrm>
            <a:off x="791792" y="5122906"/>
            <a:ext cx="3791656" cy="8262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It’s </a:t>
            </a:r>
            <a:r>
              <a:rPr lang="en-GB" b="1" dirty="0">
                <a:solidFill>
                  <a:srgbClr val="FF0000"/>
                </a:solidFill>
                <a:latin typeface="Myriad Pro Light" panose="020B0603030403020204" pitchFamily="34" charset="0"/>
              </a:rPr>
              <a:t>half past </a:t>
            </a:r>
            <a:r>
              <a:rPr lang="en-GB" b="1" dirty="0">
                <a:solidFill>
                  <a:srgbClr val="253746"/>
                </a:solidFill>
                <a:latin typeface="Myriad Pro Light" panose="020B0603030403020204" pitchFamily="34" charset="0"/>
              </a:rPr>
              <a:t>8!</a:t>
            </a:r>
          </a:p>
        </p:txBody>
      </p:sp>
      <p:sp>
        <p:nvSpPr>
          <p:cNvPr id="23" name="Speech Bubble: Rectangle with Corners Rounded 10">
            <a:extLst>
              <a:ext uri="{FF2B5EF4-FFF2-40B4-BE49-F238E27FC236}">
                <a16:creationId xmlns:a16="http://schemas.microsoft.com/office/drawing/2014/main" id="{A5209EEE-E1BD-4F2F-8E5D-A043EDA11F92}"/>
              </a:ext>
            </a:extLst>
          </p:cNvPr>
          <p:cNvSpPr/>
          <p:nvPr/>
        </p:nvSpPr>
        <p:spPr>
          <a:xfrm>
            <a:off x="5101899" y="2459093"/>
            <a:ext cx="3791656" cy="8262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will it be in half an hour?</a:t>
            </a:r>
          </a:p>
        </p:txBody>
      </p:sp>
      <p:sp>
        <p:nvSpPr>
          <p:cNvPr id="24" name="Speech Bubble: Rectangle with Corners Rounded 10">
            <a:extLst>
              <a:ext uri="{FF2B5EF4-FFF2-40B4-BE49-F238E27FC236}">
                <a16:creationId xmlns:a16="http://schemas.microsoft.com/office/drawing/2014/main" id="{A5209EEE-E1BD-4F2F-8E5D-A043EDA11F92}"/>
              </a:ext>
            </a:extLst>
          </p:cNvPr>
          <p:cNvSpPr/>
          <p:nvPr/>
        </p:nvSpPr>
        <p:spPr>
          <a:xfrm>
            <a:off x="5101899" y="2249175"/>
            <a:ext cx="3791656" cy="1781633"/>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will it be in another half an hour? Write the </a:t>
            </a:r>
            <a:r>
              <a:rPr lang="en-GB" b="1" dirty="0">
                <a:solidFill>
                  <a:srgbClr val="FF0000"/>
                </a:solidFill>
                <a:latin typeface="Myriad Pro Light" panose="020B0603030403020204" pitchFamily="34" charset="0"/>
              </a:rPr>
              <a:t>digital time </a:t>
            </a:r>
            <a:r>
              <a:rPr lang="en-GB" b="1" dirty="0">
                <a:solidFill>
                  <a:srgbClr val="253746"/>
                </a:solidFill>
                <a:latin typeface="Myriad Pro Light" panose="020B0603030403020204" pitchFamily="34" charset="0"/>
              </a:rPr>
              <a:t>on your whiteboards.</a:t>
            </a:r>
          </a:p>
        </p:txBody>
      </p:sp>
      <p:sp>
        <p:nvSpPr>
          <p:cNvPr id="25" name="TextBox 24"/>
          <p:cNvSpPr txBox="1"/>
          <p:nvPr/>
        </p:nvSpPr>
        <p:spPr>
          <a:xfrm>
            <a:off x="6009541" y="720000"/>
            <a:ext cx="1388002" cy="58477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square" rtlCol="0">
            <a:spAutoFit/>
          </a:bodyPr>
          <a:lstStyle/>
          <a:p>
            <a:r>
              <a:rPr lang="en-GB" sz="3200" b="1" dirty="0">
                <a:solidFill>
                  <a:schemeClr val="bg2">
                    <a:lumMod val="25000"/>
                  </a:schemeClr>
                </a:solidFill>
                <a:latin typeface="Myriad Pro Light" panose="020B0603030403020204" pitchFamily="34" charset="0"/>
              </a:rPr>
              <a:t>08:30</a:t>
            </a:r>
            <a:endParaRPr lang="en-GB" sz="3200" dirty="0"/>
          </a:p>
        </p:txBody>
      </p:sp>
      <p:pic>
        <p:nvPicPr>
          <p:cNvPr id="26" name="Picture 25">
            <a:extLst>
              <a:ext uri="{FF2B5EF4-FFF2-40B4-BE49-F238E27FC236}">
                <a16:creationId xmlns:a16="http://schemas.microsoft.com/office/drawing/2014/main" id="{C5A0F435-1C23-4D2E-B477-5A2B4CE048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3996" y="3471029"/>
            <a:ext cx="1119559" cy="11195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920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10800000">
                                      <p:cBhvr>
                                        <p:cTn id="36" dur="2000" fill="hold"/>
                                        <p:tgtEl>
                                          <p:spTgt spid="11"/>
                                        </p:tgtEl>
                                        <p:attrNameLst>
                                          <p:attrName>r</p:attrName>
                                        </p:attrNameLst>
                                      </p:cBhvr>
                                    </p:animRot>
                                  </p:childTnLst>
                                </p:cTn>
                              </p:par>
                              <p:par>
                                <p:cTn id="37" presetID="8" presetClass="emph" presetSubtype="0" fill="hold" nodeType="withEffect">
                                  <p:stCondLst>
                                    <p:cond delay="0"/>
                                  </p:stCondLst>
                                  <p:childTnLst>
                                    <p:animRot by="900000">
                                      <p:cBhvr>
                                        <p:cTn id="38" dur="2000" fill="hold"/>
                                        <p:tgtEl>
                                          <p:spTgt spid="7"/>
                                        </p:tgtEl>
                                        <p:attrNameLst>
                                          <p:attrName>r</p:attrName>
                                        </p:attrNameLst>
                                      </p:cBhvr>
                                    </p:animRot>
                                  </p:childTnLst>
                                </p:cTn>
                              </p:par>
                              <p:par>
                                <p:cTn id="39" presetID="1" presetClass="exit" presetSubtype="0" fill="hold" grpId="1" nodeType="with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1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8" presetClass="emph" presetSubtype="0" fill="hold" nodeType="clickEffect">
                                  <p:stCondLst>
                                    <p:cond delay="0"/>
                                  </p:stCondLst>
                                  <p:childTnLst>
                                    <p:animRot by="10800000">
                                      <p:cBhvr>
                                        <p:cTn id="63" dur="2000" fill="hold"/>
                                        <p:tgtEl>
                                          <p:spTgt spid="11"/>
                                        </p:tgtEl>
                                        <p:attrNameLst>
                                          <p:attrName>r</p:attrName>
                                        </p:attrNameLst>
                                      </p:cBhvr>
                                    </p:animRot>
                                  </p:childTnLst>
                                </p:cTn>
                              </p:par>
                              <p:par>
                                <p:cTn id="64" presetID="8" presetClass="emph" presetSubtype="0" fill="hold" nodeType="withEffect">
                                  <p:stCondLst>
                                    <p:cond delay="0"/>
                                  </p:stCondLst>
                                  <p:childTnLst>
                                    <p:animRot by="900000">
                                      <p:cBhvr>
                                        <p:cTn id="65" dur="2000" fill="hold"/>
                                        <p:tgtEl>
                                          <p:spTgt spid="7"/>
                                        </p:tgtEl>
                                        <p:attrNameLst>
                                          <p:attrName>r</p:attrName>
                                        </p:attrNameLst>
                                      </p:cBhvr>
                                    </p:animRot>
                                  </p:childTnLst>
                                </p:cTn>
                              </p:par>
                              <p:par>
                                <p:cTn id="66" presetID="1" presetClass="exit" presetSubtype="0" fill="hold" grpId="1" nodeType="withEffect">
                                  <p:stCondLst>
                                    <p:cond delay="0"/>
                                  </p:stCondLst>
                                  <p:childTnLst>
                                    <p:set>
                                      <p:cBhvr>
                                        <p:cTn id="67" dur="1" fill="hold">
                                          <p:stCondLst>
                                            <p:cond delay="0"/>
                                          </p:stCondLst>
                                        </p:cTn>
                                        <p:tgtEl>
                                          <p:spTgt spid="21"/>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1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1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P spid="17" grpId="1" animBg="1"/>
      <p:bldP spid="18" grpId="0" animBg="1"/>
      <p:bldP spid="18" grpId="1" animBg="1"/>
      <p:bldP spid="20" grpId="0" animBg="1"/>
      <p:bldP spid="20" grpId="1" animBg="1"/>
      <p:bldP spid="21" grpId="0" animBg="1"/>
      <p:bldP spid="21" grpId="1" animBg="1"/>
      <p:bldP spid="22" grpId="0" animBg="1"/>
      <p:bldP spid="23" grpId="0" animBg="1"/>
      <p:bldP spid="23" grpId="1"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Read time on digital and analogue clocks to the half hour.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6" name="Pie 5"/>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7" name="Group 6">
            <a:extLst>
              <a:ext uri="{FF2B5EF4-FFF2-40B4-BE49-F238E27FC236}">
                <a16:creationId xmlns:a16="http://schemas.microsoft.com/office/drawing/2014/main" id="{9AF15784-0403-44AC-85E3-5EA984013182}"/>
              </a:ext>
            </a:extLst>
          </p:cNvPr>
          <p:cNvGrpSpPr/>
          <p:nvPr/>
        </p:nvGrpSpPr>
        <p:grpSpPr>
          <a:xfrm rot="5400000">
            <a:off x="2592000" y="1936207"/>
            <a:ext cx="0" cy="1872000"/>
            <a:chOff x="2620875" y="1194819"/>
            <a:chExt cx="0" cy="3312000"/>
          </a:xfrm>
          <a:effectLst/>
        </p:grpSpPr>
        <p:cxnSp>
          <p:nvCxnSpPr>
            <p:cNvPr id="8" name="Straight Arrow Connector 7">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508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2620875" y="1194819"/>
              <a:ext cx="0" cy="1656000"/>
            </a:xfrm>
            <a:prstGeom prst="straightConnector1">
              <a:avLst/>
            </a:prstGeom>
            <a:ln w="508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AF15784-0403-44AC-85E3-5EA984013182}"/>
              </a:ext>
            </a:extLst>
          </p:cNvPr>
          <p:cNvGrpSpPr/>
          <p:nvPr/>
        </p:nvGrpSpPr>
        <p:grpSpPr>
          <a:xfrm>
            <a:off x="2628000" y="1332000"/>
            <a:ext cx="0" cy="3219451"/>
            <a:chOff x="2620875" y="1194819"/>
            <a:chExt cx="0" cy="3312000"/>
          </a:xfrm>
          <a:effectLst/>
        </p:grpSpPr>
        <p:cxnSp>
          <p:nvCxnSpPr>
            <p:cNvPr id="13" name="Straight Arrow Connector 12">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2620875" y="1194819"/>
              <a:ext cx="0" cy="1656000"/>
            </a:xfrm>
            <a:prstGeom prst="straightConnector1">
              <a:avLst/>
            </a:prstGeom>
            <a:ln w="508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64C8BFE3-8257-4908-8391-609CD530A989}"/>
              </a:ext>
            </a:extLst>
          </p:cNvPr>
          <p:cNvSpPr>
            <a:spLocks/>
          </p:cNvSpPr>
          <p:nvPr/>
        </p:nvSpPr>
        <p:spPr>
          <a:xfrm>
            <a:off x="2502566" y="2746207"/>
            <a:ext cx="252000" cy="2520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p:cNvSpPr txBox="1"/>
          <p:nvPr/>
        </p:nvSpPr>
        <p:spPr>
          <a:xfrm>
            <a:off x="5616000" y="720000"/>
            <a:ext cx="1208985" cy="523220"/>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800" b="1" dirty="0">
                <a:solidFill>
                  <a:schemeClr val="bg2">
                    <a:lumMod val="25000"/>
                  </a:schemeClr>
                </a:solidFill>
                <a:latin typeface="Myriad Pro Light" panose="020B0603030403020204" pitchFamily="34" charset="0"/>
              </a:rPr>
              <a:t>03:00</a:t>
            </a:r>
            <a:endParaRPr lang="en-GB" sz="2800" dirty="0"/>
          </a:p>
        </p:txBody>
      </p:sp>
      <p:sp>
        <p:nvSpPr>
          <p:cNvPr id="18" name="TextBox 17"/>
          <p:cNvSpPr txBox="1"/>
          <p:nvPr/>
        </p:nvSpPr>
        <p:spPr>
          <a:xfrm>
            <a:off x="5615998" y="726202"/>
            <a:ext cx="1208985" cy="523220"/>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800" b="1" dirty="0">
                <a:solidFill>
                  <a:schemeClr val="bg2">
                    <a:lumMod val="25000"/>
                  </a:schemeClr>
                </a:solidFill>
                <a:latin typeface="Myriad Pro Light" panose="020B0603030403020204" pitchFamily="34" charset="0"/>
              </a:rPr>
              <a:t>04:00</a:t>
            </a:r>
            <a:endParaRPr lang="en-GB" sz="2800" dirty="0"/>
          </a:p>
        </p:txBody>
      </p:sp>
      <p:sp>
        <p:nvSpPr>
          <p:cNvPr id="20" name="Speech Bubble: Rectangle with Corners Rounded 10">
            <a:extLst>
              <a:ext uri="{FF2B5EF4-FFF2-40B4-BE49-F238E27FC236}">
                <a16:creationId xmlns:a16="http://schemas.microsoft.com/office/drawing/2014/main" id="{A5209EEE-E1BD-4F2F-8E5D-A043EDA11F92}"/>
              </a:ext>
            </a:extLst>
          </p:cNvPr>
          <p:cNvSpPr/>
          <p:nvPr/>
        </p:nvSpPr>
        <p:spPr>
          <a:xfrm>
            <a:off x="563238" y="5151623"/>
            <a:ext cx="3791656" cy="8262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It’s 3 o’ clock!</a:t>
            </a:r>
          </a:p>
        </p:txBody>
      </p:sp>
      <p:sp>
        <p:nvSpPr>
          <p:cNvPr id="21" name="Speech Bubble: Rectangle with Corners Rounded 10">
            <a:extLst>
              <a:ext uri="{FF2B5EF4-FFF2-40B4-BE49-F238E27FC236}">
                <a16:creationId xmlns:a16="http://schemas.microsoft.com/office/drawing/2014/main" id="{A5209EEE-E1BD-4F2F-8E5D-A043EDA11F92}"/>
              </a:ext>
            </a:extLst>
          </p:cNvPr>
          <p:cNvSpPr/>
          <p:nvPr/>
        </p:nvSpPr>
        <p:spPr>
          <a:xfrm>
            <a:off x="548141" y="5133437"/>
            <a:ext cx="3791656" cy="8262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It’s </a:t>
            </a:r>
            <a:r>
              <a:rPr lang="en-GB" b="1" dirty="0">
                <a:solidFill>
                  <a:srgbClr val="FF0000"/>
                </a:solidFill>
                <a:latin typeface="Myriad Pro Light" panose="020B0603030403020204" pitchFamily="34" charset="0"/>
              </a:rPr>
              <a:t>half past </a:t>
            </a:r>
            <a:r>
              <a:rPr lang="en-GB" b="1" dirty="0">
                <a:solidFill>
                  <a:srgbClr val="253746"/>
                </a:solidFill>
                <a:latin typeface="Myriad Pro Light" panose="020B0603030403020204" pitchFamily="34" charset="0"/>
              </a:rPr>
              <a:t>3!</a:t>
            </a:r>
          </a:p>
        </p:txBody>
      </p:sp>
      <p:sp>
        <p:nvSpPr>
          <p:cNvPr id="22" name="Speech Bubble: Rectangle with Corners Rounded 10">
            <a:extLst>
              <a:ext uri="{FF2B5EF4-FFF2-40B4-BE49-F238E27FC236}">
                <a16:creationId xmlns:a16="http://schemas.microsoft.com/office/drawing/2014/main" id="{A5209EEE-E1BD-4F2F-8E5D-A043EDA11F92}"/>
              </a:ext>
            </a:extLst>
          </p:cNvPr>
          <p:cNvSpPr/>
          <p:nvPr/>
        </p:nvSpPr>
        <p:spPr>
          <a:xfrm>
            <a:off x="563238" y="5105333"/>
            <a:ext cx="3791656" cy="8262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It’s 4 o’ clock!</a:t>
            </a:r>
          </a:p>
        </p:txBody>
      </p:sp>
      <p:grpSp>
        <p:nvGrpSpPr>
          <p:cNvPr id="3" name="Group 2"/>
          <p:cNvGrpSpPr/>
          <p:nvPr/>
        </p:nvGrpSpPr>
        <p:grpSpPr>
          <a:xfrm>
            <a:off x="4863778" y="1878647"/>
            <a:ext cx="3791656" cy="2427721"/>
            <a:chOff x="5197118" y="1956962"/>
            <a:chExt cx="3791656" cy="2427721"/>
          </a:xfrm>
        </p:grpSpPr>
        <p:sp>
          <p:nvSpPr>
            <p:cNvPr id="24" name="Speech Bubble: Rectangle with Corners Rounded 10">
              <a:extLst>
                <a:ext uri="{FF2B5EF4-FFF2-40B4-BE49-F238E27FC236}">
                  <a16:creationId xmlns:a16="http://schemas.microsoft.com/office/drawing/2014/main" id="{A5209EEE-E1BD-4F2F-8E5D-A043EDA11F92}"/>
                </a:ext>
              </a:extLst>
            </p:cNvPr>
            <p:cNvSpPr/>
            <p:nvPr/>
          </p:nvSpPr>
          <p:spPr>
            <a:xfrm>
              <a:off x="5197118" y="1956962"/>
              <a:ext cx="3791656" cy="1781633"/>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will it be in half an hour? Write the </a:t>
              </a:r>
              <a:r>
                <a:rPr lang="en-GB" b="1" dirty="0">
                  <a:solidFill>
                    <a:srgbClr val="FF0000"/>
                  </a:solidFill>
                  <a:latin typeface="Myriad Pro Light" panose="020B0603030403020204" pitchFamily="34" charset="0"/>
                </a:rPr>
                <a:t>digital time </a:t>
              </a:r>
              <a:r>
                <a:rPr lang="en-GB" b="1" dirty="0">
                  <a:solidFill>
                    <a:srgbClr val="253746"/>
                  </a:solidFill>
                  <a:latin typeface="Myriad Pro Light" panose="020B0603030403020204" pitchFamily="34" charset="0"/>
                </a:rPr>
                <a:t>on your whiteboards.</a:t>
              </a:r>
            </a:p>
          </p:txBody>
        </p:sp>
        <p:pic>
          <p:nvPicPr>
            <p:cNvPr id="25" name="Picture 24">
              <a:extLst>
                <a:ext uri="{FF2B5EF4-FFF2-40B4-BE49-F238E27FC236}">
                  <a16:creationId xmlns:a16="http://schemas.microsoft.com/office/drawing/2014/main" id="{C5A0F435-1C23-4D2E-B477-5A2B4CE048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9215" y="3265124"/>
              <a:ext cx="1119559" cy="1119559"/>
            </a:xfrm>
            <a:prstGeom prst="rect">
              <a:avLst/>
            </a:prstGeom>
            <a:effectLst>
              <a:outerShdw blurRad="50800" dist="38100" dir="2700000" algn="tl" rotWithShape="0">
                <a:prstClr val="black">
                  <a:alpha val="40000"/>
                </a:prstClr>
              </a:outerShdw>
            </a:effectLst>
          </p:spPr>
        </p:pic>
      </p:grpSp>
      <p:sp>
        <p:nvSpPr>
          <p:cNvPr id="26" name="TextBox 25"/>
          <p:cNvSpPr txBox="1"/>
          <p:nvPr/>
        </p:nvSpPr>
        <p:spPr>
          <a:xfrm>
            <a:off x="5615999" y="726202"/>
            <a:ext cx="1208985" cy="523220"/>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800" b="1" dirty="0">
                <a:solidFill>
                  <a:schemeClr val="bg2">
                    <a:lumMod val="25000"/>
                  </a:schemeClr>
                </a:solidFill>
                <a:latin typeface="Myriad Pro Light" panose="020B0603030403020204" pitchFamily="34" charset="0"/>
              </a:rPr>
              <a:t>03:30</a:t>
            </a:r>
            <a:endParaRPr lang="en-GB" sz="2800" dirty="0"/>
          </a:p>
        </p:txBody>
      </p:sp>
      <p:grpSp>
        <p:nvGrpSpPr>
          <p:cNvPr id="27" name="Group 26"/>
          <p:cNvGrpSpPr/>
          <p:nvPr/>
        </p:nvGrpSpPr>
        <p:grpSpPr>
          <a:xfrm>
            <a:off x="4872707" y="1852883"/>
            <a:ext cx="3791656" cy="2341412"/>
            <a:chOff x="4863778" y="1302882"/>
            <a:chExt cx="3791656" cy="2341412"/>
          </a:xfrm>
        </p:grpSpPr>
        <p:sp>
          <p:nvSpPr>
            <p:cNvPr id="28" name="Speech Bubble: Rectangle with Corners Rounded 10">
              <a:extLst>
                <a:ext uri="{FF2B5EF4-FFF2-40B4-BE49-F238E27FC236}">
                  <a16:creationId xmlns:a16="http://schemas.microsoft.com/office/drawing/2014/main" id="{A5209EEE-E1BD-4F2F-8E5D-A043EDA11F92}"/>
                </a:ext>
              </a:extLst>
            </p:cNvPr>
            <p:cNvSpPr/>
            <p:nvPr/>
          </p:nvSpPr>
          <p:spPr>
            <a:xfrm>
              <a:off x="4863778" y="1302882"/>
              <a:ext cx="3791656" cy="1781633"/>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will it be in </a:t>
              </a:r>
              <a:r>
                <a:rPr lang="en-GB" b="1" dirty="0">
                  <a:solidFill>
                    <a:srgbClr val="FF0000"/>
                  </a:solidFill>
                  <a:latin typeface="Myriad Pro Light" panose="020B0603030403020204" pitchFamily="34" charset="0"/>
                </a:rPr>
                <a:t>another</a:t>
              </a:r>
              <a:r>
                <a:rPr lang="en-GB" b="1" dirty="0">
                  <a:solidFill>
                    <a:srgbClr val="253746"/>
                  </a:solidFill>
                  <a:latin typeface="Myriad Pro Light" panose="020B0603030403020204" pitchFamily="34" charset="0"/>
                </a:rPr>
                <a:t> half an hour? Write the </a:t>
              </a:r>
              <a:r>
                <a:rPr lang="en-GB" b="1" dirty="0">
                  <a:solidFill>
                    <a:srgbClr val="FF0000"/>
                  </a:solidFill>
                  <a:latin typeface="Myriad Pro Light" panose="020B0603030403020204" pitchFamily="34" charset="0"/>
                </a:rPr>
                <a:t>digital time </a:t>
              </a:r>
              <a:r>
                <a:rPr lang="en-GB" b="1" dirty="0">
                  <a:solidFill>
                    <a:srgbClr val="253746"/>
                  </a:solidFill>
                  <a:latin typeface="Myriad Pro Light" panose="020B0603030403020204" pitchFamily="34" charset="0"/>
                </a:rPr>
                <a:t>on your whiteboards.</a:t>
              </a:r>
            </a:p>
          </p:txBody>
        </p:sp>
        <p:pic>
          <p:nvPicPr>
            <p:cNvPr id="29" name="Picture 28">
              <a:extLst>
                <a:ext uri="{FF2B5EF4-FFF2-40B4-BE49-F238E27FC236}">
                  <a16:creationId xmlns:a16="http://schemas.microsoft.com/office/drawing/2014/main" id="{C5A0F435-1C23-4D2E-B477-5A2B4CE048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5875" y="2524735"/>
              <a:ext cx="1119559" cy="1119559"/>
            </a:xfrm>
            <a:prstGeom prst="rect">
              <a:avLst/>
            </a:prstGeom>
            <a:effectLst>
              <a:outerShdw blurRad="50800" dist="38100" dir="2700000" algn="tl" rotWithShape="0">
                <a:prstClr val="black">
                  <a:alpha val="40000"/>
                </a:prstClr>
              </a:outerShdw>
            </a:effectLst>
          </p:spPr>
        </p:pic>
      </p:grpSp>
      <p:grpSp>
        <p:nvGrpSpPr>
          <p:cNvPr id="30" name="Group 29"/>
          <p:cNvGrpSpPr/>
          <p:nvPr/>
        </p:nvGrpSpPr>
        <p:grpSpPr>
          <a:xfrm>
            <a:off x="4872707" y="1838319"/>
            <a:ext cx="3791656" cy="2468049"/>
            <a:chOff x="4863778" y="1176245"/>
            <a:chExt cx="3791656" cy="2468049"/>
          </a:xfrm>
        </p:grpSpPr>
        <p:sp>
          <p:nvSpPr>
            <p:cNvPr id="31" name="Speech Bubble: Rectangle with Corners Rounded 10">
              <a:extLst>
                <a:ext uri="{FF2B5EF4-FFF2-40B4-BE49-F238E27FC236}">
                  <a16:creationId xmlns:a16="http://schemas.microsoft.com/office/drawing/2014/main" id="{A5209EEE-E1BD-4F2F-8E5D-A043EDA11F92}"/>
                </a:ext>
              </a:extLst>
            </p:cNvPr>
            <p:cNvSpPr/>
            <p:nvPr/>
          </p:nvSpPr>
          <p:spPr>
            <a:xfrm>
              <a:off x="4863778" y="1176245"/>
              <a:ext cx="3791656" cy="1781633"/>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will it be in half an hour </a:t>
              </a:r>
              <a:r>
                <a:rPr lang="en-GB" b="1" dirty="0">
                  <a:solidFill>
                    <a:srgbClr val="FF0000"/>
                  </a:solidFill>
                  <a:latin typeface="Myriad Pro Light" panose="020B0603030403020204" pitchFamily="34" charset="0"/>
                </a:rPr>
                <a:t>later? </a:t>
              </a:r>
              <a:r>
                <a:rPr lang="en-GB" b="1" dirty="0">
                  <a:solidFill>
                    <a:srgbClr val="253746"/>
                  </a:solidFill>
                  <a:latin typeface="Myriad Pro Light" panose="020B0603030403020204" pitchFamily="34" charset="0"/>
                </a:rPr>
                <a:t>Write the </a:t>
              </a:r>
              <a:r>
                <a:rPr lang="en-GB" b="1" dirty="0">
                  <a:solidFill>
                    <a:srgbClr val="FF0000"/>
                  </a:solidFill>
                  <a:latin typeface="Myriad Pro Light" panose="020B0603030403020204" pitchFamily="34" charset="0"/>
                </a:rPr>
                <a:t>digital time </a:t>
              </a:r>
              <a:r>
                <a:rPr lang="en-GB" b="1" dirty="0">
                  <a:solidFill>
                    <a:srgbClr val="253746"/>
                  </a:solidFill>
                  <a:latin typeface="Myriad Pro Light" panose="020B0603030403020204" pitchFamily="34" charset="0"/>
                </a:rPr>
                <a:t>on your whiteboards.</a:t>
              </a:r>
            </a:p>
          </p:txBody>
        </p:sp>
        <p:pic>
          <p:nvPicPr>
            <p:cNvPr id="32" name="Picture 31">
              <a:extLst>
                <a:ext uri="{FF2B5EF4-FFF2-40B4-BE49-F238E27FC236}">
                  <a16:creationId xmlns:a16="http://schemas.microsoft.com/office/drawing/2014/main" id="{C5A0F435-1C23-4D2E-B477-5A2B4CE048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5875" y="2524735"/>
              <a:ext cx="1119559" cy="1119559"/>
            </a:xfrm>
            <a:prstGeom prst="rect">
              <a:avLst/>
            </a:prstGeom>
            <a:effectLst>
              <a:outerShdw blurRad="50800" dist="38100" dir="2700000" algn="tl" rotWithShape="0">
                <a:prstClr val="black">
                  <a:alpha val="40000"/>
                </a:prstClr>
              </a:outerShdw>
            </a:effectLst>
          </p:spPr>
        </p:pic>
      </p:grpSp>
      <p:sp>
        <p:nvSpPr>
          <p:cNvPr id="33" name="Speech Bubble: Rectangle with Corners Rounded 10">
            <a:extLst>
              <a:ext uri="{FF2B5EF4-FFF2-40B4-BE49-F238E27FC236}">
                <a16:creationId xmlns:a16="http://schemas.microsoft.com/office/drawing/2014/main" id="{A5209EEE-E1BD-4F2F-8E5D-A043EDA11F92}"/>
              </a:ext>
            </a:extLst>
          </p:cNvPr>
          <p:cNvSpPr/>
          <p:nvPr/>
        </p:nvSpPr>
        <p:spPr>
          <a:xfrm>
            <a:off x="578335" y="5116908"/>
            <a:ext cx="3791656" cy="8262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It’s </a:t>
            </a:r>
            <a:r>
              <a:rPr lang="en-GB" b="1" dirty="0">
                <a:solidFill>
                  <a:srgbClr val="FF0000"/>
                </a:solidFill>
                <a:latin typeface="Myriad Pro Light" panose="020B0603030403020204" pitchFamily="34" charset="0"/>
              </a:rPr>
              <a:t>half past </a:t>
            </a:r>
            <a:r>
              <a:rPr lang="en-GB" b="1" dirty="0">
                <a:solidFill>
                  <a:srgbClr val="253746"/>
                </a:solidFill>
                <a:latin typeface="Myriad Pro Light" panose="020B0603030403020204" pitchFamily="34" charset="0"/>
              </a:rPr>
              <a:t>4!</a:t>
            </a:r>
          </a:p>
        </p:txBody>
      </p:sp>
      <p:sp>
        <p:nvSpPr>
          <p:cNvPr id="34" name="TextBox 33"/>
          <p:cNvSpPr txBox="1"/>
          <p:nvPr/>
        </p:nvSpPr>
        <p:spPr>
          <a:xfrm>
            <a:off x="5626463" y="720000"/>
            <a:ext cx="1208985" cy="523220"/>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800" b="1" dirty="0">
                <a:solidFill>
                  <a:schemeClr val="bg2">
                    <a:lumMod val="25000"/>
                  </a:schemeClr>
                </a:solidFill>
                <a:latin typeface="Myriad Pro Light" panose="020B0603030403020204" pitchFamily="34" charset="0"/>
              </a:rPr>
              <a:t>04:30</a:t>
            </a:r>
            <a:endParaRPr lang="en-GB" sz="2800" dirty="0"/>
          </a:p>
        </p:txBody>
      </p:sp>
    </p:spTree>
    <p:extLst>
      <p:ext uri="{BB962C8B-B14F-4D97-AF65-F5344CB8AC3E}">
        <p14:creationId xmlns:p14="http://schemas.microsoft.com/office/powerpoint/2010/main" val="212377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10800000">
                                      <p:cBhvr>
                                        <p:cTn id="36" dur="2000" fill="hold"/>
                                        <p:tgtEl>
                                          <p:spTgt spid="11"/>
                                        </p:tgtEl>
                                        <p:attrNameLst>
                                          <p:attrName>r</p:attrName>
                                        </p:attrNameLst>
                                      </p:cBhvr>
                                    </p:animRot>
                                  </p:childTnLst>
                                </p:cTn>
                              </p:par>
                              <p:par>
                                <p:cTn id="37" presetID="8" presetClass="emph" presetSubtype="0" fill="hold" nodeType="withEffect">
                                  <p:stCondLst>
                                    <p:cond delay="0"/>
                                  </p:stCondLst>
                                  <p:childTnLst>
                                    <p:animRot by="900000">
                                      <p:cBhvr>
                                        <p:cTn id="38" dur="2000" fill="hold"/>
                                        <p:tgtEl>
                                          <p:spTgt spid="7"/>
                                        </p:tgtEl>
                                        <p:attrNameLst>
                                          <p:attrName>r</p:attrName>
                                        </p:attrNameLst>
                                      </p:cBhvr>
                                    </p:animRot>
                                  </p:childTnLst>
                                </p:cTn>
                              </p:par>
                              <p:par>
                                <p:cTn id="39" presetID="1" presetClass="exit" presetSubtype="0" fill="hold" grpId="1" nodeType="with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3"/>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mph" presetSubtype="0" fill="hold" nodeType="clickEffect">
                                  <p:stCondLst>
                                    <p:cond delay="0"/>
                                  </p:stCondLst>
                                  <p:childTnLst>
                                    <p:animRot by="10800000">
                                      <p:cBhvr>
                                        <p:cTn id="61" dur="2000" fill="hold"/>
                                        <p:tgtEl>
                                          <p:spTgt spid="11"/>
                                        </p:tgtEl>
                                        <p:attrNameLst>
                                          <p:attrName>r</p:attrName>
                                        </p:attrNameLst>
                                      </p:cBhvr>
                                    </p:animRot>
                                  </p:childTnLst>
                                </p:cTn>
                              </p:par>
                              <p:par>
                                <p:cTn id="62" presetID="8" presetClass="emph" presetSubtype="0" fill="hold" nodeType="withEffect">
                                  <p:stCondLst>
                                    <p:cond delay="0"/>
                                  </p:stCondLst>
                                  <p:childTnLst>
                                    <p:animRot by="900000">
                                      <p:cBhvr>
                                        <p:cTn id="63" dur="2000" fill="hold"/>
                                        <p:tgtEl>
                                          <p:spTgt spid="7"/>
                                        </p:tgtEl>
                                        <p:attrNameLst>
                                          <p:attrName>r</p:attrName>
                                        </p:attrNameLst>
                                      </p:cBhvr>
                                    </p:animRot>
                                  </p:childTnLst>
                                </p:cTn>
                              </p:par>
                              <p:par>
                                <p:cTn id="64" presetID="1" presetClass="exit" presetSubtype="0" fill="hold" grpId="1" nodeType="withEffect">
                                  <p:stCondLst>
                                    <p:cond delay="0"/>
                                  </p:stCondLst>
                                  <p:childTnLst>
                                    <p:set>
                                      <p:cBhvr>
                                        <p:cTn id="65" dur="1" fill="hold">
                                          <p:stCondLst>
                                            <p:cond delay="0"/>
                                          </p:stCondLst>
                                        </p:cTn>
                                        <p:tgtEl>
                                          <p:spTgt spid="21"/>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100"/>
                                        <p:tgtEl>
                                          <p:spTgt spid="1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27"/>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mph" presetSubtype="0" fill="hold" nodeType="clickEffect">
                                  <p:stCondLst>
                                    <p:cond delay="0"/>
                                  </p:stCondLst>
                                  <p:childTnLst>
                                    <p:animRot by="900000">
                                      <p:cBhvr>
                                        <p:cTn id="86" dur="2000" fill="hold"/>
                                        <p:tgtEl>
                                          <p:spTgt spid="7"/>
                                        </p:tgtEl>
                                        <p:attrNameLst>
                                          <p:attrName>r</p:attrName>
                                        </p:attrNameLst>
                                      </p:cBhvr>
                                    </p:animRot>
                                  </p:childTnLst>
                                </p:cTn>
                              </p:par>
                              <p:par>
                                <p:cTn id="87" presetID="8" presetClass="emph" presetSubtype="0" fill="hold" nodeType="withEffect">
                                  <p:stCondLst>
                                    <p:cond delay="0"/>
                                  </p:stCondLst>
                                  <p:childTnLst>
                                    <p:animRot by="10800000">
                                      <p:cBhvr>
                                        <p:cTn id="88" dur="2000" fill="hold"/>
                                        <p:tgtEl>
                                          <p:spTgt spid="11"/>
                                        </p:tgtEl>
                                        <p:attrNameLst>
                                          <p:attrName>r</p:attrName>
                                        </p:attrNameLst>
                                      </p:cBhvr>
                                    </p:animRot>
                                  </p:childTnLst>
                                </p:cTn>
                              </p:par>
                              <p:par>
                                <p:cTn id="89" presetID="1" presetClass="exit" presetSubtype="0" fill="hold" grpId="1" nodeType="withEffect">
                                  <p:stCondLst>
                                    <p:cond delay="0"/>
                                  </p:stCondLst>
                                  <p:childTnLst>
                                    <p:set>
                                      <p:cBhvr>
                                        <p:cTn id="90" dur="1" fill="hold">
                                          <p:stCondLst>
                                            <p:cond delay="0"/>
                                          </p:stCondLst>
                                        </p:cTn>
                                        <p:tgtEl>
                                          <p:spTgt spid="18"/>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1000"/>
                                        <p:tgtEl>
                                          <p:spTgt spid="3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P spid="17" grpId="1" animBg="1"/>
      <p:bldP spid="18" grpId="0" animBg="1"/>
      <p:bldP spid="18" grpId="1" animBg="1"/>
      <p:bldP spid="20" grpId="0" animBg="1"/>
      <p:bldP spid="20" grpId="1" animBg="1"/>
      <p:bldP spid="21" grpId="0" animBg="1"/>
      <p:bldP spid="21" grpId="1" animBg="1"/>
      <p:bldP spid="22" grpId="0" animBg="1"/>
      <p:bldP spid="22" grpId="1" animBg="1"/>
      <p:bldP spid="26" grpId="0" animBg="1"/>
      <p:bldP spid="26" grpId="1"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pic>
        <p:nvPicPr>
          <p:cNvPr id="4" name="Picture 3">
            <a:extLst>
              <a:ext uri="{FF2B5EF4-FFF2-40B4-BE49-F238E27FC236}">
                <a16:creationId xmlns:a16="http://schemas.microsoft.com/office/drawing/2014/main" id="{AF1F8277-A1B3-4E70-A20E-989C4739D22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01341" y="448056"/>
            <a:ext cx="8341318" cy="5065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4342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Order time to the half hour, using digital and analogue clocks.</a:t>
            </a:r>
          </a:p>
        </p:txBody>
      </p:sp>
      <p:grpSp>
        <p:nvGrpSpPr>
          <p:cNvPr id="4" name="Group 3"/>
          <p:cNvGrpSpPr/>
          <p:nvPr/>
        </p:nvGrpSpPr>
        <p:grpSpPr>
          <a:xfrm>
            <a:off x="192689" y="1040652"/>
            <a:ext cx="1752597" cy="1710690"/>
            <a:chOff x="432012" y="730722"/>
            <a:chExt cx="1752597" cy="1710690"/>
          </a:xfrm>
        </p:grpSpPr>
        <p:grpSp>
          <p:nvGrpSpPr>
            <p:cNvPr id="3" name="Group 2"/>
            <p:cNvGrpSpPr>
              <a:grpSpLocks noChangeAspect="1"/>
            </p:cNvGrpSpPr>
            <p:nvPr/>
          </p:nvGrpSpPr>
          <p:grpSpPr>
            <a:xfrm>
              <a:off x="432012" y="730722"/>
              <a:ext cx="1752597" cy="1710690"/>
              <a:chOff x="432000" y="730712"/>
              <a:chExt cx="4381500" cy="4276725"/>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6" name="Pie 5"/>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7" name="Group 6">
              <a:extLst>
                <a:ext uri="{FF2B5EF4-FFF2-40B4-BE49-F238E27FC236}">
                  <a16:creationId xmlns:a16="http://schemas.microsoft.com/office/drawing/2014/main" id="{9AF15784-0403-44AC-85E3-5EA984013182}"/>
                </a:ext>
              </a:extLst>
            </p:cNvPr>
            <p:cNvGrpSpPr>
              <a:grpSpLocks noChangeAspect="1"/>
            </p:cNvGrpSpPr>
            <p:nvPr/>
          </p:nvGrpSpPr>
          <p:grpSpPr>
            <a:xfrm rot="12600000">
              <a:off x="1310411" y="1209372"/>
              <a:ext cx="0" cy="748800"/>
              <a:chOff x="2620875" y="1194819"/>
              <a:chExt cx="0" cy="3312000"/>
            </a:xfrm>
            <a:effectLst/>
          </p:grpSpPr>
          <p:cxnSp>
            <p:nvCxnSpPr>
              <p:cNvPr id="8" name="Straight Arrow Connector 7">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AF15784-0403-44AC-85E3-5EA984013182}"/>
                </a:ext>
              </a:extLst>
            </p:cNvPr>
            <p:cNvGrpSpPr>
              <a:grpSpLocks noChangeAspect="1"/>
            </p:cNvGrpSpPr>
            <p:nvPr/>
          </p:nvGrpSpPr>
          <p:grpSpPr>
            <a:xfrm>
              <a:off x="1310410" y="942177"/>
              <a:ext cx="0" cy="1287780"/>
              <a:chOff x="2620875" y="1194819"/>
              <a:chExt cx="0" cy="3312000"/>
            </a:xfrm>
            <a:effectLst/>
          </p:grpSpPr>
          <p:cxnSp>
            <p:nvCxnSpPr>
              <p:cNvPr id="13" name="Straight Arrow Connector 12">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64C8BFE3-8257-4908-8391-609CD530A989}"/>
                </a:ext>
              </a:extLst>
            </p:cNvPr>
            <p:cNvSpPr>
              <a:spLocks noChangeAspect="1"/>
            </p:cNvSpPr>
            <p:nvPr/>
          </p:nvSpPr>
          <p:spPr>
            <a:xfrm>
              <a:off x="1257910" y="1534277"/>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6" name="TextBox 15"/>
          <p:cNvSpPr txBox="1"/>
          <p:nvPr/>
        </p:nvSpPr>
        <p:spPr>
          <a:xfrm>
            <a:off x="3617833" y="2343154"/>
            <a:ext cx="1208985" cy="523220"/>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800" b="1" dirty="0">
                <a:solidFill>
                  <a:schemeClr val="bg2">
                    <a:lumMod val="25000"/>
                  </a:schemeClr>
                </a:solidFill>
                <a:latin typeface="Myriad Pro Light" panose="020B0603030403020204" pitchFamily="34" charset="0"/>
              </a:rPr>
              <a:t>10:30</a:t>
            </a:r>
            <a:endParaRPr lang="en-GB" sz="2800" dirty="0"/>
          </a:p>
        </p:txBody>
      </p:sp>
      <p:grpSp>
        <p:nvGrpSpPr>
          <p:cNvPr id="49" name="Group 48"/>
          <p:cNvGrpSpPr/>
          <p:nvPr/>
        </p:nvGrpSpPr>
        <p:grpSpPr>
          <a:xfrm>
            <a:off x="6910124" y="632464"/>
            <a:ext cx="1752597" cy="1710690"/>
            <a:chOff x="3380952" y="718707"/>
            <a:chExt cx="1752597" cy="1710690"/>
          </a:xfrm>
        </p:grpSpPr>
        <p:grpSp>
          <p:nvGrpSpPr>
            <p:cNvPr id="17" name="Group 16"/>
            <p:cNvGrpSpPr>
              <a:grpSpLocks noChangeAspect="1"/>
            </p:cNvGrpSpPr>
            <p:nvPr/>
          </p:nvGrpSpPr>
          <p:grpSpPr>
            <a:xfrm>
              <a:off x="3380952" y="718707"/>
              <a:ext cx="1752597" cy="1710690"/>
              <a:chOff x="432000" y="730712"/>
              <a:chExt cx="4381500" cy="4276725"/>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19" name="Pie 18"/>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0" name="Group 19">
              <a:extLst>
                <a:ext uri="{FF2B5EF4-FFF2-40B4-BE49-F238E27FC236}">
                  <a16:creationId xmlns:a16="http://schemas.microsoft.com/office/drawing/2014/main" id="{9AF15784-0403-44AC-85E3-5EA984013182}"/>
                </a:ext>
              </a:extLst>
            </p:cNvPr>
            <p:cNvGrpSpPr>
              <a:grpSpLocks noChangeAspect="1"/>
            </p:cNvGrpSpPr>
            <p:nvPr/>
          </p:nvGrpSpPr>
          <p:grpSpPr>
            <a:xfrm rot="14400000">
              <a:off x="4259351" y="1197357"/>
              <a:ext cx="0" cy="748800"/>
              <a:chOff x="2620875" y="1194819"/>
              <a:chExt cx="0" cy="3312000"/>
            </a:xfrm>
            <a:effectLst/>
          </p:grpSpPr>
          <p:cxnSp>
            <p:nvCxnSpPr>
              <p:cNvPr id="21" name="Straight Arrow Connector 20">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9AF15784-0403-44AC-85E3-5EA984013182}"/>
                </a:ext>
              </a:extLst>
            </p:cNvPr>
            <p:cNvGrpSpPr>
              <a:grpSpLocks noChangeAspect="1"/>
            </p:cNvGrpSpPr>
            <p:nvPr/>
          </p:nvGrpSpPr>
          <p:grpSpPr>
            <a:xfrm>
              <a:off x="4259350" y="930162"/>
              <a:ext cx="0" cy="1287780"/>
              <a:chOff x="2620875" y="1194819"/>
              <a:chExt cx="0" cy="3312000"/>
            </a:xfrm>
            <a:effectLst/>
          </p:grpSpPr>
          <p:cxnSp>
            <p:nvCxnSpPr>
              <p:cNvPr id="24" name="Straight Arrow Connector 23">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64C8BFE3-8257-4908-8391-609CD530A989}"/>
                </a:ext>
              </a:extLst>
            </p:cNvPr>
            <p:cNvSpPr>
              <a:spLocks noChangeAspect="1"/>
            </p:cNvSpPr>
            <p:nvPr/>
          </p:nvSpPr>
          <p:spPr>
            <a:xfrm>
              <a:off x="4206850" y="1522262"/>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8" name="Group 47"/>
          <p:cNvGrpSpPr/>
          <p:nvPr/>
        </p:nvGrpSpPr>
        <p:grpSpPr>
          <a:xfrm>
            <a:off x="4197479" y="576767"/>
            <a:ext cx="1752597" cy="1710690"/>
            <a:chOff x="2830851" y="2864322"/>
            <a:chExt cx="1752597" cy="1710690"/>
          </a:xfrm>
        </p:grpSpPr>
        <p:grpSp>
          <p:nvGrpSpPr>
            <p:cNvPr id="27" name="Group 26"/>
            <p:cNvGrpSpPr>
              <a:grpSpLocks noChangeAspect="1"/>
            </p:cNvGrpSpPr>
            <p:nvPr/>
          </p:nvGrpSpPr>
          <p:grpSpPr>
            <a:xfrm>
              <a:off x="2830851" y="2864322"/>
              <a:ext cx="1752597" cy="1710690"/>
              <a:chOff x="432000" y="730712"/>
              <a:chExt cx="4381500" cy="4276725"/>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29" name="Pie 28"/>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0" name="Group 29">
              <a:extLst>
                <a:ext uri="{FF2B5EF4-FFF2-40B4-BE49-F238E27FC236}">
                  <a16:creationId xmlns:a16="http://schemas.microsoft.com/office/drawing/2014/main" id="{9AF15784-0403-44AC-85E3-5EA984013182}"/>
                </a:ext>
              </a:extLst>
            </p:cNvPr>
            <p:cNvGrpSpPr>
              <a:grpSpLocks noChangeAspect="1"/>
            </p:cNvGrpSpPr>
            <p:nvPr/>
          </p:nvGrpSpPr>
          <p:grpSpPr>
            <a:xfrm>
              <a:off x="3709250" y="3342972"/>
              <a:ext cx="0" cy="748800"/>
              <a:chOff x="2620875" y="1194819"/>
              <a:chExt cx="0" cy="3312000"/>
            </a:xfrm>
            <a:effectLst/>
          </p:grpSpPr>
          <p:cxnSp>
            <p:nvCxnSpPr>
              <p:cNvPr id="31" name="Straight Arrow Connector 30">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9AF15784-0403-44AC-85E3-5EA984013182}"/>
                </a:ext>
              </a:extLst>
            </p:cNvPr>
            <p:cNvGrpSpPr>
              <a:grpSpLocks noChangeAspect="1"/>
            </p:cNvGrpSpPr>
            <p:nvPr/>
          </p:nvGrpSpPr>
          <p:grpSpPr>
            <a:xfrm>
              <a:off x="3709249" y="3075777"/>
              <a:ext cx="0" cy="1287780"/>
              <a:chOff x="2620875" y="1194819"/>
              <a:chExt cx="0" cy="3312000"/>
            </a:xfrm>
            <a:effectLst/>
          </p:grpSpPr>
          <p:cxnSp>
            <p:nvCxnSpPr>
              <p:cNvPr id="34" name="Straight Arrow Connector 33">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64C8BFE3-8257-4908-8391-609CD530A989}"/>
                </a:ext>
              </a:extLst>
            </p:cNvPr>
            <p:cNvSpPr>
              <a:spLocks noChangeAspect="1"/>
            </p:cNvSpPr>
            <p:nvPr/>
          </p:nvSpPr>
          <p:spPr>
            <a:xfrm>
              <a:off x="3656749" y="3667877"/>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0" name="Group 49"/>
          <p:cNvGrpSpPr/>
          <p:nvPr/>
        </p:nvGrpSpPr>
        <p:grpSpPr>
          <a:xfrm>
            <a:off x="1958993" y="714117"/>
            <a:ext cx="1752597" cy="1710690"/>
            <a:chOff x="6320026" y="2311074"/>
            <a:chExt cx="1752597" cy="1710690"/>
          </a:xfrm>
        </p:grpSpPr>
        <p:grpSp>
          <p:nvGrpSpPr>
            <p:cNvPr id="37" name="Group 36"/>
            <p:cNvGrpSpPr>
              <a:grpSpLocks noChangeAspect="1"/>
            </p:cNvGrpSpPr>
            <p:nvPr/>
          </p:nvGrpSpPr>
          <p:grpSpPr>
            <a:xfrm>
              <a:off x="6320026" y="2311074"/>
              <a:ext cx="1752597" cy="1710690"/>
              <a:chOff x="432000" y="730712"/>
              <a:chExt cx="4381500" cy="4276725"/>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39" name="Pie 38"/>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40" name="Group 39">
              <a:extLst>
                <a:ext uri="{FF2B5EF4-FFF2-40B4-BE49-F238E27FC236}">
                  <a16:creationId xmlns:a16="http://schemas.microsoft.com/office/drawing/2014/main" id="{9AF15784-0403-44AC-85E3-5EA984013182}"/>
                </a:ext>
              </a:extLst>
            </p:cNvPr>
            <p:cNvGrpSpPr>
              <a:grpSpLocks noChangeAspect="1"/>
            </p:cNvGrpSpPr>
            <p:nvPr/>
          </p:nvGrpSpPr>
          <p:grpSpPr>
            <a:xfrm rot="3600000">
              <a:off x="7198425" y="2789724"/>
              <a:ext cx="0" cy="748800"/>
              <a:chOff x="2620875" y="1194819"/>
              <a:chExt cx="0" cy="3312000"/>
            </a:xfrm>
            <a:effectLst/>
          </p:grpSpPr>
          <p:cxnSp>
            <p:nvCxnSpPr>
              <p:cNvPr id="41" name="Straight Arrow Connector 40">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9AF15784-0403-44AC-85E3-5EA984013182}"/>
                </a:ext>
              </a:extLst>
            </p:cNvPr>
            <p:cNvGrpSpPr>
              <a:grpSpLocks noChangeAspect="1"/>
            </p:cNvGrpSpPr>
            <p:nvPr/>
          </p:nvGrpSpPr>
          <p:grpSpPr>
            <a:xfrm>
              <a:off x="7198424" y="2522529"/>
              <a:ext cx="0" cy="1287780"/>
              <a:chOff x="2620875" y="1194819"/>
              <a:chExt cx="0" cy="3312000"/>
            </a:xfrm>
            <a:effectLst/>
          </p:grpSpPr>
          <p:cxnSp>
            <p:nvCxnSpPr>
              <p:cNvPr id="44" name="Straight Arrow Connector 43">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46" name="Oval 45">
              <a:extLst>
                <a:ext uri="{FF2B5EF4-FFF2-40B4-BE49-F238E27FC236}">
                  <a16:creationId xmlns:a16="http://schemas.microsoft.com/office/drawing/2014/main" id="{64C8BFE3-8257-4908-8391-609CD530A989}"/>
                </a:ext>
              </a:extLst>
            </p:cNvPr>
            <p:cNvSpPr>
              <a:spLocks noChangeAspect="1"/>
            </p:cNvSpPr>
            <p:nvPr/>
          </p:nvSpPr>
          <p:spPr>
            <a:xfrm>
              <a:off x="7145924" y="3114629"/>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1" name="Group 50">
            <a:extLst>
              <a:ext uri="{FF2B5EF4-FFF2-40B4-BE49-F238E27FC236}">
                <a16:creationId xmlns:a16="http://schemas.microsoft.com/office/drawing/2014/main" id="{642C735A-3929-4EEF-B8FA-E73A0C1B09B9}"/>
              </a:ext>
            </a:extLst>
          </p:cNvPr>
          <p:cNvGrpSpPr/>
          <p:nvPr/>
        </p:nvGrpSpPr>
        <p:grpSpPr>
          <a:xfrm>
            <a:off x="4066107" y="2707138"/>
            <a:ext cx="4435518" cy="3201116"/>
            <a:chOff x="69732" y="437473"/>
            <a:chExt cx="4435518" cy="3201116"/>
          </a:xfrm>
        </p:grpSpPr>
        <p:sp>
          <p:nvSpPr>
            <p:cNvPr id="52" name="Cloud 51">
              <a:extLst>
                <a:ext uri="{FF2B5EF4-FFF2-40B4-BE49-F238E27FC236}">
                  <a16:creationId xmlns:a16="http://schemas.microsoft.com/office/drawing/2014/main" id="{AE55A0F2-BE3D-40B5-8CE5-549756B4EF16}"/>
                </a:ext>
              </a:extLst>
            </p:cNvPr>
            <p:cNvSpPr/>
            <p:nvPr/>
          </p:nvSpPr>
          <p:spPr>
            <a:xfrm>
              <a:off x="69732" y="850075"/>
              <a:ext cx="4302243" cy="2788514"/>
            </a:xfrm>
            <a:prstGeom prst="cloud">
              <a:avLst/>
            </a:prstGeom>
            <a:solidFill>
              <a:schemeClr val="bg1">
                <a:lumMod val="95000"/>
              </a:schemeClr>
            </a:solidFill>
            <a:ln w="285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25000"/>
                    </a:schemeClr>
                  </a:solidFill>
                  <a:latin typeface="Myriad Pro Light" panose="020B0603030403020204" pitchFamily="34" charset="0"/>
                </a:rPr>
                <a:t>Talk to a partner about the time each clock shows.  The clock showing 12 o’ clock is ‘midday’. The other times are all in the morning.</a:t>
              </a:r>
              <a:endParaRPr lang="en-GB" b="1" dirty="0">
                <a:solidFill>
                  <a:srgbClr val="FF0000"/>
                </a:solidFill>
                <a:latin typeface="Myriad Pro Light" panose="020B0603030403020204" pitchFamily="34" charset="0"/>
              </a:endParaRPr>
            </a:p>
          </p:txBody>
        </p:sp>
        <p:pic>
          <p:nvPicPr>
            <p:cNvPr id="53" name="Picture 52">
              <a:extLst>
                <a:ext uri="{FF2B5EF4-FFF2-40B4-BE49-F238E27FC236}">
                  <a16:creationId xmlns:a16="http://schemas.microsoft.com/office/drawing/2014/main" id="{AF6EFD4F-8720-427C-9D08-BCEB1A3EBD4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66640" y="437473"/>
              <a:ext cx="1438610" cy="1008746"/>
            </a:xfrm>
            <a:prstGeom prst="rect">
              <a:avLst/>
            </a:prstGeom>
            <a:effectLst>
              <a:outerShdw blurRad="50800" dist="38100" dir="2700000" algn="tl" rotWithShape="0">
                <a:prstClr val="black">
                  <a:alpha val="40000"/>
                </a:prstClr>
              </a:outerShdw>
            </a:effectLst>
          </p:spPr>
        </p:pic>
      </p:grpSp>
      <p:sp>
        <p:nvSpPr>
          <p:cNvPr id="54" name="Speech Bubble: Rectangle with Corners Rounded 10">
            <a:extLst>
              <a:ext uri="{FF2B5EF4-FFF2-40B4-BE49-F238E27FC236}">
                <a16:creationId xmlns:a16="http://schemas.microsoft.com/office/drawing/2014/main" id="{A5209EEE-E1BD-4F2F-8E5D-A043EDA11F92}"/>
              </a:ext>
            </a:extLst>
          </p:cNvPr>
          <p:cNvSpPr/>
          <p:nvPr/>
        </p:nvSpPr>
        <p:spPr>
          <a:xfrm>
            <a:off x="4269479" y="3731275"/>
            <a:ext cx="4232146" cy="1349362"/>
          </a:xfrm>
          <a:prstGeom prst="wedgeEllipseCallout">
            <a:avLst>
              <a:gd name="adj1" fmla="val -18402"/>
              <a:gd name="adj2" fmla="val -7439"/>
            </a:avLst>
          </a:prstGeom>
          <a:blipFill dpi="0" rotWithShape="1">
            <a:blip r:embed="rId5">
              <a:extLst>
                <a:ext uri="{BEBA8EAE-BF5A-486C-A8C5-ECC9F3942E4B}">
                  <a14:imgProps xmlns:a14="http://schemas.microsoft.com/office/drawing/2010/main">
                    <a14:imgLayer r:embed="rId6">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might we be doing at these times during the day?</a:t>
            </a:r>
          </a:p>
        </p:txBody>
      </p:sp>
    </p:spTree>
    <p:extLst>
      <p:ext uri="{BB962C8B-B14F-4D97-AF65-F5344CB8AC3E}">
        <p14:creationId xmlns:p14="http://schemas.microsoft.com/office/powerpoint/2010/main" val="261665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1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51"/>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Order time to the half hour, using digital and analogue clocks.</a:t>
            </a:r>
          </a:p>
        </p:txBody>
      </p:sp>
      <p:grpSp>
        <p:nvGrpSpPr>
          <p:cNvPr id="4" name="Group 3"/>
          <p:cNvGrpSpPr/>
          <p:nvPr/>
        </p:nvGrpSpPr>
        <p:grpSpPr>
          <a:xfrm>
            <a:off x="192689" y="1040652"/>
            <a:ext cx="1752597" cy="1710690"/>
            <a:chOff x="432012" y="730722"/>
            <a:chExt cx="1752597" cy="1710690"/>
          </a:xfrm>
        </p:grpSpPr>
        <p:grpSp>
          <p:nvGrpSpPr>
            <p:cNvPr id="3" name="Group 2"/>
            <p:cNvGrpSpPr>
              <a:grpSpLocks noChangeAspect="1"/>
            </p:cNvGrpSpPr>
            <p:nvPr/>
          </p:nvGrpSpPr>
          <p:grpSpPr>
            <a:xfrm>
              <a:off x="432012" y="730722"/>
              <a:ext cx="1752597" cy="1710690"/>
              <a:chOff x="432000" y="730712"/>
              <a:chExt cx="4381500" cy="4276725"/>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6" name="Pie 5"/>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7" name="Group 6">
              <a:extLst>
                <a:ext uri="{FF2B5EF4-FFF2-40B4-BE49-F238E27FC236}">
                  <a16:creationId xmlns:a16="http://schemas.microsoft.com/office/drawing/2014/main" id="{9AF15784-0403-44AC-85E3-5EA984013182}"/>
                </a:ext>
              </a:extLst>
            </p:cNvPr>
            <p:cNvGrpSpPr>
              <a:grpSpLocks noChangeAspect="1"/>
            </p:cNvGrpSpPr>
            <p:nvPr/>
          </p:nvGrpSpPr>
          <p:grpSpPr>
            <a:xfrm rot="12600000">
              <a:off x="1310411" y="1209372"/>
              <a:ext cx="0" cy="748800"/>
              <a:chOff x="2620875" y="1194819"/>
              <a:chExt cx="0" cy="3312000"/>
            </a:xfrm>
            <a:effectLst/>
          </p:grpSpPr>
          <p:cxnSp>
            <p:nvCxnSpPr>
              <p:cNvPr id="8" name="Straight Arrow Connector 7">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AF15784-0403-44AC-85E3-5EA984013182}"/>
                </a:ext>
              </a:extLst>
            </p:cNvPr>
            <p:cNvGrpSpPr>
              <a:grpSpLocks noChangeAspect="1"/>
            </p:cNvGrpSpPr>
            <p:nvPr/>
          </p:nvGrpSpPr>
          <p:grpSpPr>
            <a:xfrm>
              <a:off x="1310410" y="942177"/>
              <a:ext cx="0" cy="1287780"/>
              <a:chOff x="2620875" y="1194819"/>
              <a:chExt cx="0" cy="3312000"/>
            </a:xfrm>
            <a:effectLst/>
          </p:grpSpPr>
          <p:cxnSp>
            <p:nvCxnSpPr>
              <p:cNvPr id="13" name="Straight Arrow Connector 12">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64C8BFE3-8257-4908-8391-609CD530A989}"/>
                </a:ext>
              </a:extLst>
            </p:cNvPr>
            <p:cNvSpPr>
              <a:spLocks noChangeAspect="1"/>
            </p:cNvSpPr>
            <p:nvPr/>
          </p:nvSpPr>
          <p:spPr>
            <a:xfrm>
              <a:off x="1257910" y="1534277"/>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6" name="TextBox 15"/>
          <p:cNvSpPr txBox="1"/>
          <p:nvPr/>
        </p:nvSpPr>
        <p:spPr>
          <a:xfrm>
            <a:off x="3617833" y="2343154"/>
            <a:ext cx="1208985" cy="523220"/>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800" b="1" dirty="0">
                <a:solidFill>
                  <a:schemeClr val="bg2">
                    <a:lumMod val="25000"/>
                  </a:schemeClr>
                </a:solidFill>
                <a:latin typeface="Myriad Pro Light" panose="020B0603030403020204" pitchFamily="34" charset="0"/>
              </a:rPr>
              <a:t>10:30</a:t>
            </a:r>
            <a:endParaRPr lang="en-GB" sz="2800" dirty="0"/>
          </a:p>
        </p:txBody>
      </p:sp>
      <p:grpSp>
        <p:nvGrpSpPr>
          <p:cNvPr id="49" name="Group 48"/>
          <p:cNvGrpSpPr/>
          <p:nvPr/>
        </p:nvGrpSpPr>
        <p:grpSpPr>
          <a:xfrm>
            <a:off x="6910124" y="632464"/>
            <a:ext cx="1752597" cy="1710690"/>
            <a:chOff x="3380952" y="718707"/>
            <a:chExt cx="1752597" cy="1710690"/>
          </a:xfrm>
        </p:grpSpPr>
        <p:grpSp>
          <p:nvGrpSpPr>
            <p:cNvPr id="17" name="Group 16"/>
            <p:cNvGrpSpPr>
              <a:grpSpLocks noChangeAspect="1"/>
            </p:cNvGrpSpPr>
            <p:nvPr/>
          </p:nvGrpSpPr>
          <p:grpSpPr>
            <a:xfrm>
              <a:off x="3380952" y="718707"/>
              <a:ext cx="1752597" cy="1710690"/>
              <a:chOff x="432000" y="730712"/>
              <a:chExt cx="4381500" cy="4276725"/>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19" name="Pie 18"/>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0" name="Group 19">
              <a:extLst>
                <a:ext uri="{FF2B5EF4-FFF2-40B4-BE49-F238E27FC236}">
                  <a16:creationId xmlns:a16="http://schemas.microsoft.com/office/drawing/2014/main" id="{9AF15784-0403-44AC-85E3-5EA984013182}"/>
                </a:ext>
              </a:extLst>
            </p:cNvPr>
            <p:cNvGrpSpPr>
              <a:grpSpLocks noChangeAspect="1"/>
            </p:cNvGrpSpPr>
            <p:nvPr/>
          </p:nvGrpSpPr>
          <p:grpSpPr>
            <a:xfrm rot="14400000">
              <a:off x="4259351" y="1197357"/>
              <a:ext cx="0" cy="748800"/>
              <a:chOff x="2620875" y="1194819"/>
              <a:chExt cx="0" cy="3312000"/>
            </a:xfrm>
            <a:effectLst/>
          </p:grpSpPr>
          <p:cxnSp>
            <p:nvCxnSpPr>
              <p:cNvPr id="21" name="Straight Arrow Connector 20">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9AF15784-0403-44AC-85E3-5EA984013182}"/>
                </a:ext>
              </a:extLst>
            </p:cNvPr>
            <p:cNvGrpSpPr>
              <a:grpSpLocks noChangeAspect="1"/>
            </p:cNvGrpSpPr>
            <p:nvPr/>
          </p:nvGrpSpPr>
          <p:grpSpPr>
            <a:xfrm>
              <a:off x="4259350" y="930162"/>
              <a:ext cx="0" cy="1287780"/>
              <a:chOff x="2620875" y="1194819"/>
              <a:chExt cx="0" cy="3312000"/>
            </a:xfrm>
            <a:effectLst/>
          </p:grpSpPr>
          <p:cxnSp>
            <p:nvCxnSpPr>
              <p:cNvPr id="24" name="Straight Arrow Connector 23">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64C8BFE3-8257-4908-8391-609CD530A989}"/>
                </a:ext>
              </a:extLst>
            </p:cNvPr>
            <p:cNvSpPr>
              <a:spLocks noChangeAspect="1"/>
            </p:cNvSpPr>
            <p:nvPr/>
          </p:nvSpPr>
          <p:spPr>
            <a:xfrm>
              <a:off x="4206850" y="1522262"/>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8" name="Group 47"/>
          <p:cNvGrpSpPr/>
          <p:nvPr/>
        </p:nvGrpSpPr>
        <p:grpSpPr>
          <a:xfrm>
            <a:off x="4197479" y="576767"/>
            <a:ext cx="1752597" cy="1710690"/>
            <a:chOff x="2830851" y="2864322"/>
            <a:chExt cx="1752597" cy="1710690"/>
          </a:xfrm>
        </p:grpSpPr>
        <p:grpSp>
          <p:nvGrpSpPr>
            <p:cNvPr id="27" name="Group 26"/>
            <p:cNvGrpSpPr>
              <a:grpSpLocks noChangeAspect="1"/>
            </p:cNvGrpSpPr>
            <p:nvPr/>
          </p:nvGrpSpPr>
          <p:grpSpPr>
            <a:xfrm>
              <a:off x="2830851" y="2864322"/>
              <a:ext cx="1752597" cy="1710690"/>
              <a:chOff x="432000" y="730712"/>
              <a:chExt cx="4381500" cy="4276725"/>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29" name="Pie 28"/>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0" name="Group 29">
              <a:extLst>
                <a:ext uri="{FF2B5EF4-FFF2-40B4-BE49-F238E27FC236}">
                  <a16:creationId xmlns:a16="http://schemas.microsoft.com/office/drawing/2014/main" id="{9AF15784-0403-44AC-85E3-5EA984013182}"/>
                </a:ext>
              </a:extLst>
            </p:cNvPr>
            <p:cNvGrpSpPr>
              <a:grpSpLocks noChangeAspect="1"/>
            </p:cNvGrpSpPr>
            <p:nvPr/>
          </p:nvGrpSpPr>
          <p:grpSpPr>
            <a:xfrm>
              <a:off x="3709250" y="3342972"/>
              <a:ext cx="0" cy="748800"/>
              <a:chOff x="2620875" y="1194819"/>
              <a:chExt cx="0" cy="3312000"/>
            </a:xfrm>
            <a:effectLst/>
          </p:grpSpPr>
          <p:cxnSp>
            <p:nvCxnSpPr>
              <p:cNvPr id="31" name="Straight Arrow Connector 30">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9AF15784-0403-44AC-85E3-5EA984013182}"/>
                </a:ext>
              </a:extLst>
            </p:cNvPr>
            <p:cNvGrpSpPr>
              <a:grpSpLocks noChangeAspect="1"/>
            </p:cNvGrpSpPr>
            <p:nvPr/>
          </p:nvGrpSpPr>
          <p:grpSpPr>
            <a:xfrm>
              <a:off x="3709249" y="3075777"/>
              <a:ext cx="0" cy="1287780"/>
              <a:chOff x="2620875" y="1194819"/>
              <a:chExt cx="0" cy="3312000"/>
            </a:xfrm>
            <a:effectLst/>
          </p:grpSpPr>
          <p:cxnSp>
            <p:nvCxnSpPr>
              <p:cNvPr id="34" name="Straight Arrow Connector 33">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64C8BFE3-8257-4908-8391-609CD530A989}"/>
                </a:ext>
              </a:extLst>
            </p:cNvPr>
            <p:cNvSpPr>
              <a:spLocks noChangeAspect="1"/>
            </p:cNvSpPr>
            <p:nvPr/>
          </p:nvSpPr>
          <p:spPr>
            <a:xfrm>
              <a:off x="3656749" y="3667877"/>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0" name="Group 49"/>
          <p:cNvGrpSpPr/>
          <p:nvPr/>
        </p:nvGrpSpPr>
        <p:grpSpPr>
          <a:xfrm>
            <a:off x="1958993" y="714117"/>
            <a:ext cx="1752597" cy="1710690"/>
            <a:chOff x="6320026" y="2311074"/>
            <a:chExt cx="1752597" cy="1710690"/>
          </a:xfrm>
        </p:grpSpPr>
        <p:grpSp>
          <p:nvGrpSpPr>
            <p:cNvPr id="37" name="Group 36"/>
            <p:cNvGrpSpPr>
              <a:grpSpLocks noChangeAspect="1"/>
            </p:cNvGrpSpPr>
            <p:nvPr/>
          </p:nvGrpSpPr>
          <p:grpSpPr>
            <a:xfrm>
              <a:off x="6320026" y="2311074"/>
              <a:ext cx="1752597" cy="1710690"/>
              <a:chOff x="432000" y="730712"/>
              <a:chExt cx="4381500" cy="4276725"/>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39" name="Pie 38"/>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40" name="Group 39">
              <a:extLst>
                <a:ext uri="{FF2B5EF4-FFF2-40B4-BE49-F238E27FC236}">
                  <a16:creationId xmlns:a16="http://schemas.microsoft.com/office/drawing/2014/main" id="{9AF15784-0403-44AC-85E3-5EA984013182}"/>
                </a:ext>
              </a:extLst>
            </p:cNvPr>
            <p:cNvGrpSpPr>
              <a:grpSpLocks noChangeAspect="1"/>
            </p:cNvGrpSpPr>
            <p:nvPr/>
          </p:nvGrpSpPr>
          <p:grpSpPr>
            <a:xfrm rot="3600000">
              <a:off x="7198425" y="2789724"/>
              <a:ext cx="0" cy="748800"/>
              <a:chOff x="2620875" y="1194819"/>
              <a:chExt cx="0" cy="3312000"/>
            </a:xfrm>
            <a:effectLst/>
          </p:grpSpPr>
          <p:cxnSp>
            <p:nvCxnSpPr>
              <p:cNvPr id="41" name="Straight Arrow Connector 40">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9AF15784-0403-44AC-85E3-5EA984013182}"/>
                </a:ext>
              </a:extLst>
            </p:cNvPr>
            <p:cNvGrpSpPr>
              <a:grpSpLocks noChangeAspect="1"/>
            </p:cNvGrpSpPr>
            <p:nvPr/>
          </p:nvGrpSpPr>
          <p:grpSpPr>
            <a:xfrm>
              <a:off x="7198424" y="2522529"/>
              <a:ext cx="0" cy="1287780"/>
              <a:chOff x="2620875" y="1194819"/>
              <a:chExt cx="0" cy="3312000"/>
            </a:xfrm>
            <a:effectLst/>
          </p:grpSpPr>
          <p:cxnSp>
            <p:nvCxnSpPr>
              <p:cNvPr id="44" name="Straight Arrow Connector 43">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46" name="Oval 45">
              <a:extLst>
                <a:ext uri="{FF2B5EF4-FFF2-40B4-BE49-F238E27FC236}">
                  <a16:creationId xmlns:a16="http://schemas.microsoft.com/office/drawing/2014/main" id="{64C8BFE3-8257-4908-8391-609CD530A989}"/>
                </a:ext>
              </a:extLst>
            </p:cNvPr>
            <p:cNvSpPr>
              <a:spLocks noChangeAspect="1"/>
            </p:cNvSpPr>
            <p:nvPr/>
          </p:nvSpPr>
          <p:spPr>
            <a:xfrm>
              <a:off x="7145924" y="3114629"/>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54" name="Speech Bubble: Rectangle with Corners Rounded 10">
            <a:extLst>
              <a:ext uri="{FF2B5EF4-FFF2-40B4-BE49-F238E27FC236}">
                <a16:creationId xmlns:a16="http://schemas.microsoft.com/office/drawing/2014/main" id="{A5209EEE-E1BD-4F2F-8E5D-A043EDA11F92}"/>
              </a:ext>
            </a:extLst>
          </p:cNvPr>
          <p:cNvSpPr/>
          <p:nvPr/>
        </p:nvSpPr>
        <p:spPr>
          <a:xfrm>
            <a:off x="486837" y="3333750"/>
            <a:ext cx="4120623" cy="1205975"/>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Work with a partner to put the times in </a:t>
            </a:r>
            <a:r>
              <a:rPr lang="en-GB" b="1" dirty="0">
                <a:solidFill>
                  <a:srgbClr val="FF0000"/>
                </a:solidFill>
                <a:latin typeface="Myriad Pro Light" panose="020B0603030403020204" pitchFamily="34" charset="0"/>
              </a:rPr>
              <a:t>chronological </a:t>
            </a:r>
            <a:r>
              <a:rPr lang="en-GB" b="1" dirty="0">
                <a:solidFill>
                  <a:srgbClr val="253746"/>
                </a:solidFill>
                <a:latin typeface="Myriad Pro Light" panose="020B0603030403020204" pitchFamily="34" charset="0"/>
              </a:rPr>
              <a:t>order.  </a:t>
            </a:r>
          </a:p>
        </p:txBody>
      </p:sp>
      <p:sp>
        <p:nvSpPr>
          <p:cNvPr id="55" name="Speech Bubble: Rectangle with Corners Rounded 10">
            <a:extLst>
              <a:ext uri="{FF2B5EF4-FFF2-40B4-BE49-F238E27FC236}">
                <a16:creationId xmlns:a16="http://schemas.microsoft.com/office/drawing/2014/main" id="{A5209EEE-E1BD-4F2F-8E5D-A043EDA11F92}"/>
              </a:ext>
            </a:extLst>
          </p:cNvPr>
          <p:cNvSpPr/>
          <p:nvPr/>
        </p:nvSpPr>
        <p:spPr>
          <a:xfrm>
            <a:off x="4777125" y="3269986"/>
            <a:ext cx="4120623" cy="1205975"/>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Remember 12 is midday and the others are all in the morning.</a:t>
            </a:r>
          </a:p>
        </p:txBody>
      </p:sp>
      <p:sp>
        <p:nvSpPr>
          <p:cNvPr id="56" name="Speech Bubble: Rectangle with Corners Rounded 10">
            <a:extLst>
              <a:ext uri="{FF2B5EF4-FFF2-40B4-BE49-F238E27FC236}">
                <a16:creationId xmlns:a16="http://schemas.microsoft.com/office/drawing/2014/main" id="{A5209EEE-E1BD-4F2F-8E5D-A043EDA11F92}"/>
              </a:ext>
            </a:extLst>
          </p:cNvPr>
          <p:cNvSpPr/>
          <p:nvPr/>
        </p:nvSpPr>
        <p:spPr>
          <a:xfrm>
            <a:off x="4909078" y="2424807"/>
            <a:ext cx="3130022" cy="698209"/>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Let’s check…</a:t>
            </a:r>
          </a:p>
        </p:txBody>
      </p:sp>
      <p:grpSp>
        <p:nvGrpSpPr>
          <p:cNvPr id="57" name="Group 56"/>
          <p:cNvGrpSpPr/>
          <p:nvPr/>
        </p:nvGrpSpPr>
        <p:grpSpPr>
          <a:xfrm>
            <a:off x="2081392" y="3160816"/>
            <a:ext cx="1752597" cy="1710690"/>
            <a:chOff x="432012" y="730722"/>
            <a:chExt cx="1752597" cy="1710690"/>
          </a:xfrm>
        </p:grpSpPr>
        <p:grpSp>
          <p:nvGrpSpPr>
            <p:cNvPr id="58" name="Group 57"/>
            <p:cNvGrpSpPr>
              <a:grpSpLocks noChangeAspect="1"/>
            </p:cNvGrpSpPr>
            <p:nvPr/>
          </p:nvGrpSpPr>
          <p:grpSpPr>
            <a:xfrm>
              <a:off x="432012" y="730722"/>
              <a:ext cx="1752597" cy="1710690"/>
              <a:chOff x="432000" y="730712"/>
              <a:chExt cx="4381500" cy="4276725"/>
            </a:xfrm>
          </p:grpSpPr>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67" name="Pie 66"/>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59" name="Group 58">
              <a:extLst>
                <a:ext uri="{FF2B5EF4-FFF2-40B4-BE49-F238E27FC236}">
                  <a16:creationId xmlns:a16="http://schemas.microsoft.com/office/drawing/2014/main" id="{9AF15784-0403-44AC-85E3-5EA984013182}"/>
                </a:ext>
              </a:extLst>
            </p:cNvPr>
            <p:cNvGrpSpPr>
              <a:grpSpLocks noChangeAspect="1"/>
            </p:cNvGrpSpPr>
            <p:nvPr/>
          </p:nvGrpSpPr>
          <p:grpSpPr>
            <a:xfrm rot="12600000">
              <a:off x="1310411" y="1209372"/>
              <a:ext cx="0" cy="748800"/>
              <a:chOff x="2620875" y="1194819"/>
              <a:chExt cx="0" cy="3312000"/>
            </a:xfrm>
            <a:effectLst/>
          </p:grpSpPr>
          <p:cxnSp>
            <p:nvCxnSpPr>
              <p:cNvPr id="64" name="Straight Arrow Connector 63">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9AF15784-0403-44AC-85E3-5EA984013182}"/>
                </a:ext>
              </a:extLst>
            </p:cNvPr>
            <p:cNvGrpSpPr>
              <a:grpSpLocks noChangeAspect="1"/>
            </p:cNvGrpSpPr>
            <p:nvPr/>
          </p:nvGrpSpPr>
          <p:grpSpPr>
            <a:xfrm>
              <a:off x="1310410" y="942177"/>
              <a:ext cx="0" cy="1287780"/>
              <a:chOff x="2620875" y="1194819"/>
              <a:chExt cx="0" cy="3312000"/>
            </a:xfrm>
            <a:effectLst/>
          </p:grpSpPr>
          <p:cxnSp>
            <p:nvCxnSpPr>
              <p:cNvPr id="62" name="Straight Arrow Connector 61">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61" name="Oval 60">
              <a:extLst>
                <a:ext uri="{FF2B5EF4-FFF2-40B4-BE49-F238E27FC236}">
                  <a16:creationId xmlns:a16="http://schemas.microsoft.com/office/drawing/2014/main" id="{64C8BFE3-8257-4908-8391-609CD530A989}"/>
                </a:ext>
              </a:extLst>
            </p:cNvPr>
            <p:cNvSpPr>
              <a:spLocks noChangeAspect="1"/>
            </p:cNvSpPr>
            <p:nvPr/>
          </p:nvSpPr>
          <p:spPr>
            <a:xfrm>
              <a:off x="1257910" y="1534277"/>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8" name="TextBox 67"/>
          <p:cNvSpPr txBox="1"/>
          <p:nvPr/>
        </p:nvSpPr>
        <p:spPr>
          <a:xfrm>
            <a:off x="5700257" y="3753331"/>
            <a:ext cx="1208985" cy="523220"/>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800" b="1" dirty="0">
                <a:solidFill>
                  <a:schemeClr val="bg2">
                    <a:lumMod val="25000"/>
                  </a:schemeClr>
                </a:solidFill>
                <a:latin typeface="Myriad Pro Light" panose="020B0603030403020204" pitchFamily="34" charset="0"/>
              </a:rPr>
              <a:t>10:30</a:t>
            </a:r>
            <a:endParaRPr lang="en-GB" sz="2800" dirty="0"/>
          </a:p>
        </p:txBody>
      </p:sp>
      <p:grpSp>
        <p:nvGrpSpPr>
          <p:cNvPr id="69" name="Group 68"/>
          <p:cNvGrpSpPr/>
          <p:nvPr/>
        </p:nvGrpSpPr>
        <p:grpSpPr>
          <a:xfrm>
            <a:off x="3781560" y="3158521"/>
            <a:ext cx="1752597" cy="1710690"/>
            <a:chOff x="3380952" y="718707"/>
            <a:chExt cx="1752597" cy="1710690"/>
          </a:xfrm>
        </p:grpSpPr>
        <p:grpSp>
          <p:nvGrpSpPr>
            <p:cNvPr id="70" name="Group 69"/>
            <p:cNvGrpSpPr>
              <a:grpSpLocks noChangeAspect="1"/>
            </p:cNvGrpSpPr>
            <p:nvPr/>
          </p:nvGrpSpPr>
          <p:grpSpPr>
            <a:xfrm>
              <a:off x="3380952" y="718707"/>
              <a:ext cx="1752597" cy="1710690"/>
              <a:chOff x="432000" y="730712"/>
              <a:chExt cx="4381500" cy="4276725"/>
            </a:xfrm>
          </p:grpSpPr>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79" name="Pie 78"/>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71" name="Group 70">
              <a:extLst>
                <a:ext uri="{FF2B5EF4-FFF2-40B4-BE49-F238E27FC236}">
                  <a16:creationId xmlns:a16="http://schemas.microsoft.com/office/drawing/2014/main" id="{9AF15784-0403-44AC-85E3-5EA984013182}"/>
                </a:ext>
              </a:extLst>
            </p:cNvPr>
            <p:cNvGrpSpPr>
              <a:grpSpLocks noChangeAspect="1"/>
            </p:cNvGrpSpPr>
            <p:nvPr/>
          </p:nvGrpSpPr>
          <p:grpSpPr>
            <a:xfrm rot="14400000">
              <a:off x="4259351" y="1197357"/>
              <a:ext cx="0" cy="748800"/>
              <a:chOff x="2620875" y="1194819"/>
              <a:chExt cx="0" cy="3312000"/>
            </a:xfrm>
            <a:effectLst/>
          </p:grpSpPr>
          <p:cxnSp>
            <p:nvCxnSpPr>
              <p:cNvPr id="76" name="Straight Arrow Connector 75">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9AF15784-0403-44AC-85E3-5EA984013182}"/>
                </a:ext>
              </a:extLst>
            </p:cNvPr>
            <p:cNvGrpSpPr>
              <a:grpSpLocks noChangeAspect="1"/>
            </p:cNvGrpSpPr>
            <p:nvPr/>
          </p:nvGrpSpPr>
          <p:grpSpPr>
            <a:xfrm>
              <a:off x="4259350" y="930162"/>
              <a:ext cx="0" cy="1287780"/>
              <a:chOff x="2620875" y="1194819"/>
              <a:chExt cx="0" cy="3312000"/>
            </a:xfrm>
            <a:effectLst/>
          </p:grpSpPr>
          <p:cxnSp>
            <p:nvCxnSpPr>
              <p:cNvPr id="74" name="Straight Arrow Connector 73">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73" name="Oval 72">
              <a:extLst>
                <a:ext uri="{FF2B5EF4-FFF2-40B4-BE49-F238E27FC236}">
                  <a16:creationId xmlns:a16="http://schemas.microsoft.com/office/drawing/2014/main" id="{64C8BFE3-8257-4908-8391-609CD530A989}"/>
                </a:ext>
              </a:extLst>
            </p:cNvPr>
            <p:cNvSpPr>
              <a:spLocks noChangeAspect="1"/>
            </p:cNvSpPr>
            <p:nvPr/>
          </p:nvSpPr>
          <p:spPr>
            <a:xfrm>
              <a:off x="4206850" y="1522262"/>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80" name="Group 79"/>
          <p:cNvGrpSpPr/>
          <p:nvPr/>
        </p:nvGrpSpPr>
        <p:grpSpPr>
          <a:xfrm>
            <a:off x="7032523" y="3160816"/>
            <a:ext cx="1752597" cy="1710690"/>
            <a:chOff x="2830851" y="2864322"/>
            <a:chExt cx="1752597" cy="1710690"/>
          </a:xfrm>
        </p:grpSpPr>
        <p:grpSp>
          <p:nvGrpSpPr>
            <p:cNvPr id="81" name="Group 80"/>
            <p:cNvGrpSpPr>
              <a:grpSpLocks noChangeAspect="1"/>
            </p:cNvGrpSpPr>
            <p:nvPr/>
          </p:nvGrpSpPr>
          <p:grpSpPr>
            <a:xfrm>
              <a:off x="2830851" y="2864322"/>
              <a:ext cx="1752597" cy="1710690"/>
              <a:chOff x="432000" y="730712"/>
              <a:chExt cx="4381500" cy="4276725"/>
            </a:xfrm>
          </p:grpSpPr>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90" name="Pie 89"/>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82" name="Group 81">
              <a:extLst>
                <a:ext uri="{FF2B5EF4-FFF2-40B4-BE49-F238E27FC236}">
                  <a16:creationId xmlns:a16="http://schemas.microsoft.com/office/drawing/2014/main" id="{9AF15784-0403-44AC-85E3-5EA984013182}"/>
                </a:ext>
              </a:extLst>
            </p:cNvPr>
            <p:cNvGrpSpPr>
              <a:grpSpLocks noChangeAspect="1"/>
            </p:cNvGrpSpPr>
            <p:nvPr/>
          </p:nvGrpSpPr>
          <p:grpSpPr>
            <a:xfrm>
              <a:off x="3709250" y="3342972"/>
              <a:ext cx="0" cy="748800"/>
              <a:chOff x="2620875" y="1194819"/>
              <a:chExt cx="0" cy="3312000"/>
            </a:xfrm>
            <a:effectLst/>
          </p:grpSpPr>
          <p:cxnSp>
            <p:nvCxnSpPr>
              <p:cNvPr id="87" name="Straight Arrow Connector 86">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9AF15784-0403-44AC-85E3-5EA984013182}"/>
                </a:ext>
              </a:extLst>
            </p:cNvPr>
            <p:cNvGrpSpPr>
              <a:grpSpLocks noChangeAspect="1"/>
            </p:cNvGrpSpPr>
            <p:nvPr/>
          </p:nvGrpSpPr>
          <p:grpSpPr>
            <a:xfrm>
              <a:off x="3709249" y="3075777"/>
              <a:ext cx="0" cy="1287780"/>
              <a:chOff x="2620875" y="1194819"/>
              <a:chExt cx="0" cy="3312000"/>
            </a:xfrm>
            <a:effectLst/>
          </p:grpSpPr>
          <p:cxnSp>
            <p:nvCxnSpPr>
              <p:cNvPr id="85" name="Straight Arrow Connector 84">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84" name="Oval 83">
              <a:extLst>
                <a:ext uri="{FF2B5EF4-FFF2-40B4-BE49-F238E27FC236}">
                  <a16:creationId xmlns:a16="http://schemas.microsoft.com/office/drawing/2014/main" id="{64C8BFE3-8257-4908-8391-609CD530A989}"/>
                </a:ext>
              </a:extLst>
            </p:cNvPr>
            <p:cNvSpPr>
              <a:spLocks noChangeAspect="1"/>
            </p:cNvSpPr>
            <p:nvPr/>
          </p:nvSpPr>
          <p:spPr>
            <a:xfrm>
              <a:off x="3656749" y="3667877"/>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91" name="Group 90"/>
          <p:cNvGrpSpPr/>
          <p:nvPr/>
        </p:nvGrpSpPr>
        <p:grpSpPr>
          <a:xfrm>
            <a:off x="256795" y="3160816"/>
            <a:ext cx="1752597" cy="1710690"/>
            <a:chOff x="6320026" y="2311074"/>
            <a:chExt cx="1752597" cy="1710690"/>
          </a:xfrm>
        </p:grpSpPr>
        <p:grpSp>
          <p:nvGrpSpPr>
            <p:cNvPr id="92" name="Group 91"/>
            <p:cNvGrpSpPr>
              <a:grpSpLocks noChangeAspect="1"/>
            </p:cNvGrpSpPr>
            <p:nvPr/>
          </p:nvGrpSpPr>
          <p:grpSpPr>
            <a:xfrm>
              <a:off x="6320026" y="2311074"/>
              <a:ext cx="1752597" cy="1710690"/>
              <a:chOff x="432000" y="730712"/>
              <a:chExt cx="4381500" cy="4276725"/>
            </a:xfrm>
          </p:grpSpPr>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101" name="Pie 100"/>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93" name="Group 92">
              <a:extLst>
                <a:ext uri="{FF2B5EF4-FFF2-40B4-BE49-F238E27FC236}">
                  <a16:creationId xmlns:a16="http://schemas.microsoft.com/office/drawing/2014/main" id="{9AF15784-0403-44AC-85E3-5EA984013182}"/>
                </a:ext>
              </a:extLst>
            </p:cNvPr>
            <p:cNvGrpSpPr>
              <a:grpSpLocks noChangeAspect="1"/>
            </p:cNvGrpSpPr>
            <p:nvPr/>
          </p:nvGrpSpPr>
          <p:grpSpPr>
            <a:xfrm rot="3600000">
              <a:off x="7198425" y="2789724"/>
              <a:ext cx="0" cy="748800"/>
              <a:chOff x="2620875" y="1194819"/>
              <a:chExt cx="0" cy="3312000"/>
            </a:xfrm>
            <a:effectLst/>
          </p:grpSpPr>
          <p:cxnSp>
            <p:nvCxnSpPr>
              <p:cNvPr id="98" name="Straight Arrow Connector 97">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9AF15784-0403-44AC-85E3-5EA984013182}"/>
                </a:ext>
              </a:extLst>
            </p:cNvPr>
            <p:cNvGrpSpPr>
              <a:grpSpLocks noChangeAspect="1"/>
            </p:cNvGrpSpPr>
            <p:nvPr/>
          </p:nvGrpSpPr>
          <p:grpSpPr>
            <a:xfrm>
              <a:off x="7198424" y="2522529"/>
              <a:ext cx="0" cy="1287780"/>
              <a:chOff x="2620875" y="1194819"/>
              <a:chExt cx="0" cy="3312000"/>
            </a:xfrm>
            <a:effectLst/>
          </p:grpSpPr>
          <p:cxnSp>
            <p:nvCxnSpPr>
              <p:cNvPr id="96" name="Straight Arrow Connector 95">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95" name="Oval 94">
              <a:extLst>
                <a:ext uri="{FF2B5EF4-FFF2-40B4-BE49-F238E27FC236}">
                  <a16:creationId xmlns:a16="http://schemas.microsoft.com/office/drawing/2014/main" id="{64C8BFE3-8257-4908-8391-609CD530A989}"/>
                </a:ext>
              </a:extLst>
            </p:cNvPr>
            <p:cNvSpPr>
              <a:spLocks noChangeAspect="1"/>
            </p:cNvSpPr>
            <p:nvPr/>
          </p:nvSpPr>
          <p:spPr>
            <a:xfrm>
              <a:off x="7145924" y="3114629"/>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41164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5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500"/>
                                        <p:tgtEl>
                                          <p:spTgt spid="9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49"/>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fade">
                                      <p:cBhvr>
                                        <p:cTn id="54" dur="500"/>
                                        <p:tgtEl>
                                          <p:spTgt spid="80"/>
                                        </p:tgtEl>
                                      </p:cBhvr>
                                    </p:animEffect>
                                  </p:childTnLst>
                                </p:cTn>
                              </p:par>
                              <p:par>
                                <p:cTn id="55" presetID="1" presetClass="exit" presetSubtype="0" fill="hold" nodeType="withEffect">
                                  <p:stCondLst>
                                    <p:cond delay="0"/>
                                  </p:stCondLst>
                                  <p:childTnLst>
                                    <p:set>
                                      <p:cBhvr>
                                        <p:cTn id="56"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4" grpId="0" animBg="1"/>
      <p:bldP spid="54" grpId="1" animBg="1"/>
      <p:bldP spid="55" grpId="0" animBg="1"/>
      <p:bldP spid="55" grpId="1" animBg="1"/>
      <p:bldP spid="56"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Order time to the half hour, using digital and analogue clocks.</a:t>
            </a:r>
          </a:p>
        </p:txBody>
      </p:sp>
      <p:grpSp>
        <p:nvGrpSpPr>
          <p:cNvPr id="4" name="Group 3"/>
          <p:cNvGrpSpPr/>
          <p:nvPr/>
        </p:nvGrpSpPr>
        <p:grpSpPr>
          <a:xfrm>
            <a:off x="192689" y="1040652"/>
            <a:ext cx="1752597" cy="1710690"/>
            <a:chOff x="432012" y="730722"/>
            <a:chExt cx="1752597" cy="1710690"/>
          </a:xfrm>
        </p:grpSpPr>
        <p:grpSp>
          <p:nvGrpSpPr>
            <p:cNvPr id="3" name="Group 2"/>
            <p:cNvGrpSpPr>
              <a:grpSpLocks noChangeAspect="1"/>
            </p:cNvGrpSpPr>
            <p:nvPr/>
          </p:nvGrpSpPr>
          <p:grpSpPr>
            <a:xfrm>
              <a:off x="432012" y="730722"/>
              <a:ext cx="1752597" cy="1710690"/>
              <a:chOff x="432000" y="730712"/>
              <a:chExt cx="4381500" cy="4276725"/>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6" name="Pie 5"/>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7" name="Group 6">
              <a:extLst>
                <a:ext uri="{FF2B5EF4-FFF2-40B4-BE49-F238E27FC236}">
                  <a16:creationId xmlns:a16="http://schemas.microsoft.com/office/drawing/2014/main" id="{9AF15784-0403-44AC-85E3-5EA984013182}"/>
                </a:ext>
              </a:extLst>
            </p:cNvPr>
            <p:cNvGrpSpPr>
              <a:grpSpLocks noChangeAspect="1"/>
            </p:cNvGrpSpPr>
            <p:nvPr/>
          </p:nvGrpSpPr>
          <p:grpSpPr>
            <a:xfrm rot="12600000">
              <a:off x="1310411" y="1209372"/>
              <a:ext cx="0" cy="748800"/>
              <a:chOff x="2620875" y="1194819"/>
              <a:chExt cx="0" cy="3312000"/>
            </a:xfrm>
            <a:effectLst/>
          </p:grpSpPr>
          <p:cxnSp>
            <p:nvCxnSpPr>
              <p:cNvPr id="8" name="Straight Arrow Connector 7">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AF15784-0403-44AC-85E3-5EA984013182}"/>
                </a:ext>
              </a:extLst>
            </p:cNvPr>
            <p:cNvGrpSpPr>
              <a:grpSpLocks noChangeAspect="1"/>
            </p:cNvGrpSpPr>
            <p:nvPr/>
          </p:nvGrpSpPr>
          <p:grpSpPr>
            <a:xfrm>
              <a:off x="1310410" y="942177"/>
              <a:ext cx="0" cy="1287780"/>
              <a:chOff x="2620875" y="1194819"/>
              <a:chExt cx="0" cy="3312000"/>
            </a:xfrm>
            <a:effectLst/>
          </p:grpSpPr>
          <p:cxnSp>
            <p:nvCxnSpPr>
              <p:cNvPr id="13" name="Straight Arrow Connector 12">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64C8BFE3-8257-4908-8391-609CD530A989}"/>
                </a:ext>
              </a:extLst>
            </p:cNvPr>
            <p:cNvSpPr>
              <a:spLocks noChangeAspect="1"/>
            </p:cNvSpPr>
            <p:nvPr/>
          </p:nvSpPr>
          <p:spPr>
            <a:xfrm>
              <a:off x="1257910" y="1534277"/>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6" name="TextBox 15"/>
          <p:cNvSpPr txBox="1"/>
          <p:nvPr/>
        </p:nvSpPr>
        <p:spPr>
          <a:xfrm>
            <a:off x="3617833" y="2343154"/>
            <a:ext cx="1208985" cy="523220"/>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800" b="1" dirty="0">
                <a:solidFill>
                  <a:schemeClr val="bg2">
                    <a:lumMod val="25000"/>
                  </a:schemeClr>
                </a:solidFill>
                <a:latin typeface="Myriad Pro Light" panose="020B0603030403020204" pitchFamily="34" charset="0"/>
              </a:rPr>
              <a:t>10:30</a:t>
            </a:r>
            <a:endParaRPr lang="en-GB" sz="2800" dirty="0"/>
          </a:p>
        </p:txBody>
      </p:sp>
      <p:grpSp>
        <p:nvGrpSpPr>
          <p:cNvPr id="49" name="Group 48"/>
          <p:cNvGrpSpPr/>
          <p:nvPr/>
        </p:nvGrpSpPr>
        <p:grpSpPr>
          <a:xfrm>
            <a:off x="6910124" y="632464"/>
            <a:ext cx="1752597" cy="1710690"/>
            <a:chOff x="3380952" y="718707"/>
            <a:chExt cx="1752597" cy="1710690"/>
          </a:xfrm>
        </p:grpSpPr>
        <p:grpSp>
          <p:nvGrpSpPr>
            <p:cNvPr id="17" name="Group 16"/>
            <p:cNvGrpSpPr>
              <a:grpSpLocks noChangeAspect="1"/>
            </p:cNvGrpSpPr>
            <p:nvPr/>
          </p:nvGrpSpPr>
          <p:grpSpPr>
            <a:xfrm>
              <a:off x="3380952" y="718707"/>
              <a:ext cx="1752597" cy="1710690"/>
              <a:chOff x="432000" y="730712"/>
              <a:chExt cx="4381500" cy="4276725"/>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19" name="Pie 18"/>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0" name="Group 19">
              <a:extLst>
                <a:ext uri="{FF2B5EF4-FFF2-40B4-BE49-F238E27FC236}">
                  <a16:creationId xmlns:a16="http://schemas.microsoft.com/office/drawing/2014/main" id="{9AF15784-0403-44AC-85E3-5EA984013182}"/>
                </a:ext>
              </a:extLst>
            </p:cNvPr>
            <p:cNvGrpSpPr>
              <a:grpSpLocks noChangeAspect="1"/>
            </p:cNvGrpSpPr>
            <p:nvPr/>
          </p:nvGrpSpPr>
          <p:grpSpPr>
            <a:xfrm rot="14400000">
              <a:off x="4259351" y="1197357"/>
              <a:ext cx="0" cy="748800"/>
              <a:chOff x="2620875" y="1194819"/>
              <a:chExt cx="0" cy="3312000"/>
            </a:xfrm>
            <a:effectLst/>
          </p:grpSpPr>
          <p:cxnSp>
            <p:nvCxnSpPr>
              <p:cNvPr id="21" name="Straight Arrow Connector 20">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9AF15784-0403-44AC-85E3-5EA984013182}"/>
                </a:ext>
              </a:extLst>
            </p:cNvPr>
            <p:cNvGrpSpPr>
              <a:grpSpLocks noChangeAspect="1"/>
            </p:cNvGrpSpPr>
            <p:nvPr/>
          </p:nvGrpSpPr>
          <p:grpSpPr>
            <a:xfrm>
              <a:off x="4259350" y="930162"/>
              <a:ext cx="0" cy="1287780"/>
              <a:chOff x="2620875" y="1194819"/>
              <a:chExt cx="0" cy="3312000"/>
            </a:xfrm>
            <a:effectLst/>
          </p:grpSpPr>
          <p:cxnSp>
            <p:nvCxnSpPr>
              <p:cNvPr id="24" name="Straight Arrow Connector 23">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64C8BFE3-8257-4908-8391-609CD530A989}"/>
                </a:ext>
              </a:extLst>
            </p:cNvPr>
            <p:cNvSpPr>
              <a:spLocks noChangeAspect="1"/>
            </p:cNvSpPr>
            <p:nvPr/>
          </p:nvSpPr>
          <p:spPr>
            <a:xfrm>
              <a:off x="4206850" y="1522262"/>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8" name="Group 47"/>
          <p:cNvGrpSpPr/>
          <p:nvPr/>
        </p:nvGrpSpPr>
        <p:grpSpPr>
          <a:xfrm>
            <a:off x="4197479" y="576767"/>
            <a:ext cx="1752597" cy="1710690"/>
            <a:chOff x="2830851" y="2864322"/>
            <a:chExt cx="1752597" cy="1710690"/>
          </a:xfrm>
        </p:grpSpPr>
        <p:grpSp>
          <p:nvGrpSpPr>
            <p:cNvPr id="27" name="Group 26"/>
            <p:cNvGrpSpPr>
              <a:grpSpLocks noChangeAspect="1"/>
            </p:cNvGrpSpPr>
            <p:nvPr/>
          </p:nvGrpSpPr>
          <p:grpSpPr>
            <a:xfrm>
              <a:off x="2830851" y="2864322"/>
              <a:ext cx="1752597" cy="1710690"/>
              <a:chOff x="432000" y="730712"/>
              <a:chExt cx="4381500" cy="4276725"/>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29" name="Pie 28"/>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0" name="Group 29">
              <a:extLst>
                <a:ext uri="{FF2B5EF4-FFF2-40B4-BE49-F238E27FC236}">
                  <a16:creationId xmlns:a16="http://schemas.microsoft.com/office/drawing/2014/main" id="{9AF15784-0403-44AC-85E3-5EA984013182}"/>
                </a:ext>
              </a:extLst>
            </p:cNvPr>
            <p:cNvGrpSpPr>
              <a:grpSpLocks noChangeAspect="1"/>
            </p:cNvGrpSpPr>
            <p:nvPr/>
          </p:nvGrpSpPr>
          <p:grpSpPr>
            <a:xfrm>
              <a:off x="3709250" y="3342972"/>
              <a:ext cx="0" cy="748800"/>
              <a:chOff x="2620875" y="1194819"/>
              <a:chExt cx="0" cy="3312000"/>
            </a:xfrm>
            <a:effectLst/>
          </p:grpSpPr>
          <p:cxnSp>
            <p:nvCxnSpPr>
              <p:cNvPr id="31" name="Straight Arrow Connector 30">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9AF15784-0403-44AC-85E3-5EA984013182}"/>
                </a:ext>
              </a:extLst>
            </p:cNvPr>
            <p:cNvGrpSpPr>
              <a:grpSpLocks noChangeAspect="1"/>
            </p:cNvGrpSpPr>
            <p:nvPr/>
          </p:nvGrpSpPr>
          <p:grpSpPr>
            <a:xfrm>
              <a:off x="3709249" y="3075777"/>
              <a:ext cx="0" cy="1287780"/>
              <a:chOff x="2620875" y="1194819"/>
              <a:chExt cx="0" cy="3312000"/>
            </a:xfrm>
            <a:effectLst/>
          </p:grpSpPr>
          <p:cxnSp>
            <p:nvCxnSpPr>
              <p:cNvPr id="34" name="Straight Arrow Connector 33">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64C8BFE3-8257-4908-8391-609CD530A989}"/>
                </a:ext>
              </a:extLst>
            </p:cNvPr>
            <p:cNvSpPr>
              <a:spLocks noChangeAspect="1"/>
            </p:cNvSpPr>
            <p:nvPr/>
          </p:nvSpPr>
          <p:spPr>
            <a:xfrm>
              <a:off x="3656749" y="3667877"/>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0" name="Group 49"/>
          <p:cNvGrpSpPr/>
          <p:nvPr/>
        </p:nvGrpSpPr>
        <p:grpSpPr>
          <a:xfrm>
            <a:off x="1958993" y="714117"/>
            <a:ext cx="1752597" cy="1710690"/>
            <a:chOff x="6320026" y="2311074"/>
            <a:chExt cx="1752597" cy="1710690"/>
          </a:xfrm>
        </p:grpSpPr>
        <p:grpSp>
          <p:nvGrpSpPr>
            <p:cNvPr id="37" name="Group 36"/>
            <p:cNvGrpSpPr>
              <a:grpSpLocks noChangeAspect="1"/>
            </p:cNvGrpSpPr>
            <p:nvPr/>
          </p:nvGrpSpPr>
          <p:grpSpPr>
            <a:xfrm>
              <a:off x="6320026" y="2311074"/>
              <a:ext cx="1752597" cy="1710690"/>
              <a:chOff x="432000" y="730712"/>
              <a:chExt cx="4381500" cy="4276725"/>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39" name="Pie 38"/>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40" name="Group 39">
              <a:extLst>
                <a:ext uri="{FF2B5EF4-FFF2-40B4-BE49-F238E27FC236}">
                  <a16:creationId xmlns:a16="http://schemas.microsoft.com/office/drawing/2014/main" id="{9AF15784-0403-44AC-85E3-5EA984013182}"/>
                </a:ext>
              </a:extLst>
            </p:cNvPr>
            <p:cNvGrpSpPr>
              <a:grpSpLocks noChangeAspect="1"/>
            </p:cNvGrpSpPr>
            <p:nvPr/>
          </p:nvGrpSpPr>
          <p:grpSpPr>
            <a:xfrm rot="3600000">
              <a:off x="7198425" y="2789724"/>
              <a:ext cx="0" cy="748800"/>
              <a:chOff x="2620875" y="1194819"/>
              <a:chExt cx="0" cy="3312000"/>
            </a:xfrm>
            <a:effectLst/>
          </p:grpSpPr>
          <p:cxnSp>
            <p:nvCxnSpPr>
              <p:cNvPr id="41" name="Straight Arrow Connector 40">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9AF15784-0403-44AC-85E3-5EA984013182}"/>
                </a:ext>
              </a:extLst>
            </p:cNvPr>
            <p:cNvGrpSpPr>
              <a:grpSpLocks noChangeAspect="1"/>
            </p:cNvGrpSpPr>
            <p:nvPr/>
          </p:nvGrpSpPr>
          <p:grpSpPr>
            <a:xfrm>
              <a:off x="7198424" y="2522529"/>
              <a:ext cx="0" cy="1287780"/>
              <a:chOff x="2620875" y="1194819"/>
              <a:chExt cx="0" cy="3312000"/>
            </a:xfrm>
            <a:effectLst/>
          </p:grpSpPr>
          <p:cxnSp>
            <p:nvCxnSpPr>
              <p:cNvPr id="44" name="Straight Arrow Connector 43">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46" name="Oval 45">
              <a:extLst>
                <a:ext uri="{FF2B5EF4-FFF2-40B4-BE49-F238E27FC236}">
                  <a16:creationId xmlns:a16="http://schemas.microsoft.com/office/drawing/2014/main" id="{64C8BFE3-8257-4908-8391-609CD530A989}"/>
                </a:ext>
              </a:extLst>
            </p:cNvPr>
            <p:cNvSpPr>
              <a:spLocks noChangeAspect="1"/>
            </p:cNvSpPr>
            <p:nvPr/>
          </p:nvSpPr>
          <p:spPr>
            <a:xfrm>
              <a:off x="7145924" y="3114629"/>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54" name="Speech Bubble: Rectangle with Corners Rounded 10">
            <a:extLst>
              <a:ext uri="{FF2B5EF4-FFF2-40B4-BE49-F238E27FC236}">
                <a16:creationId xmlns:a16="http://schemas.microsoft.com/office/drawing/2014/main" id="{A5209EEE-E1BD-4F2F-8E5D-A043EDA11F92}"/>
              </a:ext>
            </a:extLst>
          </p:cNvPr>
          <p:cNvSpPr/>
          <p:nvPr/>
        </p:nvSpPr>
        <p:spPr>
          <a:xfrm>
            <a:off x="319484" y="2866375"/>
            <a:ext cx="4185710" cy="1267530"/>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if the clocks showing 2 o’ clock and 10:30 were now </a:t>
            </a:r>
            <a:r>
              <a:rPr lang="en-GB" b="1" dirty="0">
                <a:solidFill>
                  <a:srgbClr val="FF0000"/>
                </a:solidFill>
                <a:latin typeface="Myriad Pro Light" panose="020B0603030403020204" pitchFamily="34" charset="0"/>
              </a:rPr>
              <a:t>after midday?</a:t>
            </a:r>
          </a:p>
        </p:txBody>
      </p:sp>
      <p:sp>
        <p:nvSpPr>
          <p:cNvPr id="55" name="Speech Bubble: Rectangle with Corners Rounded 10">
            <a:extLst>
              <a:ext uri="{FF2B5EF4-FFF2-40B4-BE49-F238E27FC236}">
                <a16:creationId xmlns:a16="http://schemas.microsoft.com/office/drawing/2014/main" id="{A5209EEE-E1BD-4F2F-8E5D-A043EDA11F92}"/>
              </a:ext>
            </a:extLst>
          </p:cNvPr>
          <p:cNvSpPr/>
          <p:nvPr/>
        </p:nvSpPr>
        <p:spPr>
          <a:xfrm>
            <a:off x="4750998" y="2927929"/>
            <a:ext cx="4120623" cy="1205975"/>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Agree with your partner what the new order will be.</a:t>
            </a:r>
          </a:p>
        </p:txBody>
      </p:sp>
      <p:sp>
        <p:nvSpPr>
          <p:cNvPr id="56" name="Speech Bubble: Rectangle with Corners Rounded 10">
            <a:extLst>
              <a:ext uri="{FF2B5EF4-FFF2-40B4-BE49-F238E27FC236}">
                <a16:creationId xmlns:a16="http://schemas.microsoft.com/office/drawing/2014/main" id="{A5209EEE-E1BD-4F2F-8E5D-A043EDA11F92}"/>
              </a:ext>
            </a:extLst>
          </p:cNvPr>
          <p:cNvSpPr/>
          <p:nvPr/>
        </p:nvSpPr>
        <p:spPr>
          <a:xfrm>
            <a:off x="4909078" y="2424807"/>
            <a:ext cx="3130022" cy="698209"/>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Let’s check…</a:t>
            </a:r>
          </a:p>
        </p:txBody>
      </p:sp>
      <p:grpSp>
        <p:nvGrpSpPr>
          <p:cNvPr id="57" name="Group 56"/>
          <p:cNvGrpSpPr/>
          <p:nvPr/>
        </p:nvGrpSpPr>
        <p:grpSpPr>
          <a:xfrm>
            <a:off x="319483" y="3347841"/>
            <a:ext cx="1752597" cy="1710690"/>
            <a:chOff x="432012" y="730722"/>
            <a:chExt cx="1752597" cy="1710690"/>
          </a:xfrm>
        </p:grpSpPr>
        <p:grpSp>
          <p:nvGrpSpPr>
            <p:cNvPr id="58" name="Group 57"/>
            <p:cNvGrpSpPr>
              <a:grpSpLocks noChangeAspect="1"/>
            </p:cNvGrpSpPr>
            <p:nvPr/>
          </p:nvGrpSpPr>
          <p:grpSpPr>
            <a:xfrm>
              <a:off x="432012" y="730722"/>
              <a:ext cx="1752597" cy="1710690"/>
              <a:chOff x="432000" y="730712"/>
              <a:chExt cx="4381500" cy="4276725"/>
            </a:xfrm>
          </p:grpSpPr>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67" name="Pie 66"/>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59" name="Group 58">
              <a:extLst>
                <a:ext uri="{FF2B5EF4-FFF2-40B4-BE49-F238E27FC236}">
                  <a16:creationId xmlns:a16="http://schemas.microsoft.com/office/drawing/2014/main" id="{9AF15784-0403-44AC-85E3-5EA984013182}"/>
                </a:ext>
              </a:extLst>
            </p:cNvPr>
            <p:cNvGrpSpPr>
              <a:grpSpLocks noChangeAspect="1"/>
            </p:cNvGrpSpPr>
            <p:nvPr/>
          </p:nvGrpSpPr>
          <p:grpSpPr>
            <a:xfrm rot="12600000">
              <a:off x="1310411" y="1209372"/>
              <a:ext cx="0" cy="748800"/>
              <a:chOff x="2620875" y="1194819"/>
              <a:chExt cx="0" cy="3312000"/>
            </a:xfrm>
            <a:effectLst/>
          </p:grpSpPr>
          <p:cxnSp>
            <p:nvCxnSpPr>
              <p:cNvPr id="64" name="Straight Arrow Connector 63">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9AF15784-0403-44AC-85E3-5EA984013182}"/>
                </a:ext>
              </a:extLst>
            </p:cNvPr>
            <p:cNvGrpSpPr>
              <a:grpSpLocks noChangeAspect="1"/>
            </p:cNvGrpSpPr>
            <p:nvPr/>
          </p:nvGrpSpPr>
          <p:grpSpPr>
            <a:xfrm>
              <a:off x="1310410" y="942177"/>
              <a:ext cx="0" cy="1287780"/>
              <a:chOff x="2620875" y="1194819"/>
              <a:chExt cx="0" cy="3312000"/>
            </a:xfrm>
            <a:effectLst/>
          </p:grpSpPr>
          <p:cxnSp>
            <p:nvCxnSpPr>
              <p:cNvPr id="62" name="Straight Arrow Connector 61">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61" name="Oval 60">
              <a:extLst>
                <a:ext uri="{FF2B5EF4-FFF2-40B4-BE49-F238E27FC236}">
                  <a16:creationId xmlns:a16="http://schemas.microsoft.com/office/drawing/2014/main" id="{64C8BFE3-8257-4908-8391-609CD530A989}"/>
                </a:ext>
              </a:extLst>
            </p:cNvPr>
            <p:cNvSpPr>
              <a:spLocks noChangeAspect="1"/>
            </p:cNvSpPr>
            <p:nvPr/>
          </p:nvSpPr>
          <p:spPr>
            <a:xfrm>
              <a:off x="1257910" y="1534277"/>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8" name="TextBox 67"/>
          <p:cNvSpPr txBox="1"/>
          <p:nvPr/>
        </p:nvSpPr>
        <p:spPr>
          <a:xfrm>
            <a:off x="7712329" y="3855475"/>
            <a:ext cx="1208985" cy="523220"/>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r>
              <a:rPr lang="en-GB" sz="2800" b="1" dirty="0">
                <a:solidFill>
                  <a:schemeClr val="bg2">
                    <a:lumMod val="25000"/>
                  </a:schemeClr>
                </a:solidFill>
                <a:latin typeface="Myriad Pro Light" panose="020B0603030403020204" pitchFamily="34" charset="0"/>
              </a:rPr>
              <a:t>10:30</a:t>
            </a:r>
            <a:endParaRPr lang="en-GB" sz="2800" dirty="0"/>
          </a:p>
        </p:txBody>
      </p:sp>
      <p:grpSp>
        <p:nvGrpSpPr>
          <p:cNvPr id="69" name="Group 68"/>
          <p:cNvGrpSpPr/>
          <p:nvPr/>
        </p:nvGrpSpPr>
        <p:grpSpPr>
          <a:xfrm>
            <a:off x="2171296" y="3331379"/>
            <a:ext cx="1752597" cy="1710690"/>
            <a:chOff x="3380952" y="718707"/>
            <a:chExt cx="1752597" cy="1710690"/>
          </a:xfrm>
        </p:grpSpPr>
        <p:grpSp>
          <p:nvGrpSpPr>
            <p:cNvPr id="70" name="Group 69"/>
            <p:cNvGrpSpPr>
              <a:grpSpLocks noChangeAspect="1"/>
            </p:cNvGrpSpPr>
            <p:nvPr/>
          </p:nvGrpSpPr>
          <p:grpSpPr>
            <a:xfrm>
              <a:off x="3380952" y="718707"/>
              <a:ext cx="1752597" cy="1710690"/>
              <a:chOff x="432000" y="730712"/>
              <a:chExt cx="4381500" cy="4276725"/>
            </a:xfrm>
          </p:grpSpPr>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79" name="Pie 78"/>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71" name="Group 70">
              <a:extLst>
                <a:ext uri="{FF2B5EF4-FFF2-40B4-BE49-F238E27FC236}">
                  <a16:creationId xmlns:a16="http://schemas.microsoft.com/office/drawing/2014/main" id="{9AF15784-0403-44AC-85E3-5EA984013182}"/>
                </a:ext>
              </a:extLst>
            </p:cNvPr>
            <p:cNvGrpSpPr>
              <a:grpSpLocks noChangeAspect="1"/>
            </p:cNvGrpSpPr>
            <p:nvPr/>
          </p:nvGrpSpPr>
          <p:grpSpPr>
            <a:xfrm rot="14400000">
              <a:off x="4259351" y="1197357"/>
              <a:ext cx="0" cy="748800"/>
              <a:chOff x="2620875" y="1194819"/>
              <a:chExt cx="0" cy="3312000"/>
            </a:xfrm>
            <a:effectLst/>
          </p:grpSpPr>
          <p:cxnSp>
            <p:nvCxnSpPr>
              <p:cNvPr id="76" name="Straight Arrow Connector 75">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9AF15784-0403-44AC-85E3-5EA984013182}"/>
                </a:ext>
              </a:extLst>
            </p:cNvPr>
            <p:cNvGrpSpPr>
              <a:grpSpLocks noChangeAspect="1"/>
            </p:cNvGrpSpPr>
            <p:nvPr/>
          </p:nvGrpSpPr>
          <p:grpSpPr>
            <a:xfrm>
              <a:off x="4259350" y="930162"/>
              <a:ext cx="0" cy="1287780"/>
              <a:chOff x="2620875" y="1194819"/>
              <a:chExt cx="0" cy="3312000"/>
            </a:xfrm>
            <a:effectLst/>
          </p:grpSpPr>
          <p:cxnSp>
            <p:nvCxnSpPr>
              <p:cNvPr id="74" name="Straight Arrow Connector 73">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73" name="Oval 72">
              <a:extLst>
                <a:ext uri="{FF2B5EF4-FFF2-40B4-BE49-F238E27FC236}">
                  <a16:creationId xmlns:a16="http://schemas.microsoft.com/office/drawing/2014/main" id="{64C8BFE3-8257-4908-8391-609CD530A989}"/>
                </a:ext>
              </a:extLst>
            </p:cNvPr>
            <p:cNvSpPr>
              <a:spLocks noChangeAspect="1"/>
            </p:cNvSpPr>
            <p:nvPr/>
          </p:nvSpPr>
          <p:spPr>
            <a:xfrm>
              <a:off x="4206850" y="1522262"/>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80" name="Group 79"/>
          <p:cNvGrpSpPr/>
          <p:nvPr/>
        </p:nvGrpSpPr>
        <p:grpSpPr>
          <a:xfrm>
            <a:off x="4021727" y="3334936"/>
            <a:ext cx="1752597" cy="1710690"/>
            <a:chOff x="2830851" y="2864322"/>
            <a:chExt cx="1752597" cy="1710690"/>
          </a:xfrm>
        </p:grpSpPr>
        <p:grpSp>
          <p:nvGrpSpPr>
            <p:cNvPr id="81" name="Group 80"/>
            <p:cNvGrpSpPr>
              <a:grpSpLocks noChangeAspect="1"/>
            </p:cNvGrpSpPr>
            <p:nvPr/>
          </p:nvGrpSpPr>
          <p:grpSpPr>
            <a:xfrm>
              <a:off x="2830851" y="2864322"/>
              <a:ext cx="1752597" cy="1710690"/>
              <a:chOff x="432000" y="730712"/>
              <a:chExt cx="4381500" cy="4276725"/>
            </a:xfrm>
          </p:grpSpPr>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90" name="Pie 89"/>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82" name="Group 81">
              <a:extLst>
                <a:ext uri="{FF2B5EF4-FFF2-40B4-BE49-F238E27FC236}">
                  <a16:creationId xmlns:a16="http://schemas.microsoft.com/office/drawing/2014/main" id="{9AF15784-0403-44AC-85E3-5EA984013182}"/>
                </a:ext>
              </a:extLst>
            </p:cNvPr>
            <p:cNvGrpSpPr>
              <a:grpSpLocks noChangeAspect="1"/>
            </p:cNvGrpSpPr>
            <p:nvPr/>
          </p:nvGrpSpPr>
          <p:grpSpPr>
            <a:xfrm>
              <a:off x="3709250" y="3342972"/>
              <a:ext cx="0" cy="748800"/>
              <a:chOff x="2620875" y="1194819"/>
              <a:chExt cx="0" cy="3312000"/>
            </a:xfrm>
            <a:effectLst/>
          </p:grpSpPr>
          <p:cxnSp>
            <p:nvCxnSpPr>
              <p:cNvPr id="87" name="Straight Arrow Connector 86">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9AF15784-0403-44AC-85E3-5EA984013182}"/>
                </a:ext>
              </a:extLst>
            </p:cNvPr>
            <p:cNvGrpSpPr>
              <a:grpSpLocks noChangeAspect="1"/>
            </p:cNvGrpSpPr>
            <p:nvPr/>
          </p:nvGrpSpPr>
          <p:grpSpPr>
            <a:xfrm>
              <a:off x="3709249" y="3075777"/>
              <a:ext cx="0" cy="1287780"/>
              <a:chOff x="2620875" y="1194819"/>
              <a:chExt cx="0" cy="3312000"/>
            </a:xfrm>
            <a:effectLst/>
          </p:grpSpPr>
          <p:cxnSp>
            <p:nvCxnSpPr>
              <p:cNvPr id="85" name="Straight Arrow Connector 84">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84" name="Oval 83">
              <a:extLst>
                <a:ext uri="{FF2B5EF4-FFF2-40B4-BE49-F238E27FC236}">
                  <a16:creationId xmlns:a16="http://schemas.microsoft.com/office/drawing/2014/main" id="{64C8BFE3-8257-4908-8391-609CD530A989}"/>
                </a:ext>
              </a:extLst>
            </p:cNvPr>
            <p:cNvSpPr>
              <a:spLocks noChangeAspect="1"/>
            </p:cNvSpPr>
            <p:nvPr/>
          </p:nvSpPr>
          <p:spPr>
            <a:xfrm>
              <a:off x="3656749" y="3667877"/>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91" name="Group 90"/>
          <p:cNvGrpSpPr/>
          <p:nvPr/>
        </p:nvGrpSpPr>
        <p:grpSpPr>
          <a:xfrm>
            <a:off x="5818640" y="3329084"/>
            <a:ext cx="1752597" cy="1710690"/>
            <a:chOff x="6320026" y="2311074"/>
            <a:chExt cx="1752597" cy="1710690"/>
          </a:xfrm>
        </p:grpSpPr>
        <p:grpSp>
          <p:nvGrpSpPr>
            <p:cNvPr id="92" name="Group 91"/>
            <p:cNvGrpSpPr>
              <a:grpSpLocks noChangeAspect="1"/>
            </p:cNvGrpSpPr>
            <p:nvPr/>
          </p:nvGrpSpPr>
          <p:grpSpPr>
            <a:xfrm>
              <a:off x="6320026" y="2311074"/>
              <a:ext cx="1752597" cy="1710690"/>
              <a:chOff x="432000" y="730712"/>
              <a:chExt cx="4381500" cy="4276725"/>
            </a:xfrm>
          </p:grpSpPr>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101" name="Pie 100"/>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93" name="Group 92">
              <a:extLst>
                <a:ext uri="{FF2B5EF4-FFF2-40B4-BE49-F238E27FC236}">
                  <a16:creationId xmlns:a16="http://schemas.microsoft.com/office/drawing/2014/main" id="{9AF15784-0403-44AC-85E3-5EA984013182}"/>
                </a:ext>
              </a:extLst>
            </p:cNvPr>
            <p:cNvGrpSpPr>
              <a:grpSpLocks noChangeAspect="1"/>
            </p:cNvGrpSpPr>
            <p:nvPr/>
          </p:nvGrpSpPr>
          <p:grpSpPr>
            <a:xfrm rot="3600000">
              <a:off x="7198425" y="2789724"/>
              <a:ext cx="0" cy="748800"/>
              <a:chOff x="2620875" y="1194819"/>
              <a:chExt cx="0" cy="3312000"/>
            </a:xfrm>
            <a:effectLst/>
          </p:grpSpPr>
          <p:cxnSp>
            <p:nvCxnSpPr>
              <p:cNvPr id="98" name="Straight Arrow Connector 97">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2620875" y="1194819"/>
                <a:ext cx="0" cy="16560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9AF15784-0403-44AC-85E3-5EA984013182}"/>
                </a:ext>
              </a:extLst>
            </p:cNvPr>
            <p:cNvGrpSpPr>
              <a:grpSpLocks noChangeAspect="1"/>
            </p:cNvGrpSpPr>
            <p:nvPr/>
          </p:nvGrpSpPr>
          <p:grpSpPr>
            <a:xfrm>
              <a:off x="7198424" y="2522529"/>
              <a:ext cx="0" cy="1287780"/>
              <a:chOff x="2620875" y="1194819"/>
              <a:chExt cx="0" cy="3312000"/>
            </a:xfrm>
            <a:effectLst/>
          </p:grpSpPr>
          <p:cxnSp>
            <p:nvCxnSpPr>
              <p:cNvPr id="96" name="Straight Arrow Connector 95">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cxnSpLocks/>
              </p:cNvCxnSpPr>
              <p:nvPr/>
            </p:nvCxnSpPr>
            <p:spPr>
              <a:xfrm>
                <a:off x="2620875" y="1194819"/>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95" name="Oval 94">
              <a:extLst>
                <a:ext uri="{FF2B5EF4-FFF2-40B4-BE49-F238E27FC236}">
                  <a16:creationId xmlns:a16="http://schemas.microsoft.com/office/drawing/2014/main" id="{64C8BFE3-8257-4908-8391-609CD530A989}"/>
                </a:ext>
              </a:extLst>
            </p:cNvPr>
            <p:cNvSpPr>
              <a:spLocks noChangeAspect="1"/>
            </p:cNvSpPr>
            <p:nvPr/>
          </p:nvSpPr>
          <p:spPr>
            <a:xfrm>
              <a:off x="7145924" y="3114629"/>
              <a:ext cx="100800" cy="1008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4013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4"/>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9"/>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500"/>
                                        <p:tgtEl>
                                          <p:spTgt spid="80"/>
                                        </p:tgtEl>
                                      </p:cBhvr>
                                    </p:animEffect>
                                  </p:childTnLst>
                                </p:cTn>
                              </p:par>
                              <p:par>
                                <p:cTn id="41" presetID="1" presetClass="exit" presetSubtype="0" fill="hold" nodeType="withEffect">
                                  <p:stCondLst>
                                    <p:cond delay="0"/>
                                  </p:stCondLst>
                                  <p:childTnLst>
                                    <p:set>
                                      <p:cBhvr>
                                        <p:cTn id="42" dur="1" fill="hold">
                                          <p:stCondLst>
                                            <p:cond delay="0"/>
                                          </p:stCondLst>
                                        </p:cTn>
                                        <p:tgtEl>
                                          <p:spTgt spid="4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0"/>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500"/>
                                        <p:tgtEl>
                                          <p:spTgt spid="91"/>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4" grpId="0" animBg="1"/>
      <p:bldP spid="54" grpId="1" animBg="1"/>
      <p:bldP spid="55" grpId="0" animBg="1"/>
      <p:bldP spid="55" grpId="1" animBg="1"/>
      <p:bldP spid="56"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pic>
        <p:nvPicPr>
          <p:cNvPr id="4" name="Picture 3">
            <a:extLst>
              <a:ext uri="{FF2B5EF4-FFF2-40B4-BE49-F238E27FC236}">
                <a16:creationId xmlns:a16="http://schemas.microsoft.com/office/drawing/2014/main" id="{A17B62AE-5855-455B-B8E5-600C1C3308E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9748" y="479791"/>
            <a:ext cx="8604504" cy="4997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1172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355139-0B23-4737-9B96-8D54DF907195}"/>
              </a:ext>
            </a:extLst>
          </p:cNvPr>
          <p:cNvSpPr>
            <a:spLocks noGrp="1"/>
          </p:cNvSpPr>
          <p:nvPr>
            <p:ph type="sldNum" sz="quarter" idx="12"/>
          </p:nvPr>
        </p:nvSpPr>
        <p:spPr/>
        <p:txBody>
          <a:bodyPr/>
          <a:lstStyle/>
          <a:p>
            <a:fld id="{BA0EE811-478C-4958-8104-2A70B5A19611}" type="slidenum">
              <a:rPr lang="en-GB" smtClean="0"/>
              <a:pPr/>
              <a:t>17</a:t>
            </a:fld>
            <a:endParaRPr lang="en-GB" dirty="0"/>
          </a:p>
        </p:txBody>
      </p:sp>
      <p:sp>
        <p:nvSpPr>
          <p:cNvPr id="4" name="Footer Placeholder 3">
            <a:extLst>
              <a:ext uri="{FF2B5EF4-FFF2-40B4-BE49-F238E27FC236}">
                <a16:creationId xmlns:a16="http://schemas.microsoft.com/office/drawing/2014/main" id="{8CEE1B78-DA4E-4B26-AAD5-2DEF5B69DAD5}"/>
              </a:ext>
            </a:extLst>
          </p:cNvPr>
          <p:cNvSpPr>
            <a:spLocks noGrp="1"/>
          </p:cNvSpPr>
          <p:nvPr>
            <p:ph type="ftr" sz="quarter" idx="11"/>
          </p:nvPr>
        </p:nvSpPr>
        <p:spPr/>
        <p:txBody>
          <a:bodyPr/>
          <a:lstStyle/>
          <a:p>
            <a:pPr algn="r"/>
            <a:r>
              <a:rPr lang="en-GB"/>
              <a:t>Year 2</a:t>
            </a:r>
            <a:endParaRPr lang="en-GB" dirty="0"/>
          </a:p>
        </p:txBody>
      </p:sp>
      <p:sp>
        <p:nvSpPr>
          <p:cNvPr id="5" name="TextBox 4">
            <a:extLst>
              <a:ext uri="{FF2B5EF4-FFF2-40B4-BE49-F238E27FC236}">
                <a16:creationId xmlns:a16="http://schemas.microsoft.com/office/drawing/2014/main" id="{6A8406F2-7AC1-4533-8B72-BFE48D2A5A55}"/>
              </a:ext>
            </a:extLst>
          </p:cNvPr>
          <p:cNvSpPr txBox="1"/>
          <p:nvPr/>
        </p:nvSpPr>
        <p:spPr>
          <a:xfrm>
            <a:off x="1286540" y="606056"/>
            <a:ext cx="6464595" cy="646331"/>
          </a:xfrm>
          <a:prstGeom prst="rect">
            <a:avLst/>
          </a:prstGeom>
          <a:solidFill>
            <a:srgbClr val="FFFF00"/>
          </a:solidFill>
        </p:spPr>
        <p:txBody>
          <a:bodyPr wrap="square" rtlCol="0">
            <a:spAutoFit/>
          </a:bodyPr>
          <a:lstStyle/>
          <a:p>
            <a:pPr algn="ctr"/>
            <a:r>
              <a:rPr lang="en-GB" sz="3600" b="1" dirty="0"/>
              <a:t>QNID</a:t>
            </a:r>
          </a:p>
        </p:txBody>
      </p:sp>
      <p:sp>
        <p:nvSpPr>
          <p:cNvPr id="6" name="TextBox 5">
            <a:extLst>
              <a:ext uri="{FF2B5EF4-FFF2-40B4-BE49-F238E27FC236}">
                <a16:creationId xmlns:a16="http://schemas.microsoft.com/office/drawing/2014/main" id="{741C87F4-9593-48E1-885D-B2156E58A9DA}"/>
              </a:ext>
            </a:extLst>
          </p:cNvPr>
          <p:cNvSpPr txBox="1"/>
          <p:nvPr/>
        </p:nvSpPr>
        <p:spPr>
          <a:xfrm>
            <a:off x="4905408" y="2411437"/>
            <a:ext cx="3618868" cy="523220"/>
          </a:xfrm>
          <a:prstGeom prst="rect">
            <a:avLst/>
          </a:prstGeom>
          <a:solidFill>
            <a:srgbClr val="92D050"/>
          </a:solidFill>
        </p:spPr>
        <p:txBody>
          <a:bodyPr wrap="square" rtlCol="0">
            <a:spAutoFit/>
          </a:bodyPr>
          <a:lstStyle/>
          <a:p>
            <a:r>
              <a:rPr lang="en-GB" sz="2800" dirty="0"/>
              <a:t>Clock tower in Qatar</a:t>
            </a:r>
          </a:p>
        </p:txBody>
      </p:sp>
      <p:pic>
        <p:nvPicPr>
          <p:cNvPr id="7" name="Picture 6" descr="C:\Users\sabaz\AppData\Local\Microsoft\Windows\INetCache\Content.MSO\F39FBED6.tmp">
            <a:extLst>
              <a:ext uri="{FF2B5EF4-FFF2-40B4-BE49-F238E27FC236}">
                <a16:creationId xmlns:a16="http://schemas.microsoft.com/office/drawing/2014/main" id="{607BBDF6-50B2-454A-AF6C-5256EBA8A20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32193" y="1645284"/>
            <a:ext cx="3139807" cy="1909039"/>
          </a:xfrm>
          <a:prstGeom prst="rect">
            <a:avLst/>
          </a:prstGeom>
          <a:noFill/>
          <a:ln>
            <a:noFill/>
          </a:ln>
        </p:spPr>
      </p:pic>
      <p:pic>
        <p:nvPicPr>
          <p:cNvPr id="8" name="Picture 7" descr="C:\Users\sabaz\AppData\Local\Microsoft\Windows\INetCache\Content.MSO\21263EFC.tmp">
            <a:extLst>
              <a:ext uri="{FF2B5EF4-FFF2-40B4-BE49-F238E27FC236}">
                <a16:creationId xmlns:a16="http://schemas.microsoft.com/office/drawing/2014/main" id="{EF807D1C-1C5B-4446-ADDD-AB07FCB28F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82502" y="3739094"/>
            <a:ext cx="5841169" cy="2008615"/>
          </a:xfrm>
          <a:prstGeom prst="rect">
            <a:avLst/>
          </a:prstGeom>
          <a:noFill/>
          <a:ln>
            <a:noFill/>
          </a:ln>
        </p:spPr>
      </p:pic>
    </p:spTree>
    <p:extLst>
      <p:ext uri="{BB962C8B-B14F-4D97-AF65-F5344CB8AC3E}">
        <p14:creationId xmlns:p14="http://schemas.microsoft.com/office/powerpoint/2010/main" val="2831179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E854024-C2D7-4715-BB73-A797F6C327F8}"/>
              </a:ext>
            </a:extLst>
          </p:cNvPr>
          <p:cNvSpPr>
            <a:spLocks noGrp="1"/>
          </p:cNvSpPr>
          <p:nvPr>
            <p:ph type="ftr" sz="quarter" idx="11"/>
          </p:nvPr>
        </p:nvSpPr>
        <p:spPr/>
        <p:txBody>
          <a:bodyPr/>
          <a:lstStyle/>
          <a:p>
            <a:r>
              <a:rPr lang="en-GB"/>
              <a:t>Year 2</a:t>
            </a:r>
            <a:endParaRPr lang="en-GB" dirty="0"/>
          </a:p>
        </p:txBody>
      </p:sp>
      <p:sp>
        <p:nvSpPr>
          <p:cNvPr id="3" name="Slide Number Placeholder 2">
            <a:extLst>
              <a:ext uri="{FF2B5EF4-FFF2-40B4-BE49-F238E27FC236}">
                <a16:creationId xmlns:a16="http://schemas.microsoft.com/office/drawing/2014/main" id="{B73E8D8B-B82A-4F10-828F-7C08843676D0}"/>
              </a:ext>
            </a:extLst>
          </p:cNvPr>
          <p:cNvSpPr>
            <a:spLocks noGrp="1"/>
          </p:cNvSpPr>
          <p:nvPr>
            <p:ph type="sldNum" sz="quarter" idx="12"/>
          </p:nvPr>
        </p:nvSpPr>
        <p:spPr/>
        <p:txBody>
          <a:bodyPr/>
          <a:lstStyle/>
          <a:p>
            <a:fld id="{BA0EE811-478C-4958-8104-2A70B5A19611}" type="slidenum">
              <a:rPr lang="en-GB" smtClean="0"/>
              <a:t>18</a:t>
            </a:fld>
            <a:endParaRPr lang="en-GB" dirty="0"/>
          </a:p>
        </p:txBody>
      </p:sp>
      <p:sp>
        <p:nvSpPr>
          <p:cNvPr id="4" name="TextBox 3">
            <a:extLst>
              <a:ext uri="{FF2B5EF4-FFF2-40B4-BE49-F238E27FC236}">
                <a16:creationId xmlns:a16="http://schemas.microsoft.com/office/drawing/2014/main" id="{873B5097-9FC3-4695-BDD4-AB2D06B429ED}"/>
              </a:ext>
            </a:extLst>
          </p:cNvPr>
          <p:cNvSpPr txBox="1"/>
          <p:nvPr/>
        </p:nvSpPr>
        <p:spPr>
          <a:xfrm>
            <a:off x="624468" y="795466"/>
            <a:ext cx="3211551" cy="646331"/>
          </a:xfrm>
          <a:prstGeom prst="rect">
            <a:avLst/>
          </a:prstGeom>
          <a:solidFill>
            <a:schemeClr val="accent6"/>
          </a:solidFill>
        </p:spPr>
        <p:txBody>
          <a:bodyPr wrap="square" rtlCol="0">
            <a:spAutoFit/>
          </a:bodyPr>
          <a:lstStyle/>
          <a:p>
            <a:r>
              <a:rPr lang="en-US" b="1" dirty="0"/>
              <a:t>Task 1 – Pair/Group Work</a:t>
            </a:r>
          </a:p>
          <a:p>
            <a:endParaRPr lang="en-GB" dirty="0"/>
          </a:p>
        </p:txBody>
      </p:sp>
      <p:sp>
        <p:nvSpPr>
          <p:cNvPr id="5" name="TextBox 4">
            <a:extLst>
              <a:ext uri="{FF2B5EF4-FFF2-40B4-BE49-F238E27FC236}">
                <a16:creationId xmlns:a16="http://schemas.microsoft.com/office/drawing/2014/main" id="{B69C398A-8862-4F4E-9BBD-470BDBA0E463}"/>
              </a:ext>
            </a:extLst>
          </p:cNvPr>
          <p:cNvSpPr txBox="1"/>
          <p:nvPr/>
        </p:nvSpPr>
        <p:spPr>
          <a:xfrm>
            <a:off x="423612" y="1520104"/>
            <a:ext cx="3947532" cy="2308324"/>
          </a:xfrm>
          <a:prstGeom prst="rect">
            <a:avLst/>
          </a:prstGeom>
          <a:solidFill>
            <a:srgbClr val="FFFF00"/>
          </a:solidFill>
        </p:spPr>
        <p:txBody>
          <a:bodyPr wrap="square" rtlCol="0">
            <a:spAutoFit/>
          </a:bodyPr>
          <a:lstStyle/>
          <a:p>
            <a:pPr lvl="0"/>
            <a:r>
              <a:rPr lang="en-GB" dirty="0"/>
              <a:t>In pairs, work through the set of activity sheets to practise reading and writing equivalent times (o’clock and half  past) on analogue and digital clocks. </a:t>
            </a:r>
          </a:p>
          <a:p>
            <a:pPr lvl="0"/>
            <a:r>
              <a:rPr lang="en-GB" dirty="0"/>
              <a:t>Discuss each one, say the time out loud quietly to each other, then write or draw the missing time(s) as necessary.</a:t>
            </a:r>
          </a:p>
          <a:p>
            <a:pPr lvl="0"/>
            <a:endParaRPr lang="en-GB" dirty="0"/>
          </a:p>
        </p:txBody>
      </p:sp>
      <p:pic>
        <p:nvPicPr>
          <p:cNvPr id="6" name="Picture 5">
            <a:extLst>
              <a:ext uri="{FF2B5EF4-FFF2-40B4-BE49-F238E27FC236}">
                <a16:creationId xmlns:a16="http://schemas.microsoft.com/office/drawing/2014/main" id="{055C10E7-BABB-4404-857F-61A431673FFC}"/>
              </a:ext>
            </a:extLst>
          </p:cNvPr>
          <p:cNvPicPr>
            <a:picLocks noChangeAspect="1"/>
          </p:cNvPicPr>
          <p:nvPr/>
        </p:nvPicPr>
        <p:blipFill>
          <a:blip r:embed="rId2"/>
          <a:stretch>
            <a:fillRect/>
          </a:stretch>
        </p:blipFill>
        <p:spPr>
          <a:xfrm>
            <a:off x="4611744" y="730249"/>
            <a:ext cx="3903606" cy="5528899"/>
          </a:xfrm>
          <a:prstGeom prst="rect">
            <a:avLst/>
          </a:prstGeom>
        </p:spPr>
      </p:pic>
    </p:spTree>
    <p:extLst>
      <p:ext uri="{BB962C8B-B14F-4D97-AF65-F5344CB8AC3E}">
        <p14:creationId xmlns:p14="http://schemas.microsoft.com/office/powerpoint/2010/main" val="1553199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577E05-7D43-4065-BB9A-358727419E49}"/>
              </a:ext>
            </a:extLst>
          </p:cNvPr>
          <p:cNvSpPr>
            <a:spLocks noGrp="1"/>
          </p:cNvSpPr>
          <p:nvPr>
            <p:ph type="ftr" sz="quarter" idx="11"/>
          </p:nvPr>
        </p:nvSpPr>
        <p:spPr/>
        <p:txBody>
          <a:bodyPr/>
          <a:lstStyle/>
          <a:p>
            <a:r>
              <a:rPr lang="en-GB"/>
              <a:t>Year 2</a:t>
            </a:r>
            <a:endParaRPr lang="en-GB" dirty="0"/>
          </a:p>
        </p:txBody>
      </p:sp>
      <p:sp>
        <p:nvSpPr>
          <p:cNvPr id="3" name="Slide Number Placeholder 2">
            <a:extLst>
              <a:ext uri="{FF2B5EF4-FFF2-40B4-BE49-F238E27FC236}">
                <a16:creationId xmlns:a16="http://schemas.microsoft.com/office/drawing/2014/main" id="{B4DA10F3-D26B-4B48-8539-C8C7B99D4B9A}"/>
              </a:ext>
            </a:extLst>
          </p:cNvPr>
          <p:cNvSpPr>
            <a:spLocks noGrp="1"/>
          </p:cNvSpPr>
          <p:nvPr>
            <p:ph type="sldNum" sz="quarter" idx="12"/>
          </p:nvPr>
        </p:nvSpPr>
        <p:spPr/>
        <p:txBody>
          <a:bodyPr/>
          <a:lstStyle/>
          <a:p>
            <a:fld id="{BA0EE811-478C-4958-8104-2A70B5A19611}" type="slidenum">
              <a:rPr lang="en-GB" smtClean="0"/>
              <a:t>19</a:t>
            </a:fld>
            <a:endParaRPr lang="en-GB" dirty="0"/>
          </a:p>
        </p:txBody>
      </p:sp>
      <p:sp>
        <p:nvSpPr>
          <p:cNvPr id="4" name="TextBox 3">
            <a:extLst>
              <a:ext uri="{FF2B5EF4-FFF2-40B4-BE49-F238E27FC236}">
                <a16:creationId xmlns:a16="http://schemas.microsoft.com/office/drawing/2014/main" id="{0F4079F3-AB78-40C5-883D-00B66CA6D391}"/>
              </a:ext>
            </a:extLst>
          </p:cNvPr>
          <p:cNvSpPr txBox="1"/>
          <p:nvPr/>
        </p:nvSpPr>
        <p:spPr>
          <a:xfrm>
            <a:off x="624468" y="795466"/>
            <a:ext cx="3211551" cy="646331"/>
          </a:xfrm>
          <a:prstGeom prst="rect">
            <a:avLst/>
          </a:prstGeom>
          <a:solidFill>
            <a:schemeClr val="accent6"/>
          </a:solidFill>
        </p:spPr>
        <p:txBody>
          <a:bodyPr wrap="square" rtlCol="0">
            <a:spAutoFit/>
          </a:bodyPr>
          <a:lstStyle/>
          <a:p>
            <a:r>
              <a:rPr lang="en-US" b="1" dirty="0"/>
              <a:t>Task 2- Pair Work</a:t>
            </a:r>
          </a:p>
          <a:p>
            <a:endParaRPr lang="en-GB" dirty="0"/>
          </a:p>
        </p:txBody>
      </p:sp>
      <p:sp>
        <p:nvSpPr>
          <p:cNvPr id="5" name="TextBox 4">
            <a:extLst>
              <a:ext uri="{FF2B5EF4-FFF2-40B4-BE49-F238E27FC236}">
                <a16:creationId xmlns:a16="http://schemas.microsoft.com/office/drawing/2014/main" id="{6F150204-3497-441D-99F5-903600E648E9}"/>
              </a:ext>
            </a:extLst>
          </p:cNvPr>
          <p:cNvSpPr txBox="1"/>
          <p:nvPr/>
        </p:nvSpPr>
        <p:spPr>
          <a:xfrm>
            <a:off x="495758" y="1520103"/>
            <a:ext cx="3211551" cy="3693319"/>
          </a:xfrm>
          <a:prstGeom prst="rect">
            <a:avLst/>
          </a:prstGeom>
          <a:solidFill>
            <a:srgbClr val="FFFF00"/>
          </a:solidFill>
        </p:spPr>
        <p:txBody>
          <a:bodyPr wrap="square" rtlCol="0">
            <a:spAutoFit/>
          </a:bodyPr>
          <a:lstStyle/>
          <a:p>
            <a:pPr lvl="0"/>
            <a:r>
              <a:rPr lang="en-GB" dirty="0"/>
              <a:t>Work in pairs to cut out the times shown on the activity sheets, one sheet at a time </a:t>
            </a:r>
          </a:p>
          <a:p>
            <a:pPr lvl="0"/>
            <a:r>
              <a:rPr lang="en-GB" dirty="0"/>
              <a:t>Choose a time.</a:t>
            </a:r>
          </a:p>
          <a:p>
            <a:pPr lvl="0"/>
            <a:r>
              <a:rPr lang="en-GB" dirty="0"/>
              <a:t>Say that time aloud (quietly) to each other and discuss what you might be doing at that time.</a:t>
            </a:r>
          </a:p>
          <a:p>
            <a:pPr lvl="0"/>
            <a:r>
              <a:rPr lang="en-GB" dirty="0"/>
              <a:t>Repeat for each time, so that you agree what time it is. </a:t>
            </a:r>
          </a:p>
          <a:p>
            <a:pPr lvl="0"/>
            <a:r>
              <a:rPr lang="en-GB" dirty="0"/>
              <a:t>Together, discuss and agree on the order of the times, then stick them in this order.</a:t>
            </a:r>
          </a:p>
          <a:p>
            <a:pPr lvl="0"/>
            <a:endParaRPr lang="en-GB" dirty="0"/>
          </a:p>
        </p:txBody>
      </p:sp>
      <p:pic>
        <p:nvPicPr>
          <p:cNvPr id="7" name="Picture 6">
            <a:extLst>
              <a:ext uri="{FF2B5EF4-FFF2-40B4-BE49-F238E27FC236}">
                <a16:creationId xmlns:a16="http://schemas.microsoft.com/office/drawing/2014/main" id="{794BFCD8-C928-43A8-B40B-1F316B098B77}"/>
              </a:ext>
            </a:extLst>
          </p:cNvPr>
          <p:cNvPicPr>
            <a:picLocks noChangeAspect="1"/>
          </p:cNvPicPr>
          <p:nvPr/>
        </p:nvPicPr>
        <p:blipFill>
          <a:blip r:embed="rId2"/>
          <a:stretch>
            <a:fillRect/>
          </a:stretch>
        </p:blipFill>
        <p:spPr>
          <a:xfrm>
            <a:off x="3836019" y="1520102"/>
            <a:ext cx="5222400" cy="3693319"/>
          </a:xfrm>
          <a:prstGeom prst="rect">
            <a:avLst/>
          </a:prstGeom>
        </p:spPr>
      </p:pic>
    </p:spTree>
    <p:extLst>
      <p:ext uri="{BB962C8B-B14F-4D97-AF65-F5344CB8AC3E}">
        <p14:creationId xmlns:p14="http://schemas.microsoft.com/office/powerpoint/2010/main" val="177122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49557" y="1454349"/>
            <a:ext cx="8130503" cy="3372718"/>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Starters</a:t>
            </a: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Halves and quarters (pre-requisite skills)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Read o’clock and half past times (analogue) (pre-requisite skills)</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Tell time to the quarter hour (pre-requisite skills)</a:t>
            </a: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Match digital times to analogue (pre-requisite skills)</a:t>
            </a:r>
          </a:p>
        </p:txBody>
      </p:sp>
      <p:sp>
        <p:nvSpPr>
          <p:cNvPr id="6" name="TextBox 5">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275489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pic>
        <p:nvPicPr>
          <p:cNvPr id="4" name="Picture 3">
            <a:extLst>
              <a:ext uri="{FF2B5EF4-FFF2-40B4-BE49-F238E27FC236}">
                <a16:creationId xmlns:a16="http://schemas.microsoft.com/office/drawing/2014/main" id="{AF1F8277-A1B3-4E70-A20E-989C4739D22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01341" y="403989"/>
            <a:ext cx="8341318" cy="506577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E654C3E9-742F-4473-BD33-75779BB948D5}"/>
              </a:ext>
            </a:extLst>
          </p:cNvPr>
          <p:cNvSpPr txBox="1"/>
          <p:nvPr/>
        </p:nvSpPr>
        <p:spPr>
          <a:xfrm>
            <a:off x="892658" y="172848"/>
            <a:ext cx="2170323" cy="661012"/>
          </a:xfrm>
          <a:prstGeom prst="rect">
            <a:avLst/>
          </a:prstGeom>
          <a:solidFill>
            <a:srgbClr val="92D050"/>
          </a:solidFill>
        </p:spPr>
        <p:txBody>
          <a:bodyPr wrap="square" rtlCol="0">
            <a:spAutoFit/>
          </a:bodyPr>
          <a:lstStyle/>
          <a:p>
            <a:r>
              <a:rPr lang="en-US" b="1" dirty="0"/>
              <a:t>Task 3 – Independent Work</a:t>
            </a:r>
          </a:p>
        </p:txBody>
      </p:sp>
    </p:spTree>
    <p:extLst>
      <p:ext uri="{BB962C8B-B14F-4D97-AF65-F5344CB8AC3E}">
        <p14:creationId xmlns:p14="http://schemas.microsoft.com/office/powerpoint/2010/main" val="164609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850358-5A2C-4F7C-A62D-EFBEA9A7A666}"/>
              </a:ext>
            </a:extLst>
          </p:cNvPr>
          <p:cNvSpPr>
            <a:spLocks noGrp="1"/>
          </p:cNvSpPr>
          <p:nvPr>
            <p:ph type="ftr" sz="quarter" idx="11"/>
          </p:nvPr>
        </p:nvSpPr>
        <p:spPr/>
        <p:txBody>
          <a:bodyPr/>
          <a:lstStyle/>
          <a:p>
            <a:r>
              <a:rPr lang="en-GB"/>
              <a:t>Year 2</a:t>
            </a:r>
            <a:endParaRPr lang="en-GB" dirty="0"/>
          </a:p>
        </p:txBody>
      </p:sp>
      <p:sp>
        <p:nvSpPr>
          <p:cNvPr id="3" name="Slide Number Placeholder 2">
            <a:extLst>
              <a:ext uri="{FF2B5EF4-FFF2-40B4-BE49-F238E27FC236}">
                <a16:creationId xmlns:a16="http://schemas.microsoft.com/office/drawing/2014/main" id="{47DB99E9-8599-4381-943E-CEA3576F120F}"/>
              </a:ext>
            </a:extLst>
          </p:cNvPr>
          <p:cNvSpPr>
            <a:spLocks noGrp="1"/>
          </p:cNvSpPr>
          <p:nvPr>
            <p:ph type="sldNum" sz="quarter" idx="12"/>
          </p:nvPr>
        </p:nvSpPr>
        <p:spPr/>
        <p:txBody>
          <a:bodyPr/>
          <a:lstStyle/>
          <a:p>
            <a:fld id="{BA0EE811-478C-4958-8104-2A70B5A19611}" type="slidenum">
              <a:rPr lang="en-GB" smtClean="0"/>
              <a:t>21</a:t>
            </a:fld>
            <a:endParaRPr lang="en-GB" dirty="0"/>
          </a:p>
        </p:txBody>
      </p:sp>
      <p:sp>
        <p:nvSpPr>
          <p:cNvPr id="4" name="Subtitle 1">
            <a:extLst>
              <a:ext uri="{FF2B5EF4-FFF2-40B4-BE49-F238E27FC236}">
                <a16:creationId xmlns:a16="http://schemas.microsoft.com/office/drawing/2014/main" id="{6AD1C4FF-3F3E-4E38-8EF8-4DBA21902D89}"/>
              </a:ext>
            </a:extLst>
          </p:cNvPr>
          <p:cNvSpPr txBox="1">
            <a:spLocks/>
          </p:cNvSpPr>
          <p:nvPr/>
        </p:nvSpPr>
        <p:spPr>
          <a:xfrm>
            <a:off x="3471248" y="698376"/>
            <a:ext cx="2201504" cy="843985"/>
          </a:xfrm>
          <a:prstGeom prst="rect">
            <a:avLst/>
          </a:prstGeom>
          <a:solidFill>
            <a:srgbClr val="92D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Plenary </a:t>
            </a:r>
            <a:endParaRPr lang="en-US" b="1" dirty="0"/>
          </a:p>
        </p:txBody>
      </p:sp>
      <p:sp>
        <p:nvSpPr>
          <p:cNvPr id="5" name="Rectangle 4">
            <a:extLst>
              <a:ext uri="{FF2B5EF4-FFF2-40B4-BE49-F238E27FC236}">
                <a16:creationId xmlns:a16="http://schemas.microsoft.com/office/drawing/2014/main" id="{212B0F0A-E3F0-468C-8352-1F5CB3AD1FB3}"/>
              </a:ext>
            </a:extLst>
          </p:cNvPr>
          <p:cNvSpPr/>
          <p:nvPr/>
        </p:nvSpPr>
        <p:spPr>
          <a:xfrm>
            <a:off x="903248" y="1683968"/>
            <a:ext cx="7337503" cy="369332"/>
          </a:xfrm>
          <a:prstGeom prst="rect">
            <a:avLst/>
          </a:prstGeom>
          <a:solidFill>
            <a:srgbClr val="FFFF00"/>
          </a:solidFill>
        </p:spPr>
        <p:txBody>
          <a:bodyPr wrap="square">
            <a:spAutoFit/>
          </a:bodyPr>
          <a:lstStyle/>
          <a:p>
            <a:pPr>
              <a:spcAft>
                <a:spcPts val="0"/>
              </a:spcAft>
            </a:pPr>
            <a:r>
              <a:rPr lang="en-GB" dirty="0"/>
              <a:t>Children will attempt Q 2 on page 182 Learners book.</a:t>
            </a:r>
          </a:p>
        </p:txBody>
      </p:sp>
      <p:pic>
        <p:nvPicPr>
          <p:cNvPr id="6" name="Picture 5">
            <a:extLst>
              <a:ext uri="{FF2B5EF4-FFF2-40B4-BE49-F238E27FC236}">
                <a16:creationId xmlns:a16="http://schemas.microsoft.com/office/drawing/2014/main" id="{FB737A15-6036-4619-BE8E-8C3D3D2DC96B}"/>
              </a:ext>
            </a:extLst>
          </p:cNvPr>
          <p:cNvPicPr>
            <a:picLocks noChangeAspect="1"/>
          </p:cNvPicPr>
          <p:nvPr/>
        </p:nvPicPr>
        <p:blipFill rotWithShape="1">
          <a:blip r:embed="rId2"/>
          <a:srcRect l="1" t="42631" r="1112"/>
          <a:stretch/>
        </p:blipFill>
        <p:spPr>
          <a:xfrm>
            <a:off x="1254249" y="2434727"/>
            <a:ext cx="6635499" cy="3815665"/>
          </a:xfrm>
          <a:prstGeom prst="rect">
            <a:avLst/>
          </a:prstGeom>
        </p:spPr>
      </p:pic>
    </p:spTree>
    <p:extLst>
      <p:ext uri="{BB962C8B-B14F-4D97-AF65-F5344CB8AC3E}">
        <p14:creationId xmlns:p14="http://schemas.microsoft.com/office/powerpoint/2010/main" val="2574989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C1341A-22D7-471B-9D32-464B634CBBF4}"/>
              </a:ext>
            </a:extLst>
          </p:cNvPr>
          <p:cNvSpPr>
            <a:spLocks noGrp="1"/>
          </p:cNvSpPr>
          <p:nvPr>
            <p:ph type="ftr" sz="quarter" idx="11"/>
          </p:nvPr>
        </p:nvSpPr>
        <p:spPr/>
        <p:txBody>
          <a:bodyPr/>
          <a:lstStyle/>
          <a:p>
            <a:r>
              <a:rPr lang="en-GB"/>
              <a:t>Year 2</a:t>
            </a:r>
            <a:endParaRPr lang="en-GB" dirty="0"/>
          </a:p>
        </p:txBody>
      </p:sp>
      <p:sp>
        <p:nvSpPr>
          <p:cNvPr id="3" name="Slide Number Placeholder 2">
            <a:extLst>
              <a:ext uri="{FF2B5EF4-FFF2-40B4-BE49-F238E27FC236}">
                <a16:creationId xmlns:a16="http://schemas.microsoft.com/office/drawing/2014/main" id="{6B1752D3-9CA2-490E-9514-9EC4A4EB55BD}"/>
              </a:ext>
            </a:extLst>
          </p:cNvPr>
          <p:cNvSpPr>
            <a:spLocks noGrp="1"/>
          </p:cNvSpPr>
          <p:nvPr>
            <p:ph type="sldNum" sz="quarter" idx="12"/>
          </p:nvPr>
        </p:nvSpPr>
        <p:spPr/>
        <p:txBody>
          <a:bodyPr/>
          <a:lstStyle/>
          <a:p>
            <a:fld id="{BA0EE811-478C-4958-8104-2A70B5A19611}" type="slidenum">
              <a:rPr lang="en-GB" smtClean="0"/>
              <a:t>22</a:t>
            </a:fld>
            <a:endParaRPr lang="en-GB" dirty="0"/>
          </a:p>
        </p:txBody>
      </p:sp>
      <p:sp>
        <p:nvSpPr>
          <p:cNvPr id="4" name="Subtitle 1">
            <a:extLst>
              <a:ext uri="{FF2B5EF4-FFF2-40B4-BE49-F238E27FC236}">
                <a16:creationId xmlns:a16="http://schemas.microsoft.com/office/drawing/2014/main" id="{5E86E13E-0E45-4C83-9AD3-7BC0045F5A10}"/>
              </a:ext>
            </a:extLst>
          </p:cNvPr>
          <p:cNvSpPr txBox="1">
            <a:spLocks/>
          </p:cNvSpPr>
          <p:nvPr/>
        </p:nvSpPr>
        <p:spPr>
          <a:xfrm>
            <a:off x="3454722" y="254210"/>
            <a:ext cx="2234555" cy="627139"/>
          </a:xfrm>
          <a:prstGeom prst="rect">
            <a:avLst/>
          </a:prstGeom>
          <a:solidFill>
            <a:srgbClr val="92D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Homework</a:t>
            </a:r>
          </a:p>
        </p:txBody>
      </p:sp>
      <p:pic>
        <p:nvPicPr>
          <p:cNvPr id="5" name="Picture 4">
            <a:extLst>
              <a:ext uri="{FF2B5EF4-FFF2-40B4-BE49-F238E27FC236}">
                <a16:creationId xmlns:a16="http://schemas.microsoft.com/office/drawing/2014/main" id="{752C2C12-B994-440B-B063-F181B0B6BAB1}"/>
              </a:ext>
            </a:extLst>
          </p:cNvPr>
          <p:cNvPicPr>
            <a:picLocks noChangeAspect="1"/>
          </p:cNvPicPr>
          <p:nvPr/>
        </p:nvPicPr>
        <p:blipFill>
          <a:blip r:embed="rId2"/>
          <a:stretch>
            <a:fillRect/>
          </a:stretch>
        </p:blipFill>
        <p:spPr>
          <a:xfrm>
            <a:off x="1096887" y="2382819"/>
            <a:ext cx="7418463" cy="4156094"/>
          </a:xfrm>
          <a:prstGeom prst="rect">
            <a:avLst/>
          </a:prstGeom>
        </p:spPr>
      </p:pic>
      <p:sp>
        <p:nvSpPr>
          <p:cNvPr id="6" name="Rectangle 5">
            <a:extLst>
              <a:ext uri="{FF2B5EF4-FFF2-40B4-BE49-F238E27FC236}">
                <a16:creationId xmlns:a16="http://schemas.microsoft.com/office/drawing/2014/main" id="{361C9C85-43ED-4F8A-9C48-47C513BA19E1}"/>
              </a:ext>
            </a:extLst>
          </p:cNvPr>
          <p:cNvSpPr/>
          <p:nvPr/>
        </p:nvSpPr>
        <p:spPr>
          <a:xfrm>
            <a:off x="1349070" y="1031919"/>
            <a:ext cx="6676009" cy="1200329"/>
          </a:xfrm>
          <a:prstGeom prst="rect">
            <a:avLst/>
          </a:prstGeom>
          <a:solidFill>
            <a:srgbClr val="FFFF00"/>
          </a:solidFill>
        </p:spPr>
        <p:txBody>
          <a:bodyPr wrap="square">
            <a:spAutoFit/>
          </a:bodyPr>
          <a:lstStyle/>
          <a:p>
            <a:r>
              <a:rPr lang="en-GB" dirty="0"/>
              <a:t>Play this game: </a:t>
            </a:r>
          </a:p>
          <a:p>
            <a:r>
              <a:rPr lang="en-GB" u="sng" dirty="0">
                <a:hlinkClick r:id="rId3"/>
              </a:rPr>
              <a:t>https://mathsframe.co.uk/en/resources/resource/116/telling-the-time</a:t>
            </a:r>
            <a:endParaRPr lang="en-GB" dirty="0"/>
          </a:p>
          <a:p>
            <a:r>
              <a:rPr lang="en-GB" dirty="0"/>
              <a:t>.Choose "Read time to the hour and half hour."</a:t>
            </a:r>
            <a:endParaRPr lang="en-GB" dirty="0">
              <a:latin typeface="Cambria" panose="020405030504060302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60021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Read time on analogue clocks to nearest quarter hour.</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1591904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5B9BD5">
                    <a:lumMod val="75000"/>
                  </a:srgbClr>
                </a:solidFill>
              </a:rPr>
              <a:t>Read time on analogue clocks to nearest quarter hour.</a:t>
            </a:r>
          </a:p>
        </p:txBody>
      </p:sp>
      <p:sp>
        <p:nvSpPr>
          <p:cNvPr id="3" name="Oval 2"/>
          <p:cNvSpPr/>
          <p:nvPr/>
        </p:nvSpPr>
        <p:spPr>
          <a:xfrm>
            <a:off x="482643" y="1087575"/>
            <a:ext cx="3600000" cy="3600000"/>
          </a:xfrm>
          <a:prstGeom prst="ellipse">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a:stCxn id="3" idx="0"/>
            <a:endCxn id="3" idx="4"/>
          </p:cNvCxnSpPr>
          <p:nvPr/>
        </p:nvCxnSpPr>
        <p:spPr>
          <a:xfrm>
            <a:off x="2282643" y="1087575"/>
            <a:ext cx="0" cy="36000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 idx="2"/>
            <a:endCxn id="3" idx="6"/>
          </p:cNvCxnSpPr>
          <p:nvPr/>
        </p:nvCxnSpPr>
        <p:spPr>
          <a:xfrm>
            <a:off x="482643" y="2887575"/>
            <a:ext cx="3600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Speech Bubble: Rectangle with Corners Rounded 10">
            <a:extLst>
              <a:ext uri="{FF2B5EF4-FFF2-40B4-BE49-F238E27FC236}">
                <a16:creationId xmlns:a16="http://schemas.microsoft.com/office/drawing/2014/main" id="{A5209EEE-E1BD-4F2F-8E5D-A043EDA11F92}"/>
              </a:ext>
            </a:extLst>
          </p:cNvPr>
          <p:cNvSpPr/>
          <p:nvPr/>
        </p:nvSpPr>
        <p:spPr>
          <a:xfrm>
            <a:off x="4382773" y="725625"/>
            <a:ext cx="4520672" cy="1798500"/>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Fold your circle in half. Now fold it in half again so that you have 4 equal parts. What do we call these parts? </a:t>
            </a:r>
          </a:p>
        </p:txBody>
      </p:sp>
      <p:sp>
        <p:nvSpPr>
          <p:cNvPr id="11" name="Speech Bubble: Rectangle with Corners Rounded 10">
            <a:extLst>
              <a:ext uri="{FF2B5EF4-FFF2-40B4-BE49-F238E27FC236}">
                <a16:creationId xmlns:a16="http://schemas.microsoft.com/office/drawing/2014/main" id="{A5209EEE-E1BD-4F2F-8E5D-A043EDA11F92}"/>
              </a:ext>
            </a:extLst>
          </p:cNvPr>
          <p:cNvSpPr/>
          <p:nvPr/>
        </p:nvSpPr>
        <p:spPr>
          <a:xfrm>
            <a:off x="4382773" y="725625"/>
            <a:ext cx="4520672" cy="1246050"/>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The circle is a bit like a clock face. Let’s put 12 at the top.</a:t>
            </a:r>
          </a:p>
        </p:txBody>
      </p:sp>
      <p:sp>
        <p:nvSpPr>
          <p:cNvPr id="9" name="TextBox 8"/>
          <p:cNvSpPr txBox="1"/>
          <p:nvPr/>
        </p:nvSpPr>
        <p:spPr>
          <a:xfrm>
            <a:off x="2060467" y="687465"/>
            <a:ext cx="444352" cy="400110"/>
          </a:xfrm>
          <a:prstGeom prst="rect">
            <a:avLst/>
          </a:prstGeom>
          <a:noFill/>
        </p:spPr>
        <p:txBody>
          <a:bodyPr wrap="none" rtlCol="0">
            <a:spAutoFit/>
          </a:bodyPr>
          <a:lstStyle/>
          <a:p>
            <a:r>
              <a:rPr lang="en-GB" sz="2000" b="1" dirty="0"/>
              <a:t>12</a:t>
            </a:r>
          </a:p>
        </p:txBody>
      </p:sp>
      <p:sp>
        <p:nvSpPr>
          <p:cNvPr id="13" name="Speech Bubble: Rectangle with Corners Rounded 10">
            <a:extLst>
              <a:ext uri="{FF2B5EF4-FFF2-40B4-BE49-F238E27FC236}">
                <a16:creationId xmlns:a16="http://schemas.microsoft.com/office/drawing/2014/main" id="{A5209EEE-E1BD-4F2F-8E5D-A043EDA11F92}"/>
              </a:ext>
            </a:extLst>
          </p:cNvPr>
          <p:cNvSpPr/>
          <p:nvPr/>
        </p:nvSpPr>
        <p:spPr>
          <a:xfrm>
            <a:off x="4535173" y="2085975"/>
            <a:ext cx="4520672" cy="1123950"/>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number goes at the bottom?</a:t>
            </a:r>
          </a:p>
        </p:txBody>
      </p:sp>
      <p:sp>
        <p:nvSpPr>
          <p:cNvPr id="14" name="TextBox 13"/>
          <p:cNvSpPr txBox="1"/>
          <p:nvPr/>
        </p:nvSpPr>
        <p:spPr>
          <a:xfrm>
            <a:off x="2125388" y="4687575"/>
            <a:ext cx="314510" cy="400110"/>
          </a:xfrm>
          <a:prstGeom prst="rect">
            <a:avLst/>
          </a:prstGeom>
          <a:noFill/>
        </p:spPr>
        <p:txBody>
          <a:bodyPr wrap="none" rtlCol="0">
            <a:spAutoFit/>
          </a:bodyPr>
          <a:lstStyle/>
          <a:p>
            <a:r>
              <a:rPr lang="en-GB" sz="2000" b="1" dirty="0"/>
              <a:t>6</a:t>
            </a:r>
          </a:p>
        </p:txBody>
      </p:sp>
      <p:sp>
        <p:nvSpPr>
          <p:cNvPr id="15" name="Speech Bubble: Rectangle with Corners Rounded 10">
            <a:extLst>
              <a:ext uri="{FF2B5EF4-FFF2-40B4-BE49-F238E27FC236}">
                <a16:creationId xmlns:a16="http://schemas.microsoft.com/office/drawing/2014/main" id="{A5209EEE-E1BD-4F2F-8E5D-A043EDA11F92}"/>
              </a:ext>
            </a:extLst>
          </p:cNvPr>
          <p:cNvSpPr/>
          <p:nvPr/>
        </p:nvSpPr>
        <p:spPr>
          <a:xfrm>
            <a:off x="4397153" y="1201650"/>
            <a:ext cx="4221040" cy="1123950"/>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Where should 3 go on our circle?</a:t>
            </a:r>
          </a:p>
        </p:txBody>
      </p:sp>
      <p:sp>
        <p:nvSpPr>
          <p:cNvPr id="16" name="TextBox 15"/>
          <p:cNvSpPr txBox="1"/>
          <p:nvPr/>
        </p:nvSpPr>
        <p:spPr>
          <a:xfrm>
            <a:off x="4082643" y="2687520"/>
            <a:ext cx="314510" cy="400110"/>
          </a:xfrm>
          <a:prstGeom prst="rect">
            <a:avLst/>
          </a:prstGeom>
          <a:noFill/>
        </p:spPr>
        <p:txBody>
          <a:bodyPr wrap="none" rtlCol="0">
            <a:spAutoFit/>
          </a:bodyPr>
          <a:lstStyle/>
          <a:p>
            <a:r>
              <a:rPr lang="en-GB" sz="2000" b="1" dirty="0"/>
              <a:t>3</a:t>
            </a:r>
          </a:p>
        </p:txBody>
      </p:sp>
      <p:sp>
        <p:nvSpPr>
          <p:cNvPr id="17" name="Speech Bubble: Rectangle with Corners Rounded 10">
            <a:extLst>
              <a:ext uri="{FF2B5EF4-FFF2-40B4-BE49-F238E27FC236}">
                <a16:creationId xmlns:a16="http://schemas.microsoft.com/office/drawing/2014/main" id="{A5209EEE-E1BD-4F2F-8E5D-A043EDA11F92}"/>
              </a:ext>
            </a:extLst>
          </p:cNvPr>
          <p:cNvSpPr/>
          <p:nvPr/>
        </p:nvSpPr>
        <p:spPr>
          <a:xfrm>
            <a:off x="4545447" y="2394145"/>
            <a:ext cx="4520672" cy="1951125"/>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3 is a </a:t>
            </a:r>
            <a:r>
              <a:rPr lang="en-GB" b="1" dirty="0">
                <a:solidFill>
                  <a:srgbClr val="FF0000"/>
                </a:solidFill>
                <a:latin typeface="Myriad Pro Light" panose="020B0603030403020204" pitchFamily="34" charset="0"/>
              </a:rPr>
              <a:t>¼</a:t>
            </a:r>
            <a:r>
              <a:rPr lang="en-GB" b="1" dirty="0">
                <a:solidFill>
                  <a:srgbClr val="253746"/>
                </a:solidFill>
                <a:latin typeface="Myriad Pro Light" panose="020B0603030403020204" pitchFamily="34" charset="0"/>
              </a:rPr>
              <a:t> of the way round the clock face. When the minute hand is here, it is </a:t>
            </a:r>
            <a:r>
              <a:rPr lang="en-GB" b="1" dirty="0">
                <a:solidFill>
                  <a:srgbClr val="FF0000"/>
                </a:solidFill>
                <a:latin typeface="Myriad Pro Light" panose="020B0603030403020204" pitchFamily="34" charset="0"/>
              </a:rPr>
              <a:t>¼ of an hour past an o’ clock time. </a:t>
            </a:r>
          </a:p>
        </p:txBody>
      </p:sp>
      <p:sp>
        <p:nvSpPr>
          <p:cNvPr id="18" name="Speech Bubble: Rectangle with Corners Rounded 10">
            <a:extLst>
              <a:ext uri="{FF2B5EF4-FFF2-40B4-BE49-F238E27FC236}">
                <a16:creationId xmlns:a16="http://schemas.microsoft.com/office/drawing/2014/main" id="{A5209EEE-E1BD-4F2F-8E5D-A043EDA11F92}"/>
              </a:ext>
            </a:extLst>
          </p:cNvPr>
          <p:cNvSpPr/>
          <p:nvPr/>
        </p:nvSpPr>
        <p:spPr>
          <a:xfrm>
            <a:off x="4532589" y="1201650"/>
            <a:ext cx="4221040" cy="1123950"/>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Where should 9 go on our circle?</a:t>
            </a:r>
          </a:p>
        </p:txBody>
      </p:sp>
      <p:sp>
        <p:nvSpPr>
          <p:cNvPr id="19" name="Speech Bubble: Rectangle with Corners Rounded 10">
            <a:extLst>
              <a:ext uri="{FF2B5EF4-FFF2-40B4-BE49-F238E27FC236}">
                <a16:creationId xmlns:a16="http://schemas.microsoft.com/office/drawing/2014/main" id="{A5209EEE-E1BD-4F2F-8E5D-A043EDA11F92}"/>
              </a:ext>
            </a:extLst>
          </p:cNvPr>
          <p:cNvSpPr/>
          <p:nvPr/>
        </p:nvSpPr>
        <p:spPr>
          <a:xfrm>
            <a:off x="4545447" y="2361090"/>
            <a:ext cx="4520672" cy="1951125"/>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When the minute hand is at 9, it has</a:t>
            </a:r>
            <a:r>
              <a:rPr lang="en-GB" b="1" dirty="0">
                <a:solidFill>
                  <a:srgbClr val="FF0000"/>
                </a:solidFill>
                <a:latin typeface="Myriad Pro Light" panose="020B0603030403020204" pitchFamily="34" charset="0"/>
              </a:rPr>
              <a:t> </a:t>
            </a:r>
            <a:r>
              <a:rPr lang="en-GB" b="1" baseline="30000" dirty="0">
                <a:solidFill>
                  <a:srgbClr val="FF0000"/>
                </a:solidFill>
                <a:latin typeface="Myriad Pro Light" panose="020B0603030403020204" pitchFamily="34" charset="0"/>
              </a:rPr>
              <a:t>1</a:t>
            </a:r>
            <a:r>
              <a:rPr lang="en-GB" b="1" dirty="0">
                <a:solidFill>
                  <a:srgbClr val="FF0000"/>
                </a:solidFill>
                <a:latin typeface="Myriad Pro Light" panose="020B0603030403020204" pitchFamily="34" charset="0"/>
              </a:rPr>
              <a:t>/</a:t>
            </a:r>
            <a:r>
              <a:rPr lang="en-GB" b="1" baseline="-25000" dirty="0">
                <a:solidFill>
                  <a:srgbClr val="FF0000"/>
                </a:solidFill>
                <a:latin typeface="Myriad Pro Light" panose="020B0603030403020204" pitchFamily="34" charset="0"/>
              </a:rPr>
              <a:t>4</a:t>
            </a:r>
            <a:r>
              <a:rPr lang="en-GB" b="1" dirty="0">
                <a:solidFill>
                  <a:srgbClr val="FF0000"/>
                </a:solidFill>
                <a:latin typeface="Myriad Pro Light" panose="020B0603030403020204" pitchFamily="34" charset="0"/>
              </a:rPr>
              <a:t> of an hour </a:t>
            </a:r>
            <a:r>
              <a:rPr lang="en-GB" b="1" dirty="0">
                <a:solidFill>
                  <a:srgbClr val="253746"/>
                </a:solidFill>
                <a:latin typeface="Myriad Pro Light" panose="020B0603030403020204" pitchFamily="34" charset="0"/>
              </a:rPr>
              <a:t>to go until the </a:t>
            </a:r>
            <a:r>
              <a:rPr lang="en-GB" b="1" dirty="0">
                <a:solidFill>
                  <a:srgbClr val="FF0000"/>
                </a:solidFill>
                <a:latin typeface="Myriad Pro Light" panose="020B0603030403020204" pitchFamily="34" charset="0"/>
              </a:rPr>
              <a:t>next o’ clock time.</a:t>
            </a:r>
          </a:p>
        </p:txBody>
      </p:sp>
      <p:sp>
        <p:nvSpPr>
          <p:cNvPr id="20" name="TextBox 19"/>
          <p:cNvSpPr txBox="1"/>
          <p:nvPr/>
        </p:nvSpPr>
        <p:spPr>
          <a:xfrm>
            <a:off x="151199" y="2687520"/>
            <a:ext cx="314510" cy="400110"/>
          </a:xfrm>
          <a:prstGeom prst="rect">
            <a:avLst/>
          </a:prstGeom>
          <a:noFill/>
        </p:spPr>
        <p:txBody>
          <a:bodyPr wrap="none" rtlCol="0">
            <a:spAutoFit/>
          </a:bodyPr>
          <a:lstStyle/>
          <a:p>
            <a:r>
              <a:rPr lang="en-GB" sz="2000" b="1" dirty="0"/>
              <a:t>9</a:t>
            </a:r>
          </a:p>
        </p:txBody>
      </p:sp>
    </p:spTree>
    <p:extLst>
      <p:ext uri="{BB962C8B-B14F-4D97-AF65-F5344CB8AC3E}">
        <p14:creationId xmlns:p14="http://schemas.microsoft.com/office/powerpoint/2010/main" val="357142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1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 presetClass="exit" presetSubtype="0" fill="hold" grpId="1" nodeType="withEffect">
                                  <p:stCondLst>
                                    <p:cond delay="0"/>
                                  </p:stCondLst>
                                  <p:childTnLst>
                                    <p:set>
                                      <p:cBhvr>
                                        <p:cTn id="69" dur="1" fill="hold">
                                          <p:stCondLst>
                                            <p:cond delay="0"/>
                                          </p:stCondLst>
                                        </p:cTn>
                                        <p:tgtEl>
                                          <p:spTgt spid="15"/>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8" grpId="1" animBg="1"/>
      <p:bldP spid="11" grpId="0" animBg="1"/>
      <p:bldP spid="11" grpId="1" animBg="1"/>
      <p:bldP spid="9" grpId="0"/>
      <p:bldP spid="13" grpId="0" animBg="1"/>
      <p:bldP spid="13" grpId="1" animBg="1"/>
      <p:bldP spid="14" grpId="0"/>
      <p:bldP spid="15" grpId="0" animBg="1"/>
      <p:bldP spid="15" grpId="1" animBg="1"/>
      <p:bldP spid="16" grpId="0"/>
      <p:bldP spid="17" grpId="0" animBg="1"/>
      <p:bldP spid="17" grpId="1" animBg="1"/>
      <p:bldP spid="18" grpId="0" animBg="1"/>
      <p:bldP spid="19"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5" name="TextBox 4">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5B9BD5">
                    <a:lumMod val="75000"/>
                  </a:srgbClr>
                </a:solidFill>
              </a:rPr>
              <a:t>Read time on analogue clocks to nearest quarter hour.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11" name="Pie 10"/>
          <p:cNvSpPr/>
          <p:nvPr/>
        </p:nvSpPr>
        <p:spPr>
          <a:xfrm flipH="1">
            <a:off x="604800" y="847003"/>
            <a:ext cx="4032000" cy="4032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Pie 11"/>
          <p:cNvSpPr/>
          <p:nvPr/>
        </p:nvSpPr>
        <p:spPr>
          <a:xfrm>
            <a:off x="612000" y="849600"/>
            <a:ext cx="4032000" cy="4032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13" name="Group 12">
            <a:extLst>
              <a:ext uri="{FF2B5EF4-FFF2-40B4-BE49-F238E27FC236}">
                <a16:creationId xmlns:a16="http://schemas.microsoft.com/office/drawing/2014/main" id="{9AF15784-0403-44AC-85E3-5EA984013182}"/>
              </a:ext>
            </a:extLst>
          </p:cNvPr>
          <p:cNvGrpSpPr/>
          <p:nvPr/>
        </p:nvGrpSpPr>
        <p:grpSpPr>
          <a:xfrm rot="16200000">
            <a:off x="2685042" y="1944000"/>
            <a:ext cx="0" cy="1764000"/>
            <a:chOff x="2620875" y="1194819"/>
            <a:chExt cx="0" cy="3312000"/>
          </a:xfrm>
          <a:effectLst/>
        </p:grpSpPr>
        <p:cxnSp>
          <p:nvCxnSpPr>
            <p:cNvPr id="14" name="Straight Arrow Connector 13">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2620875" y="1194819"/>
              <a:ext cx="0" cy="1656000"/>
            </a:xfrm>
            <a:prstGeom prst="straightConnector1">
              <a:avLst/>
            </a:prstGeom>
            <a:ln w="381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AF15784-0403-44AC-85E3-5EA984013182}"/>
              </a:ext>
            </a:extLst>
          </p:cNvPr>
          <p:cNvGrpSpPr/>
          <p:nvPr/>
        </p:nvGrpSpPr>
        <p:grpSpPr>
          <a:xfrm>
            <a:off x="2620800" y="1285874"/>
            <a:ext cx="0" cy="3219451"/>
            <a:chOff x="2620875" y="1194819"/>
            <a:chExt cx="0" cy="3312000"/>
          </a:xfrm>
          <a:effectLst/>
        </p:grpSpPr>
        <p:cxnSp>
          <p:nvCxnSpPr>
            <p:cNvPr id="17" name="Straight Arrow Connector 16">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2620875" y="1194819"/>
              <a:ext cx="0" cy="1656000"/>
            </a:xfrm>
            <a:prstGeom prst="straightConnector1">
              <a:avLst/>
            </a:prstGeom>
            <a:ln w="381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64C8BFE3-8257-4908-8391-609CD530A989}"/>
              </a:ext>
            </a:extLst>
          </p:cNvPr>
          <p:cNvSpPr/>
          <p:nvPr/>
        </p:nvSpPr>
        <p:spPr>
          <a:xfrm>
            <a:off x="2502567" y="2746208"/>
            <a:ext cx="223457" cy="233591"/>
          </a:xfrm>
          <a:prstGeom prst="ellipse">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Speech Bubble: Rectangle with Corners Rounded 10">
            <a:extLst>
              <a:ext uri="{FF2B5EF4-FFF2-40B4-BE49-F238E27FC236}">
                <a16:creationId xmlns:a16="http://schemas.microsoft.com/office/drawing/2014/main" id="{A5209EEE-E1BD-4F2F-8E5D-A043EDA11F92}"/>
              </a:ext>
            </a:extLst>
          </p:cNvPr>
          <p:cNvSpPr/>
          <p:nvPr/>
        </p:nvSpPr>
        <p:spPr>
          <a:xfrm>
            <a:off x="4886326" y="730712"/>
            <a:ext cx="3572028" cy="1888663"/>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It’s 9 o’ clock. On this clock the pink tells as ‘past’ times and the blue tells us ‘to’ times.</a:t>
            </a:r>
          </a:p>
        </p:txBody>
      </p:sp>
      <p:sp>
        <p:nvSpPr>
          <p:cNvPr id="21" name="Speech Bubble: Rectangle with Corners Rounded 10">
            <a:extLst>
              <a:ext uri="{FF2B5EF4-FFF2-40B4-BE49-F238E27FC236}">
                <a16:creationId xmlns:a16="http://schemas.microsoft.com/office/drawing/2014/main" id="{A5209EEE-E1BD-4F2F-8E5D-A043EDA11F92}"/>
              </a:ext>
            </a:extLst>
          </p:cNvPr>
          <p:cNvSpPr/>
          <p:nvPr/>
        </p:nvSpPr>
        <p:spPr>
          <a:xfrm>
            <a:off x="4727471" y="779286"/>
            <a:ext cx="3973391" cy="1840089"/>
          </a:xfrm>
          <a:prstGeom prst="wedgeEllipseCallout">
            <a:avLst>
              <a:gd name="adj1" fmla="val -31219"/>
              <a:gd name="adj2" fmla="val -8697"/>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Now it’s ¼ of an hour </a:t>
            </a:r>
            <a:r>
              <a:rPr lang="en-GB" b="1" dirty="0">
                <a:solidFill>
                  <a:srgbClr val="FF0000"/>
                </a:solidFill>
                <a:latin typeface="Myriad Pro Light" panose="020B0603030403020204" pitchFamily="34" charset="0"/>
              </a:rPr>
              <a:t>after </a:t>
            </a:r>
            <a:r>
              <a:rPr lang="en-GB" b="1" dirty="0">
                <a:solidFill>
                  <a:srgbClr val="253746"/>
                </a:solidFill>
                <a:latin typeface="Myriad Pro Light" panose="020B0603030403020204" pitchFamily="34" charset="0"/>
              </a:rPr>
              <a:t>9 o’ clock. We can write that as </a:t>
            </a:r>
            <a:r>
              <a:rPr lang="en-GB" b="1" dirty="0">
                <a:solidFill>
                  <a:srgbClr val="FF0000"/>
                </a:solidFill>
                <a:latin typeface="Myriad Pro Light" panose="020B0603030403020204" pitchFamily="34" charset="0"/>
              </a:rPr>
              <a:t>quarter past 9</a:t>
            </a:r>
          </a:p>
          <a:p>
            <a:pPr algn="ctr">
              <a:lnSpc>
                <a:spcPct val="114000"/>
              </a:lnSpc>
            </a:pPr>
            <a:r>
              <a:rPr lang="en-GB" b="1" dirty="0">
                <a:solidFill>
                  <a:srgbClr val="FF0000"/>
                </a:solidFill>
                <a:latin typeface="Myriad Pro Light" panose="020B0603030403020204" pitchFamily="34" charset="0"/>
              </a:rPr>
              <a:t>or ¼ past 9.  </a:t>
            </a:r>
          </a:p>
        </p:txBody>
      </p:sp>
      <p:sp>
        <p:nvSpPr>
          <p:cNvPr id="22" name="Speech Bubble: Rectangle with Corners Rounded 10">
            <a:extLst>
              <a:ext uri="{FF2B5EF4-FFF2-40B4-BE49-F238E27FC236}">
                <a16:creationId xmlns:a16="http://schemas.microsoft.com/office/drawing/2014/main" id="{A5209EEE-E1BD-4F2F-8E5D-A043EDA11F92}"/>
              </a:ext>
            </a:extLst>
          </p:cNvPr>
          <p:cNvSpPr/>
          <p:nvPr/>
        </p:nvSpPr>
        <p:spPr>
          <a:xfrm>
            <a:off x="4809600" y="1097911"/>
            <a:ext cx="3720900" cy="1096732"/>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is it now?</a:t>
            </a:r>
            <a:endParaRPr lang="en-GB" b="1" dirty="0">
              <a:solidFill>
                <a:srgbClr val="FF0000"/>
              </a:solidFill>
              <a:latin typeface="Myriad Pro Light" panose="020B0603030403020204" pitchFamily="34" charset="0"/>
            </a:endParaRPr>
          </a:p>
        </p:txBody>
      </p:sp>
      <p:sp>
        <p:nvSpPr>
          <p:cNvPr id="23" name="Speech Bubble: Rectangle with Corners Rounded 10">
            <a:extLst>
              <a:ext uri="{FF2B5EF4-FFF2-40B4-BE49-F238E27FC236}">
                <a16:creationId xmlns:a16="http://schemas.microsoft.com/office/drawing/2014/main" id="{A5209EEE-E1BD-4F2F-8E5D-A043EDA11F92}"/>
              </a:ext>
            </a:extLst>
          </p:cNvPr>
          <p:cNvSpPr/>
          <p:nvPr/>
        </p:nvSpPr>
        <p:spPr>
          <a:xfrm>
            <a:off x="4738609" y="772397"/>
            <a:ext cx="3973391" cy="1840089"/>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Now it’s only ¼ of an hour </a:t>
            </a:r>
            <a:r>
              <a:rPr lang="en-GB" b="1" dirty="0">
                <a:solidFill>
                  <a:srgbClr val="FF0000"/>
                </a:solidFill>
                <a:latin typeface="Myriad Pro Light" panose="020B0603030403020204" pitchFamily="34" charset="0"/>
              </a:rPr>
              <a:t>before </a:t>
            </a:r>
            <a:r>
              <a:rPr lang="en-GB" b="1" dirty="0">
                <a:solidFill>
                  <a:srgbClr val="253746"/>
                </a:solidFill>
                <a:latin typeface="Myriad Pro Light" panose="020B0603030403020204" pitchFamily="34" charset="0"/>
              </a:rPr>
              <a:t>10 o’ clock. We can write that as </a:t>
            </a:r>
            <a:r>
              <a:rPr lang="en-GB" b="1" dirty="0">
                <a:solidFill>
                  <a:srgbClr val="FF0000"/>
                </a:solidFill>
                <a:latin typeface="Myriad Pro Light" panose="020B0603030403020204" pitchFamily="34" charset="0"/>
              </a:rPr>
              <a:t>quarter to 10 or ¼ to 10. </a:t>
            </a:r>
          </a:p>
        </p:txBody>
      </p:sp>
      <p:sp>
        <p:nvSpPr>
          <p:cNvPr id="24" name="Speech Bubble: Rectangle with Corners Rounded 10">
            <a:extLst>
              <a:ext uri="{FF2B5EF4-FFF2-40B4-BE49-F238E27FC236}">
                <a16:creationId xmlns:a16="http://schemas.microsoft.com/office/drawing/2014/main" id="{A5209EEE-E1BD-4F2F-8E5D-A043EDA11F92}"/>
              </a:ext>
            </a:extLst>
          </p:cNvPr>
          <p:cNvSpPr/>
          <p:nvPr/>
        </p:nvSpPr>
        <p:spPr>
          <a:xfrm>
            <a:off x="4775477" y="1126677"/>
            <a:ext cx="3720900" cy="1096732"/>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is it now?</a:t>
            </a:r>
            <a:endParaRPr lang="en-GB" b="1" dirty="0">
              <a:solidFill>
                <a:srgbClr val="FF0000"/>
              </a:solidFill>
              <a:latin typeface="Myriad Pro Light" panose="020B0603030403020204" pitchFamily="34" charset="0"/>
            </a:endParaRPr>
          </a:p>
        </p:txBody>
      </p:sp>
      <p:sp>
        <p:nvSpPr>
          <p:cNvPr id="25" name="Speech Bubble: Rectangle with Corners Rounded 10">
            <a:extLst>
              <a:ext uri="{FF2B5EF4-FFF2-40B4-BE49-F238E27FC236}">
                <a16:creationId xmlns:a16="http://schemas.microsoft.com/office/drawing/2014/main" id="{A5209EEE-E1BD-4F2F-8E5D-A043EDA11F92}"/>
              </a:ext>
            </a:extLst>
          </p:cNvPr>
          <p:cNvSpPr/>
          <p:nvPr/>
        </p:nvSpPr>
        <p:spPr>
          <a:xfrm>
            <a:off x="4755033" y="1112294"/>
            <a:ext cx="3720900" cy="1096732"/>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is it now?</a:t>
            </a:r>
            <a:endParaRPr lang="en-GB" b="1" dirty="0">
              <a:solidFill>
                <a:srgbClr val="FF0000"/>
              </a:solidFill>
              <a:latin typeface="Myriad Pro Light" panose="020B0603030403020204" pitchFamily="34" charset="0"/>
            </a:endParaRPr>
          </a:p>
        </p:txBody>
      </p:sp>
    </p:spTree>
    <p:extLst>
      <p:ext uri="{BB962C8B-B14F-4D97-AF65-F5344CB8AC3E}">
        <p14:creationId xmlns:p14="http://schemas.microsoft.com/office/powerpoint/2010/main" val="247125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5400000">
                                      <p:cBhvr>
                                        <p:cTn id="31" dur="2000" fill="hold"/>
                                        <p:tgtEl>
                                          <p:spTgt spid="16"/>
                                        </p:tgtEl>
                                        <p:attrNameLst>
                                          <p:attrName>r</p:attrName>
                                        </p:attrNameLst>
                                      </p:cBhvr>
                                    </p:animRot>
                                  </p:childTnLst>
                                </p:cTn>
                              </p:par>
                              <p:par>
                                <p:cTn id="32" presetID="8" presetClass="emph" presetSubtype="0" fill="hold" nodeType="withEffect">
                                  <p:stCondLst>
                                    <p:cond delay="0"/>
                                  </p:stCondLst>
                                  <p:childTnLst>
                                    <p:animRot by="450000">
                                      <p:cBhvr>
                                        <p:cTn id="33" dur="2000" fill="hold"/>
                                        <p:tgtEl>
                                          <p:spTgt spid="13"/>
                                        </p:tgtEl>
                                        <p:attrNameLst>
                                          <p:attrName>r</p:attrName>
                                        </p:attrNameLst>
                                      </p:cBhvr>
                                    </p:animRot>
                                  </p:childTnLst>
                                </p:cTn>
                              </p:par>
                              <p:par>
                                <p:cTn id="34" presetID="1" presetClass="exit" presetSubtype="0" fill="hold" grpId="1" nodeType="withEffect">
                                  <p:stCondLst>
                                    <p:cond delay="0"/>
                                  </p:stCondLst>
                                  <p:childTnLst>
                                    <p:set>
                                      <p:cBhvr>
                                        <p:cTn id="35" dur="1" fill="hold">
                                          <p:stCondLst>
                                            <p:cond delay="0"/>
                                          </p:stCondLst>
                                        </p:cTn>
                                        <p:tgtEl>
                                          <p:spTgt spid="2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nodeType="clickEffect">
                                  <p:stCondLst>
                                    <p:cond delay="0"/>
                                  </p:stCondLst>
                                  <p:childTnLst>
                                    <p:animRot by="5400000">
                                      <p:cBhvr>
                                        <p:cTn id="44" dur="2000" fill="hold"/>
                                        <p:tgtEl>
                                          <p:spTgt spid="16"/>
                                        </p:tgtEl>
                                        <p:attrNameLst>
                                          <p:attrName>r</p:attrName>
                                        </p:attrNameLst>
                                      </p:cBhvr>
                                    </p:animRot>
                                  </p:childTnLst>
                                </p:cTn>
                              </p:par>
                              <p:par>
                                <p:cTn id="45" presetID="8" presetClass="emph" presetSubtype="0" fill="hold" nodeType="withEffect">
                                  <p:stCondLst>
                                    <p:cond delay="0"/>
                                  </p:stCondLst>
                                  <p:childTnLst>
                                    <p:animRot by="450000">
                                      <p:cBhvr>
                                        <p:cTn id="46" dur="2000" fill="hold"/>
                                        <p:tgtEl>
                                          <p:spTgt spid="13"/>
                                        </p:tgtEl>
                                        <p:attrNameLst>
                                          <p:attrName>r</p:attrName>
                                        </p:attrNameLst>
                                      </p:cBhvr>
                                    </p:animRot>
                                  </p:childTnLst>
                                </p:cTn>
                              </p:par>
                              <p:par>
                                <p:cTn id="47" presetID="1" presetClass="exit" presetSubtype="0" fill="hold" grpId="1" nodeType="withEffect">
                                  <p:stCondLst>
                                    <p:cond delay="0"/>
                                  </p:stCondLst>
                                  <p:childTnLst>
                                    <p:set>
                                      <p:cBhvr>
                                        <p:cTn id="48" dur="1" fill="hold">
                                          <p:stCondLst>
                                            <p:cond delay="0"/>
                                          </p:stCondLst>
                                        </p:cTn>
                                        <p:tgtEl>
                                          <p:spTgt spid="2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mph" presetSubtype="0" fill="hold" nodeType="clickEffect">
                                  <p:stCondLst>
                                    <p:cond delay="0"/>
                                  </p:stCondLst>
                                  <p:childTnLst>
                                    <p:animRot by="5400000">
                                      <p:cBhvr>
                                        <p:cTn id="57" dur="2000" fill="hold"/>
                                        <p:tgtEl>
                                          <p:spTgt spid="16"/>
                                        </p:tgtEl>
                                        <p:attrNameLst>
                                          <p:attrName>r</p:attrName>
                                        </p:attrNameLst>
                                      </p:cBhvr>
                                    </p:animRot>
                                  </p:childTnLst>
                                </p:cTn>
                              </p:par>
                              <p:par>
                                <p:cTn id="58" presetID="8" presetClass="emph" presetSubtype="0" fill="hold" nodeType="withEffect">
                                  <p:stCondLst>
                                    <p:cond delay="0"/>
                                  </p:stCondLst>
                                  <p:childTnLst>
                                    <p:animRot by="450000">
                                      <p:cBhvr>
                                        <p:cTn id="59" dur="2000" fill="hold"/>
                                        <p:tgtEl>
                                          <p:spTgt spid="13"/>
                                        </p:tgtEl>
                                        <p:attrNameLst>
                                          <p:attrName>r</p:attrName>
                                        </p:attrNameLst>
                                      </p:cBhvr>
                                    </p:animRot>
                                  </p:childTnLst>
                                </p:cTn>
                              </p:par>
                              <p:par>
                                <p:cTn id="60" presetID="1" presetClass="exit" presetSubtype="0" fill="hold" grpId="1" nodeType="withEffect">
                                  <p:stCondLst>
                                    <p:cond delay="0"/>
                                  </p:stCondLst>
                                  <p:childTnLst>
                                    <p:set>
                                      <p:cBhvr>
                                        <p:cTn id="61" dur="1" fill="hold">
                                          <p:stCondLst>
                                            <p:cond delay="0"/>
                                          </p:stCondLst>
                                        </p:cTn>
                                        <p:tgtEl>
                                          <p:spTgt spid="2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mph" presetSubtype="0" fill="hold" nodeType="clickEffect">
                                  <p:stCondLst>
                                    <p:cond delay="0"/>
                                  </p:stCondLst>
                                  <p:childTnLst>
                                    <p:animRot by="5400000">
                                      <p:cBhvr>
                                        <p:cTn id="70" dur="2000" fill="hold"/>
                                        <p:tgtEl>
                                          <p:spTgt spid="16"/>
                                        </p:tgtEl>
                                        <p:attrNameLst>
                                          <p:attrName>r</p:attrName>
                                        </p:attrNameLst>
                                      </p:cBhvr>
                                    </p:animRot>
                                  </p:childTnLst>
                                </p:cTn>
                              </p:par>
                              <p:par>
                                <p:cTn id="71" presetID="8" presetClass="emph" presetSubtype="0" fill="hold" nodeType="withEffect">
                                  <p:stCondLst>
                                    <p:cond delay="0"/>
                                  </p:stCondLst>
                                  <p:childTnLst>
                                    <p:animRot by="450000">
                                      <p:cBhvr>
                                        <p:cTn id="72" dur="2000" fill="hold"/>
                                        <p:tgtEl>
                                          <p:spTgt spid="13"/>
                                        </p:tgtEl>
                                        <p:attrNameLst>
                                          <p:attrName>r</p:attrName>
                                        </p:attrNameLst>
                                      </p:cBhvr>
                                    </p:animRot>
                                  </p:childTnLst>
                                </p:cTn>
                              </p:par>
                              <p:par>
                                <p:cTn id="73" presetID="1" presetClass="exit" presetSubtype="0" fill="hold" grpId="1" nodeType="withEffect">
                                  <p:stCondLst>
                                    <p:cond delay="0"/>
                                  </p:stCondLst>
                                  <p:childTnLst>
                                    <p:set>
                                      <p:cBhvr>
                                        <p:cTn id="74" dur="1" fill="hold">
                                          <p:stCondLst>
                                            <p:cond delay="0"/>
                                          </p:stCondLst>
                                        </p:cTn>
                                        <p:tgtEl>
                                          <p:spTgt spid="2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mph" presetSubtype="0" fill="hold" nodeType="clickEffect">
                                  <p:stCondLst>
                                    <p:cond delay="0"/>
                                  </p:stCondLst>
                                  <p:childTnLst>
                                    <p:animRot by="5400000">
                                      <p:cBhvr>
                                        <p:cTn id="83" dur="2000" fill="hold"/>
                                        <p:tgtEl>
                                          <p:spTgt spid="16"/>
                                        </p:tgtEl>
                                        <p:attrNameLst>
                                          <p:attrName>r</p:attrName>
                                        </p:attrNameLst>
                                      </p:cBhvr>
                                    </p:animRot>
                                  </p:childTnLst>
                                </p:cTn>
                              </p:par>
                              <p:par>
                                <p:cTn id="84" presetID="8" presetClass="emph" presetSubtype="0" fill="hold" nodeType="withEffect">
                                  <p:stCondLst>
                                    <p:cond delay="0"/>
                                  </p:stCondLst>
                                  <p:childTnLst>
                                    <p:animRot by="450000">
                                      <p:cBhvr>
                                        <p:cTn id="85" dur="2000" fill="hold"/>
                                        <p:tgtEl>
                                          <p:spTgt spid="13"/>
                                        </p:tgtEl>
                                        <p:attrNameLst>
                                          <p:attrName>r</p:attrName>
                                        </p:attrNameLst>
                                      </p:cBhvr>
                                    </p:animRot>
                                  </p:childTnLst>
                                </p:cTn>
                              </p:par>
                              <p:par>
                                <p:cTn id="86" presetID="1" presetClass="exit" presetSubtype="0" fill="hold" grpId="1" nodeType="withEffect">
                                  <p:stCondLst>
                                    <p:cond delay="0"/>
                                  </p:stCondLst>
                                  <p:childTnLst>
                                    <p:set>
                                      <p:cBhvr>
                                        <p:cTn id="87" dur="1" fill="hold">
                                          <p:stCondLst>
                                            <p:cond delay="0"/>
                                          </p:stCondLst>
                                        </p:cTn>
                                        <p:tgtEl>
                                          <p:spTgt spid="2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5" name="TextBox 4">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5B9BD5">
                    <a:lumMod val="75000"/>
                  </a:srgbClr>
                </a:solidFill>
              </a:rPr>
              <a:t>Read time on analogue clocks to nearest quarter hour.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11" name="Pie 10"/>
          <p:cNvSpPr/>
          <p:nvPr/>
        </p:nvSpPr>
        <p:spPr>
          <a:xfrm flipH="1">
            <a:off x="604800" y="847003"/>
            <a:ext cx="4032000" cy="4032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Pie 11"/>
          <p:cNvSpPr/>
          <p:nvPr/>
        </p:nvSpPr>
        <p:spPr>
          <a:xfrm>
            <a:off x="612000" y="849600"/>
            <a:ext cx="4032000" cy="4032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13" name="Group 12">
            <a:extLst>
              <a:ext uri="{FF2B5EF4-FFF2-40B4-BE49-F238E27FC236}">
                <a16:creationId xmlns:a16="http://schemas.microsoft.com/office/drawing/2014/main" id="{9AF15784-0403-44AC-85E3-5EA984013182}"/>
              </a:ext>
            </a:extLst>
          </p:cNvPr>
          <p:cNvGrpSpPr/>
          <p:nvPr/>
        </p:nvGrpSpPr>
        <p:grpSpPr>
          <a:xfrm rot="18600000">
            <a:off x="2689796" y="2018319"/>
            <a:ext cx="0" cy="1764000"/>
            <a:chOff x="2620875" y="1194819"/>
            <a:chExt cx="0" cy="3312000"/>
          </a:xfrm>
          <a:effectLst/>
        </p:grpSpPr>
        <p:cxnSp>
          <p:nvCxnSpPr>
            <p:cNvPr id="14" name="Straight Arrow Connector 13">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2620875" y="1194819"/>
              <a:ext cx="0" cy="1656000"/>
            </a:xfrm>
            <a:prstGeom prst="straightConnector1">
              <a:avLst/>
            </a:prstGeom>
            <a:ln w="381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AF15784-0403-44AC-85E3-5EA984013182}"/>
              </a:ext>
            </a:extLst>
          </p:cNvPr>
          <p:cNvGrpSpPr/>
          <p:nvPr/>
        </p:nvGrpSpPr>
        <p:grpSpPr>
          <a:xfrm rot="5400000">
            <a:off x="2584800" y="1253278"/>
            <a:ext cx="0" cy="3219451"/>
            <a:chOff x="2620875" y="1194819"/>
            <a:chExt cx="0" cy="3312000"/>
          </a:xfrm>
          <a:effectLst/>
        </p:grpSpPr>
        <p:cxnSp>
          <p:nvCxnSpPr>
            <p:cNvPr id="17" name="Straight Arrow Connector 16">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2620875" y="1194819"/>
              <a:ext cx="0" cy="1656000"/>
            </a:xfrm>
            <a:prstGeom prst="straightConnector1">
              <a:avLst/>
            </a:prstGeom>
            <a:ln w="381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64C8BFE3-8257-4908-8391-609CD530A989}"/>
              </a:ext>
            </a:extLst>
          </p:cNvPr>
          <p:cNvSpPr/>
          <p:nvPr/>
        </p:nvSpPr>
        <p:spPr>
          <a:xfrm>
            <a:off x="2502567" y="2746208"/>
            <a:ext cx="223457" cy="233591"/>
          </a:xfrm>
          <a:prstGeom prst="ellipse">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Speech Bubble: Rectangle with Corners Rounded 10">
            <a:extLst>
              <a:ext uri="{FF2B5EF4-FFF2-40B4-BE49-F238E27FC236}">
                <a16:creationId xmlns:a16="http://schemas.microsoft.com/office/drawing/2014/main" id="{A5209EEE-E1BD-4F2F-8E5D-A043EDA11F92}"/>
              </a:ext>
            </a:extLst>
          </p:cNvPr>
          <p:cNvSpPr/>
          <p:nvPr/>
        </p:nvSpPr>
        <p:spPr>
          <a:xfrm>
            <a:off x="4917321" y="633909"/>
            <a:ext cx="3720900" cy="650544"/>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Quarter past 10.</a:t>
            </a:r>
            <a:endParaRPr lang="en-GB" b="1" dirty="0">
              <a:solidFill>
                <a:srgbClr val="FF0000"/>
              </a:solidFill>
              <a:latin typeface="Myriad Pro Light" panose="020B0603030403020204" pitchFamily="34" charset="0"/>
            </a:endParaRPr>
          </a:p>
        </p:txBody>
      </p:sp>
      <p:sp>
        <p:nvSpPr>
          <p:cNvPr id="27" name="Speech Bubble: Rectangle with Corners Rounded 10">
            <a:extLst>
              <a:ext uri="{FF2B5EF4-FFF2-40B4-BE49-F238E27FC236}">
                <a16:creationId xmlns:a16="http://schemas.microsoft.com/office/drawing/2014/main" id="{A5209EEE-E1BD-4F2F-8E5D-A043EDA11F92}"/>
              </a:ext>
            </a:extLst>
          </p:cNvPr>
          <p:cNvSpPr/>
          <p:nvPr/>
        </p:nvSpPr>
        <p:spPr>
          <a:xfrm>
            <a:off x="4924427" y="1472695"/>
            <a:ext cx="3885244" cy="1461755"/>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Watch carefully what happens each time the clock moves forward </a:t>
            </a:r>
          </a:p>
          <a:p>
            <a:pPr algn="ctr">
              <a:lnSpc>
                <a:spcPct val="114000"/>
              </a:lnSpc>
            </a:pPr>
            <a:r>
              <a:rPr lang="en-GB" b="1" dirty="0">
                <a:solidFill>
                  <a:srgbClr val="FF0000"/>
                </a:solidFill>
                <a:latin typeface="Myriad Pro Light" panose="020B0603030403020204" pitchFamily="34" charset="0"/>
              </a:rPr>
              <a:t>1 hour.</a:t>
            </a:r>
          </a:p>
        </p:txBody>
      </p:sp>
      <p:sp>
        <p:nvSpPr>
          <p:cNvPr id="28" name="Speech Bubble: Rectangle with Corners Rounded 10">
            <a:extLst>
              <a:ext uri="{FF2B5EF4-FFF2-40B4-BE49-F238E27FC236}">
                <a16:creationId xmlns:a16="http://schemas.microsoft.com/office/drawing/2014/main" id="{A5209EEE-E1BD-4F2F-8E5D-A043EDA11F92}"/>
              </a:ext>
            </a:extLst>
          </p:cNvPr>
          <p:cNvSpPr/>
          <p:nvPr/>
        </p:nvSpPr>
        <p:spPr>
          <a:xfrm>
            <a:off x="5088771" y="3183788"/>
            <a:ext cx="3720900" cy="1154051"/>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Write the new times on your whiteboards.</a:t>
            </a:r>
            <a:endParaRPr lang="en-GB" b="1" dirty="0">
              <a:solidFill>
                <a:srgbClr val="FF0000"/>
              </a:solidFill>
              <a:latin typeface="Myriad Pro Light" panose="020B0603030403020204" pitchFamily="34" charset="0"/>
            </a:endParaRPr>
          </a:p>
        </p:txBody>
      </p:sp>
      <p:sp>
        <p:nvSpPr>
          <p:cNvPr id="29" name="Speech Bubble: Rectangle with Corners Rounded 10">
            <a:extLst>
              <a:ext uri="{FF2B5EF4-FFF2-40B4-BE49-F238E27FC236}">
                <a16:creationId xmlns:a16="http://schemas.microsoft.com/office/drawing/2014/main" id="{A5209EEE-E1BD-4F2F-8E5D-A043EDA11F92}"/>
              </a:ext>
            </a:extLst>
          </p:cNvPr>
          <p:cNvSpPr/>
          <p:nvPr/>
        </p:nvSpPr>
        <p:spPr>
          <a:xfrm>
            <a:off x="3964821" y="4797755"/>
            <a:ext cx="4560054" cy="1117269"/>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changed?</a:t>
            </a:r>
          </a:p>
          <a:p>
            <a:pPr algn="ctr">
              <a:lnSpc>
                <a:spcPct val="114000"/>
              </a:lnSpc>
            </a:pPr>
            <a:r>
              <a:rPr lang="en-GB" b="1" dirty="0">
                <a:solidFill>
                  <a:srgbClr val="253746"/>
                </a:solidFill>
                <a:latin typeface="Myriad Pro Light" panose="020B0603030403020204" pitchFamily="34" charset="0"/>
              </a:rPr>
              <a:t>What stayed the same?</a:t>
            </a:r>
            <a:endParaRPr lang="en-GB" b="1" dirty="0">
              <a:solidFill>
                <a:srgbClr val="FF0000"/>
              </a:solidFill>
              <a:latin typeface="Myriad Pro Light" panose="020B0603030403020204" pitchFamily="34" charset="0"/>
            </a:endParaRPr>
          </a:p>
        </p:txBody>
      </p:sp>
      <p:pic>
        <p:nvPicPr>
          <p:cNvPr id="30" name="Picture 29">
            <a:extLst>
              <a:ext uri="{FF2B5EF4-FFF2-40B4-BE49-F238E27FC236}">
                <a16:creationId xmlns:a16="http://schemas.microsoft.com/office/drawing/2014/main" id="{C5A0F435-1C23-4D2E-B477-5A2B4CE048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0112" y="3678196"/>
            <a:ext cx="1119559" cy="11195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94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nodeType="clickEffect">
                                  <p:stCondLst>
                                    <p:cond delay="0"/>
                                  </p:stCondLst>
                                  <p:childTnLst>
                                    <p:animRot by="1800000">
                                      <p:cBhvr>
                                        <p:cTn id="44" dur="2000" fill="hold"/>
                                        <p:tgtEl>
                                          <p:spTgt spid="13"/>
                                        </p:tgtEl>
                                        <p:attrNameLst>
                                          <p:attrName>r</p:attrName>
                                        </p:attrNameLst>
                                      </p:cBhvr>
                                    </p:animRot>
                                  </p:childTnLst>
                                </p:cTn>
                              </p:par>
                              <p:par>
                                <p:cTn id="45" presetID="8" presetClass="emph" presetSubtype="0" fill="hold" nodeType="withEffect">
                                  <p:stCondLst>
                                    <p:cond delay="0"/>
                                  </p:stCondLst>
                                  <p:childTnLst>
                                    <p:animRot by="21600000">
                                      <p:cBhvr>
                                        <p:cTn id="46" dur="2000" fill="hold"/>
                                        <p:tgtEl>
                                          <p:spTgt spid="16"/>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1800000">
                                      <p:cBhvr>
                                        <p:cTn id="50" dur="2000" fill="hold"/>
                                        <p:tgtEl>
                                          <p:spTgt spid="13"/>
                                        </p:tgtEl>
                                        <p:attrNameLst>
                                          <p:attrName>r</p:attrName>
                                        </p:attrNameLst>
                                      </p:cBhvr>
                                    </p:animRot>
                                  </p:childTnLst>
                                </p:cTn>
                              </p:par>
                              <p:par>
                                <p:cTn id="51" presetID="8" presetClass="emph" presetSubtype="0" fill="hold" nodeType="withEffect">
                                  <p:stCondLst>
                                    <p:cond delay="0"/>
                                  </p:stCondLst>
                                  <p:childTnLst>
                                    <p:animRot by="21600000">
                                      <p:cBhvr>
                                        <p:cTn id="52" dur="2000" fill="hold"/>
                                        <p:tgtEl>
                                          <p:spTgt spid="16"/>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1800000">
                                      <p:cBhvr>
                                        <p:cTn id="56" dur="2000" fill="hold"/>
                                        <p:tgtEl>
                                          <p:spTgt spid="13"/>
                                        </p:tgtEl>
                                        <p:attrNameLst>
                                          <p:attrName>r</p:attrName>
                                        </p:attrNameLst>
                                      </p:cBhvr>
                                    </p:animRot>
                                  </p:childTnLst>
                                </p:cTn>
                              </p:par>
                              <p:par>
                                <p:cTn id="57" presetID="8" presetClass="emph" presetSubtype="0" fill="hold" nodeType="withEffect">
                                  <p:stCondLst>
                                    <p:cond delay="0"/>
                                  </p:stCondLst>
                                  <p:childTnLst>
                                    <p:animRot by="21600000">
                                      <p:cBhvr>
                                        <p:cTn id="58" dur="2000" fill="hold"/>
                                        <p:tgtEl>
                                          <p:spTgt spid="16"/>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8" presetClass="emph" presetSubtype="0" fill="hold" nodeType="clickEffect">
                                  <p:stCondLst>
                                    <p:cond delay="0"/>
                                  </p:stCondLst>
                                  <p:childTnLst>
                                    <p:animRot by="1800000">
                                      <p:cBhvr>
                                        <p:cTn id="62" dur="2000" fill="hold"/>
                                        <p:tgtEl>
                                          <p:spTgt spid="13"/>
                                        </p:tgtEl>
                                        <p:attrNameLst>
                                          <p:attrName>r</p:attrName>
                                        </p:attrNameLst>
                                      </p:cBhvr>
                                    </p:animRot>
                                  </p:childTnLst>
                                </p:cTn>
                              </p:par>
                              <p:par>
                                <p:cTn id="63" presetID="8" presetClass="emph" presetSubtype="0" fill="hold" nodeType="withEffect">
                                  <p:stCondLst>
                                    <p:cond delay="0"/>
                                  </p:stCondLst>
                                  <p:childTnLst>
                                    <p:animRot by="21600000">
                                      <p:cBhvr>
                                        <p:cTn id="64" dur="2000" fill="hold"/>
                                        <p:tgtEl>
                                          <p:spTgt spid="16"/>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6" grpId="0" animBg="1"/>
      <p:bldP spid="27" grpId="0" animBg="1"/>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640" t="7933" r="7640" b="16434"/>
          <a:stretch/>
        </p:blipFill>
        <p:spPr>
          <a:xfrm>
            <a:off x="438250" y="708917"/>
            <a:ext cx="8438622" cy="5327300"/>
          </a:xfrm>
          <a:prstGeom prst="rect">
            <a:avLst/>
          </a:prstGeom>
          <a:ln w="15875">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2913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44911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Tell the time to the nearest quarter hour.                                                                 Begin to tell the time to the nearest five minutes.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3011950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5" name="TextBox 4">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4: </a:t>
            </a:r>
            <a:r>
              <a:rPr lang="en-GB" sz="2000" b="1" dirty="0">
                <a:solidFill>
                  <a:srgbClr val="5B9BD5">
                    <a:lumMod val="75000"/>
                  </a:srgbClr>
                </a:solidFill>
              </a:rPr>
              <a:t>Tell the time to the nearest quarter hour; Begin to tell the time to the nearest five minutes.</a:t>
            </a:r>
          </a:p>
        </p:txBody>
      </p:sp>
      <p:grpSp>
        <p:nvGrpSpPr>
          <p:cNvPr id="4" name="Group 3"/>
          <p:cNvGrpSpPr/>
          <p:nvPr/>
        </p:nvGrpSpPr>
        <p:grpSpPr>
          <a:xfrm>
            <a:off x="430653" y="846531"/>
            <a:ext cx="1752600" cy="1710690"/>
            <a:chOff x="768862" y="1278966"/>
            <a:chExt cx="1752600" cy="1710690"/>
          </a:xfrm>
        </p:grpSpPr>
        <p:grpSp>
          <p:nvGrpSpPr>
            <p:cNvPr id="3" name="Group 2"/>
            <p:cNvGrpSpPr/>
            <p:nvPr/>
          </p:nvGrpSpPr>
          <p:grpSpPr>
            <a:xfrm>
              <a:off x="768862" y="1278966"/>
              <a:ext cx="1752600" cy="1710690"/>
              <a:chOff x="4513548" y="687694"/>
              <a:chExt cx="1752600" cy="1710690"/>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548" y="687694"/>
                <a:ext cx="1752600" cy="1710690"/>
              </a:xfrm>
              <a:prstGeom prst="rect">
                <a:avLst/>
              </a:prstGeom>
              <a:effectLst>
                <a:outerShdw blurRad="50800" dist="38100" dir="6000000" algn="t" rotWithShape="0">
                  <a:prstClr val="black">
                    <a:alpha val="40000"/>
                  </a:prstClr>
                </a:outerShdw>
              </a:effectLst>
            </p:spPr>
          </p:pic>
          <p:sp>
            <p:nvSpPr>
              <p:cNvPr id="36" name="Pie 35"/>
              <p:cNvSpPr>
                <a:spLocks noChangeAspect="1"/>
              </p:cNvSpPr>
              <p:nvPr/>
            </p:nvSpPr>
            <p:spPr>
              <a:xfrm flipH="1">
                <a:off x="4579695" y="728115"/>
                <a:ext cx="1620000" cy="1620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Pie 36"/>
              <p:cNvSpPr>
                <a:spLocks noChangeAspect="1"/>
              </p:cNvSpPr>
              <p:nvPr/>
            </p:nvSpPr>
            <p:spPr>
              <a:xfrm>
                <a:off x="4583448" y="730712"/>
                <a:ext cx="1620000" cy="1620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30" name="Group 29">
                <a:extLst>
                  <a:ext uri="{FF2B5EF4-FFF2-40B4-BE49-F238E27FC236}">
                    <a16:creationId xmlns:a16="http://schemas.microsoft.com/office/drawing/2014/main" id="{9AF15784-0403-44AC-85E3-5EA984013182}"/>
                  </a:ext>
                </a:extLst>
              </p:cNvPr>
              <p:cNvGrpSpPr>
                <a:grpSpLocks noChangeAspect="1"/>
              </p:cNvGrpSpPr>
              <p:nvPr/>
            </p:nvGrpSpPr>
            <p:grpSpPr>
              <a:xfrm>
                <a:off x="5389848" y="884728"/>
                <a:ext cx="0" cy="1249583"/>
                <a:chOff x="2620875" y="1293056"/>
                <a:chExt cx="0" cy="3213763"/>
              </a:xfrm>
              <a:effectLst/>
            </p:grpSpPr>
            <p:cxnSp>
              <p:nvCxnSpPr>
                <p:cNvPr id="31" name="Straight Arrow Connector 30">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a:off x="2620875" y="1293056"/>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AF15784-0403-44AC-85E3-5EA984013182}"/>
                  </a:ext>
                </a:extLst>
              </p:cNvPr>
              <p:cNvGrpSpPr>
                <a:grpSpLocks noChangeAspect="1"/>
              </p:cNvGrpSpPr>
              <p:nvPr/>
            </p:nvGrpSpPr>
            <p:grpSpPr>
              <a:xfrm rot="12600000">
                <a:off x="5436648" y="1274779"/>
                <a:ext cx="374400" cy="374400"/>
                <a:chOff x="2271555" y="2850819"/>
                <a:chExt cx="374400" cy="1656000"/>
              </a:xfrm>
              <a:effectLst/>
            </p:grpSpPr>
            <p:cxnSp>
              <p:nvCxnSpPr>
                <p:cNvPr id="28" name="Straight Arrow Connector 27">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rot="14400000">
                  <a:off x="2458755" y="3077619"/>
                  <a:ext cx="0" cy="3744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sp>
          <p:nvSpPr>
            <p:cNvPr id="16" name="Oval 15">
              <a:extLst>
                <a:ext uri="{FF2B5EF4-FFF2-40B4-BE49-F238E27FC236}">
                  <a16:creationId xmlns:a16="http://schemas.microsoft.com/office/drawing/2014/main" id="{64C8BFE3-8257-4908-8391-609CD530A989}"/>
                </a:ext>
              </a:extLst>
            </p:cNvPr>
            <p:cNvSpPr>
              <a:spLocks noChangeAspect="1"/>
            </p:cNvSpPr>
            <p:nvPr/>
          </p:nvSpPr>
          <p:spPr>
            <a:xfrm>
              <a:off x="1596021" y="2078170"/>
              <a:ext cx="98282" cy="981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8" name="Group 17"/>
          <p:cNvGrpSpPr/>
          <p:nvPr/>
        </p:nvGrpSpPr>
        <p:grpSpPr>
          <a:xfrm>
            <a:off x="6512365" y="811407"/>
            <a:ext cx="1752600" cy="1710690"/>
            <a:chOff x="768862" y="1278966"/>
            <a:chExt cx="1752600" cy="1710690"/>
          </a:xfrm>
        </p:grpSpPr>
        <p:grpSp>
          <p:nvGrpSpPr>
            <p:cNvPr id="19" name="Group 18"/>
            <p:cNvGrpSpPr/>
            <p:nvPr/>
          </p:nvGrpSpPr>
          <p:grpSpPr>
            <a:xfrm>
              <a:off x="768862" y="1278966"/>
              <a:ext cx="1752600" cy="1710690"/>
              <a:chOff x="4513548" y="687694"/>
              <a:chExt cx="1752600" cy="171069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548" y="687694"/>
                <a:ext cx="1752600" cy="1710690"/>
              </a:xfrm>
              <a:prstGeom prst="rect">
                <a:avLst/>
              </a:prstGeom>
              <a:effectLst>
                <a:outerShdw blurRad="50800" dist="38100" dir="6000000" algn="t" rotWithShape="0">
                  <a:prstClr val="black">
                    <a:alpha val="40000"/>
                  </a:prstClr>
                </a:outerShdw>
              </a:effectLst>
            </p:spPr>
          </p:pic>
          <p:sp>
            <p:nvSpPr>
              <p:cNvPr id="22" name="Pie 21"/>
              <p:cNvSpPr>
                <a:spLocks noChangeAspect="1"/>
              </p:cNvSpPr>
              <p:nvPr/>
            </p:nvSpPr>
            <p:spPr>
              <a:xfrm flipH="1">
                <a:off x="4578383" y="728115"/>
                <a:ext cx="1620000" cy="1620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Pie 22"/>
              <p:cNvSpPr>
                <a:spLocks noChangeAspect="1"/>
              </p:cNvSpPr>
              <p:nvPr/>
            </p:nvSpPr>
            <p:spPr>
              <a:xfrm>
                <a:off x="4583448" y="730712"/>
                <a:ext cx="1620000" cy="1620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24" name="Group 23">
                <a:extLst>
                  <a:ext uri="{FF2B5EF4-FFF2-40B4-BE49-F238E27FC236}">
                    <a16:creationId xmlns:a16="http://schemas.microsoft.com/office/drawing/2014/main" id="{9AF15784-0403-44AC-85E3-5EA984013182}"/>
                  </a:ext>
                </a:extLst>
              </p:cNvPr>
              <p:cNvGrpSpPr>
                <a:grpSpLocks noChangeAspect="1"/>
              </p:cNvGrpSpPr>
              <p:nvPr/>
            </p:nvGrpSpPr>
            <p:grpSpPr>
              <a:xfrm>
                <a:off x="5389848" y="1490421"/>
                <a:ext cx="679764" cy="643890"/>
                <a:chOff x="2620875" y="2850819"/>
                <a:chExt cx="679764" cy="1656000"/>
              </a:xfrm>
              <a:effectLst/>
            </p:grpSpPr>
            <p:cxnSp>
              <p:nvCxnSpPr>
                <p:cNvPr id="38" name="Straight Arrow Connector 37">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p:cNvCxnSpPr>
                <p:nvPr/>
              </p:nvCxnSpPr>
              <p:spPr>
                <a:xfrm rot="5400000">
                  <a:off x="2978694" y="2645974"/>
                  <a:ext cx="0" cy="64389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AF15784-0403-44AC-85E3-5EA984013182}"/>
                  </a:ext>
                </a:extLst>
              </p:cNvPr>
              <p:cNvGrpSpPr>
                <a:grpSpLocks noChangeAspect="1"/>
              </p:cNvGrpSpPr>
              <p:nvPr/>
            </p:nvGrpSpPr>
            <p:grpSpPr>
              <a:xfrm rot="12600000">
                <a:off x="5433761" y="1273114"/>
                <a:ext cx="374400" cy="374400"/>
                <a:chOff x="2274889" y="2850819"/>
                <a:chExt cx="374400" cy="1656000"/>
              </a:xfrm>
              <a:effectLst/>
            </p:grpSpPr>
            <p:cxnSp>
              <p:nvCxnSpPr>
                <p:cNvPr id="26" name="Straight Arrow Connector 25">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rot="14880000">
                  <a:off x="2462089" y="2947937"/>
                  <a:ext cx="0" cy="3744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sp>
          <p:nvSpPr>
            <p:cNvPr id="20" name="Oval 19">
              <a:extLst>
                <a:ext uri="{FF2B5EF4-FFF2-40B4-BE49-F238E27FC236}">
                  <a16:creationId xmlns:a16="http://schemas.microsoft.com/office/drawing/2014/main" id="{64C8BFE3-8257-4908-8391-609CD530A989}"/>
                </a:ext>
              </a:extLst>
            </p:cNvPr>
            <p:cNvSpPr>
              <a:spLocks noChangeAspect="1"/>
            </p:cNvSpPr>
            <p:nvPr/>
          </p:nvSpPr>
          <p:spPr>
            <a:xfrm>
              <a:off x="1596021" y="2078170"/>
              <a:ext cx="98282" cy="981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0" name="Group 39"/>
          <p:cNvGrpSpPr/>
          <p:nvPr/>
        </p:nvGrpSpPr>
        <p:grpSpPr>
          <a:xfrm>
            <a:off x="4482307" y="781330"/>
            <a:ext cx="1752600" cy="1710690"/>
            <a:chOff x="768862" y="1278966"/>
            <a:chExt cx="1752600" cy="1710690"/>
          </a:xfrm>
        </p:grpSpPr>
        <p:grpSp>
          <p:nvGrpSpPr>
            <p:cNvPr id="41" name="Group 40"/>
            <p:cNvGrpSpPr/>
            <p:nvPr/>
          </p:nvGrpSpPr>
          <p:grpSpPr>
            <a:xfrm>
              <a:off x="768862" y="1278966"/>
              <a:ext cx="1752600" cy="1710690"/>
              <a:chOff x="4513548" y="687694"/>
              <a:chExt cx="1752600" cy="171069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548" y="687694"/>
                <a:ext cx="1752600" cy="1710690"/>
              </a:xfrm>
              <a:prstGeom prst="rect">
                <a:avLst/>
              </a:prstGeom>
              <a:effectLst>
                <a:outerShdw blurRad="50800" dist="38100" dir="6000000" algn="t" rotWithShape="0">
                  <a:prstClr val="black">
                    <a:alpha val="40000"/>
                  </a:prstClr>
                </a:outerShdw>
              </a:effectLst>
            </p:spPr>
          </p:pic>
          <p:sp>
            <p:nvSpPr>
              <p:cNvPr id="44" name="Pie 43"/>
              <p:cNvSpPr>
                <a:spLocks noChangeAspect="1"/>
              </p:cNvSpPr>
              <p:nvPr/>
            </p:nvSpPr>
            <p:spPr>
              <a:xfrm flipH="1">
                <a:off x="4578041" y="728115"/>
                <a:ext cx="1620000" cy="1620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5" name="Pie 44"/>
              <p:cNvSpPr>
                <a:spLocks noChangeAspect="1"/>
              </p:cNvSpPr>
              <p:nvPr/>
            </p:nvSpPr>
            <p:spPr>
              <a:xfrm>
                <a:off x="4583448" y="730712"/>
                <a:ext cx="1620000" cy="1620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46" name="Group 45">
                <a:extLst>
                  <a:ext uri="{FF2B5EF4-FFF2-40B4-BE49-F238E27FC236}">
                    <a16:creationId xmlns:a16="http://schemas.microsoft.com/office/drawing/2014/main" id="{9AF15784-0403-44AC-85E3-5EA984013182}"/>
                  </a:ext>
                </a:extLst>
              </p:cNvPr>
              <p:cNvGrpSpPr>
                <a:grpSpLocks noChangeAspect="1"/>
              </p:cNvGrpSpPr>
              <p:nvPr/>
            </p:nvGrpSpPr>
            <p:grpSpPr>
              <a:xfrm>
                <a:off x="4749558" y="1490421"/>
                <a:ext cx="643890" cy="643890"/>
                <a:chOff x="1980585" y="2850819"/>
                <a:chExt cx="643890" cy="1656000"/>
              </a:xfrm>
              <a:effectLst/>
            </p:grpSpPr>
            <p:cxnSp>
              <p:nvCxnSpPr>
                <p:cNvPr id="50" name="Straight Arrow Connector 49">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p:cNvCxnSpPr>
                <p:nvPr/>
              </p:nvCxnSpPr>
              <p:spPr>
                <a:xfrm rot="16200000">
                  <a:off x="2302530" y="2658092"/>
                  <a:ext cx="0" cy="64389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9AF15784-0403-44AC-85E3-5EA984013182}"/>
                  </a:ext>
                </a:extLst>
              </p:cNvPr>
              <p:cNvGrpSpPr>
                <a:grpSpLocks noChangeAspect="1"/>
              </p:cNvGrpSpPr>
              <p:nvPr/>
            </p:nvGrpSpPr>
            <p:grpSpPr>
              <a:xfrm rot="12600000">
                <a:off x="5457864" y="1289200"/>
                <a:ext cx="381921" cy="374400"/>
                <a:chOff x="2238954" y="2850819"/>
                <a:chExt cx="381921" cy="1656000"/>
              </a:xfrm>
              <a:effectLst/>
            </p:grpSpPr>
            <p:cxnSp>
              <p:nvCxnSpPr>
                <p:cNvPr id="48" name="Straight Arrow Connector 47">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p:cNvCxnSpPr>
                <p:nvPr/>
              </p:nvCxnSpPr>
              <p:spPr>
                <a:xfrm rot="15720000">
                  <a:off x="2426154" y="2827870"/>
                  <a:ext cx="0" cy="3744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sp>
          <p:nvSpPr>
            <p:cNvPr id="42" name="Oval 41">
              <a:extLst>
                <a:ext uri="{FF2B5EF4-FFF2-40B4-BE49-F238E27FC236}">
                  <a16:creationId xmlns:a16="http://schemas.microsoft.com/office/drawing/2014/main" id="{64C8BFE3-8257-4908-8391-609CD530A989}"/>
                </a:ext>
              </a:extLst>
            </p:cNvPr>
            <p:cNvSpPr>
              <a:spLocks noChangeAspect="1"/>
            </p:cNvSpPr>
            <p:nvPr/>
          </p:nvSpPr>
          <p:spPr>
            <a:xfrm>
              <a:off x="1596021" y="2078170"/>
              <a:ext cx="98282" cy="981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2" name="Group 51"/>
          <p:cNvGrpSpPr/>
          <p:nvPr/>
        </p:nvGrpSpPr>
        <p:grpSpPr>
          <a:xfrm>
            <a:off x="2494622" y="809221"/>
            <a:ext cx="1752600" cy="1710690"/>
            <a:chOff x="768862" y="1278966"/>
            <a:chExt cx="1752600" cy="1710690"/>
          </a:xfrm>
        </p:grpSpPr>
        <p:grpSp>
          <p:nvGrpSpPr>
            <p:cNvPr id="53" name="Group 52"/>
            <p:cNvGrpSpPr/>
            <p:nvPr/>
          </p:nvGrpSpPr>
          <p:grpSpPr>
            <a:xfrm>
              <a:off x="768862" y="1278966"/>
              <a:ext cx="1752600" cy="1710690"/>
              <a:chOff x="4513548" y="687694"/>
              <a:chExt cx="1752600" cy="1710690"/>
            </a:xfrm>
          </p:grpSpPr>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548" y="687694"/>
                <a:ext cx="1752600" cy="1710690"/>
              </a:xfrm>
              <a:prstGeom prst="rect">
                <a:avLst/>
              </a:prstGeom>
              <a:effectLst>
                <a:outerShdw blurRad="50800" dist="38100" dir="6000000" algn="t" rotWithShape="0">
                  <a:prstClr val="black">
                    <a:alpha val="40000"/>
                  </a:prstClr>
                </a:outerShdw>
              </a:effectLst>
            </p:spPr>
          </p:pic>
          <p:sp>
            <p:nvSpPr>
              <p:cNvPr id="56" name="Pie 55"/>
              <p:cNvSpPr>
                <a:spLocks noChangeAspect="1"/>
              </p:cNvSpPr>
              <p:nvPr/>
            </p:nvSpPr>
            <p:spPr>
              <a:xfrm flipH="1">
                <a:off x="4578526" y="728115"/>
                <a:ext cx="1620000" cy="1620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7" name="Pie 56"/>
              <p:cNvSpPr>
                <a:spLocks noChangeAspect="1"/>
              </p:cNvSpPr>
              <p:nvPr/>
            </p:nvSpPr>
            <p:spPr>
              <a:xfrm>
                <a:off x="4583448" y="730712"/>
                <a:ext cx="1620000" cy="1620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58" name="Group 57">
                <a:extLst>
                  <a:ext uri="{FF2B5EF4-FFF2-40B4-BE49-F238E27FC236}">
                    <a16:creationId xmlns:a16="http://schemas.microsoft.com/office/drawing/2014/main" id="{9AF15784-0403-44AC-85E3-5EA984013182}"/>
                  </a:ext>
                </a:extLst>
              </p:cNvPr>
              <p:cNvGrpSpPr>
                <a:grpSpLocks noChangeAspect="1"/>
              </p:cNvGrpSpPr>
              <p:nvPr/>
            </p:nvGrpSpPr>
            <p:grpSpPr>
              <a:xfrm>
                <a:off x="4749558" y="1490421"/>
                <a:ext cx="643890" cy="643890"/>
                <a:chOff x="1980585" y="2850819"/>
                <a:chExt cx="643890" cy="1656000"/>
              </a:xfrm>
              <a:effectLst/>
            </p:grpSpPr>
            <p:cxnSp>
              <p:nvCxnSpPr>
                <p:cNvPr id="62" name="Straight Arrow Connector 61">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rot="16200000">
                  <a:off x="2302530" y="2658215"/>
                  <a:ext cx="0" cy="64389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9AF15784-0403-44AC-85E3-5EA984013182}"/>
                  </a:ext>
                </a:extLst>
              </p:cNvPr>
              <p:cNvGrpSpPr>
                <a:grpSpLocks noChangeAspect="1"/>
              </p:cNvGrpSpPr>
              <p:nvPr/>
            </p:nvGrpSpPr>
            <p:grpSpPr>
              <a:xfrm rot="12600000">
                <a:off x="5427647" y="1269582"/>
                <a:ext cx="374400" cy="374400"/>
                <a:chOff x="2281949" y="2850819"/>
                <a:chExt cx="374400" cy="1656000"/>
              </a:xfrm>
              <a:effectLst/>
            </p:grpSpPr>
            <p:cxnSp>
              <p:nvCxnSpPr>
                <p:cNvPr id="60" name="Straight Arrow Connector 59">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rot="13920000">
                  <a:off x="2469149" y="3172977"/>
                  <a:ext cx="0" cy="3744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sp>
          <p:nvSpPr>
            <p:cNvPr id="54" name="Oval 53">
              <a:extLst>
                <a:ext uri="{FF2B5EF4-FFF2-40B4-BE49-F238E27FC236}">
                  <a16:creationId xmlns:a16="http://schemas.microsoft.com/office/drawing/2014/main" id="{64C8BFE3-8257-4908-8391-609CD530A989}"/>
                </a:ext>
              </a:extLst>
            </p:cNvPr>
            <p:cNvSpPr>
              <a:spLocks noChangeAspect="1"/>
            </p:cNvSpPr>
            <p:nvPr/>
          </p:nvSpPr>
          <p:spPr>
            <a:xfrm>
              <a:off x="1596021" y="2078170"/>
              <a:ext cx="98282" cy="981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64" name="Group 63">
            <a:extLst>
              <a:ext uri="{FF2B5EF4-FFF2-40B4-BE49-F238E27FC236}">
                <a16:creationId xmlns:a16="http://schemas.microsoft.com/office/drawing/2014/main" id="{642C735A-3929-4EEF-B8FA-E73A0C1B09B9}"/>
              </a:ext>
            </a:extLst>
          </p:cNvPr>
          <p:cNvGrpSpPr/>
          <p:nvPr/>
        </p:nvGrpSpPr>
        <p:grpSpPr>
          <a:xfrm>
            <a:off x="4436678" y="3038475"/>
            <a:ext cx="4748416" cy="2856533"/>
            <a:chOff x="69732" y="1330406"/>
            <a:chExt cx="4748416" cy="2856533"/>
          </a:xfrm>
        </p:grpSpPr>
        <p:sp>
          <p:nvSpPr>
            <p:cNvPr id="65" name="Cloud 64">
              <a:extLst>
                <a:ext uri="{FF2B5EF4-FFF2-40B4-BE49-F238E27FC236}">
                  <a16:creationId xmlns:a16="http://schemas.microsoft.com/office/drawing/2014/main" id="{AE55A0F2-BE3D-40B5-8CE5-549756B4EF16}"/>
                </a:ext>
              </a:extLst>
            </p:cNvPr>
            <p:cNvSpPr/>
            <p:nvPr/>
          </p:nvSpPr>
          <p:spPr>
            <a:xfrm>
              <a:off x="69732" y="1330406"/>
              <a:ext cx="4302243" cy="2856533"/>
            </a:xfrm>
            <a:prstGeom prst="cloud">
              <a:avLst/>
            </a:prstGeom>
            <a:solidFill>
              <a:schemeClr val="bg1">
                <a:lumMod val="95000"/>
              </a:schemeClr>
            </a:solidFill>
            <a:ln w="285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25000"/>
                    </a:schemeClr>
                  </a:solidFill>
                  <a:latin typeface="Myriad Pro Light" panose="020B0603030403020204" pitchFamily="34" charset="0"/>
                </a:rPr>
                <a:t>All these times are in the afternoon. Which one is the earliest? Latest? Work with a partner to write the 4 times in order from earliest to latest. </a:t>
              </a:r>
              <a:endParaRPr lang="en-GB" b="1" dirty="0">
                <a:solidFill>
                  <a:srgbClr val="FF0000"/>
                </a:solidFill>
                <a:latin typeface="Myriad Pro Light" panose="020B0603030403020204" pitchFamily="34" charset="0"/>
              </a:endParaRPr>
            </a:p>
          </p:txBody>
        </p:sp>
        <p:pic>
          <p:nvPicPr>
            <p:cNvPr id="66" name="Picture 65">
              <a:extLst>
                <a:ext uri="{FF2B5EF4-FFF2-40B4-BE49-F238E27FC236}">
                  <a16:creationId xmlns:a16="http://schemas.microsoft.com/office/drawing/2014/main" id="{AF6EFD4F-8720-427C-9D08-BCEB1A3EBD4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379538" y="1556581"/>
              <a:ext cx="1438610" cy="1008746"/>
            </a:xfrm>
            <a:prstGeom prst="rect">
              <a:avLst/>
            </a:prstGeom>
            <a:effectLst>
              <a:outerShdw blurRad="50800" dist="38100" dir="2700000" algn="tl" rotWithShape="0">
                <a:prstClr val="black">
                  <a:alpha val="40000"/>
                </a:prstClr>
              </a:outerShdw>
            </a:effectLst>
          </p:spPr>
        </p:pic>
      </p:grpSp>
      <p:sp>
        <p:nvSpPr>
          <p:cNvPr id="67" name="Speech Bubble: Rectangle with Corners Rounded 10">
            <a:extLst>
              <a:ext uri="{FF2B5EF4-FFF2-40B4-BE49-F238E27FC236}">
                <a16:creationId xmlns:a16="http://schemas.microsoft.com/office/drawing/2014/main" id="{A5209EEE-E1BD-4F2F-8E5D-A043EDA11F92}"/>
              </a:ext>
            </a:extLst>
          </p:cNvPr>
          <p:cNvSpPr/>
          <p:nvPr/>
        </p:nvSpPr>
        <p:spPr>
          <a:xfrm>
            <a:off x="430653" y="3522409"/>
            <a:ext cx="3748947" cy="1888663"/>
          </a:xfrm>
          <a:prstGeom prst="wedgeEllipseCallout">
            <a:avLst>
              <a:gd name="adj1" fmla="val -18402"/>
              <a:gd name="adj2" fmla="val -7439"/>
            </a:avLst>
          </a:prstGeom>
          <a:blipFill dpi="0" rotWithShape="1">
            <a:blip r:embed="rId5">
              <a:extLst>
                <a:ext uri="{BEBA8EAE-BF5A-486C-A8C5-ECC9F3942E4B}">
                  <a14:imgProps xmlns:a14="http://schemas.microsoft.com/office/drawing/2010/main">
                    <a14:imgLayer r:embed="rId6">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FF0000"/>
                </a:solidFill>
                <a:latin typeface="Myriad Pro Light" panose="020B0603030403020204" pitchFamily="34" charset="0"/>
              </a:rPr>
              <a:t>Remember! </a:t>
            </a:r>
            <a:r>
              <a:rPr lang="en-GB" b="1" dirty="0">
                <a:solidFill>
                  <a:srgbClr val="253746"/>
                </a:solidFill>
                <a:latin typeface="Myriad Pro Light" panose="020B0603030403020204" pitchFamily="34" charset="0"/>
              </a:rPr>
              <a:t>On this clock the pink tells as ‘past’ times and the blue tells us ‘to’ times.</a:t>
            </a:r>
          </a:p>
        </p:txBody>
      </p:sp>
      <p:sp>
        <p:nvSpPr>
          <p:cNvPr id="68" name="Speech Bubble: Rectangle with Corners Rounded 10">
            <a:extLst>
              <a:ext uri="{FF2B5EF4-FFF2-40B4-BE49-F238E27FC236}">
                <a16:creationId xmlns:a16="http://schemas.microsoft.com/office/drawing/2014/main" id="{A5209EEE-E1BD-4F2F-8E5D-A043EDA11F92}"/>
              </a:ext>
            </a:extLst>
          </p:cNvPr>
          <p:cNvSpPr/>
          <p:nvPr/>
        </p:nvSpPr>
        <p:spPr>
          <a:xfrm>
            <a:off x="5134943" y="2566440"/>
            <a:ext cx="3130022" cy="698209"/>
          </a:xfrm>
          <a:prstGeom prst="wedgeEllipseCallout">
            <a:avLst>
              <a:gd name="adj1" fmla="val -18402"/>
              <a:gd name="adj2" fmla="val -7439"/>
            </a:avLst>
          </a:prstGeom>
          <a:blipFill dpi="0" rotWithShape="1">
            <a:blip r:embed="rId5">
              <a:extLst>
                <a:ext uri="{BEBA8EAE-BF5A-486C-A8C5-ECC9F3942E4B}">
                  <a14:imgProps xmlns:a14="http://schemas.microsoft.com/office/drawing/2010/main">
                    <a14:imgLayer r:embed="rId6">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Let’s check…</a:t>
            </a:r>
          </a:p>
        </p:txBody>
      </p:sp>
      <p:grpSp>
        <p:nvGrpSpPr>
          <p:cNvPr id="69" name="Group 68"/>
          <p:cNvGrpSpPr/>
          <p:nvPr/>
        </p:nvGrpSpPr>
        <p:grpSpPr>
          <a:xfrm>
            <a:off x="2505936" y="3418051"/>
            <a:ext cx="1752600" cy="1710690"/>
            <a:chOff x="768862" y="1278966"/>
            <a:chExt cx="1752600" cy="1710690"/>
          </a:xfrm>
        </p:grpSpPr>
        <p:grpSp>
          <p:nvGrpSpPr>
            <p:cNvPr id="70" name="Group 69"/>
            <p:cNvGrpSpPr/>
            <p:nvPr/>
          </p:nvGrpSpPr>
          <p:grpSpPr>
            <a:xfrm>
              <a:off x="768862" y="1278966"/>
              <a:ext cx="1752600" cy="1710690"/>
              <a:chOff x="4513548" y="687694"/>
              <a:chExt cx="1752600" cy="1710690"/>
            </a:xfrm>
          </p:grpSpPr>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548" y="687694"/>
                <a:ext cx="1752600" cy="1710690"/>
              </a:xfrm>
              <a:prstGeom prst="rect">
                <a:avLst/>
              </a:prstGeom>
              <a:effectLst>
                <a:outerShdw blurRad="50800" dist="38100" dir="6000000" algn="t" rotWithShape="0">
                  <a:prstClr val="black">
                    <a:alpha val="40000"/>
                  </a:prstClr>
                </a:outerShdw>
              </a:effectLst>
            </p:spPr>
          </p:pic>
          <p:sp>
            <p:nvSpPr>
              <p:cNvPr id="73" name="Pie 72"/>
              <p:cNvSpPr>
                <a:spLocks noChangeAspect="1"/>
              </p:cNvSpPr>
              <p:nvPr/>
            </p:nvSpPr>
            <p:spPr>
              <a:xfrm flipH="1">
                <a:off x="4579695" y="728115"/>
                <a:ext cx="1620000" cy="1620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4" name="Pie 73"/>
              <p:cNvSpPr>
                <a:spLocks noChangeAspect="1"/>
              </p:cNvSpPr>
              <p:nvPr/>
            </p:nvSpPr>
            <p:spPr>
              <a:xfrm>
                <a:off x="4583448" y="730712"/>
                <a:ext cx="1620000" cy="1620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75" name="Group 74">
                <a:extLst>
                  <a:ext uri="{FF2B5EF4-FFF2-40B4-BE49-F238E27FC236}">
                    <a16:creationId xmlns:a16="http://schemas.microsoft.com/office/drawing/2014/main" id="{9AF15784-0403-44AC-85E3-5EA984013182}"/>
                  </a:ext>
                </a:extLst>
              </p:cNvPr>
              <p:cNvGrpSpPr>
                <a:grpSpLocks noChangeAspect="1"/>
              </p:cNvGrpSpPr>
              <p:nvPr/>
            </p:nvGrpSpPr>
            <p:grpSpPr>
              <a:xfrm>
                <a:off x="5389848" y="884728"/>
                <a:ext cx="0" cy="1249583"/>
                <a:chOff x="2620875" y="1293056"/>
                <a:chExt cx="0" cy="3213763"/>
              </a:xfrm>
              <a:effectLst/>
            </p:grpSpPr>
            <p:cxnSp>
              <p:nvCxnSpPr>
                <p:cNvPr id="79" name="Straight Arrow Connector 78">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cxnSpLocks/>
                </p:cNvCxnSpPr>
                <p:nvPr/>
              </p:nvCxnSpPr>
              <p:spPr>
                <a:xfrm>
                  <a:off x="2620875" y="1293056"/>
                  <a:ext cx="0" cy="165600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9AF15784-0403-44AC-85E3-5EA984013182}"/>
                  </a:ext>
                </a:extLst>
              </p:cNvPr>
              <p:cNvGrpSpPr>
                <a:grpSpLocks noChangeAspect="1"/>
              </p:cNvGrpSpPr>
              <p:nvPr/>
            </p:nvGrpSpPr>
            <p:grpSpPr>
              <a:xfrm rot="12600000">
                <a:off x="5436648" y="1274779"/>
                <a:ext cx="374400" cy="374400"/>
                <a:chOff x="2271555" y="2850819"/>
                <a:chExt cx="374400" cy="1656000"/>
              </a:xfrm>
              <a:effectLst/>
            </p:grpSpPr>
            <p:cxnSp>
              <p:nvCxnSpPr>
                <p:cNvPr id="77" name="Straight Arrow Connector 76">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cxnSpLocks/>
                </p:cNvCxnSpPr>
                <p:nvPr/>
              </p:nvCxnSpPr>
              <p:spPr>
                <a:xfrm rot="14400000">
                  <a:off x="2458755" y="3077619"/>
                  <a:ext cx="0" cy="3744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sp>
          <p:nvSpPr>
            <p:cNvPr id="71" name="Oval 70">
              <a:extLst>
                <a:ext uri="{FF2B5EF4-FFF2-40B4-BE49-F238E27FC236}">
                  <a16:creationId xmlns:a16="http://schemas.microsoft.com/office/drawing/2014/main" id="{64C8BFE3-8257-4908-8391-609CD530A989}"/>
                </a:ext>
              </a:extLst>
            </p:cNvPr>
            <p:cNvSpPr>
              <a:spLocks noChangeAspect="1"/>
            </p:cNvSpPr>
            <p:nvPr/>
          </p:nvSpPr>
          <p:spPr>
            <a:xfrm>
              <a:off x="1596021" y="2078170"/>
              <a:ext cx="98282" cy="981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81" name="Group 80"/>
          <p:cNvGrpSpPr/>
          <p:nvPr/>
        </p:nvGrpSpPr>
        <p:grpSpPr>
          <a:xfrm>
            <a:off x="4495939" y="3410964"/>
            <a:ext cx="1752600" cy="1710690"/>
            <a:chOff x="768862" y="1278966"/>
            <a:chExt cx="1752600" cy="1710690"/>
          </a:xfrm>
        </p:grpSpPr>
        <p:grpSp>
          <p:nvGrpSpPr>
            <p:cNvPr id="82" name="Group 81"/>
            <p:cNvGrpSpPr/>
            <p:nvPr/>
          </p:nvGrpSpPr>
          <p:grpSpPr>
            <a:xfrm>
              <a:off x="768862" y="1278966"/>
              <a:ext cx="1752600" cy="1710690"/>
              <a:chOff x="4513548" y="687694"/>
              <a:chExt cx="1752600" cy="1710690"/>
            </a:xfrm>
          </p:grpSpPr>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548" y="687694"/>
                <a:ext cx="1752600" cy="1710690"/>
              </a:xfrm>
              <a:prstGeom prst="rect">
                <a:avLst/>
              </a:prstGeom>
              <a:effectLst>
                <a:outerShdw blurRad="50800" dist="38100" dir="6000000" algn="t" rotWithShape="0">
                  <a:prstClr val="black">
                    <a:alpha val="40000"/>
                  </a:prstClr>
                </a:outerShdw>
              </a:effectLst>
            </p:spPr>
          </p:pic>
          <p:sp>
            <p:nvSpPr>
              <p:cNvPr id="85" name="Pie 84"/>
              <p:cNvSpPr>
                <a:spLocks noChangeAspect="1"/>
              </p:cNvSpPr>
              <p:nvPr/>
            </p:nvSpPr>
            <p:spPr>
              <a:xfrm flipH="1">
                <a:off x="4578383" y="728115"/>
                <a:ext cx="1620000" cy="1620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6" name="Pie 85"/>
              <p:cNvSpPr>
                <a:spLocks noChangeAspect="1"/>
              </p:cNvSpPr>
              <p:nvPr/>
            </p:nvSpPr>
            <p:spPr>
              <a:xfrm>
                <a:off x="4583448" y="730712"/>
                <a:ext cx="1620000" cy="1620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87" name="Group 86">
                <a:extLst>
                  <a:ext uri="{FF2B5EF4-FFF2-40B4-BE49-F238E27FC236}">
                    <a16:creationId xmlns:a16="http://schemas.microsoft.com/office/drawing/2014/main" id="{9AF15784-0403-44AC-85E3-5EA984013182}"/>
                  </a:ext>
                </a:extLst>
              </p:cNvPr>
              <p:cNvGrpSpPr>
                <a:grpSpLocks noChangeAspect="1"/>
              </p:cNvGrpSpPr>
              <p:nvPr/>
            </p:nvGrpSpPr>
            <p:grpSpPr>
              <a:xfrm>
                <a:off x="5389848" y="1490421"/>
                <a:ext cx="679764" cy="643890"/>
                <a:chOff x="2620875" y="2850819"/>
                <a:chExt cx="679764" cy="1656000"/>
              </a:xfrm>
              <a:effectLst/>
            </p:grpSpPr>
            <p:cxnSp>
              <p:nvCxnSpPr>
                <p:cNvPr id="91" name="Straight Arrow Connector 90">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cxnSpLocks/>
                </p:cNvCxnSpPr>
                <p:nvPr/>
              </p:nvCxnSpPr>
              <p:spPr>
                <a:xfrm rot="5400000">
                  <a:off x="2978694" y="2645974"/>
                  <a:ext cx="0" cy="64389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9AF15784-0403-44AC-85E3-5EA984013182}"/>
                  </a:ext>
                </a:extLst>
              </p:cNvPr>
              <p:cNvGrpSpPr>
                <a:grpSpLocks noChangeAspect="1"/>
              </p:cNvGrpSpPr>
              <p:nvPr/>
            </p:nvGrpSpPr>
            <p:grpSpPr>
              <a:xfrm rot="12600000">
                <a:off x="5433761" y="1273114"/>
                <a:ext cx="374400" cy="374400"/>
                <a:chOff x="2274889" y="2850819"/>
                <a:chExt cx="374400" cy="1656000"/>
              </a:xfrm>
              <a:effectLst/>
            </p:grpSpPr>
            <p:cxnSp>
              <p:nvCxnSpPr>
                <p:cNvPr id="89" name="Straight Arrow Connector 88">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cxnSpLocks/>
                </p:cNvCxnSpPr>
                <p:nvPr/>
              </p:nvCxnSpPr>
              <p:spPr>
                <a:xfrm rot="14880000">
                  <a:off x="2462089" y="2947937"/>
                  <a:ext cx="0" cy="3744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sp>
          <p:nvSpPr>
            <p:cNvPr id="83" name="Oval 82">
              <a:extLst>
                <a:ext uri="{FF2B5EF4-FFF2-40B4-BE49-F238E27FC236}">
                  <a16:creationId xmlns:a16="http://schemas.microsoft.com/office/drawing/2014/main" id="{64C8BFE3-8257-4908-8391-609CD530A989}"/>
                </a:ext>
              </a:extLst>
            </p:cNvPr>
            <p:cNvSpPr>
              <a:spLocks noChangeAspect="1"/>
            </p:cNvSpPr>
            <p:nvPr/>
          </p:nvSpPr>
          <p:spPr>
            <a:xfrm>
              <a:off x="1596021" y="2078170"/>
              <a:ext cx="98282" cy="981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93" name="Group 92"/>
          <p:cNvGrpSpPr/>
          <p:nvPr/>
        </p:nvGrpSpPr>
        <p:grpSpPr>
          <a:xfrm>
            <a:off x="6643152" y="3418051"/>
            <a:ext cx="1752600" cy="1710690"/>
            <a:chOff x="768862" y="1278966"/>
            <a:chExt cx="1752600" cy="1710690"/>
          </a:xfrm>
        </p:grpSpPr>
        <p:grpSp>
          <p:nvGrpSpPr>
            <p:cNvPr id="94" name="Group 93"/>
            <p:cNvGrpSpPr/>
            <p:nvPr/>
          </p:nvGrpSpPr>
          <p:grpSpPr>
            <a:xfrm>
              <a:off x="768862" y="1278966"/>
              <a:ext cx="1752600" cy="1710690"/>
              <a:chOff x="4513548" y="687694"/>
              <a:chExt cx="1752600" cy="1710690"/>
            </a:xfrm>
          </p:grpSpPr>
          <p:pic>
            <p:nvPicPr>
              <p:cNvPr id="96" name="Picture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548" y="687694"/>
                <a:ext cx="1752600" cy="1710690"/>
              </a:xfrm>
              <a:prstGeom prst="rect">
                <a:avLst/>
              </a:prstGeom>
              <a:effectLst>
                <a:outerShdw blurRad="50800" dist="38100" dir="6000000" algn="t" rotWithShape="0">
                  <a:prstClr val="black">
                    <a:alpha val="40000"/>
                  </a:prstClr>
                </a:outerShdw>
              </a:effectLst>
            </p:spPr>
          </p:pic>
          <p:sp>
            <p:nvSpPr>
              <p:cNvPr id="97" name="Pie 96"/>
              <p:cNvSpPr>
                <a:spLocks noChangeAspect="1"/>
              </p:cNvSpPr>
              <p:nvPr/>
            </p:nvSpPr>
            <p:spPr>
              <a:xfrm flipH="1">
                <a:off x="4578041" y="728115"/>
                <a:ext cx="1620000" cy="1620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8" name="Pie 97"/>
              <p:cNvSpPr>
                <a:spLocks noChangeAspect="1"/>
              </p:cNvSpPr>
              <p:nvPr/>
            </p:nvSpPr>
            <p:spPr>
              <a:xfrm>
                <a:off x="4583448" y="730712"/>
                <a:ext cx="1620000" cy="1620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99" name="Group 98">
                <a:extLst>
                  <a:ext uri="{FF2B5EF4-FFF2-40B4-BE49-F238E27FC236}">
                    <a16:creationId xmlns:a16="http://schemas.microsoft.com/office/drawing/2014/main" id="{9AF15784-0403-44AC-85E3-5EA984013182}"/>
                  </a:ext>
                </a:extLst>
              </p:cNvPr>
              <p:cNvGrpSpPr>
                <a:grpSpLocks noChangeAspect="1"/>
              </p:cNvGrpSpPr>
              <p:nvPr/>
            </p:nvGrpSpPr>
            <p:grpSpPr>
              <a:xfrm>
                <a:off x="4749558" y="1490421"/>
                <a:ext cx="643890" cy="643890"/>
                <a:chOff x="1980585" y="2850819"/>
                <a:chExt cx="643890" cy="1656000"/>
              </a:xfrm>
              <a:effectLst/>
            </p:grpSpPr>
            <p:cxnSp>
              <p:nvCxnSpPr>
                <p:cNvPr id="103" name="Straight Arrow Connector 102">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rot="16200000">
                  <a:off x="2302530" y="2658092"/>
                  <a:ext cx="0" cy="64389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9AF15784-0403-44AC-85E3-5EA984013182}"/>
                  </a:ext>
                </a:extLst>
              </p:cNvPr>
              <p:cNvGrpSpPr>
                <a:grpSpLocks noChangeAspect="1"/>
              </p:cNvGrpSpPr>
              <p:nvPr/>
            </p:nvGrpSpPr>
            <p:grpSpPr>
              <a:xfrm rot="12600000">
                <a:off x="5457864" y="1289200"/>
                <a:ext cx="381921" cy="374400"/>
                <a:chOff x="2238954" y="2850819"/>
                <a:chExt cx="381921" cy="1656000"/>
              </a:xfrm>
              <a:effectLst/>
            </p:grpSpPr>
            <p:cxnSp>
              <p:nvCxnSpPr>
                <p:cNvPr id="101" name="Straight Arrow Connector 100">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rot="15720000">
                  <a:off x="2426154" y="2827870"/>
                  <a:ext cx="0" cy="3744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sp>
          <p:nvSpPr>
            <p:cNvPr id="95" name="Oval 94">
              <a:extLst>
                <a:ext uri="{FF2B5EF4-FFF2-40B4-BE49-F238E27FC236}">
                  <a16:creationId xmlns:a16="http://schemas.microsoft.com/office/drawing/2014/main" id="{64C8BFE3-8257-4908-8391-609CD530A989}"/>
                </a:ext>
              </a:extLst>
            </p:cNvPr>
            <p:cNvSpPr>
              <a:spLocks noChangeAspect="1"/>
            </p:cNvSpPr>
            <p:nvPr/>
          </p:nvSpPr>
          <p:spPr>
            <a:xfrm>
              <a:off x="1596021" y="2078170"/>
              <a:ext cx="98282" cy="981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05" name="Group 104"/>
          <p:cNvGrpSpPr/>
          <p:nvPr/>
        </p:nvGrpSpPr>
        <p:grpSpPr>
          <a:xfrm>
            <a:off x="430653" y="3418051"/>
            <a:ext cx="1752600" cy="1710690"/>
            <a:chOff x="768862" y="1278966"/>
            <a:chExt cx="1752600" cy="1710690"/>
          </a:xfrm>
        </p:grpSpPr>
        <p:grpSp>
          <p:nvGrpSpPr>
            <p:cNvPr id="106" name="Group 105"/>
            <p:cNvGrpSpPr/>
            <p:nvPr/>
          </p:nvGrpSpPr>
          <p:grpSpPr>
            <a:xfrm>
              <a:off x="768862" y="1278966"/>
              <a:ext cx="1752600" cy="1710690"/>
              <a:chOff x="4513548" y="687694"/>
              <a:chExt cx="1752600" cy="1710690"/>
            </a:xfrm>
          </p:grpSpPr>
          <p:pic>
            <p:nvPicPr>
              <p:cNvPr id="108" name="Picture 1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548" y="687694"/>
                <a:ext cx="1752600" cy="1710690"/>
              </a:xfrm>
              <a:prstGeom prst="rect">
                <a:avLst/>
              </a:prstGeom>
              <a:effectLst>
                <a:outerShdw blurRad="50800" dist="38100" dir="6000000" algn="t" rotWithShape="0">
                  <a:prstClr val="black">
                    <a:alpha val="40000"/>
                  </a:prstClr>
                </a:outerShdw>
              </a:effectLst>
            </p:spPr>
          </p:pic>
          <p:sp>
            <p:nvSpPr>
              <p:cNvPr id="109" name="Pie 108"/>
              <p:cNvSpPr>
                <a:spLocks noChangeAspect="1"/>
              </p:cNvSpPr>
              <p:nvPr/>
            </p:nvSpPr>
            <p:spPr>
              <a:xfrm flipH="1">
                <a:off x="4578526" y="728115"/>
                <a:ext cx="1620000" cy="1620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0" name="Pie 109"/>
              <p:cNvSpPr>
                <a:spLocks noChangeAspect="1"/>
              </p:cNvSpPr>
              <p:nvPr/>
            </p:nvSpPr>
            <p:spPr>
              <a:xfrm>
                <a:off x="4583448" y="730712"/>
                <a:ext cx="1620000" cy="1620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111" name="Group 110">
                <a:extLst>
                  <a:ext uri="{FF2B5EF4-FFF2-40B4-BE49-F238E27FC236}">
                    <a16:creationId xmlns:a16="http://schemas.microsoft.com/office/drawing/2014/main" id="{9AF15784-0403-44AC-85E3-5EA984013182}"/>
                  </a:ext>
                </a:extLst>
              </p:cNvPr>
              <p:cNvGrpSpPr>
                <a:grpSpLocks noChangeAspect="1"/>
              </p:cNvGrpSpPr>
              <p:nvPr/>
            </p:nvGrpSpPr>
            <p:grpSpPr>
              <a:xfrm>
                <a:off x="4749558" y="1490421"/>
                <a:ext cx="643890" cy="643890"/>
                <a:chOff x="1980585" y="2850819"/>
                <a:chExt cx="643890" cy="1656000"/>
              </a:xfrm>
              <a:effectLst/>
            </p:grpSpPr>
            <p:cxnSp>
              <p:nvCxnSpPr>
                <p:cNvPr id="115" name="Straight Arrow Connector 114">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cxnSpLocks/>
                </p:cNvCxnSpPr>
                <p:nvPr/>
              </p:nvCxnSpPr>
              <p:spPr>
                <a:xfrm rot="16200000">
                  <a:off x="2302530" y="2658215"/>
                  <a:ext cx="0" cy="643890"/>
                </a:xfrm>
                <a:prstGeom prst="straightConnector1">
                  <a:avLst/>
                </a:prstGeom>
                <a:ln w="254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9AF15784-0403-44AC-85E3-5EA984013182}"/>
                  </a:ext>
                </a:extLst>
              </p:cNvPr>
              <p:cNvGrpSpPr>
                <a:grpSpLocks noChangeAspect="1"/>
              </p:cNvGrpSpPr>
              <p:nvPr/>
            </p:nvGrpSpPr>
            <p:grpSpPr>
              <a:xfrm rot="12600000">
                <a:off x="5427647" y="1269582"/>
                <a:ext cx="374400" cy="374400"/>
                <a:chOff x="2281949" y="2850819"/>
                <a:chExt cx="374400" cy="1656000"/>
              </a:xfrm>
              <a:effectLst/>
            </p:grpSpPr>
            <p:cxnSp>
              <p:nvCxnSpPr>
                <p:cNvPr id="113" name="Straight Arrow Connector 112">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254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rot="13920000">
                  <a:off x="2469149" y="3172977"/>
                  <a:ext cx="0" cy="374400"/>
                </a:xfrm>
                <a:prstGeom prst="straightConnector1">
                  <a:avLst/>
                </a:prstGeom>
                <a:ln w="254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sp>
          <p:nvSpPr>
            <p:cNvPr id="107" name="Oval 106">
              <a:extLst>
                <a:ext uri="{FF2B5EF4-FFF2-40B4-BE49-F238E27FC236}">
                  <a16:creationId xmlns:a16="http://schemas.microsoft.com/office/drawing/2014/main" id="{64C8BFE3-8257-4908-8391-609CD530A989}"/>
                </a:ext>
              </a:extLst>
            </p:cNvPr>
            <p:cNvSpPr>
              <a:spLocks noChangeAspect="1"/>
            </p:cNvSpPr>
            <p:nvPr/>
          </p:nvSpPr>
          <p:spPr>
            <a:xfrm>
              <a:off x="1596021" y="2078170"/>
              <a:ext cx="98282" cy="981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17" name="TextBox 116"/>
          <p:cNvSpPr txBox="1"/>
          <p:nvPr/>
        </p:nvSpPr>
        <p:spPr>
          <a:xfrm>
            <a:off x="608869" y="5262267"/>
            <a:ext cx="1393523" cy="646331"/>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b="1" dirty="0">
                <a:solidFill>
                  <a:schemeClr val="bg2">
                    <a:lumMod val="25000"/>
                  </a:schemeClr>
                </a:solidFill>
                <a:latin typeface="Myriad Pro Light" panose="020B0603030403020204" pitchFamily="34" charset="0"/>
              </a:rPr>
              <a:t>02:45 or </a:t>
            </a:r>
          </a:p>
          <a:p>
            <a:pPr algn="ctr"/>
            <a:r>
              <a:rPr lang="en-GB" b="1" dirty="0">
                <a:solidFill>
                  <a:schemeClr val="bg2">
                    <a:lumMod val="25000"/>
                  </a:schemeClr>
                </a:solidFill>
                <a:latin typeface="Myriad Pro Light" panose="020B0603030403020204" pitchFamily="34" charset="0"/>
              </a:rPr>
              <a:t>Quarter to 3</a:t>
            </a:r>
            <a:endParaRPr lang="en-GB" dirty="0"/>
          </a:p>
        </p:txBody>
      </p:sp>
      <p:sp>
        <p:nvSpPr>
          <p:cNvPr id="118" name="TextBox 117"/>
          <p:cNvSpPr txBox="1"/>
          <p:nvPr/>
        </p:nvSpPr>
        <p:spPr>
          <a:xfrm>
            <a:off x="2837356" y="5262267"/>
            <a:ext cx="1074333" cy="646331"/>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b="1" dirty="0">
                <a:solidFill>
                  <a:schemeClr val="bg2">
                    <a:lumMod val="25000"/>
                  </a:schemeClr>
                </a:solidFill>
                <a:latin typeface="Myriad Pro Light" panose="020B0603030403020204" pitchFamily="34" charset="0"/>
              </a:rPr>
              <a:t>03:00 or </a:t>
            </a:r>
          </a:p>
          <a:p>
            <a:pPr algn="ctr"/>
            <a:r>
              <a:rPr lang="en-GB" b="1" dirty="0">
                <a:solidFill>
                  <a:schemeClr val="bg2">
                    <a:lumMod val="25000"/>
                  </a:schemeClr>
                </a:solidFill>
                <a:latin typeface="Myriad Pro Light" panose="020B0603030403020204" pitchFamily="34" charset="0"/>
              </a:rPr>
              <a:t>3 o’ clock</a:t>
            </a:r>
            <a:endParaRPr lang="en-GB" dirty="0"/>
          </a:p>
        </p:txBody>
      </p:sp>
      <p:sp>
        <p:nvSpPr>
          <p:cNvPr id="119" name="TextBox 118"/>
          <p:cNvSpPr txBox="1"/>
          <p:nvPr/>
        </p:nvSpPr>
        <p:spPr>
          <a:xfrm>
            <a:off x="4548771" y="5262267"/>
            <a:ext cx="1612942" cy="646331"/>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b="1" dirty="0">
                <a:solidFill>
                  <a:schemeClr val="bg2">
                    <a:lumMod val="25000"/>
                  </a:schemeClr>
                </a:solidFill>
                <a:latin typeface="Myriad Pro Light" panose="020B0603030403020204" pitchFamily="34" charset="0"/>
              </a:rPr>
              <a:t>03:15 or </a:t>
            </a:r>
          </a:p>
          <a:p>
            <a:pPr algn="ctr"/>
            <a:r>
              <a:rPr lang="en-GB" b="1" dirty="0">
                <a:solidFill>
                  <a:schemeClr val="bg2">
                    <a:lumMod val="25000"/>
                  </a:schemeClr>
                </a:solidFill>
                <a:latin typeface="Myriad Pro Light" panose="020B0603030403020204" pitchFamily="34" charset="0"/>
              </a:rPr>
              <a:t>Quarter past 3</a:t>
            </a:r>
            <a:endParaRPr lang="en-GB" dirty="0"/>
          </a:p>
        </p:txBody>
      </p:sp>
      <p:sp>
        <p:nvSpPr>
          <p:cNvPr id="120" name="TextBox 119"/>
          <p:cNvSpPr txBox="1"/>
          <p:nvPr/>
        </p:nvSpPr>
        <p:spPr>
          <a:xfrm>
            <a:off x="6785503" y="5262267"/>
            <a:ext cx="1393523" cy="646331"/>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b="1" dirty="0">
                <a:solidFill>
                  <a:schemeClr val="bg2">
                    <a:lumMod val="25000"/>
                  </a:schemeClr>
                </a:solidFill>
                <a:latin typeface="Myriad Pro Light" panose="020B0603030403020204" pitchFamily="34" charset="0"/>
              </a:rPr>
              <a:t>03:45 or </a:t>
            </a:r>
          </a:p>
          <a:p>
            <a:pPr algn="ctr"/>
            <a:r>
              <a:rPr lang="en-GB" b="1" dirty="0">
                <a:solidFill>
                  <a:schemeClr val="bg2">
                    <a:lumMod val="25000"/>
                  </a:schemeClr>
                </a:solidFill>
                <a:latin typeface="Myriad Pro Light" panose="020B0603030403020204" pitchFamily="34" charset="0"/>
              </a:rPr>
              <a:t>Quarter to 4</a:t>
            </a:r>
            <a:endParaRPr lang="en-GB" dirty="0"/>
          </a:p>
        </p:txBody>
      </p:sp>
    </p:spTree>
    <p:extLst>
      <p:ext uri="{BB962C8B-B14F-4D97-AF65-F5344CB8AC3E}">
        <p14:creationId xmlns:p14="http://schemas.microsoft.com/office/powerpoint/2010/main" val="26793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6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4"/>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52"/>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500"/>
                                        <p:tgtEl>
                                          <p:spTgt spid="10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fade">
                                      <p:cBhvr>
                                        <p:cTn id="45" dur="1000"/>
                                        <p:tgtEl>
                                          <p:spTgt spid="11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4"/>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8"/>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500"/>
                                        <p:tgtEl>
                                          <p:spTgt spid="8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9"/>
                                        </p:tgtEl>
                                        <p:attrNameLst>
                                          <p:attrName>style.visibility</p:attrName>
                                        </p:attrNameLst>
                                      </p:cBhvr>
                                      <p:to>
                                        <p:strVal val="visible"/>
                                      </p:to>
                                    </p:set>
                                    <p:animEffect transition="in" filter="fade">
                                      <p:cBhvr>
                                        <p:cTn id="65" dur="1000"/>
                                        <p:tgtEl>
                                          <p:spTgt spid="1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fade">
                                      <p:cBhvr>
                                        <p:cTn id="70" dur="500"/>
                                        <p:tgtEl>
                                          <p:spTgt spid="93"/>
                                        </p:tgtEl>
                                      </p:cBhvr>
                                    </p:animEffect>
                                  </p:childTnLst>
                                </p:cTn>
                              </p:par>
                              <p:par>
                                <p:cTn id="71" presetID="1" presetClass="exit" presetSubtype="0" fill="hold" nodeType="withEffect">
                                  <p:stCondLst>
                                    <p:cond delay="0"/>
                                  </p:stCondLst>
                                  <p:childTnLst>
                                    <p:set>
                                      <p:cBhvr>
                                        <p:cTn id="72" dur="1" fill="hold">
                                          <p:stCondLst>
                                            <p:cond delay="0"/>
                                          </p:stCondLst>
                                        </p:cTn>
                                        <p:tgtEl>
                                          <p:spTgt spid="40"/>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120"/>
                                        </p:tgtEl>
                                        <p:attrNameLst>
                                          <p:attrName>style.visibility</p:attrName>
                                        </p:attrNameLst>
                                      </p:cBhvr>
                                      <p:to>
                                        <p:strVal val="visible"/>
                                      </p:to>
                                    </p:set>
                                    <p:animEffect transition="in" filter="fade">
                                      <p:cBhvr>
                                        <p:cTn id="75"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8" grpId="0" animBg="1"/>
      <p:bldP spid="117" grpId="0" animBg="1"/>
      <p:bldP spid="118" grpId="0" animBg="1"/>
      <p:bldP spid="119" grpId="0" animBg="1"/>
      <p:bldP spid="1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Halves and quarters</a:t>
            </a: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85420" y="1536024"/>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1/4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1450291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peech Bubble: Rectangle with Corners Rounded 10">
            <a:extLst>
              <a:ext uri="{FF2B5EF4-FFF2-40B4-BE49-F238E27FC236}">
                <a16:creationId xmlns:a16="http://schemas.microsoft.com/office/drawing/2014/main" id="{A5209EEE-E1BD-4F2F-8E5D-A043EDA11F92}"/>
              </a:ext>
            </a:extLst>
          </p:cNvPr>
          <p:cNvSpPr/>
          <p:nvPr/>
        </p:nvSpPr>
        <p:spPr>
          <a:xfrm>
            <a:off x="4924427" y="1472695"/>
            <a:ext cx="3885244" cy="1461755"/>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It is 8 o’clock in the morning. Joel is having his breakfast. </a:t>
            </a:r>
            <a:endParaRPr lang="en-GB" b="1" dirty="0">
              <a:solidFill>
                <a:srgbClr val="FF0000"/>
              </a:solidFill>
              <a:latin typeface="Myriad Pro Light" panose="020B0603030403020204" pitchFamily="34" charset="0"/>
            </a:endParaRP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4: </a:t>
            </a:r>
            <a:r>
              <a:rPr lang="en-GB" sz="2000" b="1" dirty="0">
                <a:solidFill>
                  <a:srgbClr val="5B9BD5">
                    <a:lumMod val="75000"/>
                  </a:srgbClr>
                </a:solidFill>
              </a:rPr>
              <a:t>Tell the time to the nearest quarter hour; Begin to tell the time to the nearest five minutes.</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16" name="Pie 15"/>
          <p:cNvSpPr/>
          <p:nvPr/>
        </p:nvSpPr>
        <p:spPr>
          <a:xfrm flipH="1">
            <a:off x="604800" y="847003"/>
            <a:ext cx="4032000" cy="4032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Pie 16"/>
          <p:cNvSpPr/>
          <p:nvPr/>
        </p:nvSpPr>
        <p:spPr>
          <a:xfrm>
            <a:off x="612000" y="849600"/>
            <a:ext cx="4032000" cy="4032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18" name="Group 17">
            <a:extLst>
              <a:ext uri="{FF2B5EF4-FFF2-40B4-BE49-F238E27FC236}">
                <a16:creationId xmlns:a16="http://schemas.microsoft.com/office/drawing/2014/main" id="{9AF15784-0403-44AC-85E3-5EA984013182}"/>
              </a:ext>
            </a:extLst>
          </p:cNvPr>
          <p:cNvGrpSpPr/>
          <p:nvPr/>
        </p:nvGrpSpPr>
        <p:grpSpPr>
          <a:xfrm rot="14400000">
            <a:off x="2646000" y="1938687"/>
            <a:ext cx="0" cy="1764000"/>
            <a:chOff x="2620875" y="1194819"/>
            <a:chExt cx="0" cy="3312000"/>
          </a:xfrm>
          <a:effectLst/>
        </p:grpSpPr>
        <p:cxnSp>
          <p:nvCxnSpPr>
            <p:cNvPr id="19" name="Straight Arrow Connector 18">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2620875" y="1194819"/>
              <a:ext cx="0" cy="1656000"/>
            </a:xfrm>
            <a:prstGeom prst="straightConnector1">
              <a:avLst/>
            </a:prstGeom>
            <a:ln w="381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AF15784-0403-44AC-85E3-5EA984013182}"/>
              </a:ext>
            </a:extLst>
          </p:cNvPr>
          <p:cNvGrpSpPr/>
          <p:nvPr/>
        </p:nvGrpSpPr>
        <p:grpSpPr>
          <a:xfrm>
            <a:off x="2620800" y="1285874"/>
            <a:ext cx="0" cy="3219451"/>
            <a:chOff x="2620875" y="1194819"/>
            <a:chExt cx="0" cy="3312000"/>
          </a:xfrm>
          <a:effectLst/>
        </p:grpSpPr>
        <p:cxnSp>
          <p:nvCxnSpPr>
            <p:cNvPr id="22" name="Straight Arrow Connector 21">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2620875" y="1194819"/>
              <a:ext cx="0" cy="1656000"/>
            </a:xfrm>
            <a:prstGeom prst="straightConnector1">
              <a:avLst/>
            </a:prstGeom>
            <a:ln w="381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24" name="Oval 23">
            <a:extLst>
              <a:ext uri="{FF2B5EF4-FFF2-40B4-BE49-F238E27FC236}">
                <a16:creationId xmlns:a16="http://schemas.microsoft.com/office/drawing/2014/main" id="{64C8BFE3-8257-4908-8391-609CD530A989}"/>
              </a:ext>
            </a:extLst>
          </p:cNvPr>
          <p:cNvSpPr/>
          <p:nvPr/>
        </p:nvSpPr>
        <p:spPr>
          <a:xfrm>
            <a:off x="2502567" y="2746208"/>
            <a:ext cx="223457" cy="233591"/>
          </a:xfrm>
          <a:prstGeom prst="ellipse">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TextBox 24"/>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08:00</a:t>
            </a:r>
            <a:endParaRPr lang="en-GB" sz="2400" dirty="0"/>
          </a:p>
        </p:txBody>
      </p:sp>
      <p:sp>
        <p:nvSpPr>
          <p:cNvPr id="27" name="Speech Bubble: Rectangle with Corners Rounded 10">
            <a:extLst>
              <a:ext uri="{FF2B5EF4-FFF2-40B4-BE49-F238E27FC236}">
                <a16:creationId xmlns:a16="http://schemas.microsoft.com/office/drawing/2014/main" id="{A5209EEE-E1BD-4F2F-8E5D-A043EDA11F92}"/>
              </a:ext>
            </a:extLst>
          </p:cNvPr>
          <p:cNvSpPr/>
          <p:nvPr/>
        </p:nvSpPr>
        <p:spPr>
          <a:xfrm>
            <a:off x="5177134" y="1741632"/>
            <a:ext cx="3130022" cy="698209"/>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is it now?</a:t>
            </a:r>
          </a:p>
        </p:txBody>
      </p:sp>
      <p:sp>
        <p:nvSpPr>
          <p:cNvPr id="28" name="TextBox 27"/>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08:15</a:t>
            </a:r>
            <a:endParaRPr lang="en-GB" sz="2400" dirty="0"/>
          </a:p>
        </p:txBody>
      </p:sp>
      <p:sp>
        <p:nvSpPr>
          <p:cNvPr id="29" name="Speech Bubble: Rectangle with Corners Rounded 10">
            <a:extLst>
              <a:ext uri="{FF2B5EF4-FFF2-40B4-BE49-F238E27FC236}">
                <a16:creationId xmlns:a16="http://schemas.microsoft.com/office/drawing/2014/main" id="{A5209EEE-E1BD-4F2F-8E5D-A043EDA11F92}"/>
              </a:ext>
            </a:extLst>
          </p:cNvPr>
          <p:cNvSpPr/>
          <p:nvPr/>
        </p:nvSpPr>
        <p:spPr>
          <a:xfrm>
            <a:off x="5040319" y="3045049"/>
            <a:ext cx="3885244" cy="1461755"/>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He’s finished his breakfast and needs to get dressed, wash and brush his teeth. </a:t>
            </a:r>
            <a:endParaRPr lang="en-GB" b="1" dirty="0">
              <a:solidFill>
                <a:srgbClr val="FF0000"/>
              </a:solidFill>
              <a:latin typeface="Myriad Pro Light" panose="020B0603030403020204" pitchFamily="34" charset="0"/>
            </a:endParaRPr>
          </a:p>
        </p:txBody>
      </p:sp>
      <p:sp>
        <p:nvSpPr>
          <p:cNvPr id="30" name="TextBox 29"/>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08:30</a:t>
            </a:r>
            <a:endParaRPr lang="en-GB" sz="2400" dirty="0"/>
          </a:p>
        </p:txBody>
      </p:sp>
      <p:sp>
        <p:nvSpPr>
          <p:cNvPr id="31" name="Speech Bubble: Rectangle with Corners Rounded 10">
            <a:extLst>
              <a:ext uri="{FF2B5EF4-FFF2-40B4-BE49-F238E27FC236}">
                <a16:creationId xmlns:a16="http://schemas.microsoft.com/office/drawing/2014/main" id="{A5209EEE-E1BD-4F2F-8E5D-A043EDA11F92}"/>
              </a:ext>
            </a:extLst>
          </p:cNvPr>
          <p:cNvSpPr/>
          <p:nvPr/>
        </p:nvSpPr>
        <p:spPr>
          <a:xfrm>
            <a:off x="5265530" y="1763979"/>
            <a:ext cx="3130022" cy="698209"/>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is it now?</a:t>
            </a:r>
          </a:p>
        </p:txBody>
      </p:sp>
      <p:sp>
        <p:nvSpPr>
          <p:cNvPr id="32" name="Speech Bubble: Rectangle with Corners Rounded 10">
            <a:extLst>
              <a:ext uri="{FF2B5EF4-FFF2-40B4-BE49-F238E27FC236}">
                <a16:creationId xmlns:a16="http://schemas.microsoft.com/office/drawing/2014/main" id="{A5209EEE-E1BD-4F2F-8E5D-A043EDA11F92}"/>
              </a:ext>
            </a:extLst>
          </p:cNvPr>
          <p:cNvSpPr/>
          <p:nvPr/>
        </p:nvSpPr>
        <p:spPr>
          <a:xfrm>
            <a:off x="4958619" y="2872575"/>
            <a:ext cx="3885244" cy="1806704"/>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He’s getting his shoes and coat on, and picking up his book bag ready to go to school.</a:t>
            </a:r>
          </a:p>
        </p:txBody>
      </p:sp>
      <p:sp>
        <p:nvSpPr>
          <p:cNvPr id="33" name="TextBox 32"/>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08:45</a:t>
            </a:r>
            <a:endParaRPr lang="en-GB" sz="2400" dirty="0"/>
          </a:p>
        </p:txBody>
      </p:sp>
      <p:sp>
        <p:nvSpPr>
          <p:cNvPr id="34" name="Speech Bubble: Rectangle with Corners Rounded 10">
            <a:extLst>
              <a:ext uri="{FF2B5EF4-FFF2-40B4-BE49-F238E27FC236}">
                <a16:creationId xmlns:a16="http://schemas.microsoft.com/office/drawing/2014/main" id="{A5209EEE-E1BD-4F2F-8E5D-A043EDA11F92}"/>
              </a:ext>
            </a:extLst>
          </p:cNvPr>
          <p:cNvSpPr/>
          <p:nvPr/>
        </p:nvSpPr>
        <p:spPr>
          <a:xfrm>
            <a:off x="5265530" y="1854467"/>
            <a:ext cx="3130022" cy="698209"/>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is it now?</a:t>
            </a:r>
          </a:p>
        </p:txBody>
      </p:sp>
      <p:sp>
        <p:nvSpPr>
          <p:cNvPr id="35" name="Speech Bubble: Rectangle with Corners Rounded 10">
            <a:extLst>
              <a:ext uri="{FF2B5EF4-FFF2-40B4-BE49-F238E27FC236}">
                <a16:creationId xmlns:a16="http://schemas.microsoft.com/office/drawing/2014/main" id="{A5209EEE-E1BD-4F2F-8E5D-A043EDA11F92}"/>
              </a:ext>
            </a:extLst>
          </p:cNvPr>
          <p:cNvSpPr/>
          <p:nvPr/>
        </p:nvSpPr>
        <p:spPr>
          <a:xfrm>
            <a:off x="4924427" y="3449241"/>
            <a:ext cx="3885244" cy="1056085"/>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He’s meeting his friends in the school playground. </a:t>
            </a:r>
            <a:endParaRPr lang="en-GB" b="1" dirty="0">
              <a:solidFill>
                <a:srgbClr val="FF0000"/>
              </a:solidFill>
              <a:latin typeface="Myriad Pro Light" panose="020B0603030403020204" pitchFamily="34" charset="0"/>
            </a:endParaRPr>
          </a:p>
        </p:txBody>
      </p:sp>
      <p:sp>
        <p:nvSpPr>
          <p:cNvPr id="36" name="TextBox 35"/>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09:00</a:t>
            </a:r>
            <a:endParaRPr lang="en-GB" sz="2400" dirty="0"/>
          </a:p>
        </p:txBody>
      </p:sp>
      <p:sp>
        <p:nvSpPr>
          <p:cNvPr id="37" name="Speech Bubble: Rectangle with Corners Rounded 10">
            <a:extLst>
              <a:ext uri="{FF2B5EF4-FFF2-40B4-BE49-F238E27FC236}">
                <a16:creationId xmlns:a16="http://schemas.microsoft.com/office/drawing/2014/main" id="{A5209EEE-E1BD-4F2F-8E5D-A043EDA11F92}"/>
              </a:ext>
            </a:extLst>
          </p:cNvPr>
          <p:cNvSpPr/>
          <p:nvPr/>
        </p:nvSpPr>
        <p:spPr>
          <a:xfrm>
            <a:off x="5417930" y="2006867"/>
            <a:ext cx="3130022" cy="698209"/>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is it now?</a:t>
            </a:r>
          </a:p>
        </p:txBody>
      </p:sp>
      <p:sp>
        <p:nvSpPr>
          <p:cNvPr id="38" name="Speech Bubble: Rectangle with Corners Rounded 10">
            <a:extLst>
              <a:ext uri="{FF2B5EF4-FFF2-40B4-BE49-F238E27FC236}">
                <a16:creationId xmlns:a16="http://schemas.microsoft.com/office/drawing/2014/main" id="{A5209EEE-E1BD-4F2F-8E5D-A043EDA11F92}"/>
              </a:ext>
            </a:extLst>
          </p:cNvPr>
          <p:cNvSpPr/>
          <p:nvPr/>
        </p:nvSpPr>
        <p:spPr>
          <a:xfrm>
            <a:off x="4865482" y="3004608"/>
            <a:ext cx="3885244" cy="1056085"/>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Now he’s in the classroom ready for the day!</a:t>
            </a:r>
            <a:endParaRPr lang="en-GB" b="1" dirty="0">
              <a:solidFill>
                <a:srgbClr val="FF0000"/>
              </a:solidFill>
              <a:latin typeface="Myriad Pro Light" panose="020B0603030403020204" pitchFamily="34" charset="0"/>
            </a:endParaRPr>
          </a:p>
        </p:txBody>
      </p:sp>
      <p:sp>
        <p:nvSpPr>
          <p:cNvPr id="40" name="Speech Bubble: Rectangle with Corners Rounded 10">
            <a:extLst>
              <a:ext uri="{FF2B5EF4-FFF2-40B4-BE49-F238E27FC236}">
                <a16:creationId xmlns:a16="http://schemas.microsoft.com/office/drawing/2014/main" id="{A5209EEE-E1BD-4F2F-8E5D-A043EDA11F92}"/>
              </a:ext>
            </a:extLst>
          </p:cNvPr>
          <p:cNvSpPr/>
          <p:nvPr/>
        </p:nvSpPr>
        <p:spPr>
          <a:xfrm>
            <a:off x="4865482" y="1746990"/>
            <a:ext cx="3885244" cy="1806704"/>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Let’s continue  in 15 minute steps until 12 o’ clock. What is Joel doing at each time?</a:t>
            </a:r>
          </a:p>
        </p:txBody>
      </p:sp>
      <p:sp>
        <p:nvSpPr>
          <p:cNvPr id="41" name="TextBox 40"/>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09:15</a:t>
            </a:r>
            <a:endParaRPr lang="en-GB" sz="2400" dirty="0"/>
          </a:p>
        </p:txBody>
      </p:sp>
      <p:sp>
        <p:nvSpPr>
          <p:cNvPr id="42" name="TextBox 41"/>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09:30</a:t>
            </a:r>
            <a:endParaRPr lang="en-GB" sz="2400" dirty="0"/>
          </a:p>
        </p:txBody>
      </p:sp>
      <p:sp>
        <p:nvSpPr>
          <p:cNvPr id="43" name="TextBox 42"/>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09:45</a:t>
            </a:r>
            <a:endParaRPr lang="en-GB" sz="2400" dirty="0"/>
          </a:p>
        </p:txBody>
      </p:sp>
      <p:sp>
        <p:nvSpPr>
          <p:cNvPr id="44" name="TextBox 43"/>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10:00</a:t>
            </a:r>
            <a:endParaRPr lang="en-GB" sz="2400" dirty="0"/>
          </a:p>
        </p:txBody>
      </p:sp>
      <p:sp>
        <p:nvSpPr>
          <p:cNvPr id="45" name="TextBox 44"/>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10:15</a:t>
            </a:r>
            <a:endParaRPr lang="en-GB" sz="2400" dirty="0"/>
          </a:p>
        </p:txBody>
      </p:sp>
      <p:sp>
        <p:nvSpPr>
          <p:cNvPr id="46" name="TextBox 45"/>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10:30</a:t>
            </a:r>
            <a:endParaRPr lang="en-GB" sz="2400" dirty="0"/>
          </a:p>
        </p:txBody>
      </p:sp>
      <p:sp>
        <p:nvSpPr>
          <p:cNvPr id="47" name="TextBox 46"/>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10:45</a:t>
            </a:r>
            <a:endParaRPr lang="en-GB" sz="2400" dirty="0"/>
          </a:p>
        </p:txBody>
      </p:sp>
      <p:sp>
        <p:nvSpPr>
          <p:cNvPr id="48" name="TextBox 47"/>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11:00</a:t>
            </a:r>
            <a:endParaRPr lang="en-GB" sz="2400" dirty="0"/>
          </a:p>
        </p:txBody>
      </p:sp>
      <p:sp>
        <p:nvSpPr>
          <p:cNvPr id="49" name="TextBox 48"/>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11:15</a:t>
            </a:r>
            <a:endParaRPr lang="en-GB" sz="2400" dirty="0"/>
          </a:p>
        </p:txBody>
      </p:sp>
      <p:sp>
        <p:nvSpPr>
          <p:cNvPr id="50" name="TextBox 49"/>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11:30</a:t>
            </a:r>
            <a:endParaRPr lang="en-GB" sz="2400" dirty="0"/>
          </a:p>
        </p:txBody>
      </p:sp>
      <p:sp>
        <p:nvSpPr>
          <p:cNvPr id="51" name="TextBox 50"/>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11:45</a:t>
            </a:r>
            <a:endParaRPr lang="en-GB" sz="2400" dirty="0"/>
          </a:p>
        </p:txBody>
      </p:sp>
      <p:sp>
        <p:nvSpPr>
          <p:cNvPr id="52" name="TextBox 51"/>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12:00</a:t>
            </a:r>
            <a:endParaRPr lang="en-GB" sz="2400" dirty="0"/>
          </a:p>
        </p:txBody>
      </p:sp>
    </p:spTree>
    <p:extLst>
      <p:ext uri="{BB962C8B-B14F-4D97-AF65-F5344CB8AC3E}">
        <p14:creationId xmlns:p14="http://schemas.microsoft.com/office/powerpoint/2010/main" val="122407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5400000">
                                      <p:cBhvr>
                                        <p:cTn id="34" dur="2000" fill="hold"/>
                                        <p:tgtEl>
                                          <p:spTgt spid="21"/>
                                        </p:tgtEl>
                                        <p:attrNameLst>
                                          <p:attrName>r</p:attrName>
                                        </p:attrNameLst>
                                      </p:cBhvr>
                                    </p:animRot>
                                  </p:childTnLst>
                                </p:cTn>
                              </p:par>
                              <p:par>
                                <p:cTn id="35" presetID="8" presetClass="emph" presetSubtype="0" fill="hold" nodeType="withEffect">
                                  <p:stCondLst>
                                    <p:cond delay="0"/>
                                  </p:stCondLst>
                                  <p:childTnLst>
                                    <p:animRot by="450000">
                                      <p:cBhvr>
                                        <p:cTn id="36" dur="2000" fill="hold"/>
                                        <p:tgtEl>
                                          <p:spTgt spid="18"/>
                                        </p:tgtEl>
                                        <p:attrNameLst>
                                          <p:attrName>r</p:attrName>
                                        </p:attrNameLst>
                                      </p:cBhvr>
                                    </p:animRot>
                                  </p:childTnLst>
                                </p:cTn>
                              </p:par>
                              <p:par>
                                <p:cTn id="37" presetID="1" presetClass="exit" presetSubtype="0" fill="hold" grpId="1" nodeType="withEffect">
                                  <p:stCondLst>
                                    <p:cond delay="0"/>
                                  </p:stCondLst>
                                  <p:childTnLst>
                                    <p:set>
                                      <p:cBhvr>
                                        <p:cTn id="38" dur="1" fill="hold">
                                          <p:stCondLst>
                                            <p:cond delay="0"/>
                                          </p:stCondLst>
                                        </p:cTn>
                                        <p:tgtEl>
                                          <p:spTgt spid="2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6"/>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30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mph" presetSubtype="0" fill="hold" nodeType="clickEffect">
                                  <p:stCondLst>
                                    <p:cond delay="0"/>
                                  </p:stCondLst>
                                  <p:childTnLst>
                                    <p:animRot by="5400000">
                                      <p:cBhvr>
                                        <p:cTn id="57" dur="2000" fill="hold"/>
                                        <p:tgtEl>
                                          <p:spTgt spid="21"/>
                                        </p:tgtEl>
                                        <p:attrNameLst>
                                          <p:attrName>r</p:attrName>
                                        </p:attrNameLst>
                                      </p:cBhvr>
                                    </p:animRot>
                                  </p:childTnLst>
                                </p:cTn>
                              </p:par>
                              <p:par>
                                <p:cTn id="58" presetID="8" presetClass="emph" presetSubtype="0" fill="hold" nodeType="withEffect">
                                  <p:stCondLst>
                                    <p:cond delay="0"/>
                                  </p:stCondLst>
                                  <p:childTnLst>
                                    <p:animRot by="450000">
                                      <p:cBhvr>
                                        <p:cTn id="59" dur="2000" fill="hold"/>
                                        <p:tgtEl>
                                          <p:spTgt spid="18"/>
                                        </p:tgtEl>
                                        <p:attrNameLst>
                                          <p:attrName>r</p:attrName>
                                        </p:attrNameLst>
                                      </p:cBhvr>
                                    </p:animRot>
                                  </p:childTnLst>
                                </p:cTn>
                              </p:par>
                              <p:par>
                                <p:cTn id="60" presetID="1" presetClass="exit" presetSubtype="0" fill="hold" grpId="1" nodeType="withEffect">
                                  <p:stCondLst>
                                    <p:cond delay="0"/>
                                  </p:stCondLst>
                                  <p:childTnLst>
                                    <p:set>
                                      <p:cBhvr>
                                        <p:cTn id="61" dur="1" fill="hold">
                                          <p:stCondLst>
                                            <p:cond delay="0"/>
                                          </p:stCondLst>
                                        </p:cTn>
                                        <p:tgtEl>
                                          <p:spTgt spid="28"/>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9"/>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7"/>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20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mph" presetSubtype="0" fill="hold" nodeType="clickEffect">
                                  <p:stCondLst>
                                    <p:cond delay="0"/>
                                  </p:stCondLst>
                                  <p:childTnLst>
                                    <p:animRot by="5400000">
                                      <p:cBhvr>
                                        <p:cTn id="82" dur="2000" fill="hold"/>
                                        <p:tgtEl>
                                          <p:spTgt spid="21"/>
                                        </p:tgtEl>
                                        <p:attrNameLst>
                                          <p:attrName>r</p:attrName>
                                        </p:attrNameLst>
                                      </p:cBhvr>
                                    </p:animRot>
                                  </p:childTnLst>
                                </p:cTn>
                              </p:par>
                              <p:par>
                                <p:cTn id="83" presetID="8" presetClass="emph" presetSubtype="0" fill="hold" nodeType="withEffect">
                                  <p:stCondLst>
                                    <p:cond delay="0"/>
                                  </p:stCondLst>
                                  <p:childTnLst>
                                    <p:animRot by="450000">
                                      <p:cBhvr>
                                        <p:cTn id="84" dur="2000" fill="hold"/>
                                        <p:tgtEl>
                                          <p:spTgt spid="18"/>
                                        </p:tgtEl>
                                        <p:attrNameLst>
                                          <p:attrName>r</p:attrName>
                                        </p:attrNameLst>
                                      </p:cBhvr>
                                    </p:animRot>
                                  </p:childTnLst>
                                </p:cTn>
                              </p:par>
                              <p:par>
                                <p:cTn id="85" presetID="1" presetClass="exit" presetSubtype="0" fill="hold" grpId="1" nodeType="withEffect">
                                  <p:stCondLst>
                                    <p:cond delay="0"/>
                                  </p:stCondLst>
                                  <p:childTnLst>
                                    <p:set>
                                      <p:cBhvr>
                                        <p:cTn id="86" dur="1" fill="hold">
                                          <p:stCondLst>
                                            <p:cond delay="0"/>
                                          </p:stCondLst>
                                        </p:cTn>
                                        <p:tgtEl>
                                          <p:spTgt spid="3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32"/>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31"/>
                                        </p:tgtEl>
                                        <p:attrNameLst>
                                          <p:attrName>style.visibility</p:attrName>
                                        </p:attrNameLst>
                                      </p:cBhvr>
                                      <p:to>
                                        <p:strVal val="hidden"/>
                                      </p:to>
                                    </p:set>
                                  </p:childTnLst>
                                </p:cTn>
                              </p:par>
                              <p:par>
                                <p:cTn id="91" presetID="10"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20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500"/>
                                        <p:tgtEl>
                                          <p:spTgt spid="3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childTnLst>
                          </p:cTn>
                        </p:par>
                      </p:childTnLst>
                    </p:cTn>
                  </p:par>
                  <p:par>
                    <p:cTn id="104" fill="hold">
                      <p:stCondLst>
                        <p:cond delay="indefinite"/>
                      </p:stCondLst>
                      <p:childTnLst>
                        <p:par>
                          <p:cTn id="105" fill="hold">
                            <p:stCondLst>
                              <p:cond delay="0"/>
                            </p:stCondLst>
                            <p:childTnLst>
                              <p:par>
                                <p:cTn id="106" presetID="8" presetClass="emph" presetSubtype="0" fill="hold" nodeType="clickEffect">
                                  <p:stCondLst>
                                    <p:cond delay="0"/>
                                  </p:stCondLst>
                                  <p:childTnLst>
                                    <p:animRot by="5400000">
                                      <p:cBhvr>
                                        <p:cTn id="107" dur="2000" fill="hold"/>
                                        <p:tgtEl>
                                          <p:spTgt spid="21"/>
                                        </p:tgtEl>
                                        <p:attrNameLst>
                                          <p:attrName>r</p:attrName>
                                        </p:attrNameLst>
                                      </p:cBhvr>
                                    </p:animRot>
                                  </p:childTnLst>
                                </p:cTn>
                              </p:par>
                              <p:par>
                                <p:cTn id="108" presetID="8" presetClass="emph" presetSubtype="0" fill="hold" nodeType="withEffect">
                                  <p:stCondLst>
                                    <p:cond delay="0"/>
                                  </p:stCondLst>
                                  <p:childTnLst>
                                    <p:animRot by="450000">
                                      <p:cBhvr>
                                        <p:cTn id="109" dur="2000" fill="hold"/>
                                        <p:tgtEl>
                                          <p:spTgt spid="18"/>
                                        </p:tgtEl>
                                        <p:attrNameLst>
                                          <p:attrName>r</p:attrName>
                                        </p:attrNameLst>
                                      </p:cBhvr>
                                    </p:animRot>
                                  </p:childTnLst>
                                </p:cTn>
                              </p:par>
                              <p:par>
                                <p:cTn id="110" presetID="1" presetClass="exit" presetSubtype="0" fill="hold" grpId="1" nodeType="withEffect">
                                  <p:stCondLst>
                                    <p:cond delay="0"/>
                                  </p:stCondLst>
                                  <p:childTnLst>
                                    <p:set>
                                      <p:cBhvr>
                                        <p:cTn id="111" dur="1" fill="hold">
                                          <p:stCondLst>
                                            <p:cond delay="0"/>
                                          </p:stCondLst>
                                        </p:cTn>
                                        <p:tgtEl>
                                          <p:spTgt spid="33"/>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35"/>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34"/>
                                        </p:tgtEl>
                                        <p:attrNameLst>
                                          <p:attrName>style.visibility</p:attrName>
                                        </p:attrNameLst>
                                      </p:cBhvr>
                                      <p:to>
                                        <p:strVal val="hidden"/>
                                      </p:to>
                                    </p:set>
                                  </p:childTnLst>
                                </p:cTn>
                              </p:par>
                              <p:par>
                                <p:cTn id="116" presetID="10" presetClass="entr" presetSubtype="0" fill="hold" grpId="0" nodeType="with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fade">
                                      <p:cBhvr>
                                        <p:cTn id="118" dur="2000"/>
                                        <p:tgtEl>
                                          <p:spTgt spid="36"/>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500"/>
                                        <p:tgtEl>
                                          <p:spTgt spid="37"/>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fade">
                                      <p:cBhvr>
                                        <p:cTn id="128" dur="500"/>
                                        <p:tgtEl>
                                          <p:spTgt spid="38"/>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38"/>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37"/>
                                        </p:tgtEl>
                                        <p:attrNameLst>
                                          <p:attrName>style.visibility</p:attrName>
                                        </p:attrNameLst>
                                      </p:cBhvr>
                                      <p:to>
                                        <p:strVal val="hidden"/>
                                      </p:to>
                                    </p:set>
                                  </p:childTnLst>
                                </p:cTn>
                              </p:par>
                              <p:par>
                                <p:cTn id="135" presetID="10" presetClass="entr" presetSubtype="0"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fade">
                                      <p:cBhvr>
                                        <p:cTn id="137" dur="500"/>
                                        <p:tgtEl>
                                          <p:spTgt spid="40"/>
                                        </p:tgtEl>
                                      </p:cBhvr>
                                    </p:animEffect>
                                  </p:childTnLst>
                                </p:cTn>
                              </p:par>
                            </p:childTnLst>
                          </p:cTn>
                        </p:par>
                      </p:childTnLst>
                    </p:cTn>
                  </p:par>
                  <p:par>
                    <p:cTn id="138" fill="hold">
                      <p:stCondLst>
                        <p:cond delay="indefinite"/>
                      </p:stCondLst>
                      <p:childTnLst>
                        <p:par>
                          <p:cTn id="139" fill="hold">
                            <p:stCondLst>
                              <p:cond delay="0"/>
                            </p:stCondLst>
                            <p:childTnLst>
                              <p:par>
                                <p:cTn id="140" presetID="8" presetClass="emph" presetSubtype="0" fill="hold" nodeType="clickEffect">
                                  <p:stCondLst>
                                    <p:cond delay="0"/>
                                  </p:stCondLst>
                                  <p:childTnLst>
                                    <p:animRot by="5400000">
                                      <p:cBhvr>
                                        <p:cTn id="141" dur="2000" fill="hold"/>
                                        <p:tgtEl>
                                          <p:spTgt spid="21"/>
                                        </p:tgtEl>
                                        <p:attrNameLst>
                                          <p:attrName>r</p:attrName>
                                        </p:attrNameLst>
                                      </p:cBhvr>
                                    </p:animRot>
                                  </p:childTnLst>
                                </p:cTn>
                              </p:par>
                              <p:par>
                                <p:cTn id="142" presetID="8" presetClass="emph" presetSubtype="0" fill="hold" nodeType="withEffect">
                                  <p:stCondLst>
                                    <p:cond delay="0"/>
                                  </p:stCondLst>
                                  <p:childTnLst>
                                    <p:animRot by="450000">
                                      <p:cBhvr>
                                        <p:cTn id="143" dur="2000" fill="hold"/>
                                        <p:tgtEl>
                                          <p:spTgt spid="18"/>
                                        </p:tgtEl>
                                        <p:attrNameLst>
                                          <p:attrName>r</p:attrName>
                                        </p:attrNameLst>
                                      </p:cBhvr>
                                    </p:animRot>
                                  </p:childTnLst>
                                </p:cTn>
                              </p:par>
                              <p:par>
                                <p:cTn id="144" presetID="1" presetClass="exit" presetSubtype="0" fill="hold" grpId="1" nodeType="withEffect">
                                  <p:stCondLst>
                                    <p:cond delay="0"/>
                                  </p:stCondLst>
                                  <p:childTnLst>
                                    <p:set>
                                      <p:cBhvr>
                                        <p:cTn id="145" dur="1" fill="hold">
                                          <p:stCondLst>
                                            <p:cond delay="0"/>
                                          </p:stCondLst>
                                        </p:cTn>
                                        <p:tgtEl>
                                          <p:spTgt spid="36"/>
                                        </p:tgtEl>
                                        <p:attrNameLst>
                                          <p:attrName>style.visibility</p:attrName>
                                        </p:attrNameLst>
                                      </p:cBhvr>
                                      <p:to>
                                        <p:strVal val="hidden"/>
                                      </p:to>
                                    </p:set>
                                  </p:childTnLst>
                                </p:cTn>
                              </p:par>
                              <p:par>
                                <p:cTn id="146" presetID="10" presetClass="entr" presetSubtype="0"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Effect transition="in" filter="fade">
                                      <p:cBhvr>
                                        <p:cTn id="148" dur="2000"/>
                                        <p:tgtEl>
                                          <p:spTgt spid="41"/>
                                        </p:tgtEl>
                                      </p:cBhvr>
                                    </p:animEffect>
                                  </p:childTnLst>
                                </p:cTn>
                              </p:par>
                            </p:childTnLst>
                          </p:cTn>
                        </p:par>
                      </p:childTnLst>
                    </p:cTn>
                  </p:par>
                  <p:par>
                    <p:cTn id="149" fill="hold">
                      <p:stCondLst>
                        <p:cond delay="indefinite"/>
                      </p:stCondLst>
                      <p:childTnLst>
                        <p:par>
                          <p:cTn id="150" fill="hold">
                            <p:stCondLst>
                              <p:cond delay="0"/>
                            </p:stCondLst>
                            <p:childTnLst>
                              <p:par>
                                <p:cTn id="151" presetID="8" presetClass="emph" presetSubtype="0" fill="hold" nodeType="clickEffect">
                                  <p:stCondLst>
                                    <p:cond delay="0"/>
                                  </p:stCondLst>
                                  <p:childTnLst>
                                    <p:animRot by="5400000">
                                      <p:cBhvr>
                                        <p:cTn id="152" dur="2000" fill="hold"/>
                                        <p:tgtEl>
                                          <p:spTgt spid="21"/>
                                        </p:tgtEl>
                                        <p:attrNameLst>
                                          <p:attrName>r</p:attrName>
                                        </p:attrNameLst>
                                      </p:cBhvr>
                                    </p:animRot>
                                  </p:childTnLst>
                                </p:cTn>
                              </p:par>
                              <p:par>
                                <p:cTn id="153" presetID="8" presetClass="emph" presetSubtype="0" fill="hold" nodeType="withEffect">
                                  <p:stCondLst>
                                    <p:cond delay="0"/>
                                  </p:stCondLst>
                                  <p:childTnLst>
                                    <p:animRot by="450000">
                                      <p:cBhvr>
                                        <p:cTn id="154" dur="2000" fill="hold"/>
                                        <p:tgtEl>
                                          <p:spTgt spid="18"/>
                                        </p:tgtEl>
                                        <p:attrNameLst>
                                          <p:attrName>r</p:attrName>
                                        </p:attrNameLst>
                                      </p:cBhvr>
                                    </p:animRot>
                                  </p:childTnLst>
                                </p:cTn>
                              </p:par>
                              <p:par>
                                <p:cTn id="155" presetID="1" presetClass="exit" presetSubtype="0" fill="hold" grpId="1" nodeType="withEffect">
                                  <p:stCondLst>
                                    <p:cond delay="0"/>
                                  </p:stCondLst>
                                  <p:childTnLst>
                                    <p:set>
                                      <p:cBhvr>
                                        <p:cTn id="156" dur="1" fill="hold">
                                          <p:stCondLst>
                                            <p:cond delay="0"/>
                                          </p:stCondLst>
                                        </p:cTn>
                                        <p:tgtEl>
                                          <p:spTgt spid="41"/>
                                        </p:tgtEl>
                                        <p:attrNameLst>
                                          <p:attrName>style.visibility</p:attrName>
                                        </p:attrNameLst>
                                      </p:cBhvr>
                                      <p:to>
                                        <p:strVal val="hidden"/>
                                      </p:to>
                                    </p:set>
                                  </p:childTnLst>
                                </p:cTn>
                              </p:par>
                              <p:par>
                                <p:cTn id="157" presetID="10" presetClass="entr" presetSubtype="0" fill="hold" grpId="0" nodeType="withEffect">
                                  <p:stCondLst>
                                    <p:cond delay="0"/>
                                  </p:stCondLst>
                                  <p:childTnLst>
                                    <p:set>
                                      <p:cBhvr>
                                        <p:cTn id="158" dur="1" fill="hold">
                                          <p:stCondLst>
                                            <p:cond delay="0"/>
                                          </p:stCondLst>
                                        </p:cTn>
                                        <p:tgtEl>
                                          <p:spTgt spid="42"/>
                                        </p:tgtEl>
                                        <p:attrNameLst>
                                          <p:attrName>style.visibility</p:attrName>
                                        </p:attrNameLst>
                                      </p:cBhvr>
                                      <p:to>
                                        <p:strVal val="visible"/>
                                      </p:to>
                                    </p:set>
                                    <p:animEffect transition="in" filter="fade">
                                      <p:cBhvr>
                                        <p:cTn id="159" dur="2000"/>
                                        <p:tgtEl>
                                          <p:spTgt spid="42"/>
                                        </p:tgtEl>
                                      </p:cBhvr>
                                    </p:animEffect>
                                  </p:childTnLst>
                                </p:cTn>
                              </p:par>
                            </p:childTnLst>
                          </p:cTn>
                        </p:par>
                      </p:childTnLst>
                    </p:cTn>
                  </p:par>
                  <p:par>
                    <p:cTn id="160" fill="hold">
                      <p:stCondLst>
                        <p:cond delay="indefinite"/>
                      </p:stCondLst>
                      <p:childTnLst>
                        <p:par>
                          <p:cTn id="161" fill="hold">
                            <p:stCondLst>
                              <p:cond delay="0"/>
                            </p:stCondLst>
                            <p:childTnLst>
                              <p:par>
                                <p:cTn id="162" presetID="8" presetClass="emph" presetSubtype="0" fill="hold" nodeType="clickEffect">
                                  <p:stCondLst>
                                    <p:cond delay="0"/>
                                  </p:stCondLst>
                                  <p:childTnLst>
                                    <p:animRot by="5400000">
                                      <p:cBhvr>
                                        <p:cTn id="163" dur="2000" fill="hold"/>
                                        <p:tgtEl>
                                          <p:spTgt spid="21"/>
                                        </p:tgtEl>
                                        <p:attrNameLst>
                                          <p:attrName>r</p:attrName>
                                        </p:attrNameLst>
                                      </p:cBhvr>
                                    </p:animRot>
                                  </p:childTnLst>
                                </p:cTn>
                              </p:par>
                              <p:par>
                                <p:cTn id="164" presetID="8" presetClass="emph" presetSubtype="0" fill="hold" nodeType="withEffect">
                                  <p:stCondLst>
                                    <p:cond delay="0"/>
                                  </p:stCondLst>
                                  <p:childTnLst>
                                    <p:animRot by="450000">
                                      <p:cBhvr>
                                        <p:cTn id="165" dur="2000" fill="hold"/>
                                        <p:tgtEl>
                                          <p:spTgt spid="18"/>
                                        </p:tgtEl>
                                        <p:attrNameLst>
                                          <p:attrName>r</p:attrName>
                                        </p:attrNameLst>
                                      </p:cBhvr>
                                    </p:animRot>
                                  </p:childTnLst>
                                </p:cTn>
                              </p:par>
                              <p:par>
                                <p:cTn id="166" presetID="1" presetClass="exit" presetSubtype="0" fill="hold" grpId="1" nodeType="withEffect">
                                  <p:stCondLst>
                                    <p:cond delay="0"/>
                                  </p:stCondLst>
                                  <p:childTnLst>
                                    <p:set>
                                      <p:cBhvr>
                                        <p:cTn id="167" dur="1" fill="hold">
                                          <p:stCondLst>
                                            <p:cond delay="0"/>
                                          </p:stCondLst>
                                        </p:cTn>
                                        <p:tgtEl>
                                          <p:spTgt spid="42"/>
                                        </p:tgtEl>
                                        <p:attrNameLst>
                                          <p:attrName>style.visibility</p:attrName>
                                        </p:attrNameLst>
                                      </p:cBhvr>
                                      <p:to>
                                        <p:strVal val="hidden"/>
                                      </p:to>
                                    </p:set>
                                  </p:childTnLst>
                                </p:cTn>
                              </p:par>
                              <p:par>
                                <p:cTn id="168" presetID="10" presetClass="entr" presetSubtype="0" fill="hold" grpId="0" nodeType="withEffect">
                                  <p:stCondLst>
                                    <p:cond delay="0"/>
                                  </p:stCondLst>
                                  <p:childTnLst>
                                    <p:set>
                                      <p:cBhvr>
                                        <p:cTn id="169" dur="1" fill="hold">
                                          <p:stCondLst>
                                            <p:cond delay="0"/>
                                          </p:stCondLst>
                                        </p:cTn>
                                        <p:tgtEl>
                                          <p:spTgt spid="43"/>
                                        </p:tgtEl>
                                        <p:attrNameLst>
                                          <p:attrName>style.visibility</p:attrName>
                                        </p:attrNameLst>
                                      </p:cBhvr>
                                      <p:to>
                                        <p:strVal val="visible"/>
                                      </p:to>
                                    </p:set>
                                    <p:animEffect transition="in" filter="fade">
                                      <p:cBhvr>
                                        <p:cTn id="170" dur="2000"/>
                                        <p:tgtEl>
                                          <p:spTgt spid="43"/>
                                        </p:tgtEl>
                                      </p:cBhvr>
                                    </p:animEffect>
                                  </p:childTnLst>
                                </p:cTn>
                              </p:par>
                            </p:childTnLst>
                          </p:cTn>
                        </p:par>
                      </p:childTnLst>
                    </p:cTn>
                  </p:par>
                  <p:par>
                    <p:cTn id="171" fill="hold">
                      <p:stCondLst>
                        <p:cond delay="indefinite"/>
                      </p:stCondLst>
                      <p:childTnLst>
                        <p:par>
                          <p:cTn id="172" fill="hold">
                            <p:stCondLst>
                              <p:cond delay="0"/>
                            </p:stCondLst>
                            <p:childTnLst>
                              <p:par>
                                <p:cTn id="173" presetID="8" presetClass="emph" presetSubtype="0" fill="hold" nodeType="clickEffect">
                                  <p:stCondLst>
                                    <p:cond delay="0"/>
                                  </p:stCondLst>
                                  <p:childTnLst>
                                    <p:animRot by="5400000">
                                      <p:cBhvr>
                                        <p:cTn id="174" dur="2000" fill="hold"/>
                                        <p:tgtEl>
                                          <p:spTgt spid="21"/>
                                        </p:tgtEl>
                                        <p:attrNameLst>
                                          <p:attrName>r</p:attrName>
                                        </p:attrNameLst>
                                      </p:cBhvr>
                                    </p:animRot>
                                  </p:childTnLst>
                                </p:cTn>
                              </p:par>
                              <p:par>
                                <p:cTn id="175" presetID="8" presetClass="emph" presetSubtype="0" fill="hold" nodeType="withEffect">
                                  <p:stCondLst>
                                    <p:cond delay="0"/>
                                  </p:stCondLst>
                                  <p:childTnLst>
                                    <p:animRot by="450000">
                                      <p:cBhvr>
                                        <p:cTn id="176" dur="2000" fill="hold"/>
                                        <p:tgtEl>
                                          <p:spTgt spid="18"/>
                                        </p:tgtEl>
                                        <p:attrNameLst>
                                          <p:attrName>r</p:attrName>
                                        </p:attrNameLst>
                                      </p:cBhvr>
                                    </p:animRot>
                                  </p:childTnLst>
                                </p:cTn>
                              </p:par>
                              <p:par>
                                <p:cTn id="177" presetID="1" presetClass="exit" presetSubtype="0" fill="hold" grpId="1" nodeType="withEffect">
                                  <p:stCondLst>
                                    <p:cond delay="0"/>
                                  </p:stCondLst>
                                  <p:childTnLst>
                                    <p:set>
                                      <p:cBhvr>
                                        <p:cTn id="178" dur="1" fill="hold">
                                          <p:stCondLst>
                                            <p:cond delay="0"/>
                                          </p:stCondLst>
                                        </p:cTn>
                                        <p:tgtEl>
                                          <p:spTgt spid="43"/>
                                        </p:tgtEl>
                                        <p:attrNameLst>
                                          <p:attrName>style.visibility</p:attrName>
                                        </p:attrNameLst>
                                      </p:cBhvr>
                                      <p:to>
                                        <p:strVal val="hidden"/>
                                      </p:to>
                                    </p:set>
                                  </p:childTnLst>
                                </p:cTn>
                              </p:par>
                              <p:par>
                                <p:cTn id="179" presetID="10" presetClass="entr" presetSubtype="0" fill="hold" grpId="0" nodeType="withEffect">
                                  <p:stCondLst>
                                    <p:cond delay="0"/>
                                  </p:stCondLst>
                                  <p:childTnLst>
                                    <p:set>
                                      <p:cBhvr>
                                        <p:cTn id="180" dur="1" fill="hold">
                                          <p:stCondLst>
                                            <p:cond delay="0"/>
                                          </p:stCondLst>
                                        </p:cTn>
                                        <p:tgtEl>
                                          <p:spTgt spid="44"/>
                                        </p:tgtEl>
                                        <p:attrNameLst>
                                          <p:attrName>style.visibility</p:attrName>
                                        </p:attrNameLst>
                                      </p:cBhvr>
                                      <p:to>
                                        <p:strVal val="visible"/>
                                      </p:to>
                                    </p:set>
                                    <p:animEffect transition="in" filter="fade">
                                      <p:cBhvr>
                                        <p:cTn id="181" dur="2000"/>
                                        <p:tgtEl>
                                          <p:spTgt spid="44"/>
                                        </p:tgtEl>
                                      </p:cBhvr>
                                    </p:animEffect>
                                  </p:childTnLst>
                                </p:cTn>
                              </p:par>
                            </p:childTnLst>
                          </p:cTn>
                        </p:par>
                      </p:childTnLst>
                    </p:cTn>
                  </p:par>
                  <p:par>
                    <p:cTn id="182" fill="hold">
                      <p:stCondLst>
                        <p:cond delay="indefinite"/>
                      </p:stCondLst>
                      <p:childTnLst>
                        <p:par>
                          <p:cTn id="183" fill="hold">
                            <p:stCondLst>
                              <p:cond delay="0"/>
                            </p:stCondLst>
                            <p:childTnLst>
                              <p:par>
                                <p:cTn id="184" presetID="8" presetClass="emph" presetSubtype="0" fill="hold" nodeType="clickEffect">
                                  <p:stCondLst>
                                    <p:cond delay="0"/>
                                  </p:stCondLst>
                                  <p:childTnLst>
                                    <p:animRot by="5400000">
                                      <p:cBhvr>
                                        <p:cTn id="185" dur="2000" fill="hold"/>
                                        <p:tgtEl>
                                          <p:spTgt spid="21"/>
                                        </p:tgtEl>
                                        <p:attrNameLst>
                                          <p:attrName>r</p:attrName>
                                        </p:attrNameLst>
                                      </p:cBhvr>
                                    </p:animRot>
                                  </p:childTnLst>
                                </p:cTn>
                              </p:par>
                              <p:par>
                                <p:cTn id="186" presetID="8" presetClass="emph" presetSubtype="0" fill="hold" nodeType="withEffect">
                                  <p:stCondLst>
                                    <p:cond delay="0"/>
                                  </p:stCondLst>
                                  <p:childTnLst>
                                    <p:animRot by="450000">
                                      <p:cBhvr>
                                        <p:cTn id="187" dur="2000" fill="hold"/>
                                        <p:tgtEl>
                                          <p:spTgt spid="18"/>
                                        </p:tgtEl>
                                        <p:attrNameLst>
                                          <p:attrName>r</p:attrName>
                                        </p:attrNameLst>
                                      </p:cBhvr>
                                    </p:animRot>
                                  </p:childTnLst>
                                </p:cTn>
                              </p:par>
                              <p:par>
                                <p:cTn id="188" presetID="1" presetClass="exit" presetSubtype="0" fill="hold" grpId="1" nodeType="withEffect">
                                  <p:stCondLst>
                                    <p:cond delay="0"/>
                                  </p:stCondLst>
                                  <p:childTnLst>
                                    <p:set>
                                      <p:cBhvr>
                                        <p:cTn id="189" dur="1" fill="hold">
                                          <p:stCondLst>
                                            <p:cond delay="0"/>
                                          </p:stCondLst>
                                        </p:cTn>
                                        <p:tgtEl>
                                          <p:spTgt spid="44"/>
                                        </p:tgtEl>
                                        <p:attrNameLst>
                                          <p:attrName>style.visibility</p:attrName>
                                        </p:attrNameLst>
                                      </p:cBhvr>
                                      <p:to>
                                        <p:strVal val="hidden"/>
                                      </p:to>
                                    </p:set>
                                  </p:childTnLst>
                                </p:cTn>
                              </p:par>
                              <p:par>
                                <p:cTn id="190" presetID="10" presetClass="entr" presetSubtype="0" fill="hold" grpId="0" nodeType="withEffect">
                                  <p:stCondLst>
                                    <p:cond delay="0"/>
                                  </p:stCondLst>
                                  <p:childTnLst>
                                    <p:set>
                                      <p:cBhvr>
                                        <p:cTn id="191" dur="1" fill="hold">
                                          <p:stCondLst>
                                            <p:cond delay="0"/>
                                          </p:stCondLst>
                                        </p:cTn>
                                        <p:tgtEl>
                                          <p:spTgt spid="45"/>
                                        </p:tgtEl>
                                        <p:attrNameLst>
                                          <p:attrName>style.visibility</p:attrName>
                                        </p:attrNameLst>
                                      </p:cBhvr>
                                      <p:to>
                                        <p:strVal val="visible"/>
                                      </p:to>
                                    </p:set>
                                    <p:animEffect transition="in" filter="fade">
                                      <p:cBhvr>
                                        <p:cTn id="192" dur="2000"/>
                                        <p:tgtEl>
                                          <p:spTgt spid="45"/>
                                        </p:tgtEl>
                                      </p:cBhvr>
                                    </p:animEffect>
                                  </p:childTnLst>
                                </p:cTn>
                              </p:par>
                            </p:childTnLst>
                          </p:cTn>
                        </p:par>
                      </p:childTnLst>
                    </p:cTn>
                  </p:par>
                  <p:par>
                    <p:cTn id="193" fill="hold">
                      <p:stCondLst>
                        <p:cond delay="indefinite"/>
                      </p:stCondLst>
                      <p:childTnLst>
                        <p:par>
                          <p:cTn id="194" fill="hold">
                            <p:stCondLst>
                              <p:cond delay="0"/>
                            </p:stCondLst>
                            <p:childTnLst>
                              <p:par>
                                <p:cTn id="195" presetID="8" presetClass="emph" presetSubtype="0" fill="hold" nodeType="clickEffect">
                                  <p:stCondLst>
                                    <p:cond delay="0"/>
                                  </p:stCondLst>
                                  <p:childTnLst>
                                    <p:animRot by="5400000">
                                      <p:cBhvr>
                                        <p:cTn id="196" dur="2000" fill="hold"/>
                                        <p:tgtEl>
                                          <p:spTgt spid="21"/>
                                        </p:tgtEl>
                                        <p:attrNameLst>
                                          <p:attrName>r</p:attrName>
                                        </p:attrNameLst>
                                      </p:cBhvr>
                                    </p:animRot>
                                  </p:childTnLst>
                                </p:cTn>
                              </p:par>
                              <p:par>
                                <p:cTn id="197" presetID="8" presetClass="emph" presetSubtype="0" fill="hold" nodeType="withEffect">
                                  <p:stCondLst>
                                    <p:cond delay="0"/>
                                  </p:stCondLst>
                                  <p:childTnLst>
                                    <p:animRot by="450000">
                                      <p:cBhvr>
                                        <p:cTn id="198" dur="2000" fill="hold"/>
                                        <p:tgtEl>
                                          <p:spTgt spid="18"/>
                                        </p:tgtEl>
                                        <p:attrNameLst>
                                          <p:attrName>r</p:attrName>
                                        </p:attrNameLst>
                                      </p:cBhvr>
                                    </p:animRot>
                                  </p:childTnLst>
                                </p:cTn>
                              </p:par>
                              <p:par>
                                <p:cTn id="199" presetID="1" presetClass="exit" presetSubtype="0" fill="hold" grpId="1" nodeType="withEffect">
                                  <p:stCondLst>
                                    <p:cond delay="0"/>
                                  </p:stCondLst>
                                  <p:childTnLst>
                                    <p:set>
                                      <p:cBhvr>
                                        <p:cTn id="200" dur="1" fill="hold">
                                          <p:stCondLst>
                                            <p:cond delay="0"/>
                                          </p:stCondLst>
                                        </p:cTn>
                                        <p:tgtEl>
                                          <p:spTgt spid="45"/>
                                        </p:tgtEl>
                                        <p:attrNameLst>
                                          <p:attrName>style.visibility</p:attrName>
                                        </p:attrNameLst>
                                      </p:cBhvr>
                                      <p:to>
                                        <p:strVal val="hidden"/>
                                      </p:to>
                                    </p:set>
                                  </p:childTnLst>
                                </p:cTn>
                              </p:par>
                              <p:par>
                                <p:cTn id="201" presetID="10" presetClass="entr" presetSubtype="0" fill="hold" grpId="0" nodeType="withEffect">
                                  <p:stCondLst>
                                    <p:cond delay="0"/>
                                  </p:stCondLst>
                                  <p:childTnLst>
                                    <p:set>
                                      <p:cBhvr>
                                        <p:cTn id="202" dur="1" fill="hold">
                                          <p:stCondLst>
                                            <p:cond delay="0"/>
                                          </p:stCondLst>
                                        </p:cTn>
                                        <p:tgtEl>
                                          <p:spTgt spid="46"/>
                                        </p:tgtEl>
                                        <p:attrNameLst>
                                          <p:attrName>style.visibility</p:attrName>
                                        </p:attrNameLst>
                                      </p:cBhvr>
                                      <p:to>
                                        <p:strVal val="visible"/>
                                      </p:to>
                                    </p:set>
                                    <p:animEffect transition="in" filter="fade">
                                      <p:cBhvr>
                                        <p:cTn id="203" dur="2000"/>
                                        <p:tgtEl>
                                          <p:spTgt spid="46"/>
                                        </p:tgtEl>
                                      </p:cBhvr>
                                    </p:animEffect>
                                  </p:childTnLst>
                                </p:cTn>
                              </p:par>
                            </p:childTnLst>
                          </p:cTn>
                        </p:par>
                      </p:childTnLst>
                    </p:cTn>
                  </p:par>
                  <p:par>
                    <p:cTn id="204" fill="hold">
                      <p:stCondLst>
                        <p:cond delay="indefinite"/>
                      </p:stCondLst>
                      <p:childTnLst>
                        <p:par>
                          <p:cTn id="205" fill="hold">
                            <p:stCondLst>
                              <p:cond delay="0"/>
                            </p:stCondLst>
                            <p:childTnLst>
                              <p:par>
                                <p:cTn id="206" presetID="8" presetClass="emph" presetSubtype="0" fill="hold" nodeType="clickEffect">
                                  <p:stCondLst>
                                    <p:cond delay="0"/>
                                  </p:stCondLst>
                                  <p:childTnLst>
                                    <p:animRot by="5400000">
                                      <p:cBhvr>
                                        <p:cTn id="207" dur="2000" fill="hold"/>
                                        <p:tgtEl>
                                          <p:spTgt spid="21"/>
                                        </p:tgtEl>
                                        <p:attrNameLst>
                                          <p:attrName>r</p:attrName>
                                        </p:attrNameLst>
                                      </p:cBhvr>
                                    </p:animRot>
                                  </p:childTnLst>
                                </p:cTn>
                              </p:par>
                              <p:par>
                                <p:cTn id="208" presetID="8" presetClass="emph" presetSubtype="0" fill="hold" nodeType="withEffect">
                                  <p:stCondLst>
                                    <p:cond delay="0"/>
                                  </p:stCondLst>
                                  <p:childTnLst>
                                    <p:animRot by="450000">
                                      <p:cBhvr>
                                        <p:cTn id="209" dur="2000" fill="hold"/>
                                        <p:tgtEl>
                                          <p:spTgt spid="18"/>
                                        </p:tgtEl>
                                        <p:attrNameLst>
                                          <p:attrName>r</p:attrName>
                                        </p:attrNameLst>
                                      </p:cBhvr>
                                    </p:animRot>
                                  </p:childTnLst>
                                </p:cTn>
                              </p:par>
                              <p:par>
                                <p:cTn id="210" presetID="1" presetClass="exit" presetSubtype="0" fill="hold" grpId="1" nodeType="withEffect">
                                  <p:stCondLst>
                                    <p:cond delay="0"/>
                                  </p:stCondLst>
                                  <p:childTnLst>
                                    <p:set>
                                      <p:cBhvr>
                                        <p:cTn id="211" dur="1" fill="hold">
                                          <p:stCondLst>
                                            <p:cond delay="0"/>
                                          </p:stCondLst>
                                        </p:cTn>
                                        <p:tgtEl>
                                          <p:spTgt spid="46"/>
                                        </p:tgtEl>
                                        <p:attrNameLst>
                                          <p:attrName>style.visibility</p:attrName>
                                        </p:attrNameLst>
                                      </p:cBhvr>
                                      <p:to>
                                        <p:strVal val="hidden"/>
                                      </p:to>
                                    </p:set>
                                  </p:childTnLst>
                                </p:cTn>
                              </p:par>
                              <p:par>
                                <p:cTn id="212" presetID="10" presetClass="entr" presetSubtype="0" fill="hold" grpId="0" nodeType="withEffect">
                                  <p:stCondLst>
                                    <p:cond delay="0"/>
                                  </p:stCondLst>
                                  <p:childTnLst>
                                    <p:set>
                                      <p:cBhvr>
                                        <p:cTn id="213" dur="1" fill="hold">
                                          <p:stCondLst>
                                            <p:cond delay="0"/>
                                          </p:stCondLst>
                                        </p:cTn>
                                        <p:tgtEl>
                                          <p:spTgt spid="47"/>
                                        </p:tgtEl>
                                        <p:attrNameLst>
                                          <p:attrName>style.visibility</p:attrName>
                                        </p:attrNameLst>
                                      </p:cBhvr>
                                      <p:to>
                                        <p:strVal val="visible"/>
                                      </p:to>
                                    </p:set>
                                    <p:animEffect transition="in" filter="fade">
                                      <p:cBhvr>
                                        <p:cTn id="214" dur="2000"/>
                                        <p:tgtEl>
                                          <p:spTgt spid="47"/>
                                        </p:tgtEl>
                                      </p:cBhvr>
                                    </p:animEffect>
                                  </p:childTnLst>
                                </p:cTn>
                              </p:par>
                            </p:childTnLst>
                          </p:cTn>
                        </p:par>
                      </p:childTnLst>
                    </p:cTn>
                  </p:par>
                  <p:par>
                    <p:cTn id="215" fill="hold">
                      <p:stCondLst>
                        <p:cond delay="indefinite"/>
                      </p:stCondLst>
                      <p:childTnLst>
                        <p:par>
                          <p:cTn id="216" fill="hold">
                            <p:stCondLst>
                              <p:cond delay="0"/>
                            </p:stCondLst>
                            <p:childTnLst>
                              <p:par>
                                <p:cTn id="217" presetID="8" presetClass="emph" presetSubtype="0" fill="hold" nodeType="clickEffect">
                                  <p:stCondLst>
                                    <p:cond delay="0"/>
                                  </p:stCondLst>
                                  <p:childTnLst>
                                    <p:animRot by="450000">
                                      <p:cBhvr>
                                        <p:cTn id="218" dur="2000" fill="hold"/>
                                        <p:tgtEl>
                                          <p:spTgt spid="18"/>
                                        </p:tgtEl>
                                        <p:attrNameLst>
                                          <p:attrName>r</p:attrName>
                                        </p:attrNameLst>
                                      </p:cBhvr>
                                    </p:animRot>
                                  </p:childTnLst>
                                </p:cTn>
                              </p:par>
                              <p:par>
                                <p:cTn id="219" presetID="8" presetClass="emph" presetSubtype="0" fill="hold" nodeType="withEffect">
                                  <p:stCondLst>
                                    <p:cond delay="0"/>
                                  </p:stCondLst>
                                  <p:childTnLst>
                                    <p:animRot by="5400000">
                                      <p:cBhvr>
                                        <p:cTn id="220" dur="2000" fill="hold"/>
                                        <p:tgtEl>
                                          <p:spTgt spid="21"/>
                                        </p:tgtEl>
                                        <p:attrNameLst>
                                          <p:attrName>r</p:attrName>
                                        </p:attrNameLst>
                                      </p:cBhvr>
                                    </p:animRot>
                                  </p:childTnLst>
                                </p:cTn>
                              </p:par>
                              <p:par>
                                <p:cTn id="221" presetID="1" presetClass="exit" presetSubtype="0" fill="hold" grpId="1" nodeType="withEffect">
                                  <p:stCondLst>
                                    <p:cond delay="0"/>
                                  </p:stCondLst>
                                  <p:childTnLst>
                                    <p:set>
                                      <p:cBhvr>
                                        <p:cTn id="222" dur="1" fill="hold">
                                          <p:stCondLst>
                                            <p:cond delay="0"/>
                                          </p:stCondLst>
                                        </p:cTn>
                                        <p:tgtEl>
                                          <p:spTgt spid="47"/>
                                        </p:tgtEl>
                                        <p:attrNameLst>
                                          <p:attrName>style.visibility</p:attrName>
                                        </p:attrNameLst>
                                      </p:cBhvr>
                                      <p:to>
                                        <p:strVal val="hidden"/>
                                      </p:to>
                                    </p:set>
                                  </p:childTnLst>
                                </p:cTn>
                              </p:par>
                              <p:par>
                                <p:cTn id="223" presetID="10" presetClass="entr" presetSubtype="0" fill="hold" grpId="0" nodeType="withEffect">
                                  <p:stCondLst>
                                    <p:cond delay="0"/>
                                  </p:stCondLst>
                                  <p:childTnLst>
                                    <p:set>
                                      <p:cBhvr>
                                        <p:cTn id="224" dur="1" fill="hold">
                                          <p:stCondLst>
                                            <p:cond delay="0"/>
                                          </p:stCondLst>
                                        </p:cTn>
                                        <p:tgtEl>
                                          <p:spTgt spid="48"/>
                                        </p:tgtEl>
                                        <p:attrNameLst>
                                          <p:attrName>style.visibility</p:attrName>
                                        </p:attrNameLst>
                                      </p:cBhvr>
                                      <p:to>
                                        <p:strVal val="visible"/>
                                      </p:to>
                                    </p:set>
                                    <p:animEffect transition="in" filter="fade">
                                      <p:cBhvr>
                                        <p:cTn id="225" dur="2000"/>
                                        <p:tgtEl>
                                          <p:spTgt spid="48"/>
                                        </p:tgtEl>
                                      </p:cBhvr>
                                    </p:animEffect>
                                  </p:childTnLst>
                                </p:cTn>
                              </p:par>
                            </p:childTnLst>
                          </p:cTn>
                        </p:par>
                      </p:childTnLst>
                    </p:cTn>
                  </p:par>
                  <p:par>
                    <p:cTn id="226" fill="hold">
                      <p:stCondLst>
                        <p:cond delay="indefinite"/>
                      </p:stCondLst>
                      <p:childTnLst>
                        <p:par>
                          <p:cTn id="227" fill="hold">
                            <p:stCondLst>
                              <p:cond delay="0"/>
                            </p:stCondLst>
                            <p:childTnLst>
                              <p:par>
                                <p:cTn id="228" presetID="8" presetClass="emph" presetSubtype="0" fill="hold" nodeType="clickEffect">
                                  <p:stCondLst>
                                    <p:cond delay="0"/>
                                  </p:stCondLst>
                                  <p:childTnLst>
                                    <p:animRot by="450000">
                                      <p:cBhvr>
                                        <p:cTn id="229" dur="2000" fill="hold"/>
                                        <p:tgtEl>
                                          <p:spTgt spid="18"/>
                                        </p:tgtEl>
                                        <p:attrNameLst>
                                          <p:attrName>r</p:attrName>
                                        </p:attrNameLst>
                                      </p:cBhvr>
                                    </p:animRot>
                                  </p:childTnLst>
                                </p:cTn>
                              </p:par>
                              <p:par>
                                <p:cTn id="230" presetID="8" presetClass="emph" presetSubtype="0" fill="hold" nodeType="withEffect">
                                  <p:stCondLst>
                                    <p:cond delay="0"/>
                                  </p:stCondLst>
                                  <p:childTnLst>
                                    <p:animRot by="5400000">
                                      <p:cBhvr>
                                        <p:cTn id="231" dur="2000" fill="hold"/>
                                        <p:tgtEl>
                                          <p:spTgt spid="21"/>
                                        </p:tgtEl>
                                        <p:attrNameLst>
                                          <p:attrName>r</p:attrName>
                                        </p:attrNameLst>
                                      </p:cBhvr>
                                    </p:animRot>
                                  </p:childTnLst>
                                </p:cTn>
                              </p:par>
                              <p:par>
                                <p:cTn id="232" presetID="1" presetClass="exit" presetSubtype="0" fill="hold" grpId="1" nodeType="withEffect">
                                  <p:stCondLst>
                                    <p:cond delay="0"/>
                                  </p:stCondLst>
                                  <p:childTnLst>
                                    <p:set>
                                      <p:cBhvr>
                                        <p:cTn id="233" dur="1" fill="hold">
                                          <p:stCondLst>
                                            <p:cond delay="0"/>
                                          </p:stCondLst>
                                        </p:cTn>
                                        <p:tgtEl>
                                          <p:spTgt spid="48"/>
                                        </p:tgtEl>
                                        <p:attrNameLst>
                                          <p:attrName>style.visibility</p:attrName>
                                        </p:attrNameLst>
                                      </p:cBhvr>
                                      <p:to>
                                        <p:strVal val="hidden"/>
                                      </p:to>
                                    </p:set>
                                  </p:childTnLst>
                                </p:cTn>
                              </p:par>
                              <p:par>
                                <p:cTn id="234" presetID="10" presetClass="entr" presetSubtype="0" fill="hold" grpId="0" nodeType="withEffect">
                                  <p:stCondLst>
                                    <p:cond delay="0"/>
                                  </p:stCondLst>
                                  <p:childTnLst>
                                    <p:set>
                                      <p:cBhvr>
                                        <p:cTn id="235" dur="1" fill="hold">
                                          <p:stCondLst>
                                            <p:cond delay="0"/>
                                          </p:stCondLst>
                                        </p:cTn>
                                        <p:tgtEl>
                                          <p:spTgt spid="49"/>
                                        </p:tgtEl>
                                        <p:attrNameLst>
                                          <p:attrName>style.visibility</p:attrName>
                                        </p:attrNameLst>
                                      </p:cBhvr>
                                      <p:to>
                                        <p:strVal val="visible"/>
                                      </p:to>
                                    </p:set>
                                    <p:animEffect transition="in" filter="fade">
                                      <p:cBhvr>
                                        <p:cTn id="236" dur="2000"/>
                                        <p:tgtEl>
                                          <p:spTgt spid="49"/>
                                        </p:tgtEl>
                                      </p:cBhvr>
                                    </p:animEffect>
                                  </p:childTnLst>
                                </p:cTn>
                              </p:par>
                            </p:childTnLst>
                          </p:cTn>
                        </p:par>
                      </p:childTnLst>
                    </p:cTn>
                  </p:par>
                  <p:par>
                    <p:cTn id="237" fill="hold">
                      <p:stCondLst>
                        <p:cond delay="indefinite"/>
                      </p:stCondLst>
                      <p:childTnLst>
                        <p:par>
                          <p:cTn id="238" fill="hold">
                            <p:stCondLst>
                              <p:cond delay="0"/>
                            </p:stCondLst>
                            <p:childTnLst>
                              <p:par>
                                <p:cTn id="239" presetID="8" presetClass="emph" presetSubtype="0" fill="hold" nodeType="clickEffect">
                                  <p:stCondLst>
                                    <p:cond delay="0"/>
                                  </p:stCondLst>
                                  <p:childTnLst>
                                    <p:animRot by="450000">
                                      <p:cBhvr>
                                        <p:cTn id="240" dur="2000" fill="hold"/>
                                        <p:tgtEl>
                                          <p:spTgt spid="18"/>
                                        </p:tgtEl>
                                        <p:attrNameLst>
                                          <p:attrName>r</p:attrName>
                                        </p:attrNameLst>
                                      </p:cBhvr>
                                    </p:animRot>
                                  </p:childTnLst>
                                </p:cTn>
                              </p:par>
                              <p:par>
                                <p:cTn id="241" presetID="8" presetClass="emph" presetSubtype="0" fill="hold" nodeType="withEffect">
                                  <p:stCondLst>
                                    <p:cond delay="0"/>
                                  </p:stCondLst>
                                  <p:childTnLst>
                                    <p:animRot by="5400000">
                                      <p:cBhvr>
                                        <p:cTn id="242" dur="2000" fill="hold"/>
                                        <p:tgtEl>
                                          <p:spTgt spid="21"/>
                                        </p:tgtEl>
                                        <p:attrNameLst>
                                          <p:attrName>r</p:attrName>
                                        </p:attrNameLst>
                                      </p:cBhvr>
                                    </p:animRot>
                                  </p:childTnLst>
                                </p:cTn>
                              </p:par>
                              <p:par>
                                <p:cTn id="243" presetID="1" presetClass="exit" presetSubtype="0" fill="hold" grpId="1" nodeType="withEffect">
                                  <p:stCondLst>
                                    <p:cond delay="0"/>
                                  </p:stCondLst>
                                  <p:childTnLst>
                                    <p:set>
                                      <p:cBhvr>
                                        <p:cTn id="244" dur="1" fill="hold">
                                          <p:stCondLst>
                                            <p:cond delay="0"/>
                                          </p:stCondLst>
                                        </p:cTn>
                                        <p:tgtEl>
                                          <p:spTgt spid="49"/>
                                        </p:tgtEl>
                                        <p:attrNameLst>
                                          <p:attrName>style.visibility</p:attrName>
                                        </p:attrNameLst>
                                      </p:cBhvr>
                                      <p:to>
                                        <p:strVal val="hidden"/>
                                      </p:to>
                                    </p:set>
                                  </p:childTnLst>
                                </p:cTn>
                              </p:par>
                              <p:par>
                                <p:cTn id="245" presetID="10" presetClass="entr" presetSubtype="0" fill="hold" grpId="0" nodeType="withEffect">
                                  <p:stCondLst>
                                    <p:cond delay="0"/>
                                  </p:stCondLst>
                                  <p:childTnLst>
                                    <p:set>
                                      <p:cBhvr>
                                        <p:cTn id="246" dur="1" fill="hold">
                                          <p:stCondLst>
                                            <p:cond delay="0"/>
                                          </p:stCondLst>
                                        </p:cTn>
                                        <p:tgtEl>
                                          <p:spTgt spid="50"/>
                                        </p:tgtEl>
                                        <p:attrNameLst>
                                          <p:attrName>style.visibility</p:attrName>
                                        </p:attrNameLst>
                                      </p:cBhvr>
                                      <p:to>
                                        <p:strVal val="visible"/>
                                      </p:to>
                                    </p:set>
                                    <p:animEffect transition="in" filter="fade">
                                      <p:cBhvr>
                                        <p:cTn id="247" dur="2000"/>
                                        <p:tgtEl>
                                          <p:spTgt spid="50"/>
                                        </p:tgtEl>
                                      </p:cBhvr>
                                    </p:animEffect>
                                  </p:childTnLst>
                                </p:cTn>
                              </p:par>
                            </p:childTnLst>
                          </p:cTn>
                        </p:par>
                      </p:childTnLst>
                    </p:cTn>
                  </p:par>
                  <p:par>
                    <p:cTn id="248" fill="hold">
                      <p:stCondLst>
                        <p:cond delay="indefinite"/>
                      </p:stCondLst>
                      <p:childTnLst>
                        <p:par>
                          <p:cTn id="249" fill="hold">
                            <p:stCondLst>
                              <p:cond delay="0"/>
                            </p:stCondLst>
                            <p:childTnLst>
                              <p:par>
                                <p:cTn id="250" presetID="8" presetClass="emph" presetSubtype="0" fill="hold" nodeType="clickEffect">
                                  <p:stCondLst>
                                    <p:cond delay="0"/>
                                  </p:stCondLst>
                                  <p:childTnLst>
                                    <p:animRot by="450000">
                                      <p:cBhvr>
                                        <p:cTn id="251" dur="2000" fill="hold"/>
                                        <p:tgtEl>
                                          <p:spTgt spid="18"/>
                                        </p:tgtEl>
                                        <p:attrNameLst>
                                          <p:attrName>r</p:attrName>
                                        </p:attrNameLst>
                                      </p:cBhvr>
                                    </p:animRot>
                                  </p:childTnLst>
                                </p:cTn>
                              </p:par>
                              <p:par>
                                <p:cTn id="252" presetID="8" presetClass="emph" presetSubtype="0" fill="hold" nodeType="withEffect">
                                  <p:stCondLst>
                                    <p:cond delay="0"/>
                                  </p:stCondLst>
                                  <p:childTnLst>
                                    <p:animRot by="5400000">
                                      <p:cBhvr>
                                        <p:cTn id="253" dur="2000" fill="hold"/>
                                        <p:tgtEl>
                                          <p:spTgt spid="21"/>
                                        </p:tgtEl>
                                        <p:attrNameLst>
                                          <p:attrName>r</p:attrName>
                                        </p:attrNameLst>
                                      </p:cBhvr>
                                    </p:animRot>
                                  </p:childTnLst>
                                </p:cTn>
                              </p:par>
                              <p:par>
                                <p:cTn id="254" presetID="1" presetClass="exit" presetSubtype="0" fill="hold" grpId="1" nodeType="withEffect">
                                  <p:stCondLst>
                                    <p:cond delay="0"/>
                                  </p:stCondLst>
                                  <p:childTnLst>
                                    <p:set>
                                      <p:cBhvr>
                                        <p:cTn id="255" dur="1" fill="hold">
                                          <p:stCondLst>
                                            <p:cond delay="0"/>
                                          </p:stCondLst>
                                        </p:cTn>
                                        <p:tgtEl>
                                          <p:spTgt spid="50"/>
                                        </p:tgtEl>
                                        <p:attrNameLst>
                                          <p:attrName>style.visibility</p:attrName>
                                        </p:attrNameLst>
                                      </p:cBhvr>
                                      <p:to>
                                        <p:strVal val="hidden"/>
                                      </p:to>
                                    </p:set>
                                  </p:childTnLst>
                                </p:cTn>
                              </p:par>
                              <p:par>
                                <p:cTn id="256" presetID="10" presetClass="entr" presetSubtype="0" fill="hold" grpId="0" nodeType="withEffect">
                                  <p:stCondLst>
                                    <p:cond delay="0"/>
                                  </p:stCondLst>
                                  <p:childTnLst>
                                    <p:set>
                                      <p:cBhvr>
                                        <p:cTn id="257" dur="1" fill="hold">
                                          <p:stCondLst>
                                            <p:cond delay="0"/>
                                          </p:stCondLst>
                                        </p:cTn>
                                        <p:tgtEl>
                                          <p:spTgt spid="51"/>
                                        </p:tgtEl>
                                        <p:attrNameLst>
                                          <p:attrName>style.visibility</p:attrName>
                                        </p:attrNameLst>
                                      </p:cBhvr>
                                      <p:to>
                                        <p:strVal val="visible"/>
                                      </p:to>
                                    </p:set>
                                    <p:animEffect transition="in" filter="fade">
                                      <p:cBhvr>
                                        <p:cTn id="258" dur="2000"/>
                                        <p:tgtEl>
                                          <p:spTgt spid="51"/>
                                        </p:tgtEl>
                                      </p:cBhvr>
                                    </p:animEffect>
                                  </p:childTnLst>
                                </p:cTn>
                              </p:par>
                            </p:childTnLst>
                          </p:cTn>
                        </p:par>
                      </p:childTnLst>
                    </p:cTn>
                  </p:par>
                  <p:par>
                    <p:cTn id="259" fill="hold">
                      <p:stCondLst>
                        <p:cond delay="indefinite"/>
                      </p:stCondLst>
                      <p:childTnLst>
                        <p:par>
                          <p:cTn id="260" fill="hold">
                            <p:stCondLst>
                              <p:cond delay="0"/>
                            </p:stCondLst>
                            <p:childTnLst>
                              <p:par>
                                <p:cTn id="261" presetID="8" presetClass="emph" presetSubtype="0" fill="hold" nodeType="clickEffect">
                                  <p:stCondLst>
                                    <p:cond delay="0"/>
                                  </p:stCondLst>
                                  <p:childTnLst>
                                    <p:animRot by="5400000">
                                      <p:cBhvr>
                                        <p:cTn id="262" dur="2000" fill="hold"/>
                                        <p:tgtEl>
                                          <p:spTgt spid="21"/>
                                        </p:tgtEl>
                                        <p:attrNameLst>
                                          <p:attrName>r</p:attrName>
                                        </p:attrNameLst>
                                      </p:cBhvr>
                                    </p:animRot>
                                  </p:childTnLst>
                                </p:cTn>
                              </p:par>
                              <p:par>
                                <p:cTn id="263" presetID="8" presetClass="emph" presetSubtype="0" fill="hold" nodeType="withEffect">
                                  <p:stCondLst>
                                    <p:cond delay="0"/>
                                  </p:stCondLst>
                                  <p:childTnLst>
                                    <p:animRot by="450000">
                                      <p:cBhvr>
                                        <p:cTn id="264" dur="2000" fill="hold"/>
                                        <p:tgtEl>
                                          <p:spTgt spid="18"/>
                                        </p:tgtEl>
                                        <p:attrNameLst>
                                          <p:attrName>r</p:attrName>
                                        </p:attrNameLst>
                                      </p:cBhvr>
                                    </p:animRot>
                                  </p:childTnLst>
                                </p:cTn>
                              </p:par>
                              <p:par>
                                <p:cTn id="265" presetID="1" presetClass="exit" presetSubtype="0" fill="hold" grpId="1" nodeType="withEffect">
                                  <p:stCondLst>
                                    <p:cond delay="0"/>
                                  </p:stCondLst>
                                  <p:childTnLst>
                                    <p:set>
                                      <p:cBhvr>
                                        <p:cTn id="266" dur="1" fill="hold">
                                          <p:stCondLst>
                                            <p:cond delay="0"/>
                                          </p:stCondLst>
                                        </p:cTn>
                                        <p:tgtEl>
                                          <p:spTgt spid="51"/>
                                        </p:tgtEl>
                                        <p:attrNameLst>
                                          <p:attrName>style.visibility</p:attrName>
                                        </p:attrNameLst>
                                      </p:cBhvr>
                                      <p:to>
                                        <p:strVal val="hidden"/>
                                      </p:to>
                                    </p:set>
                                  </p:childTnLst>
                                </p:cTn>
                              </p:par>
                              <p:par>
                                <p:cTn id="267" presetID="10" presetClass="entr" presetSubtype="0" fill="hold" grpId="0" nodeType="withEffect">
                                  <p:stCondLst>
                                    <p:cond delay="0"/>
                                  </p:stCondLst>
                                  <p:childTnLst>
                                    <p:set>
                                      <p:cBhvr>
                                        <p:cTn id="268" dur="1" fill="hold">
                                          <p:stCondLst>
                                            <p:cond delay="0"/>
                                          </p:stCondLst>
                                        </p:cTn>
                                        <p:tgtEl>
                                          <p:spTgt spid="52"/>
                                        </p:tgtEl>
                                        <p:attrNameLst>
                                          <p:attrName>style.visibility</p:attrName>
                                        </p:attrNameLst>
                                      </p:cBhvr>
                                      <p:to>
                                        <p:strVal val="visible"/>
                                      </p:to>
                                    </p:set>
                                    <p:animEffect transition="in" filter="fade">
                                      <p:cBhvr>
                                        <p:cTn id="269"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16" grpId="0" animBg="1"/>
      <p:bldP spid="17" grpId="0" animBg="1"/>
      <p:bldP spid="24" grpId="0" animBg="1"/>
      <p:bldP spid="25" grpId="0" animBg="1"/>
      <p:bldP spid="25"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40" grpId="0"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5" name="TextBox 4">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4: </a:t>
            </a:r>
            <a:r>
              <a:rPr lang="en-GB" sz="2000" b="1" dirty="0">
                <a:solidFill>
                  <a:srgbClr val="5B9BD5">
                    <a:lumMod val="75000"/>
                  </a:srgbClr>
                </a:solidFill>
              </a:rPr>
              <a:t>Tell the time to the nearest quarter hour; Begin to tell the time to the nearest five minutes.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16" name="Pie 15"/>
          <p:cNvSpPr/>
          <p:nvPr/>
        </p:nvSpPr>
        <p:spPr>
          <a:xfrm flipH="1">
            <a:off x="604800" y="847003"/>
            <a:ext cx="4032000" cy="4032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Pie 16"/>
          <p:cNvSpPr/>
          <p:nvPr/>
        </p:nvSpPr>
        <p:spPr>
          <a:xfrm>
            <a:off x="612000" y="849600"/>
            <a:ext cx="4032000" cy="4032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18" name="Group 17">
            <a:extLst>
              <a:ext uri="{FF2B5EF4-FFF2-40B4-BE49-F238E27FC236}">
                <a16:creationId xmlns:a16="http://schemas.microsoft.com/office/drawing/2014/main" id="{9AF15784-0403-44AC-85E3-5EA984013182}"/>
              </a:ext>
            </a:extLst>
          </p:cNvPr>
          <p:cNvGrpSpPr/>
          <p:nvPr/>
        </p:nvGrpSpPr>
        <p:grpSpPr>
          <a:xfrm>
            <a:off x="2620875" y="2001801"/>
            <a:ext cx="0" cy="1764000"/>
            <a:chOff x="2620875" y="1194819"/>
            <a:chExt cx="0" cy="3312000"/>
          </a:xfrm>
          <a:effectLst/>
        </p:grpSpPr>
        <p:cxnSp>
          <p:nvCxnSpPr>
            <p:cNvPr id="19" name="Straight Arrow Connector 18">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2620875" y="1194819"/>
              <a:ext cx="0" cy="1656000"/>
            </a:xfrm>
            <a:prstGeom prst="straightConnector1">
              <a:avLst/>
            </a:prstGeom>
            <a:ln w="381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AF15784-0403-44AC-85E3-5EA984013182}"/>
              </a:ext>
            </a:extLst>
          </p:cNvPr>
          <p:cNvGrpSpPr/>
          <p:nvPr/>
        </p:nvGrpSpPr>
        <p:grpSpPr>
          <a:xfrm>
            <a:off x="2620800" y="1285874"/>
            <a:ext cx="0" cy="3219451"/>
            <a:chOff x="2620875" y="1194819"/>
            <a:chExt cx="0" cy="3312000"/>
          </a:xfrm>
          <a:effectLst/>
        </p:grpSpPr>
        <p:cxnSp>
          <p:nvCxnSpPr>
            <p:cNvPr id="22" name="Straight Arrow Connector 21">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2620875" y="1194819"/>
              <a:ext cx="0" cy="1656000"/>
            </a:xfrm>
            <a:prstGeom prst="straightConnector1">
              <a:avLst/>
            </a:prstGeom>
            <a:ln w="381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24" name="Oval 23">
            <a:extLst>
              <a:ext uri="{FF2B5EF4-FFF2-40B4-BE49-F238E27FC236}">
                <a16:creationId xmlns:a16="http://schemas.microsoft.com/office/drawing/2014/main" id="{64C8BFE3-8257-4908-8391-609CD530A989}"/>
              </a:ext>
            </a:extLst>
          </p:cNvPr>
          <p:cNvSpPr/>
          <p:nvPr/>
        </p:nvSpPr>
        <p:spPr>
          <a:xfrm>
            <a:off x="2502567" y="2746208"/>
            <a:ext cx="223457" cy="233591"/>
          </a:xfrm>
          <a:prstGeom prst="ellipse">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Speech Bubble: Rectangle with Corners Rounded 10">
            <a:extLst>
              <a:ext uri="{FF2B5EF4-FFF2-40B4-BE49-F238E27FC236}">
                <a16:creationId xmlns:a16="http://schemas.microsoft.com/office/drawing/2014/main" id="{A5209EEE-E1BD-4F2F-8E5D-A043EDA11F92}"/>
              </a:ext>
            </a:extLst>
          </p:cNvPr>
          <p:cNvSpPr/>
          <p:nvPr/>
        </p:nvSpPr>
        <p:spPr>
          <a:xfrm>
            <a:off x="4813500" y="1575405"/>
            <a:ext cx="3825103" cy="1173811"/>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We can also begin to count round in 5 minute intervals…</a:t>
            </a:r>
          </a:p>
        </p:txBody>
      </p:sp>
      <p:sp>
        <p:nvSpPr>
          <p:cNvPr id="27" name="TextBox 26"/>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12:00</a:t>
            </a:r>
            <a:endParaRPr lang="en-GB" sz="2400" dirty="0"/>
          </a:p>
        </p:txBody>
      </p:sp>
      <p:sp>
        <p:nvSpPr>
          <p:cNvPr id="28" name="TextBox 27"/>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12:05</a:t>
            </a:r>
            <a:endParaRPr lang="en-GB" sz="2400" dirty="0"/>
          </a:p>
        </p:txBody>
      </p:sp>
      <p:sp>
        <p:nvSpPr>
          <p:cNvPr id="29" name="TextBox 28"/>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12:10</a:t>
            </a:r>
            <a:endParaRPr lang="en-GB" sz="2400" dirty="0"/>
          </a:p>
        </p:txBody>
      </p:sp>
      <p:sp>
        <p:nvSpPr>
          <p:cNvPr id="30" name="TextBox 29"/>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12:15</a:t>
            </a:r>
            <a:endParaRPr lang="en-GB" sz="2400" dirty="0"/>
          </a:p>
        </p:txBody>
      </p:sp>
      <p:sp>
        <p:nvSpPr>
          <p:cNvPr id="31" name="TextBox 30"/>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12:20</a:t>
            </a:r>
            <a:endParaRPr lang="en-GB" sz="2400" dirty="0"/>
          </a:p>
        </p:txBody>
      </p:sp>
      <p:sp>
        <p:nvSpPr>
          <p:cNvPr id="32" name="TextBox 31"/>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12:25</a:t>
            </a:r>
            <a:endParaRPr lang="en-GB" sz="2400" dirty="0"/>
          </a:p>
        </p:txBody>
      </p:sp>
      <p:sp>
        <p:nvSpPr>
          <p:cNvPr id="33" name="TextBox 32"/>
          <p:cNvSpPr txBox="1"/>
          <p:nvPr/>
        </p:nvSpPr>
        <p:spPr>
          <a:xfrm>
            <a:off x="4500000" y="900000"/>
            <a:ext cx="917239" cy="46166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none" rtlCol="0">
            <a:spAutoFit/>
          </a:bodyPr>
          <a:lstStyle/>
          <a:p>
            <a:pPr algn="ctr"/>
            <a:r>
              <a:rPr lang="en-GB" sz="2400" b="1" dirty="0">
                <a:solidFill>
                  <a:schemeClr val="bg2">
                    <a:lumMod val="25000"/>
                  </a:schemeClr>
                </a:solidFill>
                <a:latin typeface="Myriad Pro Light" panose="020B0603030403020204" pitchFamily="34" charset="0"/>
              </a:rPr>
              <a:t>12:30</a:t>
            </a:r>
            <a:endParaRPr lang="en-GB" sz="2400" dirty="0"/>
          </a:p>
        </p:txBody>
      </p:sp>
    </p:spTree>
    <p:extLst>
      <p:ext uri="{BB962C8B-B14F-4D97-AF65-F5344CB8AC3E}">
        <p14:creationId xmlns:p14="http://schemas.microsoft.com/office/powerpoint/2010/main" val="7783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20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1800000">
                                      <p:cBhvr>
                                        <p:cTn id="34" dur="2000" fill="hold"/>
                                        <p:tgtEl>
                                          <p:spTgt spid="21"/>
                                        </p:tgtEl>
                                        <p:attrNameLst>
                                          <p:attrName>r</p:attrName>
                                        </p:attrNameLst>
                                      </p:cBhvr>
                                    </p:animRot>
                                  </p:childTnLst>
                                </p:cTn>
                              </p:par>
                              <p:par>
                                <p:cTn id="35" presetID="8" presetClass="emph" presetSubtype="0" fill="hold" nodeType="withEffect">
                                  <p:stCondLst>
                                    <p:cond delay="0"/>
                                  </p:stCondLst>
                                  <p:childTnLst>
                                    <p:animRot by="150000">
                                      <p:cBhvr>
                                        <p:cTn id="36" dur="2000" fill="hold"/>
                                        <p:tgtEl>
                                          <p:spTgt spid="18"/>
                                        </p:tgtEl>
                                        <p:attrNameLst>
                                          <p:attrName>r</p:attrName>
                                        </p:attrNameLst>
                                      </p:cBhvr>
                                    </p:animRot>
                                  </p:childTnLst>
                                </p:cTn>
                              </p:par>
                              <p:par>
                                <p:cTn id="37" presetID="1" presetClass="exit" presetSubtype="0" fill="hold" grpId="1" nodeType="withEffect">
                                  <p:stCondLst>
                                    <p:cond delay="0"/>
                                  </p:stCondLst>
                                  <p:childTnLst>
                                    <p:set>
                                      <p:cBhvr>
                                        <p:cTn id="38" dur="1" fill="hold">
                                          <p:stCondLst>
                                            <p:cond delay="0"/>
                                          </p:stCondLst>
                                        </p:cTn>
                                        <p:tgtEl>
                                          <p:spTgt spid="27"/>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20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mph" presetSubtype="0" fill="hold" nodeType="clickEffect">
                                  <p:stCondLst>
                                    <p:cond delay="0"/>
                                  </p:stCondLst>
                                  <p:childTnLst>
                                    <p:animRot by="1800000">
                                      <p:cBhvr>
                                        <p:cTn id="45" dur="2000" fill="hold"/>
                                        <p:tgtEl>
                                          <p:spTgt spid="21"/>
                                        </p:tgtEl>
                                        <p:attrNameLst>
                                          <p:attrName>r</p:attrName>
                                        </p:attrNameLst>
                                      </p:cBhvr>
                                    </p:animRot>
                                  </p:childTnLst>
                                </p:cTn>
                              </p:par>
                              <p:par>
                                <p:cTn id="46" presetID="8" presetClass="emph" presetSubtype="0" fill="hold" nodeType="withEffect">
                                  <p:stCondLst>
                                    <p:cond delay="0"/>
                                  </p:stCondLst>
                                  <p:childTnLst>
                                    <p:animRot by="150000">
                                      <p:cBhvr>
                                        <p:cTn id="47" dur="2000" fill="hold"/>
                                        <p:tgtEl>
                                          <p:spTgt spid="18"/>
                                        </p:tgtEl>
                                        <p:attrNameLst>
                                          <p:attrName>r</p:attrName>
                                        </p:attrNameLst>
                                      </p:cBhvr>
                                    </p:animRot>
                                  </p:childTnLst>
                                </p:cTn>
                              </p:par>
                              <p:par>
                                <p:cTn id="48" presetID="1" presetClass="exit" presetSubtype="0" fill="hold" grpId="1" nodeType="withEffect">
                                  <p:stCondLst>
                                    <p:cond delay="0"/>
                                  </p:stCondLst>
                                  <p:childTnLst>
                                    <p:set>
                                      <p:cBhvr>
                                        <p:cTn id="49" dur="1" fill="hold">
                                          <p:stCondLst>
                                            <p:cond delay="0"/>
                                          </p:stCondLst>
                                        </p:cTn>
                                        <p:tgtEl>
                                          <p:spTgt spid="28"/>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20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1800000">
                                      <p:cBhvr>
                                        <p:cTn id="56" dur="2000" fill="hold"/>
                                        <p:tgtEl>
                                          <p:spTgt spid="21"/>
                                        </p:tgtEl>
                                        <p:attrNameLst>
                                          <p:attrName>r</p:attrName>
                                        </p:attrNameLst>
                                      </p:cBhvr>
                                    </p:animRot>
                                  </p:childTnLst>
                                </p:cTn>
                              </p:par>
                              <p:par>
                                <p:cTn id="57" presetID="8" presetClass="emph" presetSubtype="0" fill="hold" nodeType="withEffect">
                                  <p:stCondLst>
                                    <p:cond delay="0"/>
                                  </p:stCondLst>
                                  <p:childTnLst>
                                    <p:animRot by="150000">
                                      <p:cBhvr>
                                        <p:cTn id="58" dur="2000" fill="hold"/>
                                        <p:tgtEl>
                                          <p:spTgt spid="18"/>
                                        </p:tgtEl>
                                        <p:attrNameLst>
                                          <p:attrName>r</p:attrName>
                                        </p:attrNameLst>
                                      </p:cBhvr>
                                    </p:animRot>
                                  </p:childTnLst>
                                </p:cTn>
                              </p:par>
                              <p:par>
                                <p:cTn id="59" presetID="1" presetClass="exit" presetSubtype="0" fill="hold" grpId="1" nodeType="withEffect">
                                  <p:stCondLst>
                                    <p:cond delay="0"/>
                                  </p:stCondLst>
                                  <p:childTnLst>
                                    <p:set>
                                      <p:cBhvr>
                                        <p:cTn id="60" dur="1" fill="hold">
                                          <p:stCondLst>
                                            <p:cond delay="0"/>
                                          </p:stCondLst>
                                        </p:cTn>
                                        <p:tgtEl>
                                          <p:spTgt spid="29"/>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20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mph" presetSubtype="0" fill="hold" nodeType="clickEffect">
                                  <p:stCondLst>
                                    <p:cond delay="0"/>
                                  </p:stCondLst>
                                  <p:childTnLst>
                                    <p:animRot by="1800000">
                                      <p:cBhvr>
                                        <p:cTn id="67" dur="2000" fill="hold"/>
                                        <p:tgtEl>
                                          <p:spTgt spid="21"/>
                                        </p:tgtEl>
                                        <p:attrNameLst>
                                          <p:attrName>r</p:attrName>
                                        </p:attrNameLst>
                                      </p:cBhvr>
                                    </p:animRot>
                                  </p:childTnLst>
                                </p:cTn>
                              </p:par>
                              <p:par>
                                <p:cTn id="68" presetID="8" presetClass="emph" presetSubtype="0" fill="hold" nodeType="withEffect">
                                  <p:stCondLst>
                                    <p:cond delay="0"/>
                                  </p:stCondLst>
                                  <p:childTnLst>
                                    <p:animRot by="150000">
                                      <p:cBhvr>
                                        <p:cTn id="69" dur="2000" fill="hold"/>
                                        <p:tgtEl>
                                          <p:spTgt spid="18"/>
                                        </p:tgtEl>
                                        <p:attrNameLst>
                                          <p:attrName>r</p:attrName>
                                        </p:attrNameLst>
                                      </p:cBhvr>
                                    </p:animRot>
                                  </p:childTnLst>
                                </p:cTn>
                              </p:par>
                              <p:par>
                                <p:cTn id="70" presetID="1" presetClass="exit" presetSubtype="0" fill="hold" grpId="1" nodeType="withEffect">
                                  <p:stCondLst>
                                    <p:cond delay="0"/>
                                  </p:stCondLst>
                                  <p:childTnLst>
                                    <p:set>
                                      <p:cBhvr>
                                        <p:cTn id="71" dur="1" fill="hold">
                                          <p:stCondLst>
                                            <p:cond delay="0"/>
                                          </p:stCondLst>
                                        </p:cTn>
                                        <p:tgtEl>
                                          <p:spTgt spid="30"/>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20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mph" presetSubtype="0" fill="hold" nodeType="clickEffect">
                                  <p:stCondLst>
                                    <p:cond delay="0"/>
                                  </p:stCondLst>
                                  <p:childTnLst>
                                    <p:animRot by="1800000">
                                      <p:cBhvr>
                                        <p:cTn id="78" dur="2000" fill="hold"/>
                                        <p:tgtEl>
                                          <p:spTgt spid="21"/>
                                        </p:tgtEl>
                                        <p:attrNameLst>
                                          <p:attrName>r</p:attrName>
                                        </p:attrNameLst>
                                      </p:cBhvr>
                                    </p:animRot>
                                  </p:childTnLst>
                                </p:cTn>
                              </p:par>
                              <p:par>
                                <p:cTn id="79" presetID="8" presetClass="emph" presetSubtype="0" fill="hold" nodeType="withEffect">
                                  <p:stCondLst>
                                    <p:cond delay="0"/>
                                  </p:stCondLst>
                                  <p:childTnLst>
                                    <p:animRot by="150000">
                                      <p:cBhvr>
                                        <p:cTn id="80" dur="2000" fill="hold"/>
                                        <p:tgtEl>
                                          <p:spTgt spid="18"/>
                                        </p:tgtEl>
                                        <p:attrNameLst>
                                          <p:attrName>r</p:attrName>
                                        </p:attrNameLst>
                                      </p:cBhvr>
                                    </p:animRot>
                                  </p:childTnLst>
                                </p:cTn>
                              </p:par>
                              <p:par>
                                <p:cTn id="81" presetID="1" presetClass="exit" presetSubtype="0" fill="hold" grpId="1" nodeType="withEffect">
                                  <p:stCondLst>
                                    <p:cond delay="0"/>
                                  </p:stCondLst>
                                  <p:childTnLst>
                                    <p:set>
                                      <p:cBhvr>
                                        <p:cTn id="82" dur="1" fill="hold">
                                          <p:stCondLst>
                                            <p:cond delay="0"/>
                                          </p:stCondLst>
                                        </p:cTn>
                                        <p:tgtEl>
                                          <p:spTgt spid="31"/>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20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mph" presetSubtype="0" fill="hold" nodeType="clickEffect">
                                  <p:stCondLst>
                                    <p:cond delay="0"/>
                                  </p:stCondLst>
                                  <p:childTnLst>
                                    <p:animRot by="1800000">
                                      <p:cBhvr>
                                        <p:cTn id="89" dur="2000" fill="hold"/>
                                        <p:tgtEl>
                                          <p:spTgt spid="21"/>
                                        </p:tgtEl>
                                        <p:attrNameLst>
                                          <p:attrName>r</p:attrName>
                                        </p:attrNameLst>
                                      </p:cBhvr>
                                    </p:animRot>
                                  </p:childTnLst>
                                </p:cTn>
                              </p:par>
                              <p:par>
                                <p:cTn id="90" presetID="8" presetClass="emph" presetSubtype="0" fill="hold" nodeType="withEffect">
                                  <p:stCondLst>
                                    <p:cond delay="0"/>
                                  </p:stCondLst>
                                  <p:childTnLst>
                                    <p:animRot by="150000">
                                      <p:cBhvr>
                                        <p:cTn id="91" dur="2000" fill="hold"/>
                                        <p:tgtEl>
                                          <p:spTgt spid="18"/>
                                        </p:tgtEl>
                                        <p:attrNameLst>
                                          <p:attrName>r</p:attrName>
                                        </p:attrNameLst>
                                      </p:cBhvr>
                                    </p:animRot>
                                  </p:childTnLst>
                                </p:cTn>
                              </p:par>
                              <p:par>
                                <p:cTn id="92" presetID="1" presetClass="exit" presetSubtype="0" fill="hold" grpId="1" nodeType="withEffect">
                                  <p:stCondLst>
                                    <p:cond delay="0"/>
                                  </p:stCondLst>
                                  <p:childTnLst>
                                    <p:set>
                                      <p:cBhvr>
                                        <p:cTn id="93" dur="1" fill="hold">
                                          <p:stCondLst>
                                            <p:cond delay="0"/>
                                          </p:stCondLst>
                                        </p:cTn>
                                        <p:tgtEl>
                                          <p:spTgt spid="32"/>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4" grpId="0" animBg="1"/>
      <p:bldP spid="25" grpId="0"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pic>
        <p:nvPicPr>
          <p:cNvPr id="4" name="Picture 3">
            <a:extLst>
              <a:ext uri="{FF2B5EF4-FFF2-40B4-BE49-F238E27FC236}">
                <a16:creationId xmlns:a16="http://schemas.microsoft.com/office/drawing/2014/main" id="{4A6A99C7-1A34-4E31-80C4-DC119E5964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49" t="6665" r="8707" b="10800"/>
          <a:stretch/>
        </p:blipFill>
        <p:spPr>
          <a:xfrm>
            <a:off x="2569464" y="125499"/>
            <a:ext cx="4191382" cy="599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4354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368049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Read time on digital and analogue clocks to the half hour.</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Order time to the half hour, using digital and analogue clocks.</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Read time on analogue clocks to nearest quarter hour.</a:t>
            </a: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Tell the time to the nearest quarter hour.                                                                 Begin to tell the time to the nearest five minutes.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 hour</a:t>
            </a:r>
          </a:p>
          <a:p>
            <a:pPr algn="ctr"/>
            <a:r>
              <a:rPr lang="en-GB" sz="2400" b="1" dirty="0">
                <a:solidFill>
                  <a:srgbClr val="253746"/>
                </a:solidFill>
              </a:rPr>
              <a:t>Begin to tell to 5 mins</a:t>
            </a:r>
          </a:p>
        </p:txBody>
      </p:sp>
      <p:grpSp>
        <p:nvGrpSpPr>
          <p:cNvPr id="6" name="Group 5"/>
          <p:cNvGrpSpPr/>
          <p:nvPr/>
        </p:nvGrpSpPr>
        <p:grpSpPr>
          <a:xfrm>
            <a:off x="1248321" y="960958"/>
            <a:ext cx="6344904" cy="1009650"/>
            <a:chOff x="943742" y="1418496"/>
            <a:chExt cx="6344904" cy="1009650"/>
          </a:xfrm>
        </p:grpSpPr>
        <p:sp>
          <p:nvSpPr>
            <p:cNvPr id="7" name="TextBox 6">
              <a:extLst>
                <a:ext uri="{FF2B5EF4-FFF2-40B4-BE49-F238E27FC236}">
                  <a16:creationId xmlns:a16="http://schemas.microsoft.com/office/drawing/2014/main" id="{A64F3FED-3247-4F55-BF8A-D1D9E087C650}"/>
                </a:ext>
              </a:extLst>
            </p:cNvPr>
            <p:cNvSpPr txBox="1"/>
            <p:nvPr/>
          </p:nvSpPr>
          <p:spPr>
            <a:xfrm>
              <a:off x="1802246" y="1729083"/>
              <a:ext cx="5486400" cy="461665"/>
            </a:xfrm>
            <a:prstGeom prst="rect">
              <a:avLst/>
            </a:prstGeom>
            <a:noFill/>
          </p:spPr>
          <p:txBody>
            <a:bodyPr wrap="square" rtlCol="0">
              <a:spAutoFit/>
            </a:bodyPr>
            <a:lstStyle/>
            <a:p>
              <a:pPr algn="ctr"/>
              <a:r>
                <a:rPr lang="en-GB" sz="2400" b="1" dirty="0">
                  <a:solidFill>
                    <a:srgbClr val="253746"/>
                  </a:solidFill>
                </a:rPr>
                <a:t>Well Done!  You’ve completed this unit.</a:t>
              </a:r>
            </a:p>
          </p:txBody>
        </p:sp>
        <p:pic>
          <p:nvPicPr>
            <p:cNvPr id="8" name="Picture 3" descr="N:\Documents\Website\Wagtail Website\User Manuel for HT\Smiley-f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42" y="1418496"/>
              <a:ext cx="1019175" cy="10096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7815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34</a:t>
            </a:fld>
            <a:endParaRPr lang="en-GB" dirty="0">
              <a:solidFill>
                <a:srgbClr val="EA7600"/>
              </a:solidFill>
            </a:endParaRPr>
          </a:p>
        </p:txBody>
      </p:sp>
      <p:sp>
        <p:nvSpPr>
          <p:cNvPr id="19" name="Rectangle 18">
            <a:extLst>
              <a:ext uri="{FF2B5EF4-FFF2-40B4-BE49-F238E27FC236}">
                <a16:creationId xmlns:a16="http://schemas.microsoft.com/office/drawing/2014/main" id="{15C486FE-0542-4482-AD40-87B16F714A61}"/>
              </a:ext>
            </a:extLst>
          </p:cNvPr>
          <p:cNvSpPr/>
          <p:nvPr/>
        </p:nvSpPr>
        <p:spPr>
          <a:xfrm>
            <a:off x="777679" y="250846"/>
            <a:ext cx="7535536" cy="566521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questions</a:t>
            </a:r>
          </a:p>
          <a:p>
            <a:pPr marL="66675">
              <a:spcAft>
                <a:spcPts val="600"/>
              </a:spcAft>
            </a:pPr>
            <a:r>
              <a:rPr lang="en-GB" sz="1600" dirty="0">
                <a:solidFill>
                  <a:schemeClr val="tx1"/>
                </a:solidFill>
              </a:rPr>
              <a:t>Using digital format, write the times that each of these events happens:</a:t>
            </a:r>
          </a:p>
          <a:p>
            <a:pPr marL="273050">
              <a:spcAft>
                <a:spcPts val="600"/>
              </a:spcAft>
            </a:pPr>
            <a:r>
              <a:rPr lang="en-GB" sz="1600" dirty="0">
                <a:solidFill>
                  <a:schemeClr val="tx1"/>
                </a:solidFill>
              </a:rPr>
              <a:t> </a:t>
            </a:r>
            <a:r>
              <a:rPr lang="en-GB" sz="1600" dirty="0">
                <a:solidFill>
                  <a:schemeClr val="tx1"/>
                </a:solidFill>
                <a:sym typeface="Wingdings" panose="05000000000000000000" pitchFamily="2" charset="2"/>
              </a:rPr>
              <a:t> </a:t>
            </a:r>
            <a:r>
              <a:rPr lang="en-GB" sz="1600" dirty="0">
                <a:solidFill>
                  <a:schemeClr val="tx1"/>
                </a:solidFill>
              </a:rPr>
              <a:t>Tea time				</a:t>
            </a:r>
            <a:r>
              <a:rPr lang="en-GB" sz="1600" dirty="0">
                <a:solidFill>
                  <a:schemeClr val="tx1"/>
                </a:solidFill>
                <a:sym typeface="Wingdings" panose="05000000000000000000" pitchFamily="2" charset="2"/>
              </a:rPr>
              <a:t> </a:t>
            </a:r>
            <a:r>
              <a:rPr lang="en-GB" sz="1600" dirty="0">
                <a:solidFill>
                  <a:schemeClr val="tx1"/>
                </a:solidFill>
              </a:rPr>
              <a:t>Bed time</a:t>
            </a:r>
          </a:p>
          <a:p>
            <a:pPr marL="273050">
              <a:spcAft>
                <a:spcPts val="600"/>
              </a:spcAft>
            </a:pPr>
            <a:r>
              <a:rPr lang="en-GB" sz="1600" dirty="0">
                <a:solidFill>
                  <a:schemeClr val="tx1"/>
                </a:solidFill>
              </a:rPr>
              <a:t> </a:t>
            </a:r>
            <a:r>
              <a:rPr lang="en-GB" sz="1600" dirty="0">
                <a:solidFill>
                  <a:schemeClr val="tx1"/>
                </a:solidFill>
                <a:sym typeface="Wingdings" panose="05000000000000000000" pitchFamily="2" charset="2"/>
              </a:rPr>
              <a:t> </a:t>
            </a:r>
            <a:r>
              <a:rPr lang="en-GB" sz="1600" dirty="0">
                <a:solidFill>
                  <a:schemeClr val="tx1"/>
                </a:solidFill>
              </a:rPr>
              <a:t>School start time		</a:t>
            </a:r>
            <a:r>
              <a:rPr lang="en-GB" sz="1600" dirty="0">
                <a:solidFill>
                  <a:schemeClr val="tx1"/>
                </a:solidFill>
                <a:sym typeface="Wingdings" panose="05000000000000000000" pitchFamily="2" charset="2"/>
              </a:rPr>
              <a:t> </a:t>
            </a:r>
            <a:r>
              <a:rPr lang="en-GB" sz="1600" dirty="0">
                <a:solidFill>
                  <a:schemeClr val="tx1"/>
                </a:solidFill>
              </a:rPr>
              <a:t>Playtime </a:t>
            </a: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Use a circle of paper.</a:t>
            </a:r>
          </a:p>
          <a:p>
            <a:pPr marL="66675">
              <a:spcAft>
                <a:spcPts val="600"/>
              </a:spcAft>
            </a:pPr>
            <a:r>
              <a:rPr lang="en-GB" sz="1600" dirty="0">
                <a:solidFill>
                  <a:schemeClr val="tx1"/>
                </a:solidFill>
              </a:rPr>
              <a:t>Draw the minute hand in the correct place for each time listed.  Use the colour indicated.  </a:t>
            </a:r>
          </a:p>
          <a:p>
            <a:pPr marL="66675">
              <a:spcAft>
                <a:spcPts val="600"/>
              </a:spcAft>
            </a:pPr>
            <a:r>
              <a:rPr lang="en-GB" sz="1600" dirty="0">
                <a:solidFill>
                  <a:schemeClr val="tx1"/>
                </a:solidFill>
              </a:rPr>
              <a:t>•	Quarter to (blue)		Half past (red)			Quarter past (black)</a:t>
            </a: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Write the missing digits in these times: </a:t>
            </a:r>
          </a:p>
          <a:p>
            <a:pPr marL="66675">
              <a:spcAft>
                <a:spcPts val="600"/>
              </a:spcAft>
            </a:pPr>
            <a:r>
              <a:rPr lang="en-GB" sz="1600" dirty="0">
                <a:solidFill>
                  <a:schemeClr val="tx1"/>
                </a:solidFill>
              </a:rPr>
              <a:t>Quarter past 4 is 0 4 : [___]</a:t>
            </a:r>
          </a:p>
          <a:p>
            <a:pPr marL="66675">
              <a:spcAft>
                <a:spcPts val="600"/>
              </a:spcAft>
            </a:pPr>
            <a:r>
              <a:rPr lang="en-GB" sz="1600" dirty="0">
                <a:solidFill>
                  <a:schemeClr val="tx1"/>
                </a:solidFill>
              </a:rPr>
              <a:t>Half past 6 is  0 6 : [___]</a:t>
            </a:r>
          </a:p>
          <a:p>
            <a:pPr marL="66675">
              <a:spcAft>
                <a:spcPts val="600"/>
              </a:spcAft>
            </a:pPr>
            <a:r>
              <a:rPr lang="en-GB" sz="1600" dirty="0">
                <a:solidFill>
                  <a:schemeClr val="tx1"/>
                </a:solidFill>
              </a:rPr>
              <a:t>Quarter to [___] is 0 8 : 4 5</a:t>
            </a: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If the time is five past 10, how would it show on a digital clock? </a:t>
            </a: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If the time is 1:45 draw the position of the hands on an analogue clock.</a:t>
            </a:r>
          </a:p>
          <a:p>
            <a:pPr marL="66675">
              <a:spcAft>
                <a:spcPts val="600"/>
              </a:spcAft>
            </a:pPr>
            <a:endParaRPr lang="en-GB" sz="2000" dirty="0">
              <a:solidFill>
                <a:schemeClr val="tx1"/>
              </a:solidFill>
            </a:endParaRPr>
          </a:p>
          <a:p>
            <a:pPr marL="66675" algn="ctr">
              <a:spcAft>
                <a:spcPts val="600"/>
              </a:spcAft>
            </a:pPr>
            <a:r>
              <a:rPr lang="en-GB" sz="2000" b="1" dirty="0">
                <a:solidFill>
                  <a:schemeClr val="tx1"/>
                </a:solidFill>
              </a:rPr>
              <a:t> </a:t>
            </a: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dirty="0"/>
              <a:t>Year 2</a:t>
            </a:r>
          </a:p>
        </p:txBody>
      </p:sp>
    </p:spTree>
    <p:extLst>
      <p:ext uri="{BB962C8B-B14F-4D97-AF65-F5344CB8AC3E}">
        <p14:creationId xmlns:p14="http://schemas.microsoft.com/office/powerpoint/2010/main" val="3262603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35</a:t>
            </a:fld>
            <a:endParaRPr lang="en-GB" dirty="0">
              <a:solidFill>
                <a:srgbClr val="EA7600"/>
              </a:solidFill>
            </a:endParaRPr>
          </a:p>
        </p:txBody>
      </p:sp>
      <p:sp>
        <p:nvSpPr>
          <p:cNvPr id="19" name="Rectangle 18">
            <a:extLst>
              <a:ext uri="{FF2B5EF4-FFF2-40B4-BE49-F238E27FC236}">
                <a16:creationId xmlns:a16="http://schemas.microsoft.com/office/drawing/2014/main" id="{15C486FE-0542-4482-AD40-87B16F714A61}"/>
              </a:ext>
            </a:extLst>
          </p:cNvPr>
          <p:cNvSpPr/>
          <p:nvPr/>
        </p:nvSpPr>
        <p:spPr>
          <a:xfrm>
            <a:off x="777679" y="250846"/>
            <a:ext cx="7535536" cy="566521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a:t>
            </a:r>
            <a:r>
              <a:rPr lang="en-GB" sz="2000" b="1" dirty="0">
                <a:solidFill>
                  <a:srgbClr val="00B050"/>
                </a:solidFill>
              </a:rPr>
              <a:t>Answers</a:t>
            </a:r>
          </a:p>
          <a:p>
            <a:pPr marL="66675">
              <a:spcAft>
                <a:spcPts val="200"/>
              </a:spcAft>
            </a:pPr>
            <a:r>
              <a:rPr lang="en-GB" sz="1500" dirty="0">
                <a:solidFill>
                  <a:schemeClr val="tx1"/>
                </a:solidFill>
              </a:rPr>
              <a:t>Using digital format, write the times that each of these events happens:</a:t>
            </a:r>
          </a:p>
          <a:p>
            <a:pPr marL="273050">
              <a:spcAft>
                <a:spcPts val="200"/>
              </a:spcAft>
            </a:pPr>
            <a:r>
              <a:rPr lang="en-GB" sz="1500" dirty="0">
                <a:solidFill>
                  <a:schemeClr val="tx1"/>
                </a:solidFill>
              </a:rPr>
              <a:t> </a:t>
            </a:r>
            <a:r>
              <a:rPr lang="en-GB" sz="1500" dirty="0">
                <a:solidFill>
                  <a:schemeClr val="tx1"/>
                </a:solidFill>
                <a:sym typeface="Wingdings" panose="05000000000000000000" pitchFamily="2" charset="2"/>
              </a:rPr>
              <a:t> </a:t>
            </a:r>
            <a:r>
              <a:rPr lang="en-GB" sz="1500" dirty="0">
                <a:solidFill>
                  <a:schemeClr val="tx1"/>
                </a:solidFill>
              </a:rPr>
              <a:t>Tea time </a:t>
            </a:r>
            <a:r>
              <a:rPr lang="en-GB" sz="1500" dirty="0">
                <a:solidFill>
                  <a:srgbClr val="00B050"/>
                </a:solidFill>
                <a:ea typeface="MS Mincho" panose="02020609040205080304" pitchFamily="49" charset="-128"/>
                <a:cs typeface="Times New Roman" panose="02020603050405020304" pitchFamily="18" charset="0"/>
              </a:rPr>
              <a:t>5:00 </a:t>
            </a:r>
            <a:r>
              <a:rPr lang="en-GB" sz="1500" dirty="0">
                <a:solidFill>
                  <a:schemeClr val="tx1"/>
                </a:solidFill>
              </a:rPr>
              <a:t>			</a:t>
            </a:r>
            <a:r>
              <a:rPr lang="en-GB" sz="1500" dirty="0">
                <a:solidFill>
                  <a:schemeClr val="tx1"/>
                </a:solidFill>
                <a:sym typeface="Wingdings" panose="05000000000000000000" pitchFamily="2" charset="2"/>
              </a:rPr>
              <a:t> </a:t>
            </a:r>
            <a:r>
              <a:rPr lang="en-GB" sz="1500" dirty="0">
                <a:solidFill>
                  <a:schemeClr val="tx1"/>
                </a:solidFill>
              </a:rPr>
              <a:t>Bed time </a:t>
            </a:r>
            <a:r>
              <a:rPr lang="en-GB" sz="1500" dirty="0">
                <a:solidFill>
                  <a:srgbClr val="00B050"/>
                </a:solidFill>
                <a:ea typeface="MS Mincho" panose="02020609040205080304" pitchFamily="49" charset="-128"/>
                <a:cs typeface="Times New Roman" panose="02020603050405020304" pitchFamily="18" charset="0"/>
              </a:rPr>
              <a:t>7:00</a:t>
            </a:r>
            <a:endParaRPr lang="en-GB" sz="1500" dirty="0">
              <a:solidFill>
                <a:schemeClr val="tx1"/>
              </a:solidFill>
            </a:endParaRPr>
          </a:p>
          <a:p>
            <a:pPr marL="273050">
              <a:spcAft>
                <a:spcPts val="200"/>
              </a:spcAft>
            </a:pPr>
            <a:r>
              <a:rPr lang="en-GB" sz="1500" dirty="0">
                <a:solidFill>
                  <a:schemeClr val="tx1"/>
                </a:solidFill>
              </a:rPr>
              <a:t> </a:t>
            </a:r>
            <a:r>
              <a:rPr lang="en-GB" sz="1500" dirty="0">
                <a:solidFill>
                  <a:schemeClr val="tx1"/>
                </a:solidFill>
                <a:sym typeface="Wingdings" panose="05000000000000000000" pitchFamily="2" charset="2"/>
              </a:rPr>
              <a:t> </a:t>
            </a:r>
            <a:r>
              <a:rPr lang="en-GB" sz="1500" dirty="0">
                <a:solidFill>
                  <a:schemeClr val="tx1"/>
                </a:solidFill>
              </a:rPr>
              <a:t>School start time </a:t>
            </a:r>
            <a:r>
              <a:rPr lang="en-GB" sz="1500" dirty="0">
                <a:solidFill>
                  <a:srgbClr val="00B050"/>
                </a:solidFill>
                <a:ea typeface="MS Mincho" panose="02020609040205080304" pitchFamily="49" charset="-128"/>
                <a:cs typeface="Times New Roman" panose="02020603050405020304" pitchFamily="18" charset="0"/>
              </a:rPr>
              <a:t>9:00 </a:t>
            </a:r>
            <a:r>
              <a:rPr lang="en-GB" sz="1500" dirty="0">
                <a:solidFill>
                  <a:schemeClr val="tx1"/>
                </a:solidFill>
              </a:rPr>
              <a:t>	</a:t>
            </a:r>
            <a:r>
              <a:rPr lang="en-GB" sz="1500" dirty="0">
                <a:solidFill>
                  <a:schemeClr val="tx1"/>
                </a:solidFill>
                <a:sym typeface="Wingdings" panose="05000000000000000000" pitchFamily="2" charset="2"/>
              </a:rPr>
              <a:t> </a:t>
            </a:r>
            <a:r>
              <a:rPr lang="en-GB" sz="1500" dirty="0">
                <a:solidFill>
                  <a:schemeClr val="tx1"/>
                </a:solidFill>
              </a:rPr>
              <a:t>Playtime </a:t>
            </a:r>
            <a:r>
              <a:rPr lang="en-GB" sz="1500" dirty="0">
                <a:solidFill>
                  <a:srgbClr val="00B050"/>
                </a:solidFill>
                <a:ea typeface="MS Mincho" panose="02020609040205080304" pitchFamily="49" charset="-128"/>
                <a:cs typeface="Times New Roman" panose="02020603050405020304" pitchFamily="18" charset="0"/>
              </a:rPr>
              <a:t>10:30</a:t>
            </a:r>
          </a:p>
          <a:p>
            <a:pPr marL="176213">
              <a:spcAft>
                <a:spcPts val="200"/>
              </a:spcAft>
            </a:pPr>
            <a:r>
              <a:rPr lang="en-GB" sz="1500" dirty="0">
                <a:solidFill>
                  <a:srgbClr val="00B050"/>
                </a:solidFill>
                <a:ea typeface="MS Mincho" panose="02020609040205080304" pitchFamily="49" charset="-128"/>
                <a:cs typeface="Times New Roman" panose="02020603050405020304" pitchFamily="18" charset="0"/>
              </a:rPr>
              <a:t>Answers will obviously vary but should be in correct format; times such as 5:00 can be written (at this stage) without the initial zero.</a:t>
            </a:r>
            <a:endParaRPr lang="en-GB" sz="1500" dirty="0">
              <a:solidFill>
                <a:schemeClr val="tx1"/>
              </a:solidFill>
            </a:endParaRPr>
          </a:p>
          <a:p>
            <a:pPr marL="66675">
              <a:spcAft>
                <a:spcPts val="200"/>
              </a:spcAft>
            </a:pPr>
            <a:endParaRPr lang="en-GB" sz="1000" dirty="0">
              <a:solidFill>
                <a:schemeClr val="tx1"/>
              </a:solidFill>
            </a:endParaRPr>
          </a:p>
          <a:p>
            <a:pPr marL="66675">
              <a:spcAft>
                <a:spcPts val="200"/>
              </a:spcAft>
            </a:pPr>
            <a:r>
              <a:rPr lang="en-GB" sz="1500" dirty="0">
                <a:solidFill>
                  <a:schemeClr val="tx1"/>
                </a:solidFill>
              </a:rPr>
              <a:t>Use a circle of paper.</a:t>
            </a:r>
          </a:p>
          <a:p>
            <a:pPr marL="66675">
              <a:spcAft>
                <a:spcPts val="200"/>
              </a:spcAft>
            </a:pPr>
            <a:r>
              <a:rPr lang="en-GB" sz="1500" dirty="0">
                <a:solidFill>
                  <a:schemeClr val="tx1"/>
                </a:solidFill>
              </a:rPr>
              <a:t>Draw the minute hand in the correct place for each time listed. </a:t>
            </a:r>
          </a:p>
          <a:p>
            <a:pPr marL="352425" indent="-285750">
              <a:spcAft>
                <a:spcPts val="200"/>
              </a:spcAft>
              <a:buFont typeface="Wingdings" panose="05000000000000000000" pitchFamily="2" charset="2"/>
              <a:buChar char="§"/>
            </a:pPr>
            <a:r>
              <a:rPr lang="en-GB" sz="1500" dirty="0">
                <a:solidFill>
                  <a:schemeClr val="tx1"/>
                </a:solidFill>
              </a:rPr>
              <a:t>Quarter to (blue)</a:t>
            </a:r>
          </a:p>
          <a:p>
            <a:pPr marL="352425" indent="-285750">
              <a:spcAft>
                <a:spcPts val="200"/>
              </a:spcAft>
              <a:buFont typeface="Wingdings" panose="05000000000000000000" pitchFamily="2" charset="2"/>
              <a:buChar char="§"/>
            </a:pPr>
            <a:r>
              <a:rPr lang="en-GB" sz="1500" dirty="0">
                <a:solidFill>
                  <a:schemeClr val="tx1"/>
                </a:solidFill>
              </a:rPr>
              <a:t>Half past (red)</a:t>
            </a:r>
          </a:p>
          <a:p>
            <a:pPr marL="352425" indent="-285750">
              <a:spcAft>
                <a:spcPts val="200"/>
              </a:spcAft>
              <a:buFont typeface="Wingdings" panose="05000000000000000000" pitchFamily="2" charset="2"/>
              <a:buChar char="§"/>
            </a:pPr>
            <a:r>
              <a:rPr lang="en-GB" sz="1500" dirty="0">
                <a:solidFill>
                  <a:schemeClr val="tx1"/>
                </a:solidFill>
              </a:rPr>
              <a:t>Quarter past (black)</a:t>
            </a:r>
          </a:p>
          <a:p>
            <a:pPr marL="66675">
              <a:spcAft>
                <a:spcPts val="200"/>
              </a:spcAft>
            </a:pPr>
            <a:endParaRPr lang="en-GB" sz="1000" dirty="0">
              <a:solidFill>
                <a:schemeClr val="tx1"/>
              </a:solidFill>
            </a:endParaRPr>
          </a:p>
          <a:p>
            <a:pPr marL="66675">
              <a:spcAft>
                <a:spcPts val="200"/>
              </a:spcAft>
            </a:pPr>
            <a:r>
              <a:rPr lang="en-GB" sz="1500" dirty="0">
                <a:solidFill>
                  <a:schemeClr val="tx1"/>
                </a:solidFill>
              </a:rPr>
              <a:t>Write the missing digits in these times: </a:t>
            </a:r>
          </a:p>
          <a:p>
            <a:pPr marL="66675">
              <a:spcAft>
                <a:spcPts val="200"/>
              </a:spcAft>
            </a:pPr>
            <a:r>
              <a:rPr lang="en-GB" sz="1500" dirty="0">
                <a:solidFill>
                  <a:schemeClr val="tx1"/>
                </a:solidFill>
              </a:rPr>
              <a:t>Quarter past 4 is 0 4 : </a:t>
            </a:r>
            <a:r>
              <a:rPr lang="en-GB" sz="1500" dirty="0">
                <a:solidFill>
                  <a:srgbClr val="00B050"/>
                </a:solidFill>
              </a:rPr>
              <a:t>15	  </a:t>
            </a:r>
            <a:r>
              <a:rPr lang="en-GB" sz="1500" dirty="0">
                <a:solidFill>
                  <a:schemeClr val="tx1"/>
                </a:solidFill>
              </a:rPr>
              <a:t>Half past 6 is  0 6 : </a:t>
            </a:r>
            <a:r>
              <a:rPr lang="en-GB" sz="1500" dirty="0">
                <a:solidFill>
                  <a:srgbClr val="00B050"/>
                </a:solidFill>
              </a:rPr>
              <a:t>30		</a:t>
            </a:r>
            <a:r>
              <a:rPr lang="en-GB" sz="1500" dirty="0">
                <a:solidFill>
                  <a:schemeClr val="tx1"/>
                </a:solidFill>
              </a:rPr>
              <a:t>Quarter to </a:t>
            </a:r>
            <a:r>
              <a:rPr lang="en-GB" sz="1500" dirty="0">
                <a:solidFill>
                  <a:srgbClr val="00B050"/>
                </a:solidFill>
              </a:rPr>
              <a:t>9</a:t>
            </a:r>
            <a:r>
              <a:rPr lang="en-GB" sz="1500" dirty="0">
                <a:solidFill>
                  <a:schemeClr val="tx1"/>
                </a:solidFill>
              </a:rPr>
              <a:t> is 0 8 : 4 5</a:t>
            </a:r>
          </a:p>
          <a:p>
            <a:pPr marL="66675">
              <a:spcAft>
                <a:spcPts val="200"/>
              </a:spcAft>
            </a:pPr>
            <a:endParaRPr lang="en-GB" sz="1000" dirty="0">
              <a:solidFill>
                <a:schemeClr val="tx1"/>
              </a:solidFill>
            </a:endParaRPr>
          </a:p>
          <a:p>
            <a:pPr marL="66675">
              <a:spcAft>
                <a:spcPts val="200"/>
              </a:spcAft>
            </a:pPr>
            <a:r>
              <a:rPr lang="en-GB" sz="1500" dirty="0">
                <a:solidFill>
                  <a:schemeClr val="tx1"/>
                </a:solidFill>
              </a:rPr>
              <a:t>If the time is five past 10, how would it show on a digital clock? </a:t>
            </a:r>
            <a:r>
              <a:rPr lang="en-GB" sz="14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10:05  - a common error is to write this as 10:5.</a:t>
            </a:r>
            <a:endParaRPr lang="en-GB" sz="1500" dirty="0">
              <a:solidFill>
                <a:schemeClr val="tx1"/>
              </a:solidFill>
            </a:endParaRPr>
          </a:p>
          <a:p>
            <a:pPr marL="66675">
              <a:spcAft>
                <a:spcPts val="200"/>
              </a:spcAft>
            </a:pPr>
            <a:endParaRPr lang="en-GB" sz="1000" dirty="0">
              <a:solidFill>
                <a:schemeClr val="tx1"/>
              </a:solidFill>
            </a:endParaRPr>
          </a:p>
          <a:p>
            <a:pPr marL="66675">
              <a:spcAft>
                <a:spcPts val="200"/>
              </a:spcAft>
            </a:pPr>
            <a:r>
              <a:rPr lang="en-GB" sz="1500" dirty="0">
                <a:solidFill>
                  <a:schemeClr val="tx1"/>
                </a:solidFill>
              </a:rPr>
              <a:t>If the time is 1:45 draw the position of the hands</a:t>
            </a:r>
          </a:p>
          <a:p>
            <a:pPr marL="66675">
              <a:spcAft>
                <a:spcPts val="200"/>
              </a:spcAft>
            </a:pPr>
            <a:r>
              <a:rPr lang="en-GB" sz="1500" dirty="0">
                <a:solidFill>
                  <a:schemeClr val="tx1"/>
                </a:solidFill>
              </a:rPr>
              <a:t>on an analogue clock</a:t>
            </a:r>
            <a:r>
              <a:rPr lang="en-GB" sz="1500">
                <a:solidFill>
                  <a:schemeClr val="tx1"/>
                </a:solidFill>
              </a:rPr>
              <a:t>. </a:t>
            </a:r>
            <a:endParaRPr lang="en-GB" sz="1500" dirty="0">
              <a:solidFill>
                <a:schemeClr val="tx1"/>
              </a:solidFill>
            </a:endParaRPr>
          </a:p>
          <a:p>
            <a:pPr marL="66675">
              <a:spcAft>
                <a:spcPts val="600"/>
              </a:spcAft>
            </a:pPr>
            <a:endParaRPr lang="en-GB" sz="2000" dirty="0">
              <a:solidFill>
                <a:schemeClr val="tx1"/>
              </a:solidFill>
            </a:endParaRPr>
          </a:p>
          <a:p>
            <a:pPr marL="66675" algn="ctr">
              <a:spcAft>
                <a:spcPts val="600"/>
              </a:spcAft>
            </a:pPr>
            <a:r>
              <a:rPr lang="en-GB" sz="2000" b="1" dirty="0">
                <a:solidFill>
                  <a:schemeClr val="tx1"/>
                </a:solidFill>
              </a:rPr>
              <a:t> </a:t>
            </a: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dirty="0"/>
              <a:t>Year 2</a:t>
            </a:r>
          </a:p>
        </p:txBody>
      </p:sp>
      <p:grpSp>
        <p:nvGrpSpPr>
          <p:cNvPr id="6" name="Group 5">
            <a:extLst>
              <a:ext uri="{FF2B5EF4-FFF2-40B4-BE49-F238E27FC236}">
                <a16:creationId xmlns:a16="http://schemas.microsoft.com/office/drawing/2014/main" id="{66391716-CE21-49D5-BF92-690CB5B4BB2F}"/>
              </a:ext>
            </a:extLst>
          </p:cNvPr>
          <p:cNvGrpSpPr/>
          <p:nvPr/>
        </p:nvGrpSpPr>
        <p:grpSpPr>
          <a:xfrm>
            <a:off x="5730765" y="2441769"/>
            <a:ext cx="1072532" cy="1046996"/>
            <a:chOff x="0" y="0"/>
            <a:chExt cx="1200150" cy="1171575"/>
          </a:xfrm>
        </p:grpSpPr>
        <p:sp>
          <p:nvSpPr>
            <p:cNvPr id="7" name="Oval 6">
              <a:extLst>
                <a:ext uri="{FF2B5EF4-FFF2-40B4-BE49-F238E27FC236}">
                  <a16:creationId xmlns:a16="http://schemas.microsoft.com/office/drawing/2014/main" id="{6A0EA864-D118-46C4-B627-2A7E39E96640}"/>
                </a:ext>
              </a:extLst>
            </p:cNvPr>
            <p:cNvSpPr/>
            <p:nvPr/>
          </p:nvSpPr>
          <p:spPr>
            <a:xfrm>
              <a:off x="0" y="0"/>
              <a:ext cx="1200150" cy="1171575"/>
            </a:xfrm>
            <a:prstGeom prst="ellipse">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8" name="Straight Arrow Connector 7">
              <a:extLst>
                <a:ext uri="{FF2B5EF4-FFF2-40B4-BE49-F238E27FC236}">
                  <a16:creationId xmlns:a16="http://schemas.microsoft.com/office/drawing/2014/main" id="{E12713ED-ADC2-4D4D-8CF9-DD62E1740C6E}"/>
                </a:ext>
              </a:extLst>
            </p:cNvPr>
            <p:cNvCxnSpPr/>
            <p:nvPr/>
          </p:nvCxnSpPr>
          <p:spPr>
            <a:xfrm flipH="1">
              <a:off x="0" y="590550"/>
              <a:ext cx="581025" cy="0"/>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B0DFDACE-E445-4370-8F71-77AB5B2DFD8D}"/>
                </a:ext>
              </a:extLst>
            </p:cNvPr>
            <p:cNvCxnSpPr/>
            <p:nvPr/>
          </p:nvCxnSpPr>
          <p:spPr>
            <a:xfrm>
              <a:off x="581025" y="590550"/>
              <a:ext cx="0" cy="581025"/>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8D14CD1-2850-417B-8415-01DF53A22CAB}"/>
                </a:ext>
              </a:extLst>
            </p:cNvPr>
            <p:cNvCxnSpPr/>
            <p:nvPr/>
          </p:nvCxnSpPr>
          <p:spPr>
            <a:xfrm>
              <a:off x="600075" y="590550"/>
              <a:ext cx="600075"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599E351D-8540-43FC-857A-872028604B8D}"/>
              </a:ext>
            </a:extLst>
          </p:cNvPr>
          <p:cNvGrpSpPr/>
          <p:nvPr/>
        </p:nvGrpSpPr>
        <p:grpSpPr>
          <a:xfrm>
            <a:off x="5471145" y="4716381"/>
            <a:ext cx="1072531" cy="1046995"/>
            <a:chOff x="0" y="0"/>
            <a:chExt cx="1200150" cy="1171575"/>
          </a:xfrm>
        </p:grpSpPr>
        <p:sp>
          <p:nvSpPr>
            <p:cNvPr id="13" name="Oval 12">
              <a:extLst>
                <a:ext uri="{FF2B5EF4-FFF2-40B4-BE49-F238E27FC236}">
                  <a16:creationId xmlns:a16="http://schemas.microsoft.com/office/drawing/2014/main" id="{1993D239-28C0-43A2-B8D8-D186699995EF}"/>
                </a:ext>
              </a:extLst>
            </p:cNvPr>
            <p:cNvSpPr/>
            <p:nvPr/>
          </p:nvSpPr>
          <p:spPr>
            <a:xfrm>
              <a:off x="0" y="0"/>
              <a:ext cx="1200150" cy="1171575"/>
            </a:xfrm>
            <a:prstGeom prst="ellipse">
              <a:avLst/>
            </a:prstGeom>
            <a:noFill/>
            <a:ln w="158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4" name="Straight Arrow Connector 13">
              <a:extLst>
                <a:ext uri="{FF2B5EF4-FFF2-40B4-BE49-F238E27FC236}">
                  <a16:creationId xmlns:a16="http://schemas.microsoft.com/office/drawing/2014/main" id="{FAF520E3-1D3D-4D6E-BC2B-0E5BC9FD8E98}"/>
                </a:ext>
              </a:extLst>
            </p:cNvPr>
            <p:cNvCxnSpPr/>
            <p:nvPr/>
          </p:nvCxnSpPr>
          <p:spPr>
            <a:xfrm flipH="1">
              <a:off x="0" y="609600"/>
              <a:ext cx="581025" cy="0"/>
            </a:xfrm>
            <a:prstGeom prst="straightConnector1">
              <a:avLst/>
            </a:prstGeom>
            <a:ln w="28575">
              <a:solidFill>
                <a:srgbClr val="00B05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C5EF98A-DE6A-41EA-A252-1D49015F45DA}"/>
                </a:ext>
              </a:extLst>
            </p:cNvPr>
            <p:cNvCxnSpPr/>
            <p:nvPr/>
          </p:nvCxnSpPr>
          <p:spPr>
            <a:xfrm flipV="1">
              <a:off x="581025" y="361950"/>
              <a:ext cx="267334" cy="247650"/>
            </a:xfrm>
            <a:prstGeom prst="straightConnector1">
              <a:avLst/>
            </a:prstGeom>
            <a:ln w="28575">
              <a:solidFill>
                <a:srgbClr val="00B050"/>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527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Read o’clock and half past times (analogue)</a:t>
            </a: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85420" y="1536024"/>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1/4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231829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Tell time to the quarter hour</a:t>
            </a: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85420" y="1536024"/>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1/4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231829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Match digital times to analogue</a:t>
            </a: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85420" y="1536024"/>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1/4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231829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Read time on digital and analogue clocks to the half hour.</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77802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Read time on digital and analogue clocks to the half hour.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6" name="Pie 5"/>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7" name="Group 6">
            <a:extLst>
              <a:ext uri="{FF2B5EF4-FFF2-40B4-BE49-F238E27FC236}">
                <a16:creationId xmlns:a16="http://schemas.microsoft.com/office/drawing/2014/main" id="{9AF15784-0403-44AC-85E3-5EA984013182}"/>
              </a:ext>
            </a:extLst>
          </p:cNvPr>
          <p:cNvGrpSpPr/>
          <p:nvPr/>
        </p:nvGrpSpPr>
        <p:grpSpPr>
          <a:xfrm rot="16200000">
            <a:off x="2736000" y="1936207"/>
            <a:ext cx="0" cy="1872000"/>
            <a:chOff x="2620875" y="1194819"/>
            <a:chExt cx="0" cy="3312000"/>
          </a:xfrm>
          <a:effectLst/>
        </p:grpSpPr>
        <p:cxnSp>
          <p:nvCxnSpPr>
            <p:cNvPr id="8" name="Straight Arrow Connector 7">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508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2620875" y="1194819"/>
              <a:ext cx="0" cy="1656000"/>
            </a:xfrm>
            <a:prstGeom prst="straightConnector1">
              <a:avLst/>
            </a:prstGeom>
            <a:ln w="508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AF15784-0403-44AC-85E3-5EA984013182}"/>
              </a:ext>
            </a:extLst>
          </p:cNvPr>
          <p:cNvGrpSpPr/>
          <p:nvPr/>
        </p:nvGrpSpPr>
        <p:grpSpPr>
          <a:xfrm>
            <a:off x="2628000" y="1332000"/>
            <a:ext cx="0" cy="3219451"/>
            <a:chOff x="2620875" y="1194819"/>
            <a:chExt cx="0" cy="3312000"/>
          </a:xfrm>
          <a:effectLst/>
        </p:grpSpPr>
        <p:cxnSp>
          <p:nvCxnSpPr>
            <p:cNvPr id="13" name="Straight Arrow Connector 12">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2620875" y="1194819"/>
              <a:ext cx="0" cy="1656000"/>
            </a:xfrm>
            <a:prstGeom prst="straightConnector1">
              <a:avLst/>
            </a:prstGeom>
            <a:ln w="508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64C8BFE3-8257-4908-8391-609CD530A989}"/>
              </a:ext>
            </a:extLst>
          </p:cNvPr>
          <p:cNvSpPr>
            <a:spLocks/>
          </p:cNvSpPr>
          <p:nvPr/>
        </p:nvSpPr>
        <p:spPr>
          <a:xfrm>
            <a:off x="2502566" y="2746207"/>
            <a:ext cx="252000" cy="2520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6418500" y="686488"/>
            <a:ext cx="1358254" cy="58477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square" rtlCol="0">
            <a:spAutoFit/>
          </a:bodyPr>
          <a:lstStyle/>
          <a:p>
            <a:r>
              <a:rPr lang="en-GB" sz="3200" b="1" dirty="0">
                <a:solidFill>
                  <a:schemeClr val="bg2">
                    <a:lumMod val="25000"/>
                  </a:schemeClr>
                </a:solidFill>
                <a:latin typeface="Myriad Pro Light" panose="020B0603030403020204" pitchFamily="34" charset="0"/>
              </a:rPr>
              <a:t>09:00</a:t>
            </a:r>
            <a:endParaRPr lang="en-GB" sz="3200" dirty="0"/>
          </a:p>
        </p:txBody>
      </p:sp>
      <p:sp>
        <p:nvSpPr>
          <p:cNvPr id="17" name="Up Arrow 16"/>
          <p:cNvSpPr/>
          <p:nvPr/>
        </p:nvSpPr>
        <p:spPr>
          <a:xfrm>
            <a:off x="4984948" y="1593575"/>
            <a:ext cx="3892351" cy="2153013"/>
          </a:xfrm>
          <a:prstGeom prst="upArrow">
            <a:avLst>
              <a:gd name="adj1" fmla="val 73619"/>
              <a:gd name="adj2" fmla="val 37834"/>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This is a digital clock. Where have you seen this sort of clock?</a:t>
            </a:r>
          </a:p>
        </p:txBody>
      </p:sp>
      <p:sp>
        <p:nvSpPr>
          <p:cNvPr id="18" name="Up Arrow 17"/>
          <p:cNvSpPr/>
          <p:nvPr/>
        </p:nvSpPr>
        <p:spPr>
          <a:xfrm>
            <a:off x="4984946" y="1492343"/>
            <a:ext cx="3892351" cy="2746514"/>
          </a:xfrm>
          <a:prstGeom prst="upArrow">
            <a:avLst>
              <a:gd name="adj1" fmla="val 73619"/>
              <a:gd name="adj2" fmla="val 26626"/>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The number </a:t>
            </a:r>
          </a:p>
          <a:p>
            <a:pPr algn="ctr">
              <a:lnSpc>
                <a:spcPct val="114000"/>
              </a:lnSpc>
            </a:pPr>
            <a:r>
              <a:rPr lang="en-GB" sz="2000" b="1" dirty="0">
                <a:solidFill>
                  <a:srgbClr val="253746"/>
                </a:solidFill>
                <a:latin typeface="Myriad Pro Light" panose="020B0603030403020204" pitchFamily="34" charset="0"/>
              </a:rPr>
              <a:t>before the 2 dots tells us the hour. There is a 0 before the 9 - digital times have 4 digits!</a:t>
            </a:r>
          </a:p>
        </p:txBody>
      </p:sp>
      <p:sp>
        <p:nvSpPr>
          <p:cNvPr id="19" name="TextBox 18"/>
          <p:cNvSpPr txBox="1"/>
          <p:nvPr/>
        </p:nvSpPr>
        <p:spPr>
          <a:xfrm>
            <a:off x="6418500" y="686487"/>
            <a:ext cx="1401798" cy="58477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square" rtlCol="0">
            <a:spAutoFit/>
          </a:bodyPr>
          <a:lstStyle/>
          <a:p>
            <a:r>
              <a:rPr lang="en-GB" sz="3200" b="1" dirty="0">
                <a:solidFill>
                  <a:schemeClr val="bg2">
                    <a:lumMod val="25000"/>
                  </a:schemeClr>
                </a:solidFill>
                <a:latin typeface="Myriad Pro Light" panose="020B0603030403020204" pitchFamily="34" charset="0"/>
              </a:rPr>
              <a:t>09:30</a:t>
            </a:r>
            <a:endParaRPr lang="en-GB" sz="3200" dirty="0"/>
          </a:p>
        </p:txBody>
      </p:sp>
      <p:sp>
        <p:nvSpPr>
          <p:cNvPr id="20" name="Up Arrow 19"/>
          <p:cNvSpPr/>
          <p:nvPr/>
        </p:nvSpPr>
        <p:spPr>
          <a:xfrm>
            <a:off x="4984944" y="1299695"/>
            <a:ext cx="3892351" cy="2978424"/>
          </a:xfrm>
          <a:prstGeom prst="upArrow">
            <a:avLst>
              <a:gd name="adj1" fmla="val 73619"/>
              <a:gd name="adj2" fmla="val 37834"/>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Now look at the </a:t>
            </a:r>
            <a:r>
              <a:rPr lang="en-GB" sz="2000" b="1" dirty="0">
                <a:solidFill>
                  <a:srgbClr val="FF0000"/>
                </a:solidFill>
                <a:latin typeface="Myriad Pro Light" panose="020B0603030403020204" pitchFamily="34" charset="0"/>
              </a:rPr>
              <a:t>digital clock. </a:t>
            </a:r>
            <a:r>
              <a:rPr lang="en-GB" sz="2000" b="1" dirty="0">
                <a:solidFill>
                  <a:srgbClr val="253746"/>
                </a:solidFill>
                <a:latin typeface="Myriad Pro Light" panose="020B0603030403020204" pitchFamily="34" charset="0"/>
              </a:rPr>
              <a:t>There are 60 minutes in an hour so </a:t>
            </a:r>
            <a:r>
              <a:rPr lang="en-GB" sz="2000" b="1" dirty="0">
                <a:solidFill>
                  <a:srgbClr val="FF0000"/>
                </a:solidFill>
                <a:latin typeface="Myriad Pro Light" panose="020B0603030403020204" pitchFamily="34" charset="0"/>
              </a:rPr>
              <a:t>09:30 is half past 9.</a:t>
            </a:r>
          </a:p>
        </p:txBody>
      </p:sp>
      <p:sp>
        <p:nvSpPr>
          <p:cNvPr id="24" name="Speech Bubble: Rectangle with Corners Rounded 10">
            <a:extLst>
              <a:ext uri="{FF2B5EF4-FFF2-40B4-BE49-F238E27FC236}">
                <a16:creationId xmlns:a16="http://schemas.microsoft.com/office/drawing/2014/main" id="{A5209EEE-E1BD-4F2F-8E5D-A043EDA11F92}"/>
              </a:ext>
            </a:extLst>
          </p:cNvPr>
          <p:cNvSpPr/>
          <p:nvPr/>
        </p:nvSpPr>
        <p:spPr>
          <a:xfrm>
            <a:off x="726922" y="5137655"/>
            <a:ext cx="3791656" cy="8262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It’s 9 o ’clock!</a:t>
            </a:r>
          </a:p>
        </p:txBody>
      </p:sp>
      <p:sp>
        <p:nvSpPr>
          <p:cNvPr id="25" name="Speech Bubble: Rectangle with Corners Rounded 10">
            <a:extLst>
              <a:ext uri="{FF2B5EF4-FFF2-40B4-BE49-F238E27FC236}">
                <a16:creationId xmlns:a16="http://schemas.microsoft.com/office/drawing/2014/main" id="{A5209EEE-E1BD-4F2F-8E5D-A043EDA11F92}"/>
              </a:ext>
            </a:extLst>
          </p:cNvPr>
          <p:cNvSpPr/>
          <p:nvPr/>
        </p:nvSpPr>
        <p:spPr>
          <a:xfrm>
            <a:off x="726922" y="5140161"/>
            <a:ext cx="3791656" cy="8262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It’s </a:t>
            </a:r>
            <a:r>
              <a:rPr lang="en-GB" b="1" dirty="0">
                <a:solidFill>
                  <a:srgbClr val="FF0000"/>
                </a:solidFill>
                <a:latin typeface="Myriad Pro Light" panose="020B0603030403020204" pitchFamily="34" charset="0"/>
              </a:rPr>
              <a:t>half past </a:t>
            </a:r>
            <a:r>
              <a:rPr lang="en-GB" b="1" dirty="0">
                <a:solidFill>
                  <a:srgbClr val="253746"/>
                </a:solidFill>
                <a:latin typeface="Myriad Pro Light" panose="020B0603030403020204" pitchFamily="34" charset="0"/>
              </a:rPr>
              <a:t>9!</a:t>
            </a:r>
          </a:p>
        </p:txBody>
      </p:sp>
      <p:sp>
        <p:nvSpPr>
          <p:cNvPr id="26" name="Speech Bubble: Rectangle with Corners Rounded 10">
            <a:extLst>
              <a:ext uri="{FF2B5EF4-FFF2-40B4-BE49-F238E27FC236}">
                <a16:creationId xmlns:a16="http://schemas.microsoft.com/office/drawing/2014/main" id="{A5209EEE-E1BD-4F2F-8E5D-A043EDA11F92}"/>
              </a:ext>
            </a:extLst>
          </p:cNvPr>
          <p:cNvSpPr/>
          <p:nvPr/>
        </p:nvSpPr>
        <p:spPr>
          <a:xfrm>
            <a:off x="4880878" y="2256967"/>
            <a:ext cx="3791656" cy="8262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will it be in half an hour?</a:t>
            </a:r>
          </a:p>
        </p:txBody>
      </p:sp>
      <p:sp>
        <p:nvSpPr>
          <p:cNvPr id="27" name="Speech Bubble: Rectangle with Corners Rounded 10">
            <a:extLst>
              <a:ext uri="{FF2B5EF4-FFF2-40B4-BE49-F238E27FC236}">
                <a16:creationId xmlns:a16="http://schemas.microsoft.com/office/drawing/2014/main" id="{A5209EEE-E1BD-4F2F-8E5D-A043EDA11F92}"/>
              </a:ext>
            </a:extLst>
          </p:cNvPr>
          <p:cNvSpPr/>
          <p:nvPr/>
        </p:nvSpPr>
        <p:spPr>
          <a:xfrm>
            <a:off x="729073" y="5140161"/>
            <a:ext cx="3791656" cy="8262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It’s 10 o’ clock!</a:t>
            </a:r>
          </a:p>
        </p:txBody>
      </p:sp>
      <p:sp>
        <p:nvSpPr>
          <p:cNvPr id="28" name="TextBox 27"/>
          <p:cNvSpPr txBox="1"/>
          <p:nvPr/>
        </p:nvSpPr>
        <p:spPr>
          <a:xfrm>
            <a:off x="6431563" y="686488"/>
            <a:ext cx="1375671" cy="58477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square" rtlCol="0">
            <a:spAutoFit/>
          </a:bodyPr>
          <a:lstStyle/>
          <a:p>
            <a:r>
              <a:rPr lang="en-GB" sz="3200" b="1" dirty="0">
                <a:solidFill>
                  <a:schemeClr val="bg2">
                    <a:lumMod val="25000"/>
                  </a:schemeClr>
                </a:solidFill>
                <a:latin typeface="Myriad Pro Light" panose="020B0603030403020204" pitchFamily="34" charset="0"/>
              </a:rPr>
              <a:t>10:00</a:t>
            </a:r>
            <a:endParaRPr lang="en-GB" sz="3200" dirty="0"/>
          </a:p>
        </p:txBody>
      </p:sp>
    </p:spTree>
    <p:extLst>
      <p:ext uri="{BB962C8B-B14F-4D97-AF65-F5344CB8AC3E}">
        <p14:creationId xmlns:p14="http://schemas.microsoft.com/office/powerpoint/2010/main" val="20478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8"/>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4"/>
                                        </p:tgtEl>
                                        <p:attrNameLst>
                                          <p:attrName>style.visibility</p:attrName>
                                        </p:attrNameLst>
                                      </p:cBhvr>
                                      <p:to>
                                        <p:strVal val="hidden"/>
                                      </p:to>
                                    </p:set>
                                  </p:childTnLst>
                                </p:cTn>
                              </p:par>
                              <p:par>
                                <p:cTn id="48" presetID="8" presetClass="emph" presetSubtype="0" fill="hold" nodeType="withEffect">
                                  <p:stCondLst>
                                    <p:cond delay="0"/>
                                  </p:stCondLst>
                                  <p:childTnLst>
                                    <p:animRot by="10800000">
                                      <p:cBhvr>
                                        <p:cTn id="49" dur="2000" fill="hold"/>
                                        <p:tgtEl>
                                          <p:spTgt spid="11"/>
                                        </p:tgtEl>
                                        <p:attrNameLst>
                                          <p:attrName>r</p:attrName>
                                        </p:attrNameLst>
                                      </p:cBhvr>
                                    </p:animRot>
                                  </p:childTnLst>
                                </p:cTn>
                              </p:par>
                              <p:par>
                                <p:cTn id="50" presetID="8" presetClass="emph" presetSubtype="0" fill="hold" nodeType="withEffect">
                                  <p:stCondLst>
                                    <p:cond delay="0"/>
                                  </p:stCondLst>
                                  <p:childTnLst>
                                    <p:animRot by="900000">
                                      <p:cBhvr>
                                        <p:cTn id="51" dur="2000" fill="hold"/>
                                        <p:tgtEl>
                                          <p:spTgt spid="7"/>
                                        </p:tgtEl>
                                        <p:attrNameLst>
                                          <p:attrName>r</p:attrName>
                                        </p:attrNameLst>
                                      </p:cBhvr>
                                    </p:animRot>
                                  </p:childTnLst>
                                </p:cTn>
                              </p:par>
                              <p:par>
                                <p:cTn id="52" presetID="1" presetClass="exit" presetSubtype="0" fill="hold" grpId="1" nodeType="withEffect">
                                  <p:stCondLst>
                                    <p:cond delay="0"/>
                                  </p:stCondLst>
                                  <p:childTnLst>
                                    <p:set>
                                      <p:cBhvr>
                                        <p:cTn id="53" dur="1" fill="hold">
                                          <p:stCondLst>
                                            <p:cond delay="0"/>
                                          </p:stCondLst>
                                        </p:cTn>
                                        <p:tgtEl>
                                          <p:spTgt spid="1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100"/>
                                        <p:tgtEl>
                                          <p:spTgt spid="1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20"/>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25"/>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1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26"/>
                                        </p:tgtEl>
                                        <p:attrNameLst>
                                          <p:attrName>style.visibility</p:attrName>
                                        </p:attrNameLst>
                                      </p:cBhvr>
                                      <p:to>
                                        <p:strVal val="hidden"/>
                                      </p:to>
                                    </p:set>
                                  </p:childTnLst>
                                </p:cTn>
                              </p:par>
                              <p:par>
                                <p:cTn id="84" presetID="8" presetClass="emph" presetSubtype="0" fill="hold" nodeType="withEffect">
                                  <p:stCondLst>
                                    <p:cond delay="0"/>
                                  </p:stCondLst>
                                  <p:childTnLst>
                                    <p:animRot by="10800000">
                                      <p:cBhvr>
                                        <p:cTn id="85" dur="2000" fill="hold"/>
                                        <p:tgtEl>
                                          <p:spTgt spid="11"/>
                                        </p:tgtEl>
                                        <p:attrNameLst>
                                          <p:attrName>r</p:attrName>
                                        </p:attrNameLst>
                                      </p:cBhvr>
                                    </p:animRot>
                                  </p:childTnLst>
                                </p:cTn>
                              </p:par>
                              <p:par>
                                <p:cTn id="86" presetID="8" presetClass="emph" presetSubtype="0" fill="hold" nodeType="withEffect">
                                  <p:stCondLst>
                                    <p:cond delay="0"/>
                                  </p:stCondLst>
                                  <p:childTnLst>
                                    <p:animRot by="900000">
                                      <p:cBhvr>
                                        <p:cTn id="87" dur="2000" fill="hold"/>
                                        <p:tgtEl>
                                          <p:spTgt spid="7"/>
                                        </p:tgtEl>
                                        <p:attrNameLst>
                                          <p:attrName>r</p:attrName>
                                        </p:attrNameLst>
                                      </p:cBhvr>
                                    </p:animRo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11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4" grpId="0" animBg="1"/>
      <p:bldP spid="24" grpId="1" animBg="1"/>
      <p:bldP spid="25" grpId="0" animBg="1"/>
      <p:bldP spid="25" grpId="1" animBg="1"/>
      <p:bldP spid="26" grpId="0" animBg="1"/>
      <p:bldP spid="26" grpId="1"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Read time on digital and analogue clocks to the half hour.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6" name="Pie 5"/>
          <p:cNvSpPr/>
          <p:nvPr/>
        </p:nvSpPr>
        <p:spPr>
          <a:xfrm>
            <a:off x="612000" y="849600"/>
            <a:ext cx="4032000" cy="4032000"/>
          </a:xfrm>
          <a:prstGeom prst="pie">
            <a:avLst>
              <a:gd name="adj1" fmla="val 5383654"/>
              <a:gd name="adj2" fmla="val 5380727"/>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7" name="Group 6">
            <a:extLst>
              <a:ext uri="{FF2B5EF4-FFF2-40B4-BE49-F238E27FC236}">
                <a16:creationId xmlns:a16="http://schemas.microsoft.com/office/drawing/2014/main" id="{9AF15784-0403-44AC-85E3-5EA984013182}"/>
              </a:ext>
            </a:extLst>
          </p:cNvPr>
          <p:cNvGrpSpPr/>
          <p:nvPr/>
        </p:nvGrpSpPr>
        <p:grpSpPr>
          <a:xfrm rot="3600000">
            <a:off x="2622749" y="1964614"/>
            <a:ext cx="0" cy="1872000"/>
            <a:chOff x="2620875" y="1194819"/>
            <a:chExt cx="0" cy="3312000"/>
          </a:xfrm>
          <a:effectLst/>
        </p:grpSpPr>
        <p:cxnSp>
          <p:nvCxnSpPr>
            <p:cNvPr id="8" name="Straight Arrow Connector 7">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508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2620875" y="1194819"/>
              <a:ext cx="0" cy="1656000"/>
            </a:xfrm>
            <a:prstGeom prst="straightConnector1">
              <a:avLst/>
            </a:prstGeom>
            <a:ln w="508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AF15784-0403-44AC-85E3-5EA984013182}"/>
              </a:ext>
            </a:extLst>
          </p:cNvPr>
          <p:cNvGrpSpPr/>
          <p:nvPr/>
        </p:nvGrpSpPr>
        <p:grpSpPr>
          <a:xfrm>
            <a:off x="2628000" y="1332000"/>
            <a:ext cx="0" cy="3219451"/>
            <a:chOff x="2620875" y="1194819"/>
            <a:chExt cx="0" cy="3312000"/>
          </a:xfrm>
          <a:effectLst/>
        </p:grpSpPr>
        <p:cxnSp>
          <p:nvCxnSpPr>
            <p:cNvPr id="13" name="Straight Arrow Connector 12">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2620875" y="1194819"/>
              <a:ext cx="0" cy="1656000"/>
            </a:xfrm>
            <a:prstGeom prst="straightConnector1">
              <a:avLst/>
            </a:prstGeom>
            <a:ln w="508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64C8BFE3-8257-4908-8391-609CD530A989}"/>
              </a:ext>
            </a:extLst>
          </p:cNvPr>
          <p:cNvSpPr>
            <a:spLocks/>
          </p:cNvSpPr>
          <p:nvPr/>
        </p:nvSpPr>
        <p:spPr>
          <a:xfrm>
            <a:off x="2502566" y="2746207"/>
            <a:ext cx="252000" cy="252000"/>
          </a:xfrm>
          <a:prstGeom prst="ellipse">
            <a:avLst/>
          </a:prstGeom>
          <a:solidFill>
            <a:schemeClr val="tx1"/>
          </a:solidFill>
          <a:ln>
            <a:noFill/>
          </a:ln>
          <a:scene3d>
            <a:camera prst="orthographicFront"/>
            <a:lightRig rig="threePt" dir="t"/>
          </a:scene3d>
          <a:sp3d>
            <a:bevelT w="19050" h="82550"/>
            <a:bevelB w="63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6113711" y="720000"/>
            <a:ext cx="1375659" cy="58477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square" rtlCol="0">
            <a:spAutoFit/>
          </a:bodyPr>
          <a:lstStyle/>
          <a:p>
            <a:r>
              <a:rPr lang="en-GB" sz="3200" b="1" dirty="0">
                <a:solidFill>
                  <a:schemeClr val="bg2">
                    <a:lumMod val="25000"/>
                  </a:schemeClr>
                </a:solidFill>
                <a:latin typeface="Myriad Pro Light" panose="020B0603030403020204" pitchFamily="34" charset="0"/>
              </a:rPr>
              <a:t>02:00</a:t>
            </a:r>
            <a:endParaRPr lang="en-GB" sz="3200" dirty="0"/>
          </a:p>
        </p:txBody>
      </p:sp>
      <p:sp>
        <p:nvSpPr>
          <p:cNvPr id="17" name="TextBox 16"/>
          <p:cNvSpPr txBox="1"/>
          <p:nvPr/>
        </p:nvSpPr>
        <p:spPr>
          <a:xfrm>
            <a:off x="6126774" y="719999"/>
            <a:ext cx="1358242" cy="58477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square" rtlCol="0">
            <a:spAutoFit/>
          </a:bodyPr>
          <a:lstStyle/>
          <a:p>
            <a:r>
              <a:rPr lang="en-GB" sz="3200" b="1" dirty="0">
                <a:solidFill>
                  <a:schemeClr val="bg2">
                    <a:lumMod val="25000"/>
                  </a:schemeClr>
                </a:solidFill>
                <a:latin typeface="Myriad Pro Light" panose="020B0603030403020204" pitchFamily="34" charset="0"/>
              </a:rPr>
              <a:t>02:30</a:t>
            </a:r>
            <a:endParaRPr lang="en-GB" sz="3200" dirty="0"/>
          </a:p>
        </p:txBody>
      </p:sp>
      <p:sp>
        <p:nvSpPr>
          <p:cNvPr id="18" name="Speech Bubble: Rectangle with Corners Rounded 10">
            <a:extLst>
              <a:ext uri="{FF2B5EF4-FFF2-40B4-BE49-F238E27FC236}">
                <a16:creationId xmlns:a16="http://schemas.microsoft.com/office/drawing/2014/main" id="{A5209EEE-E1BD-4F2F-8E5D-A043EDA11F92}"/>
              </a:ext>
            </a:extLst>
          </p:cNvPr>
          <p:cNvSpPr/>
          <p:nvPr/>
        </p:nvSpPr>
        <p:spPr>
          <a:xfrm>
            <a:off x="732738" y="5163073"/>
            <a:ext cx="3791656" cy="8262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It’s 2 o’ clock!</a:t>
            </a:r>
          </a:p>
        </p:txBody>
      </p:sp>
      <p:sp>
        <p:nvSpPr>
          <p:cNvPr id="19" name="Speech Bubble: Rectangle with Corners Rounded 10">
            <a:extLst>
              <a:ext uri="{FF2B5EF4-FFF2-40B4-BE49-F238E27FC236}">
                <a16:creationId xmlns:a16="http://schemas.microsoft.com/office/drawing/2014/main" id="{A5209EEE-E1BD-4F2F-8E5D-A043EDA11F92}"/>
              </a:ext>
            </a:extLst>
          </p:cNvPr>
          <p:cNvSpPr/>
          <p:nvPr/>
        </p:nvSpPr>
        <p:spPr>
          <a:xfrm>
            <a:off x="726921" y="5161844"/>
            <a:ext cx="3791656" cy="8262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It’s </a:t>
            </a:r>
            <a:r>
              <a:rPr lang="en-GB" b="1" dirty="0">
                <a:solidFill>
                  <a:srgbClr val="FF0000"/>
                </a:solidFill>
                <a:latin typeface="Myriad Pro Light" panose="020B0603030403020204" pitchFamily="34" charset="0"/>
              </a:rPr>
              <a:t>half past </a:t>
            </a:r>
            <a:r>
              <a:rPr lang="en-GB" b="1" dirty="0">
                <a:solidFill>
                  <a:srgbClr val="253746"/>
                </a:solidFill>
                <a:latin typeface="Myriad Pro Light" panose="020B0603030403020204" pitchFamily="34" charset="0"/>
              </a:rPr>
              <a:t>2!</a:t>
            </a:r>
          </a:p>
        </p:txBody>
      </p:sp>
      <p:sp>
        <p:nvSpPr>
          <p:cNvPr id="20" name="Speech Bubble: Rectangle with Corners Rounded 10">
            <a:extLst>
              <a:ext uri="{FF2B5EF4-FFF2-40B4-BE49-F238E27FC236}">
                <a16:creationId xmlns:a16="http://schemas.microsoft.com/office/drawing/2014/main" id="{A5209EEE-E1BD-4F2F-8E5D-A043EDA11F92}"/>
              </a:ext>
            </a:extLst>
          </p:cNvPr>
          <p:cNvSpPr/>
          <p:nvPr/>
        </p:nvSpPr>
        <p:spPr>
          <a:xfrm>
            <a:off x="726921" y="5157126"/>
            <a:ext cx="3791656" cy="8262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It’s 3 o’ clock!</a:t>
            </a:r>
          </a:p>
        </p:txBody>
      </p:sp>
      <p:sp>
        <p:nvSpPr>
          <p:cNvPr id="21" name="Speech Bubble: Rectangle with Corners Rounded 10">
            <a:extLst>
              <a:ext uri="{FF2B5EF4-FFF2-40B4-BE49-F238E27FC236}">
                <a16:creationId xmlns:a16="http://schemas.microsoft.com/office/drawing/2014/main" id="{A5209EEE-E1BD-4F2F-8E5D-A043EDA11F92}"/>
              </a:ext>
            </a:extLst>
          </p:cNvPr>
          <p:cNvSpPr/>
          <p:nvPr/>
        </p:nvSpPr>
        <p:spPr>
          <a:xfrm>
            <a:off x="4880878" y="2256967"/>
            <a:ext cx="3791656" cy="8262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will it be in half an hour?</a:t>
            </a:r>
          </a:p>
        </p:txBody>
      </p:sp>
      <p:sp>
        <p:nvSpPr>
          <p:cNvPr id="22" name="Speech Bubble: Rectangle with Corners Rounded 10">
            <a:extLst>
              <a:ext uri="{FF2B5EF4-FFF2-40B4-BE49-F238E27FC236}">
                <a16:creationId xmlns:a16="http://schemas.microsoft.com/office/drawing/2014/main" id="{A5209EEE-E1BD-4F2F-8E5D-A043EDA11F92}"/>
              </a:ext>
            </a:extLst>
          </p:cNvPr>
          <p:cNvSpPr/>
          <p:nvPr/>
        </p:nvSpPr>
        <p:spPr>
          <a:xfrm>
            <a:off x="4948256" y="1995984"/>
            <a:ext cx="3791656" cy="1781633"/>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will it be in another half an hour? Write the </a:t>
            </a:r>
            <a:r>
              <a:rPr lang="en-GB" b="1" dirty="0">
                <a:solidFill>
                  <a:srgbClr val="FF0000"/>
                </a:solidFill>
                <a:latin typeface="Myriad Pro Light" panose="020B0603030403020204" pitchFamily="34" charset="0"/>
              </a:rPr>
              <a:t>digital time </a:t>
            </a:r>
            <a:r>
              <a:rPr lang="en-GB" b="1" dirty="0">
                <a:solidFill>
                  <a:srgbClr val="253746"/>
                </a:solidFill>
                <a:latin typeface="Myriad Pro Light" panose="020B0603030403020204" pitchFamily="34" charset="0"/>
              </a:rPr>
              <a:t>on your whiteboards.</a:t>
            </a:r>
          </a:p>
        </p:txBody>
      </p:sp>
      <p:pic>
        <p:nvPicPr>
          <p:cNvPr id="23" name="Picture 22">
            <a:extLst>
              <a:ext uri="{FF2B5EF4-FFF2-40B4-BE49-F238E27FC236}">
                <a16:creationId xmlns:a16="http://schemas.microsoft.com/office/drawing/2014/main" id="{C5A0F435-1C23-4D2E-B477-5A2B4CE048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5375" y="3368615"/>
            <a:ext cx="1119559" cy="111955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6113711" y="730712"/>
            <a:ext cx="1384368" cy="584775"/>
          </a:xfrm>
          <a:prstGeom prst="rect">
            <a:avLst/>
          </a:prstGeom>
          <a:solidFill>
            <a:schemeClr val="bg1"/>
          </a:solidFill>
          <a:ln w="15875">
            <a:solidFill>
              <a:schemeClr val="tx1"/>
            </a:solidFill>
          </a:ln>
          <a:effectLst>
            <a:outerShdw blurRad="50800" dist="38100" dir="5400000" algn="t" rotWithShape="0">
              <a:prstClr val="black">
                <a:alpha val="40000"/>
              </a:prstClr>
            </a:outerShdw>
          </a:effectLst>
        </p:spPr>
        <p:txBody>
          <a:bodyPr wrap="square" rtlCol="0">
            <a:spAutoFit/>
          </a:bodyPr>
          <a:lstStyle/>
          <a:p>
            <a:r>
              <a:rPr lang="en-GB" sz="3200" b="1" dirty="0">
                <a:solidFill>
                  <a:schemeClr val="bg2">
                    <a:lumMod val="25000"/>
                  </a:schemeClr>
                </a:solidFill>
                <a:latin typeface="Myriad Pro Light" panose="020B0603030403020204" pitchFamily="34" charset="0"/>
              </a:rPr>
              <a:t>03:00</a:t>
            </a:r>
            <a:endParaRPr lang="en-GB" sz="3200" dirty="0"/>
          </a:p>
        </p:txBody>
      </p:sp>
    </p:spTree>
    <p:extLst>
      <p:ext uri="{BB962C8B-B14F-4D97-AF65-F5344CB8AC3E}">
        <p14:creationId xmlns:p14="http://schemas.microsoft.com/office/powerpoint/2010/main" val="156700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10800000">
                                      <p:cBhvr>
                                        <p:cTn id="36" dur="2000" fill="hold"/>
                                        <p:tgtEl>
                                          <p:spTgt spid="11"/>
                                        </p:tgtEl>
                                        <p:attrNameLst>
                                          <p:attrName>r</p:attrName>
                                        </p:attrNameLst>
                                      </p:cBhvr>
                                    </p:animRot>
                                  </p:childTnLst>
                                </p:cTn>
                              </p:par>
                              <p:par>
                                <p:cTn id="37" presetID="8" presetClass="emph" presetSubtype="0" fill="hold" nodeType="withEffect">
                                  <p:stCondLst>
                                    <p:cond delay="0"/>
                                  </p:stCondLst>
                                  <p:childTnLst>
                                    <p:animRot by="900000">
                                      <p:cBhvr>
                                        <p:cTn id="38" dur="2000" fill="hold"/>
                                        <p:tgtEl>
                                          <p:spTgt spid="7"/>
                                        </p:tgtEl>
                                        <p:attrNameLst>
                                          <p:attrName>r</p:attrName>
                                        </p:attrNameLst>
                                      </p:cBhvr>
                                    </p:animRot>
                                  </p:childTnLst>
                                </p:cTn>
                              </p:par>
                              <p:par>
                                <p:cTn id="39" presetID="1" presetClass="exit" presetSubtype="0" fill="hold" grpId="1"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1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8" presetClass="emph" presetSubtype="0" fill="hold" nodeType="clickEffect">
                                  <p:stCondLst>
                                    <p:cond delay="0"/>
                                  </p:stCondLst>
                                  <p:childTnLst>
                                    <p:animRot by="10800000">
                                      <p:cBhvr>
                                        <p:cTn id="62" dur="2000" fill="hold"/>
                                        <p:tgtEl>
                                          <p:spTgt spid="11"/>
                                        </p:tgtEl>
                                        <p:attrNameLst>
                                          <p:attrName>r</p:attrName>
                                        </p:attrNameLst>
                                      </p:cBhvr>
                                    </p:animRot>
                                  </p:childTnLst>
                                </p:cTn>
                              </p:par>
                              <p:par>
                                <p:cTn id="63" presetID="8" presetClass="emph" presetSubtype="0" fill="hold" nodeType="withEffect">
                                  <p:stCondLst>
                                    <p:cond delay="0"/>
                                  </p:stCondLst>
                                  <p:childTnLst>
                                    <p:animRot by="900000">
                                      <p:cBhvr>
                                        <p:cTn id="64" dur="2000" fill="hold"/>
                                        <p:tgtEl>
                                          <p:spTgt spid="7"/>
                                        </p:tgtEl>
                                        <p:attrNameLst>
                                          <p:attrName>r</p:attrName>
                                        </p:attrNameLst>
                                      </p:cBhvr>
                                    </p:animRot>
                                  </p:childTnLst>
                                </p:cTn>
                              </p:par>
                              <p:par>
                                <p:cTn id="65" presetID="1" presetClass="exit" presetSubtype="0" fill="hold" grpId="1" nodeType="withEffect">
                                  <p:stCondLst>
                                    <p:cond delay="0"/>
                                  </p:stCondLst>
                                  <p:childTnLst>
                                    <p:set>
                                      <p:cBhvr>
                                        <p:cTn id="66" dur="1" fill="hold">
                                          <p:stCondLst>
                                            <p:cond delay="0"/>
                                          </p:stCondLst>
                                        </p:cTn>
                                        <p:tgtEl>
                                          <p:spTgt spid="1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11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1" grpId="0" animBg="1"/>
      <p:bldP spid="21" grpId="1" animBg="1"/>
      <p:bldP spid="22" grpId="0" animBg="1"/>
      <p:bldP spid="24"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3757</TotalTime>
  <Words>2851</Words>
  <Application>Microsoft Office PowerPoint</Application>
  <PresentationFormat>On-screen Show (4:3)</PresentationFormat>
  <Paragraphs>417</Paragraphs>
  <Slides>35</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Cambria</vt:lpstr>
      <vt:lpstr>Myriad Pro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saba zubair</cp:lastModifiedBy>
  <cp:revision>260</cp:revision>
  <dcterms:created xsi:type="dcterms:W3CDTF">2018-09-13T11:08:58Z</dcterms:created>
  <dcterms:modified xsi:type="dcterms:W3CDTF">2024-11-16T18:22:46Z</dcterms:modified>
</cp:coreProperties>
</file>