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8" r:id="rId2"/>
    <p:sldId id="259" r:id="rId3"/>
    <p:sldId id="256" r:id="rId4"/>
    <p:sldId id="261" r:id="rId5"/>
    <p:sldId id="260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522F3F-D8DA-417C-9AA2-36AAC07C52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EBC63D-BE9F-4432-AA9E-6E9928A5EDDA}">
      <dgm:prSet/>
      <dgm:spPr/>
      <dgm:t>
        <a:bodyPr/>
        <a:lstStyle/>
        <a:p>
          <a:r>
            <a:rPr lang="en-US" b="1" i="0" baseline="0"/>
            <a:t>Objectives of the Baseline Test:</a:t>
          </a:r>
          <a:endParaRPr lang="en-US"/>
        </a:p>
      </dgm:t>
    </dgm:pt>
    <dgm:pt modelId="{3DE8F70F-E1E7-4F3B-A54E-F997BACB882A}" type="parTrans" cxnId="{8BA90F1F-C703-4A3E-B9D0-2EC891DC7A70}">
      <dgm:prSet/>
      <dgm:spPr/>
      <dgm:t>
        <a:bodyPr/>
        <a:lstStyle/>
        <a:p>
          <a:endParaRPr lang="en-US"/>
        </a:p>
      </dgm:t>
    </dgm:pt>
    <dgm:pt modelId="{82F09896-DD33-44BD-AFD1-933D95482091}" type="sibTrans" cxnId="{8BA90F1F-C703-4A3E-B9D0-2EC891DC7A70}">
      <dgm:prSet/>
      <dgm:spPr/>
      <dgm:t>
        <a:bodyPr/>
        <a:lstStyle/>
        <a:p>
          <a:endParaRPr lang="en-US"/>
        </a:p>
      </dgm:t>
    </dgm:pt>
    <dgm:pt modelId="{DA5EFD21-3D0C-4B0B-9529-1D3975787CE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i="0" baseline="0"/>
            <a:t>Assess Current Knowledge and Skills: </a:t>
          </a:r>
          <a:r>
            <a:rPr lang="en-US" b="0" i="0" baseline="0"/>
            <a:t>To evaluate the student’s initial level of knowledge, skills, and understanding before beginning new instruction or activities.</a:t>
          </a:r>
          <a:endParaRPr lang="en-US"/>
        </a:p>
      </dgm:t>
    </dgm:pt>
    <dgm:pt modelId="{4476F3E8-3CA3-4C95-A187-75A6B05BEC4A}" type="parTrans" cxnId="{F6966719-8AA2-4B39-991D-2B54A62BF7FE}">
      <dgm:prSet/>
      <dgm:spPr/>
      <dgm:t>
        <a:bodyPr/>
        <a:lstStyle/>
        <a:p>
          <a:endParaRPr lang="en-US"/>
        </a:p>
      </dgm:t>
    </dgm:pt>
    <dgm:pt modelId="{E46360D9-82EF-442F-80BA-CCAE29200B5A}" type="sibTrans" cxnId="{F6966719-8AA2-4B39-991D-2B54A62BF7FE}">
      <dgm:prSet/>
      <dgm:spPr/>
      <dgm:t>
        <a:bodyPr/>
        <a:lstStyle/>
        <a:p>
          <a:endParaRPr lang="en-US"/>
        </a:p>
      </dgm:t>
    </dgm:pt>
    <dgm:pt modelId="{EBDE079F-311D-48F3-BDB5-F26FBB9E4BD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i="0" baseline="0" dirty="0"/>
            <a:t>Identify Learning Gaps</a:t>
          </a:r>
          <a:r>
            <a:rPr lang="en-US" b="0" i="0" baseline="0" dirty="0"/>
            <a:t>: To pinpoint specific areas where students may need additional support or targeted instruction.</a:t>
          </a:r>
          <a:endParaRPr lang="en-US" dirty="0"/>
        </a:p>
      </dgm:t>
    </dgm:pt>
    <dgm:pt modelId="{FFD22BC5-64C9-498B-AFB0-7019FB5A6302}" type="parTrans" cxnId="{4A3DBD6D-E583-40D0-ACD9-FF298F7FFB60}">
      <dgm:prSet/>
      <dgm:spPr/>
      <dgm:t>
        <a:bodyPr/>
        <a:lstStyle/>
        <a:p>
          <a:endParaRPr lang="en-US"/>
        </a:p>
      </dgm:t>
    </dgm:pt>
    <dgm:pt modelId="{C9C896CB-2FBF-447D-B8FB-789492D1A1DC}" type="sibTrans" cxnId="{4A3DBD6D-E583-40D0-ACD9-FF298F7FFB60}">
      <dgm:prSet/>
      <dgm:spPr/>
      <dgm:t>
        <a:bodyPr/>
        <a:lstStyle/>
        <a:p>
          <a:endParaRPr lang="en-US"/>
        </a:p>
      </dgm:t>
    </dgm:pt>
    <dgm:pt modelId="{4A506E13-70F8-453B-88E7-4B29092D0C0D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i="0" baseline="0" dirty="0"/>
            <a:t>Set Benchmarks for Progress</a:t>
          </a:r>
          <a:r>
            <a:rPr lang="en-US" b="0" i="0" baseline="0" dirty="0"/>
            <a:t>: To establish a reference point against which future progress and learning growth can be measured.</a:t>
          </a:r>
          <a:endParaRPr lang="en-US" dirty="0"/>
        </a:p>
      </dgm:t>
    </dgm:pt>
    <dgm:pt modelId="{0E7B0DF8-109F-445F-A332-FF54766B61F4}" type="parTrans" cxnId="{8D455286-794D-48AC-99D2-3EC0C18C35DF}">
      <dgm:prSet/>
      <dgm:spPr/>
      <dgm:t>
        <a:bodyPr/>
        <a:lstStyle/>
        <a:p>
          <a:endParaRPr lang="en-US"/>
        </a:p>
      </dgm:t>
    </dgm:pt>
    <dgm:pt modelId="{FCCBB040-253A-4BC0-9AFC-496DBC8C7C5D}" type="sibTrans" cxnId="{8D455286-794D-48AC-99D2-3EC0C18C35DF}">
      <dgm:prSet/>
      <dgm:spPr/>
      <dgm:t>
        <a:bodyPr/>
        <a:lstStyle/>
        <a:p>
          <a:endParaRPr lang="en-US"/>
        </a:p>
      </dgm:t>
    </dgm:pt>
    <dgm:pt modelId="{671A8448-5152-4EEF-B99C-3587744ABC4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i="0" baseline="0" dirty="0"/>
            <a:t>Inform Instructional Planning</a:t>
          </a:r>
          <a:r>
            <a:rPr lang="en-US" b="0" i="0" baseline="0" dirty="0"/>
            <a:t>: To provide data to guide the planning and customization of teaching strategies to better meet students’ needs.</a:t>
          </a:r>
          <a:endParaRPr lang="en-US" dirty="0"/>
        </a:p>
      </dgm:t>
    </dgm:pt>
    <dgm:pt modelId="{B8BB3AA6-88F7-4380-A3FD-6CF13BF7A6DA}" type="parTrans" cxnId="{3C9D3492-95F9-4D33-91EE-6ED94F22371D}">
      <dgm:prSet/>
      <dgm:spPr/>
      <dgm:t>
        <a:bodyPr/>
        <a:lstStyle/>
        <a:p>
          <a:endParaRPr lang="en-US"/>
        </a:p>
      </dgm:t>
    </dgm:pt>
    <dgm:pt modelId="{8343A09B-1964-4A22-8DBA-FD756EAE826D}" type="sibTrans" cxnId="{3C9D3492-95F9-4D33-91EE-6ED94F22371D}">
      <dgm:prSet/>
      <dgm:spPr/>
      <dgm:t>
        <a:bodyPr/>
        <a:lstStyle/>
        <a:p>
          <a:endParaRPr lang="en-US"/>
        </a:p>
      </dgm:t>
    </dgm:pt>
    <dgm:pt modelId="{87587518-3365-4938-A78F-8E6284D0FAC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i="0" baseline="0"/>
            <a:t>Motivate Learners</a:t>
          </a:r>
          <a:r>
            <a:rPr lang="en-US" b="0" i="0" baseline="0"/>
            <a:t>: To help students recognize their current level and set personal learning goals, fostering motivation and engagement in their learning journey.</a:t>
          </a:r>
          <a:endParaRPr lang="en-US"/>
        </a:p>
      </dgm:t>
    </dgm:pt>
    <dgm:pt modelId="{40786AF1-59A0-4404-BD16-BC5E6C3C2F53}" type="parTrans" cxnId="{07FCA452-3378-4569-809B-DDAD2747BCE2}">
      <dgm:prSet/>
      <dgm:spPr/>
      <dgm:t>
        <a:bodyPr/>
        <a:lstStyle/>
        <a:p>
          <a:endParaRPr lang="en-US"/>
        </a:p>
      </dgm:t>
    </dgm:pt>
    <dgm:pt modelId="{AF1E0540-E294-499D-AC9B-E144FCEE32DE}" type="sibTrans" cxnId="{07FCA452-3378-4569-809B-DDAD2747BCE2}">
      <dgm:prSet/>
      <dgm:spPr/>
      <dgm:t>
        <a:bodyPr/>
        <a:lstStyle/>
        <a:p>
          <a:endParaRPr lang="en-US"/>
        </a:p>
      </dgm:t>
    </dgm:pt>
    <dgm:pt modelId="{A730C421-A368-407E-B43C-E09076FEAB6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i="0" baseline="0" dirty="0"/>
            <a:t>These objectives aim to create a foundation for effective teaching and learning by understanding each student’s starting point.</a:t>
          </a:r>
          <a:endParaRPr lang="en-US" dirty="0"/>
        </a:p>
      </dgm:t>
    </dgm:pt>
    <dgm:pt modelId="{884FE4BE-4DC8-4947-BD6C-9DC4D1F5686B}" type="parTrans" cxnId="{EF87748F-EB76-4AE6-AA61-E7B0A7325B8F}">
      <dgm:prSet/>
      <dgm:spPr/>
      <dgm:t>
        <a:bodyPr/>
        <a:lstStyle/>
        <a:p>
          <a:endParaRPr lang="en-US"/>
        </a:p>
      </dgm:t>
    </dgm:pt>
    <dgm:pt modelId="{C942651E-9CD5-4233-9A1E-89575ACE3A21}" type="sibTrans" cxnId="{EF87748F-EB76-4AE6-AA61-E7B0A7325B8F}">
      <dgm:prSet/>
      <dgm:spPr/>
      <dgm:t>
        <a:bodyPr/>
        <a:lstStyle/>
        <a:p>
          <a:endParaRPr lang="en-US"/>
        </a:p>
      </dgm:t>
    </dgm:pt>
    <dgm:pt modelId="{2C2E5533-2BB5-45CA-BB33-55768FA65273}" type="pres">
      <dgm:prSet presAssocID="{F5522F3F-D8DA-417C-9AA2-36AAC07C52AB}" presName="linear" presStyleCnt="0">
        <dgm:presLayoutVars>
          <dgm:animLvl val="lvl"/>
          <dgm:resizeHandles val="exact"/>
        </dgm:presLayoutVars>
      </dgm:prSet>
      <dgm:spPr/>
    </dgm:pt>
    <dgm:pt modelId="{26CB2A20-0683-493B-9722-7DCEEDA3C9BF}" type="pres">
      <dgm:prSet presAssocID="{39EBC63D-BE9F-4432-AA9E-6E9928A5EDD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FFF3D75-6A65-4424-A937-7F2A9E967527}" type="pres">
      <dgm:prSet presAssocID="{39EBC63D-BE9F-4432-AA9E-6E9928A5EDD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6966719-8AA2-4B39-991D-2B54A62BF7FE}" srcId="{39EBC63D-BE9F-4432-AA9E-6E9928A5EDDA}" destId="{DA5EFD21-3D0C-4B0B-9529-1D3975787CE4}" srcOrd="0" destOrd="0" parTransId="{4476F3E8-3CA3-4C95-A187-75A6B05BEC4A}" sibTransId="{E46360D9-82EF-442F-80BA-CCAE29200B5A}"/>
    <dgm:cxn modelId="{8BA90F1F-C703-4A3E-B9D0-2EC891DC7A70}" srcId="{F5522F3F-D8DA-417C-9AA2-36AAC07C52AB}" destId="{39EBC63D-BE9F-4432-AA9E-6E9928A5EDDA}" srcOrd="0" destOrd="0" parTransId="{3DE8F70F-E1E7-4F3B-A54E-F997BACB882A}" sibTransId="{82F09896-DD33-44BD-AFD1-933D95482091}"/>
    <dgm:cxn modelId="{CD353C22-9E18-4FD0-BEB0-DF90C00C5E19}" type="presOf" srcId="{87587518-3365-4938-A78F-8E6284D0FAC0}" destId="{3FFF3D75-6A65-4424-A937-7F2A9E967527}" srcOrd="0" destOrd="4" presId="urn:microsoft.com/office/officeart/2005/8/layout/vList2"/>
    <dgm:cxn modelId="{F3062135-616D-47B9-85DF-22CC227D51F7}" type="presOf" srcId="{F5522F3F-D8DA-417C-9AA2-36AAC07C52AB}" destId="{2C2E5533-2BB5-45CA-BB33-55768FA65273}" srcOrd="0" destOrd="0" presId="urn:microsoft.com/office/officeart/2005/8/layout/vList2"/>
    <dgm:cxn modelId="{D3FE8A37-2271-4947-AF1F-39B0BB82E8D8}" type="presOf" srcId="{A730C421-A368-407E-B43C-E09076FEAB67}" destId="{3FFF3D75-6A65-4424-A937-7F2A9E967527}" srcOrd="0" destOrd="5" presId="urn:microsoft.com/office/officeart/2005/8/layout/vList2"/>
    <dgm:cxn modelId="{0BFFDD4C-22C1-40BB-93A8-A7B3AA97A539}" type="presOf" srcId="{4A506E13-70F8-453B-88E7-4B29092D0C0D}" destId="{3FFF3D75-6A65-4424-A937-7F2A9E967527}" srcOrd="0" destOrd="2" presId="urn:microsoft.com/office/officeart/2005/8/layout/vList2"/>
    <dgm:cxn modelId="{4A3DBD6D-E583-40D0-ACD9-FF298F7FFB60}" srcId="{39EBC63D-BE9F-4432-AA9E-6E9928A5EDDA}" destId="{EBDE079F-311D-48F3-BDB5-F26FBB9E4BD6}" srcOrd="1" destOrd="0" parTransId="{FFD22BC5-64C9-498B-AFB0-7019FB5A6302}" sibTransId="{C9C896CB-2FBF-447D-B8FB-789492D1A1DC}"/>
    <dgm:cxn modelId="{07FCA452-3378-4569-809B-DDAD2747BCE2}" srcId="{39EBC63D-BE9F-4432-AA9E-6E9928A5EDDA}" destId="{87587518-3365-4938-A78F-8E6284D0FAC0}" srcOrd="4" destOrd="0" parTransId="{40786AF1-59A0-4404-BD16-BC5E6C3C2F53}" sibTransId="{AF1E0540-E294-499D-AC9B-E144FCEE32DE}"/>
    <dgm:cxn modelId="{F956A354-323F-45E7-AC95-19E66B90ED69}" type="presOf" srcId="{671A8448-5152-4EEF-B99C-3587744ABC48}" destId="{3FFF3D75-6A65-4424-A937-7F2A9E967527}" srcOrd="0" destOrd="3" presId="urn:microsoft.com/office/officeart/2005/8/layout/vList2"/>
    <dgm:cxn modelId="{6AF63A7A-8CB8-4428-9885-64C9E502C53D}" type="presOf" srcId="{DA5EFD21-3D0C-4B0B-9529-1D3975787CE4}" destId="{3FFF3D75-6A65-4424-A937-7F2A9E967527}" srcOrd="0" destOrd="0" presId="urn:microsoft.com/office/officeart/2005/8/layout/vList2"/>
    <dgm:cxn modelId="{052E887D-ED04-4C22-89BD-1E7D8AA03848}" type="presOf" srcId="{39EBC63D-BE9F-4432-AA9E-6E9928A5EDDA}" destId="{26CB2A20-0683-493B-9722-7DCEEDA3C9BF}" srcOrd="0" destOrd="0" presId="urn:microsoft.com/office/officeart/2005/8/layout/vList2"/>
    <dgm:cxn modelId="{8D455286-794D-48AC-99D2-3EC0C18C35DF}" srcId="{39EBC63D-BE9F-4432-AA9E-6E9928A5EDDA}" destId="{4A506E13-70F8-453B-88E7-4B29092D0C0D}" srcOrd="2" destOrd="0" parTransId="{0E7B0DF8-109F-445F-A332-FF54766B61F4}" sibTransId="{FCCBB040-253A-4BC0-9AFC-496DBC8C7C5D}"/>
    <dgm:cxn modelId="{EF87748F-EB76-4AE6-AA61-E7B0A7325B8F}" srcId="{39EBC63D-BE9F-4432-AA9E-6E9928A5EDDA}" destId="{A730C421-A368-407E-B43C-E09076FEAB67}" srcOrd="5" destOrd="0" parTransId="{884FE4BE-4DC8-4947-BD6C-9DC4D1F5686B}" sibTransId="{C942651E-9CD5-4233-9A1E-89575ACE3A21}"/>
    <dgm:cxn modelId="{3C9D3492-95F9-4D33-91EE-6ED94F22371D}" srcId="{39EBC63D-BE9F-4432-AA9E-6E9928A5EDDA}" destId="{671A8448-5152-4EEF-B99C-3587744ABC48}" srcOrd="3" destOrd="0" parTransId="{B8BB3AA6-88F7-4380-A3FD-6CF13BF7A6DA}" sibTransId="{8343A09B-1964-4A22-8DBA-FD756EAE826D}"/>
    <dgm:cxn modelId="{043848E4-82ED-4DD4-9B0E-E18032693B3B}" type="presOf" srcId="{EBDE079F-311D-48F3-BDB5-F26FBB9E4BD6}" destId="{3FFF3D75-6A65-4424-A937-7F2A9E967527}" srcOrd="0" destOrd="1" presId="urn:microsoft.com/office/officeart/2005/8/layout/vList2"/>
    <dgm:cxn modelId="{13083443-9699-43E8-8EDC-4557F35B1D54}" type="presParOf" srcId="{2C2E5533-2BB5-45CA-BB33-55768FA65273}" destId="{26CB2A20-0683-493B-9722-7DCEEDA3C9BF}" srcOrd="0" destOrd="0" presId="urn:microsoft.com/office/officeart/2005/8/layout/vList2"/>
    <dgm:cxn modelId="{476A5B7C-3B3F-4208-B6A8-6761C5C334F0}" type="presParOf" srcId="{2C2E5533-2BB5-45CA-BB33-55768FA65273}" destId="{3FFF3D75-6A65-4424-A937-7F2A9E96752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B2A20-0683-493B-9722-7DCEEDA3C9BF}">
      <dsp:nvSpPr>
        <dsp:cNvPr id="0" name=""/>
        <dsp:cNvSpPr/>
      </dsp:nvSpPr>
      <dsp:spPr>
        <a:xfrm>
          <a:off x="0" y="278600"/>
          <a:ext cx="12192002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baseline="0"/>
            <a:t>Objectives of the Baseline Test:</a:t>
          </a:r>
          <a:endParaRPr lang="en-US" sz="3200" kern="1200"/>
        </a:p>
      </dsp:txBody>
      <dsp:txXfrm>
        <a:off x="37467" y="316067"/>
        <a:ext cx="12117068" cy="692586"/>
      </dsp:txXfrm>
    </dsp:sp>
    <dsp:sp modelId="{3FFF3D75-6A65-4424-A937-7F2A9E967527}">
      <dsp:nvSpPr>
        <dsp:cNvPr id="0" name=""/>
        <dsp:cNvSpPr/>
      </dsp:nvSpPr>
      <dsp:spPr>
        <a:xfrm>
          <a:off x="0" y="1046120"/>
          <a:ext cx="12192002" cy="5431680"/>
        </a:xfrm>
        <a:prstGeom prst="rect">
          <a:avLst/>
        </a:prstGeom>
        <a:gradFill rotWithShape="1">
          <a:gsLst>
            <a:gs pos="0">
              <a:schemeClr val="accent1">
                <a:tint val="64000"/>
                <a:lumMod val="118000"/>
              </a:schemeClr>
            </a:gs>
            <a:gs pos="100000">
              <a:schemeClr val="accent1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7096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b="1" i="0" kern="1200" baseline="0"/>
            <a:t>Assess Current Knowledge and Skills: </a:t>
          </a:r>
          <a:r>
            <a:rPr lang="en-US" sz="2500" b="0" i="0" kern="1200" baseline="0"/>
            <a:t>To evaluate the student’s initial level of knowledge, skills, and understanding before beginning new instruction or activities.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b="1" i="0" kern="1200" baseline="0" dirty="0"/>
            <a:t>Identify Learning Gaps</a:t>
          </a:r>
          <a:r>
            <a:rPr lang="en-US" sz="2500" b="0" i="0" kern="1200" baseline="0" dirty="0"/>
            <a:t>: To pinpoint specific areas where students may need additional support or targeted instruction.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b="1" i="0" kern="1200" baseline="0" dirty="0"/>
            <a:t>Set Benchmarks for Progress</a:t>
          </a:r>
          <a:r>
            <a:rPr lang="en-US" sz="2500" b="0" i="0" kern="1200" baseline="0" dirty="0"/>
            <a:t>: To establish a reference point against which future progress and learning growth can be measured.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b="1" i="0" kern="1200" baseline="0" dirty="0"/>
            <a:t>Inform Instructional Planning</a:t>
          </a:r>
          <a:r>
            <a:rPr lang="en-US" sz="2500" b="0" i="0" kern="1200" baseline="0" dirty="0"/>
            <a:t>: To provide data to guide the planning and customization of teaching strategies to better meet students’ needs.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b="1" i="0" kern="1200" baseline="0"/>
            <a:t>Motivate Learners</a:t>
          </a:r>
          <a:r>
            <a:rPr lang="en-US" sz="2500" b="0" i="0" kern="1200" baseline="0"/>
            <a:t>: To help students recognize their current level and set personal learning goals, fostering motivation and engagement in their learning journey.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b="0" i="0" kern="1200" baseline="0" dirty="0"/>
            <a:t>These objectives aim to create a foundation for effective teaching and learning by understanding each student’s starting point.</a:t>
          </a:r>
          <a:endParaRPr lang="en-US" sz="2500" kern="1200" dirty="0"/>
        </a:p>
      </dsp:txBody>
      <dsp:txXfrm>
        <a:off x="0" y="1046120"/>
        <a:ext cx="12192002" cy="5431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660A023-ED95-4095-B1A3-FC898EE155A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2D21791-3C58-42FC-A3AF-3CCF2CBA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A023-ED95-4095-B1A3-FC898EE155A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1791-3C58-42FC-A3AF-3CCF2CBA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8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A023-ED95-4095-B1A3-FC898EE155A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1791-3C58-42FC-A3AF-3CCF2CBA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80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A023-ED95-4095-B1A3-FC898EE155A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1791-3C58-42FC-A3AF-3CCF2CBA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69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A023-ED95-4095-B1A3-FC898EE155A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1791-3C58-42FC-A3AF-3CCF2CBA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1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A023-ED95-4095-B1A3-FC898EE155A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1791-3C58-42FC-A3AF-3CCF2CBA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38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A023-ED95-4095-B1A3-FC898EE155A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1791-3C58-42FC-A3AF-3CCF2CBA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85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660A023-ED95-4095-B1A3-FC898EE155A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1791-3C58-42FC-A3AF-3CCF2CBA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45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660A023-ED95-4095-B1A3-FC898EE155A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1791-3C58-42FC-A3AF-3CCF2CBA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A023-ED95-4095-B1A3-FC898EE155A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1791-3C58-42FC-A3AF-3CCF2CBA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0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A023-ED95-4095-B1A3-FC898EE155A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1791-3C58-42FC-A3AF-3CCF2CBA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1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A023-ED95-4095-B1A3-FC898EE155A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1791-3C58-42FC-A3AF-3CCF2CBA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5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A023-ED95-4095-B1A3-FC898EE155A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1791-3C58-42FC-A3AF-3CCF2CBA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1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A023-ED95-4095-B1A3-FC898EE155A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1791-3C58-42FC-A3AF-3CCF2CBA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6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A023-ED95-4095-B1A3-FC898EE155A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1791-3C58-42FC-A3AF-3CCF2CBA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0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A023-ED95-4095-B1A3-FC898EE155A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1791-3C58-42FC-A3AF-3CCF2CBA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6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A023-ED95-4095-B1A3-FC898EE155A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1791-3C58-42FC-A3AF-3CCF2CBA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8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660A023-ED95-4095-B1A3-FC898EE155A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2D21791-3C58-42FC-A3AF-3CCF2CBA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3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aseline Assessments - Positively Learning">
            <a:extLst>
              <a:ext uri="{FF2B5EF4-FFF2-40B4-BE49-F238E27FC236}">
                <a16:creationId xmlns:a16="http://schemas.microsoft.com/office/drawing/2014/main" id="{81DD5AE0-BF6B-7A0A-971E-DD3A41E8E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403"/>
            <a:ext cx="12192000" cy="792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68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46EAF-734E-475B-9157-F1BFB9A02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0A646A-B42D-4790-9F2D-BE9F486FC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63120" cy="699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6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AF365-F3A1-570C-824C-0C7B77E49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283440" cy="3509963"/>
          </a:xfr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800" dirty="0">
                <a:latin typeface="Algerian" panose="04020705040A02060702" pitchFamily="82" charset="0"/>
              </a:rPr>
              <a:t>Baseline assessment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99D8E-1C96-26B6-8A1E-7718ECB90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09963"/>
            <a:ext cx="12283440" cy="3429317"/>
          </a:xfrm>
          <a:solidFill>
            <a:srgbClr val="FFC000"/>
          </a:solidFill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8800" b="1" dirty="0">
                <a:latin typeface="Algerian" panose="04020705040A02060702" pitchFamily="82" charset="0"/>
              </a:rPr>
              <a:t>Week 2 </a:t>
            </a:r>
          </a:p>
          <a:p>
            <a:r>
              <a:rPr lang="en-US" sz="8800" b="1" dirty="0">
                <a:latin typeface="Algerian" panose="04020705040A02060702" pitchFamily="82" charset="0"/>
              </a:rPr>
              <a:t>September 24</a:t>
            </a:r>
          </a:p>
        </p:txBody>
      </p:sp>
    </p:spTree>
    <p:extLst>
      <p:ext uri="{BB962C8B-B14F-4D97-AF65-F5344CB8AC3E}">
        <p14:creationId xmlns:p14="http://schemas.microsoft.com/office/powerpoint/2010/main" val="338230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D3F4-25BC-ECF6-E99D-298C7B0C3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1454572"/>
          </a:xfrm>
        </p:spPr>
        <p:txBody>
          <a:bodyPr/>
          <a:lstStyle/>
          <a:p>
            <a:r>
              <a:rPr lang="en-US" dirty="0"/>
              <a:t>Listening Quran and marking</a:t>
            </a:r>
          </a:p>
        </p:txBody>
      </p:sp>
      <p:pic>
        <p:nvPicPr>
          <p:cNvPr id="4098" name="Picture 2" descr="Lhokseumawe, Indonesia - February 24th, 2022: A child Learning to Read Iqro in Arabic">
            <a:extLst>
              <a:ext uri="{FF2B5EF4-FFF2-40B4-BE49-F238E27FC236}">
                <a16:creationId xmlns:a16="http://schemas.microsoft.com/office/drawing/2014/main" id="{09A2BF4B-9B51-8F88-14BF-11992EBD46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1" y="2301241"/>
            <a:ext cx="5434199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llustration of Stickman Muslim Kids Listening to a Preacher Holding the Quran in the Temple">
            <a:extLst>
              <a:ext uri="{FF2B5EF4-FFF2-40B4-BE49-F238E27FC236}">
                <a16:creationId xmlns:a16="http://schemas.microsoft.com/office/drawing/2014/main" id="{0A083369-ED1E-E169-3766-85525E69A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777" y="2265681"/>
            <a:ext cx="5229179" cy="446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29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0E4B351-A221-F799-6D21-EFF531CDB2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0973810"/>
              </p:ext>
            </p:extLst>
          </p:nvPr>
        </p:nvGraphicFramePr>
        <p:xfrm>
          <a:off x="-2" y="101600"/>
          <a:ext cx="12192002" cy="675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7349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ception Baseline Assessment - an alternative suggestion - CfEY">
            <a:extLst>
              <a:ext uri="{FF2B5EF4-FFF2-40B4-BE49-F238E27FC236}">
                <a16:creationId xmlns:a16="http://schemas.microsoft.com/office/drawing/2014/main" id="{B9EC2335-18AF-A2DA-4A2C-E0124C917E02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D2551-7C0B-A2C5-4601-AA14C2E6B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Reception Baseline Assessment - an alternative suggestion - CfEY">
            <a:extLst>
              <a:ext uri="{FF2B5EF4-FFF2-40B4-BE49-F238E27FC236}">
                <a16:creationId xmlns:a16="http://schemas.microsoft.com/office/drawing/2014/main" id="{7578177F-2F6D-5AE3-B1DD-51A1F6D22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9" y="-1113115"/>
            <a:ext cx="12088811" cy="797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186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</TotalTime>
  <Words>148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Algerian</vt:lpstr>
      <vt:lpstr>Arial</vt:lpstr>
      <vt:lpstr>Century Gothic</vt:lpstr>
      <vt:lpstr>Wingdings 3</vt:lpstr>
      <vt:lpstr>Ion Boardroom</vt:lpstr>
      <vt:lpstr>PowerPoint Presentation</vt:lpstr>
      <vt:lpstr>PowerPoint Presentation</vt:lpstr>
      <vt:lpstr>Baseline assessment </vt:lpstr>
      <vt:lpstr>Listening Quran and marking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Samina  Jahangir</dc:creator>
  <cp:lastModifiedBy>Samina  Jahangir</cp:lastModifiedBy>
  <cp:revision>4</cp:revision>
  <dcterms:created xsi:type="dcterms:W3CDTF">2024-09-05T04:39:08Z</dcterms:created>
  <dcterms:modified xsi:type="dcterms:W3CDTF">2024-09-05T04:49:48Z</dcterms:modified>
</cp:coreProperties>
</file>