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257" r:id="rId2"/>
    <p:sldId id="335" r:id="rId3"/>
    <p:sldId id="339" r:id="rId4"/>
    <p:sldId id="307" r:id="rId5"/>
    <p:sldId id="259" r:id="rId6"/>
    <p:sldId id="303" r:id="rId7"/>
    <p:sldId id="327" r:id="rId8"/>
    <p:sldId id="332" r:id="rId9"/>
    <p:sldId id="260" r:id="rId10"/>
    <p:sldId id="328" r:id="rId11"/>
    <p:sldId id="331" r:id="rId12"/>
    <p:sldId id="306" r:id="rId13"/>
    <p:sldId id="309" r:id="rId14"/>
    <p:sldId id="329" r:id="rId15"/>
    <p:sldId id="333" r:id="rId16"/>
    <p:sldId id="310" r:id="rId17"/>
    <p:sldId id="334" r:id="rId18"/>
    <p:sldId id="311" r:id="rId19"/>
    <p:sldId id="316" r:id="rId20"/>
    <p:sldId id="312" r:id="rId21"/>
    <p:sldId id="313" r:id="rId22"/>
    <p:sldId id="314" r:id="rId23"/>
    <p:sldId id="315" r:id="rId24"/>
    <p:sldId id="317" r:id="rId25"/>
    <p:sldId id="267" r:id="rId26"/>
    <p:sldId id="268" r:id="rId27"/>
    <p:sldId id="325" r:id="rId28"/>
    <p:sldId id="271" r:id="rId29"/>
    <p:sldId id="272" r:id="rId30"/>
    <p:sldId id="336" r:id="rId31"/>
    <p:sldId id="337" r:id="rId32"/>
    <p:sldId id="338" r:id="rId33"/>
    <p:sldId id="319" r:id="rId34"/>
    <p:sldId id="340" r:id="rId35"/>
    <p:sldId id="273" r:id="rId36"/>
    <p:sldId id="318" r:id="rId37"/>
    <p:sldId id="341" r:id="rId38"/>
    <p:sldId id="342" r:id="rId39"/>
    <p:sldId id="276" r:id="rId40"/>
    <p:sldId id="320" r:id="rId41"/>
    <p:sldId id="343" r:id="rId42"/>
    <p:sldId id="347" r:id="rId43"/>
    <p:sldId id="344" r:id="rId44"/>
    <p:sldId id="345" r:id="rId45"/>
    <p:sldId id="346" r:id="rId46"/>
    <p:sldId id="348" r:id="rId47"/>
    <p:sldId id="349" r:id="rId48"/>
    <p:sldId id="350" r:id="rId49"/>
    <p:sldId id="353" r:id="rId50"/>
    <p:sldId id="351" r:id="rId51"/>
    <p:sldId id="354" r:id="rId52"/>
    <p:sldId id="355" r:id="rId53"/>
    <p:sldId id="356" r:id="rId54"/>
    <p:sldId id="357" r:id="rId55"/>
    <p:sldId id="358" r:id="rId56"/>
    <p:sldId id="359" r:id="rId57"/>
    <p:sldId id="367" r:id="rId58"/>
    <p:sldId id="368" r:id="rId59"/>
    <p:sldId id="365" r:id="rId60"/>
    <p:sldId id="361" r:id="rId61"/>
    <p:sldId id="362" r:id="rId62"/>
    <p:sldId id="363" r:id="rId63"/>
    <p:sldId id="370" r:id="rId64"/>
    <p:sldId id="360" r:id="rId65"/>
    <p:sldId id="364" r:id="rId66"/>
    <p:sldId id="366" r:id="rId67"/>
    <p:sldId id="369" r:id="rId68"/>
    <p:sldId id="371" r:id="rId69"/>
    <p:sldId id="373"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4" autoAdjust="0"/>
    <p:restoredTop sz="94660"/>
  </p:normalViewPr>
  <p:slideViewPr>
    <p:cSldViewPr>
      <p:cViewPr varScale="1">
        <p:scale>
          <a:sx n="68" d="100"/>
          <a:sy n="68" d="100"/>
        </p:scale>
        <p:origin x="147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91093-7ECF-4239-AC9E-325C8C20FA5D}" type="datetimeFigureOut">
              <a:rPr lang="en-GB" smtClean="0"/>
              <a:t>26/02/2024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669F2B-8360-4904-95DB-709DF34BEE0A}" type="slidenum">
              <a:rPr lang="en-GB" smtClean="0"/>
              <a:t>‹#›</a:t>
            </a:fld>
            <a:endParaRPr lang="en-GB"/>
          </a:p>
        </p:txBody>
      </p:sp>
    </p:spTree>
    <p:extLst>
      <p:ext uri="{BB962C8B-B14F-4D97-AF65-F5344CB8AC3E}">
        <p14:creationId xmlns:p14="http://schemas.microsoft.com/office/powerpoint/2010/main" val="3047459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021CD31-6858-44A5-970A-80395D461AE1}" type="datetimeFigureOut">
              <a:rPr lang="en-GB" smtClean="0"/>
              <a:t>26/02/2024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CF304E-F16A-460B-955E-60859CBA7365}" type="slidenum">
              <a:rPr lang="en-GB" smtClean="0"/>
              <a:t>‹#›</a:t>
            </a:fld>
            <a:endParaRPr lang="en-GB"/>
          </a:p>
        </p:txBody>
      </p:sp>
    </p:spTree>
    <p:extLst>
      <p:ext uri="{BB962C8B-B14F-4D97-AF65-F5344CB8AC3E}">
        <p14:creationId xmlns:p14="http://schemas.microsoft.com/office/powerpoint/2010/main" val="1280931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021CD31-6858-44A5-970A-80395D461AE1}" type="datetimeFigureOut">
              <a:rPr lang="en-GB" smtClean="0"/>
              <a:t>26/02/2024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CF304E-F16A-460B-955E-60859CBA7365}" type="slidenum">
              <a:rPr lang="en-GB" smtClean="0"/>
              <a:t>‹#›</a:t>
            </a:fld>
            <a:endParaRPr lang="en-GB"/>
          </a:p>
        </p:txBody>
      </p:sp>
    </p:spTree>
    <p:extLst>
      <p:ext uri="{BB962C8B-B14F-4D97-AF65-F5344CB8AC3E}">
        <p14:creationId xmlns:p14="http://schemas.microsoft.com/office/powerpoint/2010/main" val="623897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021CD31-6858-44A5-970A-80395D461AE1}" type="datetimeFigureOut">
              <a:rPr lang="en-GB" smtClean="0"/>
              <a:t>26/02/2024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CF304E-F16A-460B-955E-60859CBA7365}" type="slidenum">
              <a:rPr lang="en-GB" smtClean="0"/>
              <a:t>‹#›</a:t>
            </a:fld>
            <a:endParaRPr lang="en-GB"/>
          </a:p>
        </p:txBody>
      </p:sp>
    </p:spTree>
    <p:extLst>
      <p:ext uri="{BB962C8B-B14F-4D97-AF65-F5344CB8AC3E}">
        <p14:creationId xmlns:p14="http://schemas.microsoft.com/office/powerpoint/2010/main" val="2385352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021CD31-6858-44A5-970A-80395D461AE1}" type="datetimeFigureOut">
              <a:rPr lang="en-GB" smtClean="0"/>
              <a:t>26/02/2024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CF304E-F16A-460B-955E-60859CBA7365}" type="slidenum">
              <a:rPr lang="en-GB" smtClean="0"/>
              <a:t>‹#›</a:t>
            </a:fld>
            <a:endParaRPr lang="en-GB"/>
          </a:p>
        </p:txBody>
      </p:sp>
    </p:spTree>
    <p:extLst>
      <p:ext uri="{BB962C8B-B14F-4D97-AF65-F5344CB8AC3E}">
        <p14:creationId xmlns:p14="http://schemas.microsoft.com/office/powerpoint/2010/main" val="1699931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21CD31-6858-44A5-970A-80395D461AE1}" type="datetimeFigureOut">
              <a:rPr lang="en-GB" smtClean="0"/>
              <a:t>26/02/2024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CF304E-F16A-460B-955E-60859CBA7365}" type="slidenum">
              <a:rPr lang="en-GB" smtClean="0"/>
              <a:t>‹#›</a:t>
            </a:fld>
            <a:endParaRPr lang="en-GB"/>
          </a:p>
        </p:txBody>
      </p:sp>
    </p:spTree>
    <p:extLst>
      <p:ext uri="{BB962C8B-B14F-4D97-AF65-F5344CB8AC3E}">
        <p14:creationId xmlns:p14="http://schemas.microsoft.com/office/powerpoint/2010/main" val="3211163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021CD31-6858-44A5-970A-80395D461AE1}" type="datetimeFigureOut">
              <a:rPr lang="en-GB" smtClean="0"/>
              <a:t>26/02/2024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CF304E-F16A-460B-955E-60859CBA7365}" type="slidenum">
              <a:rPr lang="en-GB" smtClean="0"/>
              <a:t>‹#›</a:t>
            </a:fld>
            <a:endParaRPr lang="en-GB"/>
          </a:p>
        </p:txBody>
      </p:sp>
    </p:spTree>
    <p:extLst>
      <p:ext uri="{BB962C8B-B14F-4D97-AF65-F5344CB8AC3E}">
        <p14:creationId xmlns:p14="http://schemas.microsoft.com/office/powerpoint/2010/main" val="2766664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021CD31-6858-44A5-970A-80395D461AE1}" type="datetimeFigureOut">
              <a:rPr lang="en-GB" smtClean="0"/>
              <a:t>26/02/2024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8CF304E-F16A-460B-955E-60859CBA7365}" type="slidenum">
              <a:rPr lang="en-GB" smtClean="0"/>
              <a:t>‹#›</a:t>
            </a:fld>
            <a:endParaRPr lang="en-GB"/>
          </a:p>
        </p:txBody>
      </p:sp>
    </p:spTree>
    <p:extLst>
      <p:ext uri="{BB962C8B-B14F-4D97-AF65-F5344CB8AC3E}">
        <p14:creationId xmlns:p14="http://schemas.microsoft.com/office/powerpoint/2010/main" val="1720356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021CD31-6858-44A5-970A-80395D461AE1}" type="datetimeFigureOut">
              <a:rPr lang="en-GB" smtClean="0"/>
              <a:t>26/02/2024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8CF304E-F16A-460B-955E-60859CBA7365}" type="slidenum">
              <a:rPr lang="en-GB" smtClean="0"/>
              <a:t>‹#›</a:t>
            </a:fld>
            <a:endParaRPr lang="en-GB"/>
          </a:p>
        </p:txBody>
      </p:sp>
    </p:spTree>
    <p:extLst>
      <p:ext uri="{BB962C8B-B14F-4D97-AF65-F5344CB8AC3E}">
        <p14:creationId xmlns:p14="http://schemas.microsoft.com/office/powerpoint/2010/main" val="3638045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21CD31-6858-44A5-970A-80395D461AE1}" type="datetimeFigureOut">
              <a:rPr lang="en-GB" smtClean="0"/>
              <a:t>26/02/2024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8CF304E-F16A-460B-955E-60859CBA7365}" type="slidenum">
              <a:rPr lang="en-GB" smtClean="0"/>
              <a:t>‹#›</a:t>
            </a:fld>
            <a:endParaRPr lang="en-GB"/>
          </a:p>
        </p:txBody>
      </p:sp>
    </p:spTree>
    <p:extLst>
      <p:ext uri="{BB962C8B-B14F-4D97-AF65-F5344CB8AC3E}">
        <p14:creationId xmlns:p14="http://schemas.microsoft.com/office/powerpoint/2010/main" val="427380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21CD31-6858-44A5-970A-80395D461AE1}" type="datetimeFigureOut">
              <a:rPr lang="en-GB" smtClean="0"/>
              <a:t>26/02/2024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CF304E-F16A-460B-955E-60859CBA7365}" type="slidenum">
              <a:rPr lang="en-GB" smtClean="0"/>
              <a:t>‹#›</a:t>
            </a:fld>
            <a:endParaRPr lang="en-GB"/>
          </a:p>
        </p:txBody>
      </p:sp>
    </p:spTree>
    <p:extLst>
      <p:ext uri="{BB962C8B-B14F-4D97-AF65-F5344CB8AC3E}">
        <p14:creationId xmlns:p14="http://schemas.microsoft.com/office/powerpoint/2010/main" val="645342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21CD31-6858-44A5-970A-80395D461AE1}" type="datetimeFigureOut">
              <a:rPr lang="en-GB" smtClean="0"/>
              <a:t>26/02/2024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CF304E-F16A-460B-955E-60859CBA7365}" type="slidenum">
              <a:rPr lang="en-GB" smtClean="0"/>
              <a:t>‹#›</a:t>
            </a:fld>
            <a:endParaRPr lang="en-GB"/>
          </a:p>
        </p:txBody>
      </p:sp>
    </p:spTree>
    <p:extLst>
      <p:ext uri="{BB962C8B-B14F-4D97-AF65-F5344CB8AC3E}">
        <p14:creationId xmlns:p14="http://schemas.microsoft.com/office/powerpoint/2010/main" val="4222855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21CD31-6858-44A5-970A-80395D461AE1}" type="datetimeFigureOut">
              <a:rPr lang="en-GB" smtClean="0"/>
              <a:t>26/02/2024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CF304E-F16A-460B-955E-60859CBA7365}" type="slidenum">
              <a:rPr lang="en-GB" smtClean="0"/>
              <a:t>‹#›</a:t>
            </a:fld>
            <a:endParaRPr lang="en-GB"/>
          </a:p>
        </p:txBody>
      </p:sp>
    </p:spTree>
    <p:extLst>
      <p:ext uri="{BB962C8B-B14F-4D97-AF65-F5344CB8AC3E}">
        <p14:creationId xmlns:p14="http://schemas.microsoft.com/office/powerpoint/2010/main" val="803499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1.png"/><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81.png"/><Relationship Id="rId1" Type="http://schemas.openxmlformats.org/officeDocument/2006/relationships/slideLayout" Target="../slideLayouts/slideLayout7.xml"/><Relationship Id="rId4" Type="http://schemas.openxmlformats.org/officeDocument/2006/relationships/image" Target="../media/image20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7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1.png"/><Relationship Id="rId2" Type="http://schemas.openxmlformats.org/officeDocument/2006/relationships/image" Target="../media/image28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210.png"/><Relationship Id="rId7" Type="http://schemas.openxmlformats.org/officeDocument/2006/relationships/image" Target="../media/image250.png"/><Relationship Id="rId2" Type="http://schemas.openxmlformats.org/officeDocument/2006/relationships/image" Target="../media/image200.png"/><Relationship Id="rId1" Type="http://schemas.openxmlformats.org/officeDocument/2006/relationships/slideLayout" Target="../slideLayouts/slideLayout2.xml"/><Relationship Id="rId6" Type="http://schemas.openxmlformats.org/officeDocument/2006/relationships/image" Target="../media/image240.png"/><Relationship Id="rId5" Type="http://schemas.openxmlformats.org/officeDocument/2006/relationships/image" Target="../media/image230.png"/><Relationship Id="rId4" Type="http://schemas.openxmlformats.org/officeDocument/2006/relationships/image" Target="../media/image220.png"/></Relationships>
</file>

<file path=ppt/slides/_rels/slide29.xml.rels><?xml version="1.0" encoding="UTF-8" standalone="yes"?>
<Relationships xmlns="http://schemas.openxmlformats.org/package/2006/relationships"><Relationship Id="rId8" Type="http://schemas.openxmlformats.org/officeDocument/2006/relationships/image" Target="../media/image320.png"/><Relationship Id="rId3" Type="http://schemas.openxmlformats.org/officeDocument/2006/relationships/image" Target="../media/image270.png"/><Relationship Id="rId7" Type="http://schemas.openxmlformats.org/officeDocument/2006/relationships/image" Target="../media/image310.png"/><Relationship Id="rId2" Type="http://schemas.openxmlformats.org/officeDocument/2006/relationships/image" Target="../media/image260.png"/><Relationship Id="rId1" Type="http://schemas.openxmlformats.org/officeDocument/2006/relationships/slideLayout" Target="../slideLayouts/slideLayout7.xml"/><Relationship Id="rId6" Type="http://schemas.openxmlformats.org/officeDocument/2006/relationships/image" Target="../media/image300.png"/><Relationship Id="rId5" Type="http://schemas.openxmlformats.org/officeDocument/2006/relationships/image" Target="../media/image290.png"/><Relationship Id="rId4" Type="http://schemas.openxmlformats.org/officeDocument/2006/relationships/image" Target="../media/image28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52.png"/></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430.png"/></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36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340.png"/><Relationship Id="rId7" Type="http://schemas.openxmlformats.org/officeDocument/2006/relationships/image" Target="../media/image380.png"/><Relationship Id="rId2" Type="http://schemas.openxmlformats.org/officeDocument/2006/relationships/image" Target="../media/image330.png"/><Relationship Id="rId1" Type="http://schemas.openxmlformats.org/officeDocument/2006/relationships/slideLayout" Target="../slideLayouts/slideLayout7.xml"/><Relationship Id="rId6" Type="http://schemas.openxmlformats.org/officeDocument/2006/relationships/image" Target="../media/image370.png"/><Relationship Id="rId5" Type="http://schemas.openxmlformats.org/officeDocument/2006/relationships/image" Target="../media/image58.png"/><Relationship Id="rId4" Type="http://schemas.openxmlformats.org/officeDocument/2006/relationships/image" Target="../media/image5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4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 Id="rId5" Type="http://schemas.openxmlformats.org/officeDocument/2006/relationships/image" Target="../media/image70.png"/><Relationship Id="rId4" Type="http://schemas.openxmlformats.org/officeDocument/2006/relationships/image" Target="../media/image69.png"/></Relationships>
</file>

<file path=ppt/slides/_rels/slide4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44.xml.rels><?xml version="1.0" encoding="UTF-8" standalone="yes"?>
<Relationships xmlns="http://schemas.openxmlformats.org/package/2006/relationships"><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image" Target="../media/image78.png"/><Relationship Id="rId1" Type="http://schemas.openxmlformats.org/officeDocument/2006/relationships/slideLayout" Target="../slideLayouts/slideLayout7.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45.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88.png"/><Relationship Id="rId7" Type="http://schemas.openxmlformats.org/officeDocument/2006/relationships/image" Target="../media/image92.png"/><Relationship Id="rId2" Type="http://schemas.openxmlformats.org/officeDocument/2006/relationships/image" Target="../media/image87.png"/><Relationship Id="rId1" Type="http://schemas.openxmlformats.org/officeDocument/2006/relationships/slideLayout" Target="../slideLayouts/slideLayout7.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48.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6.png"/><Relationship Id="rId7" Type="http://schemas.openxmlformats.org/officeDocument/2006/relationships/image" Target="../media/image100.png"/><Relationship Id="rId2" Type="http://schemas.openxmlformats.org/officeDocument/2006/relationships/image" Target="../media/image95.png"/><Relationship Id="rId1" Type="http://schemas.openxmlformats.org/officeDocument/2006/relationships/slideLayout" Target="../slideLayouts/slideLayout7.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 Id="rId9" Type="http://schemas.openxmlformats.org/officeDocument/2006/relationships/image" Target="../media/image102.png"/></Relationships>
</file>

<file path=ppt/slides/_rels/slide51.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108.png"/><Relationship Id="rId7" Type="http://schemas.openxmlformats.org/officeDocument/2006/relationships/image" Target="../media/image112.png"/><Relationship Id="rId2" Type="http://schemas.openxmlformats.org/officeDocument/2006/relationships/image" Target="../media/image107.png"/><Relationship Id="rId1" Type="http://schemas.openxmlformats.org/officeDocument/2006/relationships/slideLayout" Target="../slideLayouts/slideLayout7.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9.png"/><Relationship Id="rId9" Type="http://schemas.openxmlformats.org/officeDocument/2006/relationships/image" Target="../media/image114.png"/></Relationships>
</file>

<file path=ppt/slides/_rels/slide54.xml.rels><?xml version="1.0" encoding="UTF-8" standalone="yes"?>
<Relationships xmlns="http://schemas.openxmlformats.org/package/2006/relationships"><Relationship Id="rId8" Type="http://schemas.openxmlformats.org/officeDocument/2006/relationships/image" Target="../media/image118.png"/><Relationship Id="rId3" Type="http://schemas.openxmlformats.org/officeDocument/2006/relationships/image" Target="../media/image108.png"/><Relationship Id="rId7" Type="http://schemas.openxmlformats.org/officeDocument/2006/relationships/image" Target="../media/image114.png"/><Relationship Id="rId2" Type="http://schemas.openxmlformats.org/officeDocument/2006/relationships/image" Target="../media/image107.png"/><Relationship Id="rId1" Type="http://schemas.openxmlformats.org/officeDocument/2006/relationships/slideLayout" Target="../slideLayouts/slideLayout7.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15.png"/><Relationship Id="rId9" Type="http://schemas.openxmlformats.org/officeDocument/2006/relationships/image" Target="../media/image119.png"/></Relationships>
</file>

<file path=ppt/slides/_rels/slide55.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image" Target="../media/image108.png"/><Relationship Id="rId7" Type="http://schemas.openxmlformats.org/officeDocument/2006/relationships/image" Target="../media/image123.png"/><Relationship Id="rId2" Type="http://schemas.openxmlformats.org/officeDocument/2006/relationships/image" Target="../media/image107.png"/><Relationship Id="rId1" Type="http://schemas.openxmlformats.org/officeDocument/2006/relationships/slideLayout" Target="../slideLayouts/slideLayout7.xml"/><Relationship Id="rId6" Type="http://schemas.openxmlformats.org/officeDocument/2006/relationships/image" Target="../media/image122.png"/><Relationship Id="rId5" Type="http://schemas.openxmlformats.org/officeDocument/2006/relationships/image" Target="../media/image121.png"/><Relationship Id="rId10" Type="http://schemas.openxmlformats.org/officeDocument/2006/relationships/image" Target="../media/image126.png"/><Relationship Id="rId4" Type="http://schemas.openxmlformats.org/officeDocument/2006/relationships/image" Target="../media/image120.png"/><Relationship Id="rId9" Type="http://schemas.openxmlformats.org/officeDocument/2006/relationships/image" Target="../media/image125.png"/></Relationships>
</file>

<file path=ppt/slides/_rels/slide56.xml.rels><?xml version="1.0" encoding="UTF-8" standalone="yes"?>
<Relationships xmlns="http://schemas.openxmlformats.org/package/2006/relationships"><Relationship Id="rId8" Type="http://schemas.openxmlformats.org/officeDocument/2006/relationships/image" Target="../media/image133.png"/><Relationship Id="rId3" Type="http://schemas.openxmlformats.org/officeDocument/2006/relationships/image" Target="../media/image128.png"/><Relationship Id="rId7" Type="http://schemas.openxmlformats.org/officeDocument/2006/relationships/image" Target="../media/image132.png"/><Relationship Id="rId2" Type="http://schemas.openxmlformats.org/officeDocument/2006/relationships/image" Target="../media/image127.png"/><Relationship Id="rId1" Type="http://schemas.openxmlformats.org/officeDocument/2006/relationships/slideLayout" Target="../slideLayouts/slideLayout7.xml"/><Relationship Id="rId6" Type="http://schemas.openxmlformats.org/officeDocument/2006/relationships/image" Target="../media/image131.png"/><Relationship Id="rId11" Type="http://schemas.openxmlformats.org/officeDocument/2006/relationships/image" Target="../media/image136.png"/><Relationship Id="rId5" Type="http://schemas.openxmlformats.org/officeDocument/2006/relationships/image" Target="../media/image130.png"/><Relationship Id="rId10" Type="http://schemas.openxmlformats.org/officeDocument/2006/relationships/image" Target="../media/image135.png"/><Relationship Id="rId4" Type="http://schemas.openxmlformats.org/officeDocument/2006/relationships/image" Target="../media/image129.png"/><Relationship Id="rId9" Type="http://schemas.openxmlformats.org/officeDocument/2006/relationships/image" Target="../media/image134.png"/></Relationships>
</file>

<file path=ppt/slides/_rels/slide57.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105.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9.png"/><Relationship Id="rId1" Type="http://schemas.openxmlformats.org/officeDocument/2006/relationships/slideLayout" Target="../slideLayouts/slideLayout2.xml"/><Relationship Id="rId5" Type="http://schemas.openxmlformats.org/officeDocument/2006/relationships/image" Target="../media/image142.png"/><Relationship Id="rId4" Type="http://schemas.openxmlformats.org/officeDocument/2006/relationships/image" Target="../media/image141.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3.png"/><Relationship Id="rId10"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image" Target="../media/image9.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230.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45.png"/><Relationship Id="rId7" Type="http://schemas.openxmlformats.org/officeDocument/2006/relationships/image" Target="../media/image149.png"/><Relationship Id="rId2" Type="http://schemas.openxmlformats.org/officeDocument/2006/relationships/image" Target="../media/image144.png"/><Relationship Id="rId1" Type="http://schemas.openxmlformats.org/officeDocument/2006/relationships/slideLayout" Target="../slideLayouts/slideLayout7.xml"/><Relationship Id="rId6" Type="http://schemas.openxmlformats.org/officeDocument/2006/relationships/image" Target="../media/image148.png"/><Relationship Id="rId5" Type="http://schemas.openxmlformats.org/officeDocument/2006/relationships/image" Target="../media/image147.png"/><Relationship Id="rId4" Type="http://schemas.openxmlformats.org/officeDocument/2006/relationships/image" Target="../media/image146.png"/></Relationships>
</file>

<file path=ppt/slides/_rels/slide64.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image" Target="../media/image1450.png"/><Relationship Id="rId7" Type="http://schemas.openxmlformats.org/officeDocument/2006/relationships/image" Target="../media/image1490.png"/><Relationship Id="rId2" Type="http://schemas.openxmlformats.org/officeDocument/2006/relationships/image" Target="../media/image1440.png"/><Relationship Id="rId1" Type="http://schemas.openxmlformats.org/officeDocument/2006/relationships/slideLayout" Target="../slideLayouts/slideLayout7.xml"/><Relationship Id="rId6" Type="http://schemas.openxmlformats.org/officeDocument/2006/relationships/image" Target="../media/image1480.png"/><Relationship Id="rId5" Type="http://schemas.openxmlformats.org/officeDocument/2006/relationships/image" Target="../media/image1470.png"/><Relationship Id="rId4" Type="http://schemas.openxmlformats.org/officeDocument/2006/relationships/image" Target="../media/image1460.png"/></Relationships>
</file>

<file path=ppt/slides/_rels/slide65.xml.rels><?xml version="1.0" encoding="UTF-8" standalone="yes"?>
<Relationships xmlns="http://schemas.openxmlformats.org/package/2006/relationships"><Relationship Id="rId3" Type="http://schemas.openxmlformats.org/officeDocument/2006/relationships/image" Target="../media/image152.png"/><Relationship Id="rId7" Type="http://schemas.openxmlformats.org/officeDocument/2006/relationships/image" Target="../media/image156.png"/><Relationship Id="rId2" Type="http://schemas.openxmlformats.org/officeDocument/2006/relationships/image" Target="../media/image151.png"/><Relationship Id="rId1" Type="http://schemas.openxmlformats.org/officeDocument/2006/relationships/slideLayout" Target="../slideLayouts/slideLayout7.xml"/><Relationship Id="rId6" Type="http://schemas.openxmlformats.org/officeDocument/2006/relationships/image" Target="../media/image155.png"/><Relationship Id="rId5" Type="http://schemas.openxmlformats.org/officeDocument/2006/relationships/image" Target="../media/image154.png"/><Relationship Id="rId4" Type="http://schemas.openxmlformats.org/officeDocument/2006/relationships/image" Target="../media/image153.png"/></Relationships>
</file>

<file path=ppt/slides/_rels/slide66.xml.rels><?xml version="1.0" encoding="UTF-8" standalone="yes"?>
<Relationships xmlns="http://schemas.openxmlformats.org/package/2006/relationships"><Relationship Id="rId8" Type="http://schemas.openxmlformats.org/officeDocument/2006/relationships/image" Target="../media/image162.png"/><Relationship Id="rId3" Type="http://schemas.openxmlformats.org/officeDocument/2006/relationships/image" Target="../media/image130.png"/><Relationship Id="rId7" Type="http://schemas.openxmlformats.org/officeDocument/2006/relationships/image" Target="../media/image137.png"/><Relationship Id="rId2" Type="http://schemas.openxmlformats.org/officeDocument/2006/relationships/image" Target="../media/image157.png"/><Relationship Id="rId1" Type="http://schemas.openxmlformats.org/officeDocument/2006/relationships/slideLayout" Target="../slideLayouts/slideLayout7.xml"/><Relationship Id="rId6" Type="http://schemas.openxmlformats.org/officeDocument/2006/relationships/image" Target="../media/image160.png"/><Relationship Id="rId5" Type="http://schemas.openxmlformats.org/officeDocument/2006/relationships/image" Target="../media/image159.png"/><Relationship Id="rId10" Type="http://schemas.openxmlformats.org/officeDocument/2006/relationships/image" Target="../media/image164.png"/><Relationship Id="rId4" Type="http://schemas.openxmlformats.org/officeDocument/2006/relationships/image" Target="../media/image158.png"/><Relationship Id="rId9" Type="http://schemas.openxmlformats.org/officeDocument/2006/relationships/image" Target="../media/image163.png"/></Relationships>
</file>

<file path=ppt/slides/_rels/slide67.xml.rels><?xml version="1.0" encoding="UTF-8" standalone="yes"?>
<Relationships xmlns="http://schemas.openxmlformats.org/package/2006/relationships"><Relationship Id="rId2" Type="http://schemas.openxmlformats.org/officeDocument/2006/relationships/image" Target="../media/image165.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image" Target="../media/image166.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7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solidFill>
                  <a:srgbClr val="92D050"/>
                </a:solidFill>
              </a:rPr>
              <a:t>GCSE: </a:t>
            </a:r>
            <a:r>
              <a:rPr lang="en-GB" dirty="0"/>
              <a:t>Straight Lines</a:t>
            </a:r>
          </a:p>
        </p:txBody>
      </p:sp>
      <p:sp>
        <p:nvSpPr>
          <p:cNvPr id="3" name="Subtitle 2"/>
          <p:cNvSpPr>
            <a:spLocks noGrp="1"/>
          </p:cNvSpPr>
          <p:nvPr>
            <p:ph type="subTitle" idx="1"/>
          </p:nvPr>
        </p:nvSpPr>
        <p:spPr>
          <a:xfrm>
            <a:off x="1079612" y="3645024"/>
            <a:ext cx="6984776" cy="1417712"/>
          </a:xfrm>
        </p:spPr>
        <p:txBody>
          <a:bodyPr>
            <a:normAutofit/>
          </a:bodyPr>
          <a:lstStyle/>
          <a:p>
            <a:endParaRPr lang="en-GB" sz="2800" dirty="0"/>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2192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p:cNvSpPr txBox="1"/>
              <p:nvPr/>
            </p:nvSpPr>
            <p:spPr>
              <a:xfrm>
                <a:off x="827583" y="2188689"/>
                <a:ext cx="7704856"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point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𝑘</m:t>
                        </m:r>
                        <m:r>
                          <a:rPr lang="en-GB" b="0" i="1" smtClean="0">
                            <a:latin typeface="Cambria Math" panose="02040503050406030204" pitchFamily="18" charset="0"/>
                          </a:rPr>
                          <m:t>,8</m:t>
                        </m:r>
                      </m:e>
                    </m:d>
                  </m:oMath>
                </a14:m>
                <a:r>
                  <a:rPr lang="en-GB" dirty="0"/>
                  <a:t> lies on the line with equation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=20−4</m:t>
                    </m:r>
                    <m:r>
                      <a:rPr lang="en-GB" b="0" i="1" smtClean="0">
                        <a:latin typeface="Cambria Math" panose="02040503050406030204" pitchFamily="18" charset="0"/>
                      </a:rPr>
                      <m:t>𝑥</m:t>
                    </m:r>
                  </m:oMath>
                </a14:m>
                <a:r>
                  <a:rPr lang="en-GB" dirty="0"/>
                  <a:t>. Determine the value of </a:t>
                </a:r>
                <a14:m>
                  <m:oMath xmlns:m="http://schemas.openxmlformats.org/officeDocument/2006/math">
                    <m:r>
                      <a:rPr lang="en-GB" b="0" i="1" smtClean="0">
                        <a:latin typeface="Cambria Math" panose="02040503050406030204" pitchFamily="18" charset="0"/>
                      </a:rPr>
                      <m:t>𝑘</m:t>
                    </m:r>
                  </m:oMath>
                </a14:m>
                <a:r>
                  <a:rPr lang="en-GB" dirty="0"/>
                  <a:t>.</a:t>
                </a:r>
              </a:p>
            </p:txBody>
          </p:sp>
        </mc:Choice>
        <mc:Fallback xmlns="">
          <p:sp>
            <p:nvSpPr>
              <p:cNvPr id="6" name="TextBox 5"/>
              <p:cNvSpPr txBox="1">
                <a:spLocks noRot="1" noChangeAspect="1" noMove="1" noResize="1" noEditPoints="1" noAdjustHandles="1" noChangeArrowheads="1" noChangeShapeType="1" noTextEdit="1"/>
              </p:cNvSpPr>
              <p:nvPr/>
            </p:nvSpPr>
            <p:spPr>
              <a:xfrm>
                <a:off x="827583" y="2188689"/>
                <a:ext cx="7704856" cy="646331"/>
              </a:xfrm>
              <a:prstGeom prst="rect">
                <a:avLst/>
              </a:prstGeom>
              <a:blipFill rotWithShape="0">
                <a:blip r:embed="rId2"/>
                <a:stretch>
                  <a:fillRect b="-230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92492" y="4818713"/>
                <a:ext cx="7739947"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A line has equation </a:t>
                </a:r>
                <a14:m>
                  <m:oMath xmlns:m="http://schemas.openxmlformats.org/officeDocument/2006/math">
                    <m:r>
                      <a:rPr lang="en-GB" b="0" i="1" smtClean="0">
                        <a:latin typeface="Cambria Math" panose="02040503050406030204" pitchFamily="18" charset="0"/>
                      </a:rPr>
                      <m:t>3</m:t>
                    </m:r>
                    <m:r>
                      <a:rPr lang="en-GB" b="0" i="1" smtClean="0">
                        <a:latin typeface="Cambria Math" panose="02040503050406030204" pitchFamily="18" charset="0"/>
                      </a:rPr>
                      <m:t>𝑥</m:t>
                    </m:r>
                    <m:r>
                      <a:rPr lang="en-GB" b="0" i="1" smtClean="0">
                        <a:latin typeface="Cambria Math" panose="02040503050406030204" pitchFamily="18" charset="0"/>
                      </a:rPr>
                      <m:t>−2</m:t>
                    </m:r>
                    <m:r>
                      <a:rPr lang="en-GB" b="0" i="1" smtClean="0">
                        <a:latin typeface="Cambria Math" panose="02040503050406030204" pitchFamily="18" charset="0"/>
                      </a:rPr>
                      <m:t>𝑦</m:t>
                    </m:r>
                    <m:r>
                      <a:rPr lang="en-GB" b="0" i="1" smtClean="0">
                        <a:latin typeface="Cambria Math" panose="02040503050406030204" pitchFamily="18" charset="0"/>
                      </a:rPr>
                      <m:t>+4=0</m:t>
                    </m:r>
                  </m:oMath>
                </a14:m>
                <a:r>
                  <a:rPr lang="en-GB" dirty="0"/>
                  <a:t>. Determine the coordinate of the point it intercepts the </a:t>
                </a:r>
                <a14:m>
                  <m:oMath xmlns:m="http://schemas.openxmlformats.org/officeDocument/2006/math">
                    <m:r>
                      <a:rPr lang="en-GB" b="0" i="1" smtClean="0">
                        <a:latin typeface="Cambria Math" panose="02040503050406030204" pitchFamily="18" charset="0"/>
                      </a:rPr>
                      <m:t>𝑥</m:t>
                    </m:r>
                  </m:oMath>
                </a14:m>
                <a:r>
                  <a:rPr lang="en-GB" dirty="0"/>
                  <a:t>-axis.</a:t>
                </a:r>
              </a:p>
            </p:txBody>
          </p:sp>
        </mc:Choice>
        <mc:Fallback xmlns="">
          <p:sp>
            <p:nvSpPr>
              <p:cNvPr id="7" name="TextBox 6"/>
              <p:cNvSpPr txBox="1">
                <a:spLocks noRot="1" noChangeAspect="1" noMove="1" noResize="1" noEditPoints="1" noAdjustHandles="1" noChangeArrowheads="1" noChangeShapeType="1" noTextEdit="1"/>
              </p:cNvSpPr>
              <p:nvPr/>
            </p:nvSpPr>
            <p:spPr>
              <a:xfrm>
                <a:off x="792492" y="4818713"/>
                <a:ext cx="7739947" cy="646331"/>
              </a:xfrm>
              <a:prstGeom prst="rect">
                <a:avLst/>
              </a:prstGeom>
              <a:blipFill rotWithShape="0">
                <a:blip r:embed="rId3"/>
                <a:stretch>
                  <a:fillRect b="-230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619671" y="5667492"/>
                <a:ext cx="6120680" cy="11657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3</m:t>
                      </m:r>
                      <m:r>
                        <a:rPr lang="en-GB" b="0" i="1" smtClean="0">
                          <a:latin typeface="Cambria Math" panose="02040503050406030204" pitchFamily="18" charset="0"/>
                        </a:rPr>
                        <m:t>𝑥</m:t>
                      </m:r>
                      <m:r>
                        <a:rPr lang="en-GB" b="0" i="1" smtClean="0">
                          <a:latin typeface="Cambria Math" panose="02040503050406030204" pitchFamily="18" charset="0"/>
                        </a:rPr>
                        <m:t>+4=0</m:t>
                      </m:r>
                    </m:oMath>
                    <m:oMath xmlns:m="http://schemas.openxmlformats.org/officeDocument/2006/math">
                      <m:r>
                        <a:rPr lang="en-GB" b="0" i="1" smtClean="0">
                          <a:latin typeface="Cambria Math" panose="02040503050406030204" pitchFamily="18" charset="0"/>
                        </a:rPr>
                        <m:t>3</m:t>
                      </m:r>
                      <m:r>
                        <a:rPr lang="en-GB" b="0" i="1" smtClean="0">
                          <a:latin typeface="Cambria Math" panose="02040503050406030204" pitchFamily="18" charset="0"/>
                        </a:rPr>
                        <m:t>𝑥</m:t>
                      </m:r>
                      <m:r>
                        <a:rPr lang="en-GB" b="0" i="1" smtClean="0">
                          <a:latin typeface="Cambria Math" panose="02040503050406030204" pitchFamily="18" charset="0"/>
                        </a:rPr>
                        <m:t>=−4</m:t>
                      </m:r>
                    </m:oMath>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4</m:t>
                          </m:r>
                        </m:num>
                        <m:den>
                          <m:r>
                            <a:rPr lang="en-GB" b="0" i="1" smtClean="0">
                              <a:latin typeface="Cambria Math" panose="02040503050406030204" pitchFamily="18" charset="0"/>
                            </a:rPr>
                            <m:t>3</m:t>
                          </m:r>
                        </m:den>
                      </m:f>
                      <m:r>
                        <a:rPr lang="en-GB" b="0" i="1" smtClean="0">
                          <a:latin typeface="Cambria Math" panose="02040503050406030204" pitchFamily="18" charset="0"/>
                        </a:rPr>
                        <m:t>     →  </m:t>
                      </m:r>
                      <m:d>
                        <m:dPr>
                          <m:ctrlPr>
                            <a:rPr lang="en-GB" b="0" i="1" smtClean="0">
                              <a:latin typeface="Cambria Math" panose="02040503050406030204" pitchFamily="18" charset="0"/>
                            </a:rPr>
                          </m:ctrlPr>
                        </m:dPr>
                        <m:e>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4</m:t>
                              </m:r>
                            </m:num>
                            <m:den>
                              <m:r>
                                <a:rPr lang="en-GB" b="0" i="1" smtClean="0">
                                  <a:latin typeface="Cambria Math" panose="02040503050406030204" pitchFamily="18" charset="0"/>
                                </a:rPr>
                                <m:t>3</m:t>
                              </m:r>
                            </m:den>
                          </m:f>
                          <m:r>
                            <a:rPr lang="en-GB" b="0" i="1" smtClean="0">
                              <a:latin typeface="Cambria Math" panose="02040503050406030204" pitchFamily="18" charset="0"/>
                            </a:rPr>
                            <m:t>, 0</m:t>
                          </m:r>
                        </m:e>
                      </m:d>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1619671" y="5667492"/>
                <a:ext cx="6120680" cy="1165704"/>
              </a:xfrm>
              <a:prstGeom prst="rect">
                <a:avLst/>
              </a:prstGeom>
              <a:blipFill rotWithShape="0">
                <a:blip r:embed="rId4"/>
                <a:stretch>
                  <a:fillRect/>
                </a:stretch>
              </a:blipFill>
            </p:spPr>
            <p:txBody>
              <a:bodyPr/>
              <a:lstStyle/>
              <a:p>
                <a:r>
                  <a:rPr lang="en-GB">
                    <a:noFill/>
                  </a:rPr>
                  <a:t> </a:t>
                </a:r>
              </a:p>
            </p:txBody>
          </p:sp>
        </mc:Fallback>
      </mc:AlternateContent>
      <p:sp>
        <p:nvSpPr>
          <p:cNvPr id="5" name="Rectangle 4"/>
          <p:cNvSpPr/>
          <p:nvPr/>
        </p:nvSpPr>
        <p:spPr>
          <a:xfrm>
            <a:off x="360443" y="2188689"/>
            <a:ext cx="432048" cy="43204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9" name="Rectangle 8"/>
          <p:cNvSpPr/>
          <p:nvPr/>
        </p:nvSpPr>
        <p:spPr>
          <a:xfrm>
            <a:off x="360444" y="4807163"/>
            <a:ext cx="432048" cy="43204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4</a:t>
            </a:r>
          </a:p>
        </p:txBody>
      </p:sp>
      <mc:AlternateContent xmlns:mc="http://schemas.openxmlformats.org/markup-compatibility/2006" xmlns:a14="http://schemas.microsoft.com/office/drawing/2010/main">
        <mc:Choice Requires="a14">
          <p:sp>
            <p:nvSpPr>
              <p:cNvPr id="10" name="TextBox 9"/>
              <p:cNvSpPr txBox="1"/>
              <p:nvPr/>
            </p:nvSpPr>
            <p:spPr>
              <a:xfrm>
                <a:off x="1187623" y="2909951"/>
                <a:ext cx="6120680"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8=20−4</m:t>
                      </m:r>
                      <m:r>
                        <a:rPr lang="en-GB" b="0" i="1" smtClean="0">
                          <a:latin typeface="Cambria Math" panose="02040503050406030204" pitchFamily="18" charset="0"/>
                        </a:rPr>
                        <m:t>𝑘</m:t>
                      </m:r>
                    </m:oMath>
                    <m:oMath xmlns:m="http://schemas.openxmlformats.org/officeDocument/2006/math">
                      <m:r>
                        <a:rPr lang="en-GB" b="0" i="1" smtClean="0">
                          <a:latin typeface="Cambria Math" panose="02040503050406030204" pitchFamily="18" charset="0"/>
                        </a:rPr>
                        <m:t>4</m:t>
                      </m:r>
                      <m:r>
                        <a:rPr lang="en-GB" b="0" i="1" smtClean="0">
                          <a:latin typeface="Cambria Math" panose="02040503050406030204" pitchFamily="18" charset="0"/>
                        </a:rPr>
                        <m:t>𝑘</m:t>
                      </m:r>
                      <m:r>
                        <a:rPr lang="en-GB" b="0" i="1" smtClean="0">
                          <a:latin typeface="Cambria Math" panose="02040503050406030204" pitchFamily="18" charset="0"/>
                        </a:rPr>
                        <m:t>=12 </m:t>
                      </m:r>
                    </m:oMath>
                    <m:oMath xmlns:m="http://schemas.openxmlformats.org/officeDocument/2006/math">
                      <m:r>
                        <a:rPr lang="en-GB" b="0" i="1" smtClean="0">
                          <a:latin typeface="Cambria Math" panose="02040503050406030204" pitchFamily="18" charset="0"/>
                        </a:rPr>
                        <m:t>𝑘</m:t>
                      </m:r>
                      <m:r>
                        <a:rPr lang="en-GB" b="0" i="1" smtClean="0">
                          <a:latin typeface="Cambria Math" panose="02040503050406030204" pitchFamily="18" charset="0"/>
                        </a:rPr>
                        <m:t>=3</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1187623" y="2909951"/>
                <a:ext cx="6120680" cy="923330"/>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827583" y="794309"/>
                <a:ext cx="7704856"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A point lies on the line with equation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=5</m:t>
                    </m:r>
                    <m:r>
                      <a:rPr lang="en-GB" b="0" i="1" smtClean="0">
                        <a:latin typeface="Cambria Math" panose="02040503050406030204" pitchFamily="18" charset="0"/>
                      </a:rPr>
                      <m:t>𝑥</m:t>
                    </m:r>
                    <m:r>
                      <a:rPr lang="en-GB" b="0" i="1" smtClean="0">
                        <a:latin typeface="Cambria Math" panose="02040503050406030204" pitchFamily="18" charset="0"/>
                      </a:rPr>
                      <m:t>−2</m:t>
                    </m:r>
                  </m:oMath>
                </a14:m>
                <a:r>
                  <a:rPr lang="en-GB" dirty="0"/>
                  <a:t>. The </a:t>
                </a:r>
                <a14:m>
                  <m:oMath xmlns:m="http://schemas.openxmlformats.org/officeDocument/2006/math">
                    <m:r>
                      <a:rPr lang="en-GB" b="0" i="1" smtClean="0">
                        <a:latin typeface="Cambria Math" panose="02040503050406030204" pitchFamily="18" charset="0"/>
                      </a:rPr>
                      <m:t>𝑥</m:t>
                    </m:r>
                  </m:oMath>
                </a14:m>
                <a:r>
                  <a:rPr lang="en-GB" dirty="0"/>
                  <a:t>-value of the point is 6. What would the </a:t>
                </a:r>
                <a14:m>
                  <m:oMath xmlns:m="http://schemas.openxmlformats.org/officeDocument/2006/math">
                    <m:r>
                      <a:rPr lang="en-GB" b="0" i="1" smtClean="0">
                        <a:latin typeface="Cambria Math" panose="02040503050406030204" pitchFamily="18" charset="0"/>
                      </a:rPr>
                      <m:t>𝑦</m:t>
                    </m:r>
                  </m:oMath>
                </a14:m>
                <a:r>
                  <a:rPr lang="en-GB" dirty="0"/>
                  <a:t> value have to be?</a:t>
                </a:r>
              </a:p>
            </p:txBody>
          </p:sp>
        </mc:Choice>
        <mc:Fallback xmlns="">
          <p:sp>
            <p:nvSpPr>
              <p:cNvPr id="11" name="TextBox 10"/>
              <p:cNvSpPr txBox="1">
                <a:spLocks noRot="1" noChangeAspect="1" noMove="1" noResize="1" noEditPoints="1" noAdjustHandles="1" noChangeArrowheads="1" noChangeShapeType="1" noTextEdit="1"/>
              </p:cNvSpPr>
              <p:nvPr/>
            </p:nvSpPr>
            <p:spPr>
              <a:xfrm>
                <a:off x="827583" y="794309"/>
                <a:ext cx="7704856" cy="646331"/>
              </a:xfrm>
              <a:prstGeom prst="rect">
                <a:avLst/>
              </a:prstGeom>
              <a:blipFill rotWithShape="0">
                <a:blip r:embed="rId6"/>
                <a:stretch>
                  <a:fillRect b="-230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2" name="Rectangle 11"/>
          <p:cNvSpPr/>
          <p:nvPr/>
        </p:nvSpPr>
        <p:spPr>
          <a:xfrm>
            <a:off x="360443" y="794309"/>
            <a:ext cx="432048" cy="43204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mc:AlternateContent xmlns:mc="http://schemas.openxmlformats.org/markup-compatibility/2006" xmlns:a14="http://schemas.microsoft.com/office/drawing/2010/main">
        <mc:Choice Requires="a14">
          <p:sp>
            <p:nvSpPr>
              <p:cNvPr id="13" name="TextBox 12"/>
              <p:cNvSpPr txBox="1"/>
              <p:nvPr/>
            </p:nvSpPr>
            <p:spPr>
              <a:xfrm>
                <a:off x="1511088" y="1586968"/>
                <a:ext cx="612068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=5</m:t>
                      </m:r>
                      <m:d>
                        <m:dPr>
                          <m:ctrlPr>
                            <a:rPr lang="en-GB" b="0" i="1" smtClean="0">
                              <a:latin typeface="Cambria Math" panose="02040503050406030204" pitchFamily="18" charset="0"/>
                            </a:rPr>
                          </m:ctrlPr>
                        </m:dPr>
                        <m:e>
                          <m:r>
                            <a:rPr lang="en-GB" b="0" i="1" smtClean="0">
                              <a:latin typeface="Cambria Math" panose="02040503050406030204" pitchFamily="18" charset="0"/>
                            </a:rPr>
                            <m:t>6</m:t>
                          </m:r>
                        </m:e>
                      </m:d>
                      <m:r>
                        <a:rPr lang="en-GB" b="0" i="1" smtClean="0">
                          <a:latin typeface="Cambria Math" panose="02040503050406030204" pitchFamily="18" charset="0"/>
                        </a:rPr>
                        <m:t>−2=28</m:t>
                      </m:r>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1511088" y="1586968"/>
                <a:ext cx="6120680" cy="369332"/>
              </a:xfrm>
              <a:prstGeom prst="rect">
                <a:avLst/>
              </a:prstGeom>
              <a:blipFill rotWithShape="0">
                <a:blip r:embed="rId7"/>
                <a:stretch>
                  <a:fillRect b="-6557"/>
                </a:stretch>
              </a:blipFill>
            </p:spPr>
            <p:txBody>
              <a:bodyPr/>
              <a:lstStyle/>
              <a:p>
                <a:r>
                  <a:rPr lang="en-GB">
                    <a:noFill/>
                  </a:rPr>
                  <a:t> </a:t>
                </a:r>
              </a:p>
            </p:txBody>
          </p:sp>
        </mc:Fallback>
      </mc:AlternateContent>
      <p:sp>
        <p:nvSpPr>
          <p:cNvPr id="14" name="Rectangle 13"/>
          <p:cNvSpPr/>
          <p:nvPr/>
        </p:nvSpPr>
        <p:spPr>
          <a:xfrm>
            <a:off x="333373" y="3952527"/>
            <a:ext cx="432048" cy="43204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mc:AlternateContent xmlns:mc="http://schemas.openxmlformats.org/markup-compatibility/2006" xmlns:a14="http://schemas.microsoft.com/office/drawing/2010/main">
        <mc:Choice Requires="a14">
          <p:sp>
            <p:nvSpPr>
              <p:cNvPr id="15" name="TextBox 14"/>
              <p:cNvSpPr txBox="1"/>
              <p:nvPr/>
            </p:nvSpPr>
            <p:spPr>
              <a:xfrm>
                <a:off x="792491" y="3932703"/>
                <a:ext cx="7704856"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Draw coordinate axis in your book with </a:t>
                </a:r>
                <a14:m>
                  <m:oMath xmlns:m="http://schemas.openxmlformats.org/officeDocument/2006/math">
                    <m:r>
                      <a:rPr lang="en-GB" b="0" i="1" smtClean="0">
                        <a:latin typeface="Cambria Math" panose="02040503050406030204" pitchFamily="18" charset="0"/>
                      </a:rPr>
                      <m:t>𝑥</m:t>
                    </m:r>
                  </m:oMath>
                </a14:m>
                <a:r>
                  <a:rPr lang="en-GB" dirty="0"/>
                  <a:t> going from 0 to 6 and </a:t>
                </a:r>
                <a14:m>
                  <m:oMath xmlns:m="http://schemas.openxmlformats.org/officeDocument/2006/math">
                    <m:r>
                      <a:rPr lang="en-GB" b="0" i="1" smtClean="0">
                        <a:latin typeface="Cambria Math" panose="02040503050406030204" pitchFamily="18" charset="0"/>
                      </a:rPr>
                      <m:t>𝑦</m:t>
                    </m:r>
                  </m:oMath>
                </a14:m>
                <a:r>
                  <a:rPr lang="en-GB" dirty="0"/>
                  <a:t> going from 0 to 6. Draw the line with equation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𝑦</m:t>
                    </m:r>
                    <m:r>
                      <a:rPr lang="en-GB" b="0" i="1" smtClean="0">
                        <a:latin typeface="Cambria Math" panose="02040503050406030204" pitchFamily="18" charset="0"/>
                      </a:rPr>
                      <m:t>=4</m:t>
                    </m:r>
                  </m:oMath>
                </a14:m>
                <a:r>
                  <a:rPr lang="en-GB" dirty="0"/>
                  <a:t>.</a:t>
                </a:r>
              </a:p>
            </p:txBody>
          </p:sp>
        </mc:Choice>
        <mc:Fallback xmlns="">
          <p:sp>
            <p:nvSpPr>
              <p:cNvPr id="15" name="TextBox 14"/>
              <p:cNvSpPr txBox="1">
                <a:spLocks noRot="1" noChangeAspect="1" noMove="1" noResize="1" noEditPoints="1" noAdjustHandles="1" noChangeArrowheads="1" noChangeShapeType="1" noTextEdit="1"/>
              </p:cNvSpPr>
              <p:nvPr/>
            </p:nvSpPr>
            <p:spPr>
              <a:xfrm>
                <a:off x="792491" y="3932703"/>
                <a:ext cx="7704856" cy="646331"/>
              </a:xfrm>
              <a:prstGeom prst="rect">
                <a:avLst/>
              </a:prstGeom>
              <a:blipFill rotWithShape="0">
                <a:blip r:embed="rId8"/>
                <a:stretch>
                  <a:fillRect b="-230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6" name="Rectangle 15"/>
          <p:cNvSpPr/>
          <p:nvPr/>
        </p:nvSpPr>
        <p:spPr>
          <a:xfrm>
            <a:off x="3308349" y="1496558"/>
            <a:ext cx="2598965" cy="60801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3271945" y="2901745"/>
            <a:ext cx="2598965" cy="9315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3271944" y="5671910"/>
            <a:ext cx="2598965" cy="11498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8829383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2"/>
          <p:cNvSpPr>
            <a:spLocks noChangeShapeType="1"/>
          </p:cNvSpPr>
          <p:nvPr/>
        </p:nvSpPr>
        <p:spPr bwMode="auto">
          <a:xfrm>
            <a:off x="4572000" y="0"/>
            <a:ext cx="0" cy="68580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3" name="Line 3"/>
          <p:cNvSpPr>
            <a:spLocks noChangeShapeType="1"/>
          </p:cNvSpPr>
          <p:nvPr/>
        </p:nvSpPr>
        <p:spPr bwMode="auto">
          <a:xfrm>
            <a:off x="0" y="3429000"/>
            <a:ext cx="91440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4" name="Text Box 4"/>
          <p:cNvSpPr txBox="1">
            <a:spLocks noChangeArrowheads="1"/>
          </p:cNvSpPr>
          <p:nvPr/>
        </p:nvSpPr>
        <p:spPr bwMode="auto">
          <a:xfrm>
            <a:off x="85148" y="342900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1pPr>
            <a:lvl2pPr>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2pPr>
            <a:lvl3pPr>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3pPr>
            <a:lvl4pPr>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4pPr>
            <a:lvl5pPr>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5pPr>
            <a:lvl6pPr fontAlgn="base">
              <a:spcBef>
                <a:spcPct val="0"/>
              </a:spcBef>
              <a:spcAft>
                <a:spcPct val="0"/>
              </a:spcAft>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6pPr>
            <a:lvl7pPr fontAlgn="base">
              <a:spcBef>
                <a:spcPct val="0"/>
              </a:spcBef>
              <a:spcAft>
                <a:spcPct val="0"/>
              </a:spcAft>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7pPr>
            <a:lvl8pPr fontAlgn="base">
              <a:spcBef>
                <a:spcPct val="0"/>
              </a:spcBef>
              <a:spcAft>
                <a:spcPct val="0"/>
              </a:spcAft>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8pPr>
            <a:lvl9pPr fontAlgn="base">
              <a:spcBef>
                <a:spcPct val="0"/>
              </a:spcBef>
              <a:spcAft>
                <a:spcPct val="0"/>
              </a:spcAft>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9pPr>
          </a:lstStyle>
          <a:p>
            <a:pPr>
              <a:spcBef>
                <a:spcPct val="50000"/>
              </a:spcBef>
            </a:pPr>
            <a:r>
              <a:rPr lang="en-GB" sz="1400" dirty="0"/>
              <a:t>x	-5	-4	-3	-2	-1	0	1	2	3	4	5	6</a:t>
            </a:r>
            <a:endParaRPr lang="en-US" sz="1400" dirty="0"/>
          </a:p>
        </p:txBody>
      </p:sp>
      <p:sp>
        <p:nvSpPr>
          <p:cNvPr id="10245" name="Line 5"/>
          <p:cNvSpPr>
            <a:spLocks noChangeShapeType="1"/>
          </p:cNvSpPr>
          <p:nvPr/>
        </p:nvSpPr>
        <p:spPr bwMode="auto">
          <a:xfrm flipH="1">
            <a:off x="25082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6" name="Line 6"/>
          <p:cNvSpPr>
            <a:spLocks noChangeShapeType="1"/>
          </p:cNvSpPr>
          <p:nvPr/>
        </p:nvSpPr>
        <p:spPr bwMode="auto">
          <a:xfrm>
            <a:off x="971550"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7" name="Line 7"/>
          <p:cNvSpPr>
            <a:spLocks noChangeShapeType="1"/>
          </p:cNvSpPr>
          <p:nvPr/>
        </p:nvSpPr>
        <p:spPr bwMode="auto">
          <a:xfrm>
            <a:off x="169227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8" name="Line 8"/>
          <p:cNvSpPr>
            <a:spLocks noChangeShapeType="1"/>
          </p:cNvSpPr>
          <p:nvPr/>
        </p:nvSpPr>
        <p:spPr bwMode="auto">
          <a:xfrm>
            <a:off x="2411413"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9" name="Line 9"/>
          <p:cNvSpPr>
            <a:spLocks noChangeShapeType="1"/>
          </p:cNvSpPr>
          <p:nvPr/>
        </p:nvSpPr>
        <p:spPr bwMode="auto">
          <a:xfrm>
            <a:off x="3132138"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0" name="Line 10"/>
          <p:cNvSpPr>
            <a:spLocks noChangeShapeType="1"/>
          </p:cNvSpPr>
          <p:nvPr/>
        </p:nvSpPr>
        <p:spPr bwMode="auto">
          <a:xfrm>
            <a:off x="0" y="2708275"/>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1" name="Line 11"/>
          <p:cNvSpPr>
            <a:spLocks noChangeShapeType="1"/>
          </p:cNvSpPr>
          <p:nvPr/>
        </p:nvSpPr>
        <p:spPr bwMode="auto">
          <a:xfrm>
            <a:off x="529272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2" name="Line 12"/>
          <p:cNvSpPr>
            <a:spLocks noChangeShapeType="1"/>
          </p:cNvSpPr>
          <p:nvPr/>
        </p:nvSpPr>
        <p:spPr bwMode="auto">
          <a:xfrm>
            <a:off x="6011863"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3" name="Line 13"/>
          <p:cNvSpPr>
            <a:spLocks noChangeShapeType="1"/>
          </p:cNvSpPr>
          <p:nvPr/>
        </p:nvSpPr>
        <p:spPr bwMode="auto">
          <a:xfrm>
            <a:off x="6732588"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4" name="Line 14"/>
          <p:cNvSpPr>
            <a:spLocks noChangeShapeType="1"/>
          </p:cNvSpPr>
          <p:nvPr/>
        </p:nvSpPr>
        <p:spPr bwMode="auto">
          <a:xfrm>
            <a:off x="745172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5" name="Line 15"/>
          <p:cNvSpPr>
            <a:spLocks noChangeShapeType="1"/>
          </p:cNvSpPr>
          <p:nvPr/>
        </p:nvSpPr>
        <p:spPr bwMode="auto">
          <a:xfrm>
            <a:off x="8172450"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6" name="Line 16"/>
          <p:cNvSpPr>
            <a:spLocks noChangeShapeType="1"/>
          </p:cNvSpPr>
          <p:nvPr/>
        </p:nvSpPr>
        <p:spPr bwMode="auto">
          <a:xfrm>
            <a:off x="889317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7" name="Line 17"/>
          <p:cNvSpPr>
            <a:spLocks noChangeShapeType="1"/>
          </p:cNvSpPr>
          <p:nvPr/>
        </p:nvSpPr>
        <p:spPr bwMode="auto">
          <a:xfrm>
            <a:off x="0" y="549275"/>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8" name="Line 18"/>
          <p:cNvSpPr>
            <a:spLocks noChangeShapeType="1"/>
          </p:cNvSpPr>
          <p:nvPr/>
        </p:nvSpPr>
        <p:spPr bwMode="auto">
          <a:xfrm>
            <a:off x="0" y="1268413"/>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9" name="Line 19"/>
          <p:cNvSpPr>
            <a:spLocks noChangeShapeType="1"/>
          </p:cNvSpPr>
          <p:nvPr/>
        </p:nvSpPr>
        <p:spPr bwMode="auto">
          <a:xfrm>
            <a:off x="0" y="1989138"/>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1" name="Line 21"/>
          <p:cNvSpPr>
            <a:spLocks noChangeShapeType="1"/>
          </p:cNvSpPr>
          <p:nvPr/>
        </p:nvSpPr>
        <p:spPr bwMode="auto">
          <a:xfrm>
            <a:off x="0" y="4149725"/>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2" name="Line 22"/>
          <p:cNvSpPr>
            <a:spLocks noChangeShapeType="1"/>
          </p:cNvSpPr>
          <p:nvPr/>
        </p:nvSpPr>
        <p:spPr bwMode="auto">
          <a:xfrm flipV="1">
            <a:off x="0" y="4868863"/>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3" name="Line 23"/>
          <p:cNvSpPr>
            <a:spLocks noChangeShapeType="1"/>
          </p:cNvSpPr>
          <p:nvPr/>
        </p:nvSpPr>
        <p:spPr bwMode="auto">
          <a:xfrm>
            <a:off x="0" y="5589588"/>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4" name="Line 24"/>
          <p:cNvSpPr>
            <a:spLocks noChangeShapeType="1"/>
          </p:cNvSpPr>
          <p:nvPr/>
        </p:nvSpPr>
        <p:spPr bwMode="auto">
          <a:xfrm>
            <a:off x="0" y="6308725"/>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5" name="Text Box 25"/>
          <p:cNvSpPr txBox="1">
            <a:spLocks noChangeArrowheads="1"/>
          </p:cNvSpPr>
          <p:nvPr/>
        </p:nvSpPr>
        <p:spPr bwMode="auto">
          <a:xfrm>
            <a:off x="4283968" y="0"/>
            <a:ext cx="28803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1400" dirty="0"/>
              <a:t>y</a:t>
            </a:r>
          </a:p>
          <a:p>
            <a:endParaRPr lang="en-GB" sz="1400" dirty="0"/>
          </a:p>
          <a:p>
            <a:endParaRPr lang="en-US" sz="1400" dirty="0"/>
          </a:p>
        </p:txBody>
      </p:sp>
      <p:sp>
        <p:nvSpPr>
          <p:cNvPr id="10269" name="Text Box 29"/>
          <p:cNvSpPr txBox="1">
            <a:spLocks noChangeArrowheads="1"/>
          </p:cNvSpPr>
          <p:nvPr/>
        </p:nvSpPr>
        <p:spPr bwMode="auto">
          <a:xfrm>
            <a:off x="4264025" y="396875"/>
            <a:ext cx="334130" cy="609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sz="1400" dirty="0"/>
              <a:t>4</a:t>
            </a:r>
          </a:p>
          <a:p>
            <a:pPr algn="r"/>
            <a:endParaRPr lang="en-GB" sz="3300" dirty="0"/>
          </a:p>
          <a:p>
            <a:pPr algn="r"/>
            <a:r>
              <a:rPr lang="en-GB" sz="1400" dirty="0"/>
              <a:t>3</a:t>
            </a:r>
          </a:p>
          <a:p>
            <a:pPr algn="r"/>
            <a:endParaRPr lang="en-GB" sz="3300" dirty="0"/>
          </a:p>
          <a:p>
            <a:pPr algn="r"/>
            <a:r>
              <a:rPr lang="en-GB" sz="1400" dirty="0"/>
              <a:t>2</a:t>
            </a:r>
          </a:p>
          <a:p>
            <a:pPr algn="r"/>
            <a:endParaRPr lang="en-GB" sz="3300" dirty="0"/>
          </a:p>
          <a:p>
            <a:pPr algn="r"/>
            <a:r>
              <a:rPr lang="en-GB" sz="1400" dirty="0"/>
              <a:t>1</a:t>
            </a:r>
          </a:p>
          <a:p>
            <a:pPr algn="r"/>
            <a:endParaRPr lang="en-GB" sz="3300" dirty="0"/>
          </a:p>
          <a:p>
            <a:pPr algn="r"/>
            <a:endParaRPr lang="en-GB" sz="1400" dirty="0"/>
          </a:p>
          <a:p>
            <a:pPr algn="r"/>
            <a:endParaRPr lang="en-GB" sz="3300" dirty="0"/>
          </a:p>
          <a:p>
            <a:pPr algn="r"/>
            <a:r>
              <a:rPr lang="en-GB" sz="1400" dirty="0"/>
              <a:t>-1</a:t>
            </a:r>
          </a:p>
          <a:p>
            <a:pPr algn="r"/>
            <a:endParaRPr lang="en-GB" sz="3300" dirty="0"/>
          </a:p>
          <a:p>
            <a:pPr algn="r"/>
            <a:r>
              <a:rPr lang="en-GB" sz="1400" dirty="0"/>
              <a:t>-2</a:t>
            </a:r>
          </a:p>
          <a:p>
            <a:pPr algn="r"/>
            <a:endParaRPr lang="en-GB" sz="3300" dirty="0"/>
          </a:p>
          <a:p>
            <a:pPr algn="r"/>
            <a:r>
              <a:rPr lang="en-GB" sz="1400" dirty="0"/>
              <a:t>-3</a:t>
            </a:r>
          </a:p>
          <a:p>
            <a:pPr algn="r"/>
            <a:endParaRPr lang="en-GB" sz="3300" dirty="0"/>
          </a:p>
          <a:p>
            <a:pPr algn="r"/>
            <a:r>
              <a:rPr lang="en-GB" sz="1400" dirty="0"/>
              <a:t>-4</a:t>
            </a:r>
          </a:p>
        </p:txBody>
      </p:sp>
      <p:sp>
        <p:nvSpPr>
          <p:cNvPr id="10288" name="Line 48"/>
          <p:cNvSpPr>
            <a:spLocks noChangeShapeType="1"/>
          </p:cNvSpPr>
          <p:nvPr/>
        </p:nvSpPr>
        <p:spPr bwMode="auto">
          <a:xfrm>
            <a:off x="385127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 name="TextBox 31"/>
          <p:cNvSpPr txBox="1"/>
          <p:nvPr/>
        </p:nvSpPr>
        <p:spPr>
          <a:xfrm>
            <a:off x="165855" y="73977"/>
            <a:ext cx="2925472" cy="461665"/>
          </a:xfrm>
          <a:prstGeom prst="rect">
            <a:avLst/>
          </a:prstGeom>
          <a:solidFill>
            <a:schemeClr val="bg1">
              <a:alpha val="87000"/>
            </a:schemeClr>
          </a:solidFill>
        </p:spPr>
        <p:txBody>
          <a:bodyPr wrap="square" rtlCol="0">
            <a:spAutoFit/>
          </a:bodyPr>
          <a:lstStyle/>
          <a:p>
            <a:r>
              <a:rPr lang="en-GB" sz="2400" dirty="0"/>
              <a:t>(Q3 on previous slide)</a:t>
            </a:r>
          </a:p>
        </p:txBody>
      </p:sp>
      <mc:AlternateContent xmlns:mc="http://schemas.openxmlformats.org/markup-compatibility/2006" xmlns:a14="http://schemas.microsoft.com/office/drawing/2010/main">
        <mc:Choice Requires="a14">
          <p:sp>
            <p:nvSpPr>
              <p:cNvPr id="2" name="TextBox 1"/>
              <p:cNvSpPr txBox="1"/>
              <p:nvPr/>
            </p:nvSpPr>
            <p:spPr>
              <a:xfrm>
                <a:off x="146051" y="746089"/>
                <a:ext cx="3272532"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𝑥</m:t>
                      </m:r>
                      <m:r>
                        <a:rPr lang="en-GB" sz="3200" b="0" i="1" smtClean="0">
                          <a:latin typeface="Cambria Math" panose="02040503050406030204" pitchFamily="18" charset="0"/>
                        </a:rPr>
                        <m:t>+</m:t>
                      </m:r>
                      <m:r>
                        <a:rPr lang="en-GB" sz="3200" b="0" i="1" smtClean="0">
                          <a:latin typeface="Cambria Math" panose="02040503050406030204" pitchFamily="18" charset="0"/>
                        </a:rPr>
                        <m:t>𝑦</m:t>
                      </m:r>
                      <m:r>
                        <a:rPr lang="en-GB" sz="3200" b="0" i="1" smtClean="0">
                          <a:latin typeface="Cambria Math" panose="02040503050406030204" pitchFamily="18" charset="0"/>
                        </a:rPr>
                        <m:t>=4</m:t>
                      </m:r>
                    </m:oMath>
                  </m:oMathPara>
                </a14:m>
                <a:endParaRPr lang="en-GB" sz="3200" dirty="0"/>
              </a:p>
            </p:txBody>
          </p:sp>
        </mc:Choice>
        <mc:Fallback xmlns="">
          <p:sp>
            <p:nvSpPr>
              <p:cNvPr id="2" name="TextBox 1"/>
              <p:cNvSpPr txBox="1">
                <a:spLocks noRot="1" noChangeAspect="1" noMove="1" noResize="1" noEditPoints="1" noAdjustHandles="1" noChangeArrowheads="1" noChangeShapeType="1" noTextEdit="1"/>
              </p:cNvSpPr>
              <p:nvPr/>
            </p:nvSpPr>
            <p:spPr>
              <a:xfrm>
                <a:off x="146051" y="746089"/>
                <a:ext cx="3272532" cy="584775"/>
              </a:xfrm>
              <a:prstGeom prst="rect">
                <a:avLst/>
              </a:prstGeom>
              <a:blipFill rotWithShape="0">
                <a:blip r:embed="rId2"/>
                <a:stretch>
                  <a:fillRect/>
                </a:stretch>
              </a:blipFill>
            </p:spPr>
            <p:txBody>
              <a:bodyPr/>
              <a:lstStyle/>
              <a:p>
                <a:r>
                  <a:rPr lang="en-GB">
                    <a:noFill/>
                  </a:rPr>
                  <a:t> </a:t>
                </a:r>
              </a:p>
            </p:txBody>
          </p:sp>
        </mc:Fallback>
      </mc:AlternateContent>
      <p:cxnSp>
        <p:nvCxnSpPr>
          <p:cNvPr id="7" name="Straight Connector 6"/>
          <p:cNvCxnSpPr/>
          <p:nvPr/>
        </p:nvCxnSpPr>
        <p:spPr>
          <a:xfrm>
            <a:off x="3585029" y="-420914"/>
            <a:ext cx="6284685" cy="6255657"/>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95632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2"/>
          <p:cNvSpPr>
            <a:spLocks noChangeShapeType="1"/>
          </p:cNvSpPr>
          <p:nvPr/>
        </p:nvSpPr>
        <p:spPr bwMode="auto">
          <a:xfrm>
            <a:off x="4572000" y="0"/>
            <a:ext cx="0" cy="68580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3" name="Line 3"/>
          <p:cNvSpPr>
            <a:spLocks noChangeShapeType="1"/>
          </p:cNvSpPr>
          <p:nvPr/>
        </p:nvSpPr>
        <p:spPr bwMode="auto">
          <a:xfrm>
            <a:off x="0" y="3429000"/>
            <a:ext cx="91440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4" name="Text Box 4"/>
          <p:cNvSpPr txBox="1">
            <a:spLocks noChangeArrowheads="1"/>
          </p:cNvSpPr>
          <p:nvPr/>
        </p:nvSpPr>
        <p:spPr bwMode="auto">
          <a:xfrm>
            <a:off x="85148" y="342900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1pPr>
            <a:lvl2pPr>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2pPr>
            <a:lvl3pPr>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3pPr>
            <a:lvl4pPr>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4pPr>
            <a:lvl5pPr>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5pPr>
            <a:lvl6pPr fontAlgn="base">
              <a:spcBef>
                <a:spcPct val="0"/>
              </a:spcBef>
              <a:spcAft>
                <a:spcPct val="0"/>
              </a:spcAft>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6pPr>
            <a:lvl7pPr fontAlgn="base">
              <a:spcBef>
                <a:spcPct val="0"/>
              </a:spcBef>
              <a:spcAft>
                <a:spcPct val="0"/>
              </a:spcAft>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7pPr>
            <a:lvl8pPr fontAlgn="base">
              <a:spcBef>
                <a:spcPct val="0"/>
              </a:spcBef>
              <a:spcAft>
                <a:spcPct val="0"/>
              </a:spcAft>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8pPr>
            <a:lvl9pPr fontAlgn="base">
              <a:spcBef>
                <a:spcPct val="0"/>
              </a:spcBef>
              <a:spcAft>
                <a:spcPct val="0"/>
              </a:spcAft>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9pPr>
          </a:lstStyle>
          <a:p>
            <a:pPr>
              <a:spcBef>
                <a:spcPct val="50000"/>
              </a:spcBef>
            </a:pPr>
            <a:r>
              <a:rPr lang="en-GB" sz="1400" dirty="0"/>
              <a:t>x	-5	-4	-3	-2	-1	0	1	2	3	4	5	6</a:t>
            </a:r>
            <a:endParaRPr lang="en-US" sz="1400" dirty="0"/>
          </a:p>
        </p:txBody>
      </p:sp>
      <p:sp>
        <p:nvSpPr>
          <p:cNvPr id="10245" name="Line 5"/>
          <p:cNvSpPr>
            <a:spLocks noChangeShapeType="1"/>
          </p:cNvSpPr>
          <p:nvPr/>
        </p:nvSpPr>
        <p:spPr bwMode="auto">
          <a:xfrm flipH="1">
            <a:off x="25082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6" name="Line 6"/>
          <p:cNvSpPr>
            <a:spLocks noChangeShapeType="1"/>
          </p:cNvSpPr>
          <p:nvPr/>
        </p:nvSpPr>
        <p:spPr bwMode="auto">
          <a:xfrm>
            <a:off x="971550"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7" name="Line 7"/>
          <p:cNvSpPr>
            <a:spLocks noChangeShapeType="1"/>
          </p:cNvSpPr>
          <p:nvPr/>
        </p:nvSpPr>
        <p:spPr bwMode="auto">
          <a:xfrm>
            <a:off x="169227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8" name="Line 8"/>
          <p:cNvSpPr>
            <a:spLocks noChangeShapeType="1"/>
          </p:cNvSpPr>
          <p:nvPr/>
        </p:nvSpPr>
        <p:spPr bwMode="auto">
          <a:xfrm>
            <a:off x="2411413"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9" name="Line 9"/>
          <p:cNvSpPr>
            <a:spLocks noChangeShapeType="1"/>
          </p:cNvSpPr>
          <p:nvPr/>
        </p:nvSpPr>
        <p:spPr bwMode="auto">
          <a:xfrm>
            <a:off x="3132138"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0" name="Line 10"/>
          <p:cNvSpPr>
            <a:spLocks noChangeShapeType="1"/>
          </p:cNvSpPr>
          <p:nvPr/>
        </p:nvSpPr>
        <p:spPr bwMode="auto">
          <a:xfrm>
            <a:off x="0" y="2708275"/>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1" name="Line 11"/>
          <p:cNvSpPr>
            <a:spLocks noChangeShapeType="1"/>
          </p:cNvSpPr>
          <p:nvPr/>
        </p:nvSpPr>
        <p:spPr bwMode="auto">
          <a:xfrm>
            <a:off x="529272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2" name="Line 12"/>
          <p:cNvSpPr>
            <a:spLocks noChangeShapeType="1"/>
          </p:cNvSpPr>
          <p:nvPr/>
        </p:nvSpPr>
        <p:spPr bwMode="auto">
          <a:xfrm>
            <a:off x="6011863"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3" name="Line 13"/>
          <p:cNvSpPr>
            <a:spLocks noChangeShapeType="1"/>
          </p:cNvSpPr>
          <p:nvPr/>
        </p:nvSpPr>
        <p:spPr bwMode="auto">
          <a:xfrm>
            <a:off x="6732588"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4" name="Line 14"/>
          <p:cNvSpPr>
            <a:spLocks noChangeShapeType="1"/>
          </p:cNvSpPr>
          <p:nvPr/>
        </p:nvSpPr>
        <p:spPr bwMode="auto">
          <a:xfrm>
            <a:off x="745172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5" name="Line 15"/>
          <p:cNvSpPr>
            <a:spLocks noChangeShapeType="1"/>
          </p:cNvSpPr>
          <p:nvPr/>
        </p:nvSpPr>
        <p:spPr bwMode="auto">
          <a:xfrm>
            <a:off x="8172450"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6" name="Line 16"/>
          <p:cNvSpPr>
            <a:spLocks noChangeShapeType="1"/>
          </p:cNvSpPr>
          <p:nvPr/>
        </p:nvSpPr>
        <p:spPr bwMode="auto">
          <a:xfrm>
            <a:off x="889317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7" name="Line 17"/>
          <p:cNvSpPr>
            <a:spLocks noChangeShapeType="1"/>
          </p:cNvSpPr>
          <p:nvPr/>
        </p:nvSpPr>
        <p:spPr bwMode="auto">
          <a:xfrm>
            <a:off x="0" y="549275"/>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8" name="Line 18"/>
          <p:cNvSpPr>
            <a:spLocks noChangeShapeType="1"/>
          </p:cNvSpPr>
          <p:nvPr/>
        </p:nvSpPr>
        <p:spPr bwMode="auto">
          <a:xfrm>
            <a:off x="0" y="1268413"/>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9" name="Line 19"/>
          <p:cNvSpPr>
            <a:spLocks noChangeShapeType="1"/>
          </p:cNvSpPr>
          <p:nvPr/>
        </p:nvSpPr>
        <p:spPr bwMode="auto">
          <a:xfrm>
            <a:off x="0" y="1989138"/>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1" name="Line 21"/>
          <p:cNvSpPr>
            <a:spLocks noChangeShapeType="1"/>
          </p:cNvSpPr>
          <p:nvPr/>
        </p:nvSpPr>
        <p:spPr bwMode="auto">
          <a:xfrm>
            <a:off x="0" y="4149725"/>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2" name="Line 22"/>
          <p:cNvSpPr>
            <a:spLocks noChangeShapeType="1"/>
          </p:cNvSpPr>
          <p:nvPr/>
        </p:nvSpPr>
        <p:spPr bwMode="auto">
          <a:xfrm flipV="1">
            <a:off x="0" y="4868863"/>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3" name="Line 23"/>
          <p:cNvSpPr>
            <a:spLocks noChangeShapeType="1"/>
          </p:cNvSpPr>
          <p:nvPr/>
        </p:nvSpPr>
        <p:spPr bwMode="auto">
          <a:xfrm>
            <a:off x="0" y="5589588"/>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4" name="Line 24"/>
          <p:cNvSpPr>
            <a:spLocks noChangeShapeType="1"/>
          </p:cNvSpPr>
          <p:nvPr/>
        </p:nvSpPr>
        <p:spPr bwMode="auto">
          <a:xfrm>
            <a:off x="0" y="6308725"/>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5" name="Text Box 25"/>
          <p:cNvSpPr txBox="1">
            <a:spLocks noChangeArrowheads="1"/>
          </p:cNvSpPr>
          <p:nvPr/>
        </p:nvSpPr>
        <p:spPr bwMode="auto">
          <a:xfrm>
            <a:off x="4283968" y="0"/>
            <a:ext cx="28803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1400" dirty="0"/>
              <a:t>y</a:t>
            </a:r>
          </a:p>
          <a:p>
            <a:endParaRPr lang="en-GB" sz="1400" dirty="0"/>
          </a:p>
          <a:p>
            <a:endParaRPr lang="en-US" sz="1400" dirty="0"/>
          </a:p>
        </p:txBody>
      </p:sp>
      <p:sp>
        <p:nvSpPr>
          <p:cNvPr id="10269" name="Text Box 29"/>
          <p:cNvSpPr txBox="1">
            <a:spLocks noChangeArrowheads="1"/>
          </p:cNvSpPr>
          <p:nvPr/>
        </p:nvSpPr>
        <p:spPr bwMode="auto">
          <a:xfrm>
            <a:off x="4264025" y="396875"/>
            <a:ext cx="334130" cy="609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sz="1400" dirty="0"/>
              <a:t>8</a:t>
            </a:r>
          </a:p>
          <a:p>
            <a:pPr algn="r"/>
            <a:endParaRPr lang="en-GB" sz="3300" dirty="0"/>
          </a:p>
          <a:p>
            <a:pPr algn="r"/>
            <a:r>
              <a:rPr lang="en-GB" sz="1400" dirty="0"/>
              <a:t>6</a:t>
            </a:r>
          </a:p>
          <a:p>
            <a:pPr algn="r"/>
            <a:endParaRPr lang="en-GB" sz="3300" dirty="0"/>
          </a:p>
          <a:p>
            <a:pPr algn="r"/>
            <a:r>
              <a:rPr lang="en-GB" sz="1400" dirty="0"/>
              <a:t>4</a:t>
            </a:r>
          </a:p>
          <a:p>
            <a:pPr algn="r"/>
            <a:endParaRPr lang="en-GB" sz="3300" dirty="0"/>
          </a:p>
          <a:p>
            <a:pPr algn="r"/>
            <a:r>
              <a:rPr lang="en-GB" sz="1400" dirty="0"/>
              <a:t>2</a:t>
            </a:r>
          </a:p>
          <a:p>
            <a:pPr algn="r"/>
            <a:endParaRPr lang="en-GB" sz="3300" dirty="0"/>
          </a:p>
          <a:p>
            <a:pPr algn="r"/>
            <a:endParaRPr lang="en-GB" sz="1400" dirty="0"/>
          </a:p>
          <a:p>
            <a:pPr algn="r"/>
            <a:endParaRPr lang="en-GB" sz="3300" dirty="0"/>
          </a:p>
          <a:p>
            <a:pPr algn="r"/>
            <a:r>
              <a:rPr lang="en-GB" sz="1400" dirty="0"/>
              <a:t>-2</a:t>
            </a:r>
          </a:p>
          <a:p>
            <a:pPr algn="r"/>
            <a:endParaRPr lang="en-GB" sz="3300" dirty="0"/>
          </a:p>
          <a:p>
            <a:pPr algn="r"/>
            <a:r>
              <a:rPr lang="en-GB" sz="1400" dirty="0"/>
              <a:t>-4</a:t>
            </a:r>
          </a:p>
          <a:p>
            <a:pPr algn="r"/>
            <a:endParaRPr lang="en-GB" sz="3300" dirty="0"/>
          </a:p>
          <a:p>
            <a:pPr algn="r"/>
            <a:r>
              <a:rPr lang="en-GB" sz="1400" dirty="0"/>
              <a:t>-6</a:t>
            </a:r>
          </a:p>
          <a:p>
            <a:pPr algn="r"/>
            <a:endParaRPr lang="en-GB" sz="3300" dirty="0"/>
          </a:p>
          <a:p>
            <a:pPr algn="r"/>
            <a:r>
              <a:rPr lang="en-GB" sz="1400" dirty="0"/>
              <a:t>-8</a:t>
            </a:r>
          </a:p>
        </p:txBody>
      </p:sp>
      <p:sp>
        <p:nvSpPr>
          <p:cNvPr id="10288" name="Line 48"/>
          <p:cNvSpPr>
            <a:spLocks noChangeShapeType="1"/>
          </p:cNvSpPr>
          <p:nvPr/>
        </p:nvSpPr>
        <p:spPr bwMode="auto">
          <a:xfrm>
            <a:off x="385127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 name="Line 20"/>
          <p:cNvSpPr>
            <a:spLocks noChangeShapeType="1"/>
          </p:cNvSpPr>
          <p:nvPr/>
        </p:nvSpPr>
        <p:spPr bwMode="auto">
          <a:xfrm flipH="1" flipV="1">
            <a:off x="-254000" y="330200"/>
            <a:ext cx="9664699" cy="4787900"/>
          </a:xfrm>
          <a:prstGeom prst="line">
            <a:avLst/>
          </a:prstGeom>
          <a:ln w="76200">
            <a:headEnd/>
            <a:tailEnd/>
          </a:ln>
        </p:spPr>
        <p:style>
          <a:lnRef idx="3">
            <a:schemeClr val="accent4"/>
          </a:lnRef>
          <a:fillRef idx="0">
            <a:schemeClr val="accent4"/>
          </a:fillRef>
          <a:effectRef idx="2">
            <a:schemeClr val="accent4"/>
          </a:effectRef>
          <a:fontRef idx="minor">
            <a:schemeClr val="tx1"/>
          </a:fontRef>
        </p:style>
        <p:txBody>
          <a:bodyPr/>
          <a:lstStyle/>
          <a:p>
            <a:endParaRPr lang="en-GB"/>
          </a:p>
        </p:txBody>
      </p:sp>
      <p:grpSp>
        <p:nvGrpSpPr>
          <p:cNvPr id="34" name="Group 33"/>
          <p:cNvGrpSpPr/>
          <p:nvPr/>
        </p:nvGrpSpPr>
        <p:grpSpPr>
          <a:xfrm>
            <a:off x="0" y="0"/>
            <a:ext cx="4283967" cy="599127"/>
            <a:chOff x="0" y="13335"/>
            <a:chExt cx="9144218" cy="599127"/>
          </a:xfrm>
        </p:grpSpPr>
        <p:sp>
          <p:nvSpPr>
            <p:cNvPr id="35"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1 – Question 1</a:t>
              </a:r>
            </a:p>
          </p:txBody>
        </p:sp>
        <p:cxnSp>
          <p:nvCxnSpPr>
            <p:cNvPr id="37" name="Straight Connector 36"/>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3" name="TextBox 2"/>
              <p:cNvSpPr txBox="1"/>
              <p:nvPr/>
            </p:nvSpPr>
            <p:spPr>
              <a:xfrm>
                <a:off x="197716" y="677851"/>
                <a:ext cx="194421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𝑥</m:t>
                      </m:r>
                      <m:r>
                        <a:rPr lang="en-GB" sz="2800" b="0" i="1" smtClean="0">
                          <a:latin typeface="Cambria Math" panose="02040503050406030204" pitchFamily="18" charset="0"/>
                        </a:rPr>
                        <m:t>+</m:t>
                      </m:r>
                      <m:r>
                        <a:rPr lang="en-GB" sz="2800" b="0" i="1" smtClean="0">
                          <a:latin typeface="Cambria Math" panose="02040503050406030204" pitchFamily="18" charset="0"/>
                        </a:rPr>
                        <m:t>𝑦</m:t>
                      </m:r>
                      <m:r>
                        <a:rPr lang="en-GB" sz="2800" b="0" i="1" smtClean="0">
                          <a:latin typeface="Cambria Math" panose="02040503050406030204" pitchFamily="18" charset="0"/>
                        </a:rPr>
                        <m:t>=2</m:t>
                      </m:r>
                    </m:oMath>
                  </m:oMathPara>
                </a14:m>
                <a:endParaRPr lang="en-GB" sz="2800" dirty="0"/>
              </a:p>
            </p:txBody>
          </p:sp>
        </mc:Choice>
        <mc:Fallback xmlns="">
          <p:sp>
            <p:nvSpPr>
              <p:cNvPr id="3" name="TextBox 2"/>
              <p:cNvSpPr txBox="1">
                <a:spLocks noRot="1" noChangeAspect="1" noMove="1" noResize="1" noEditPoints="1" noAdjustHandles="1" noChangeArrowheads="1" noChangeShapeType="1" noTextEdit="1"/>
              </p:cNvSpPr>
              <p:nvPr/>
            </p:nvSpPr>
            <p:spPr>
              <a:xfrm>
                <a:off x="197716" y="677851"/>
                <a:ext cx="1944216" cy="523220"/>
              </a:xfrm>
              <a:prstGeom prst="rect">
                <a:avLst/>
              </a:prstGeom>
              <a:blipFill rotWithShape="0">
                <a:blip r:embed="rId2"/>
                <a:stretch>
                  <a:fillRect/>
                </a:stretch>
              </a:blipFill>
            </p:spPr>
            <p:txBody>
              <a:bodyPr/>
              <a:lstStyle/>
              <a:p>
                <a:r>
                  <a:rPr lang="en-GB">
                    <a:noFill/>
                  </a:rPr>
                  <a:t> </a:t>
                </a:r>
              </a:p>
            </p:txBody>
          </p:sp>
        </mc:Fallback>
      </mc:AlternateContent>
      <p:sp>
        <p:nvSpPr>
          <p:cNvPr id="32" name="TextBox 31"/>
          <p:cNvSpPr txBox="1"/>
          <p:nvPr/>
        </p:nvSpPr>
        <p:spPr>
          <a:xfrm>
            <a:off x="6265863" y="437662"/>
            <a:ext cx="2627311" cy="1384995"/>
          </a:xfrm>
          <a:prstGeom prst="rect">
            <a:avLst/>
          </a:prstGeom>
          <a:noFill/>
        </p:spPr>
        <p:txBody>
          <a:bodyPr wrap="square" rtlCol="0">
            <a:spAutoFit/>
          </a:bodyPr>
          <a:lstStyle/>
          <a:p>
            <a:r>
              <a:rPr lang="en-GB" sz="2800" dirty="0"/>
              <a:t>Questions on worksheet provided.</a:t>
            </a:r>
          </a:p>
        </p:txBody>
      </p:sp>
    </p:spTree>
    <p:extLst>
      <p:ext uri="{BB962C8B-B14F-4D97-AF65-F5344CB8AC3E}">
        <p14:creationId xmlns:p14="http://schemas.microsoft.com/office/powerpoint/2010/main" val="218928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2"/>
          <p:cNvSpPr>
            <a:spLocks noChangeShapeType="1"/>
          </p:cNvSpPr>
          <p:nvPr/>
        </p:nvSpPr>
        <p:spPr bwMode="auto">
          <a:xfrm>
            <a:off x="4572000" y="0"/>
            <a:ext cx="0" cy="68580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3" name="Line 3"/>
          <p:cNvSpPr>
            <a:spLocks noChangeShapeType="1"/>
          </p:cNvSpPr>
          <p:nvPr/>
        </p:nvSpPr>
        <p:spPr bwMode="auto">
          <a:xfrm>
            <a:off x="0" y="3429000"/>
            <a:ext cx="91440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4" name="Text Box 4"/>
          <p:cNvSpPr txBox="1">
            <a:spLocks noChangeArrowheads="1"/>
          </p:cNvSpPr>
          <p:nvPr/>
        </p:nvSpPr>
        <p:spPr bwMode="auto">
          <a:xfrm>
            <a:off x="85148" y="342900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1pPr>
            <a:lvl2pPr>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2pPr>
            <a:lvl3pPr>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3pPr>
            <a:lvl4pPr>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4pPr>
            <a:lvl5pPr>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5pPr>
            <a:lvl6pPr fontAlgn="base">
              <a:spcBef>
                <a:spcPct val="0"/>
              </a:spcBef>
              <a:spcAft>
                <a:spcPct val="0"/>
              </a:spcAft>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6pPr>
            <a:lvl7pPr fontAlgn="base">
              <a:spcBef>
                <a:spcPct val="0"/>
              </a:spcBef>
              <a:spcAft>
                <a:spcPct val="0"/>
              </a:spcAft>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7pPr>
            <a:lvl8pPr fontAlgn="base">
              <a:spcBef>
                <a:spcPct val="0"/>
              </a:spcBef>
              <a:spcAft>
                <a:spcPct val="0"/>
              </a:spcAft>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8pPr>
            <a:lvl9pPr fontAlgn="base">
              <a:spcBef>
                <a:spcPct val="0"/>
              </a:spcBef>
              <a:spcAft>
                <a:spcPct val="0"/>
              </a:spcAft>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9pPr>
          </a:lstStyle>
          <a:p>
            <a:pPr>
              <a:spcBef>
                <a:spcPct val="50000"/>
              </a:spcBef>
            </a:pPr>
            <a:r>
              <a:rPr lang="en-GB" sz="1400" dirty="0"/>
              <a:t>x	-5	-4	-3	-2	-1	0	1	2	3	4	5	6</a:t>
            </a:r>
            <a:endParaRPr lang="en-US" sz="1400" dirty="0"/>
          </a:p>
        </p:txBody>
      </p:sp>
      <p:sp>
        <p:nvSpPr>
          <p:cNvPr id="10245" name="Line 5"/>
          <p:cNvSpPr>
            <a:spLocks noChangeShapeType="1"/>
          </p:cNvSpPr>
          <p:nvPr/>
        </p:nvSpPr>
        <p:spPr bwMode="auto">
          <a:xfrm flipH="1">
            <a:off x="25082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6" name="Line 6"/>
          <p:cNvSpPr>
            <a:spLocks noChangeShapeType="1"/>
          </p:cNvSpPr>
          <p:nvPr/>
        </p:nvSpPr>
        <p:spPr bwMode="auto">
          <a:xfrm>
            <a:off x="971550"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7" name="Line 7"/>
          <p:cNvSpPr>
            <a:spLocks noChangeShapeType="1"/>
          </p:cNvSpPr>
          <p:nvPr/>
        </p:nvSpPr>
        <p:spPr bwMode="auto">
          <a:xfrm>
            <a:off x="169227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8" name="Line 8"/>
          <p:cNvSpPr>
            <a:spLocks noChangeShapeType="1"/>
          </p:cNvSpPr>
          <p:nvPr/>
        </p:nvSpPr>
        <p:spPr bwMode="auto">
          <a:xfrm>
            <a:off x="2411413"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9" name="Line 9"/>
          <p:cNvSpPr>
            <a:spLocks noChangeShapeType="1"/>
          </p:cNvSpPr>
          <p:nvPr/>
        </p:nvSpPr>
        <p:spPr bwMode="auto">
          <a:xfrm>
            <a:off x="3132138"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0" name="Line 10"/>
          <p:cNvSpPr>
            <a:spLocks noChangeShapeType="1"/>
          </p:cNvSpPr>
          <p:nvPr/>
        </p:nvSpPr>
        <p:spPr bwMode="auto">
          <a:xfrm>
            <a:off x="0" y="2708275"/>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1" name="Line 11"/>
          <p:cNvSpPr>
            <a:spLocks noChangeShapeType="1"/>
          </p:cNvSpPr>
          <p:nvPr/>
        </p:nvSpPr>
        <p:spPr bwMode="auto">
          <a:xfrm>
            <a:off x="529272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2" name="Line 12"/>
          <p:cNvSpPr>
            <a:spLocks noChangeShapeType="1"/>
          </p:cNvSpPr>
          <p:nvPr/>
        </p:nvSpPr>
        <p:spPr bwMode="auto">
          <a:xfrm>
            <a:off x="6011863"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3" name="Line 13"/>
          <p:cNvSpPr>
            <a:spLocks noChangeShapeType="1"/>
          </p:cNvSpPr>
          <p:nvPr/>
        </p:nvSpPr>
        <p:spPr bwMode="auto">
          <a:xfrm>
            <a:off x="6732588"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4" name="Line 14"/>
          <p:cNvSpPr>
            <a:spLocks noChangeShapeType="1"/>
          </p:cNvSpPr>
          <p:nvPr/>
        </p:nvSpPr>
        <p:spPr bwMode="auto">
          <a:xfrm>
            <a:off x="745172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5" name="Line 15"/>
          <p:cNvSpPr>
            <a:spLocks noChangeShapeType="1"/>
          </p:cNvSpPr>
          <p:nvPr/>
        </p:nvSpPr>
        <p:spPr bwMode="auto">
          <a:xfrm>
            <a:off x="8172450"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6" name="Line 16"/>
          <p:cNvSpPr>
            <a:spLocks noChangeShapeType="1"/>
          </p:cNvSpPr>
          <p:nvPr/>
        </p:nvSpPr>
        <p:spPr bwMode="auto">
          <a:xfrm>
            <a:off x="889317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7" name="Line 17"/>
          <p:cNvSpPr>
            <a:spLocks noChangeShapeType="1"/>
          </p:cNvSpPr>
          <p:nvPr/>
        </p:nvSpPr>
        <p:spPr bwMode="auto">
          <a:xfrm>
            <a:off x="0" y="549275"/>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8" name="Line 18"/>
          <p:cNvSpPr>
            <a:spLocks noChangeShapeType="1"/>
          </p:cNvSpPr>
          <p:nvPr/>
        </p:nvSpPr>
        <p:spPr bwMode="auto">
          <a:xfrm>
            <a:off x="0" y="1268413"/>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9" name="Line 19"/>
          <p:cNvSpPr>
            <a:spLocks noChangeShapeType="1"/>
          </p:cNvSpPr>
          <p:nvPr/>
        </p:nvSpPr>
        <p:spPr bwMode="auto">
          <a:xfrm>
            <a:off x="0" y="1989138"/>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1" name="Line 21"/>
          <p:cNvSpPr>
            <a:spLocks noChangeShapeType="1"/>
          </p:cNvSpPr>
          <p:nvPr/>
        </p:nvSpPr>
        <p:spPr bwMode="auto">
          <a:xfrm>
            <a:off x="0" y="4149725"/>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2" name="Line 22"/>
          <p:cNvSpPr>
            <a:spLocks noChangeShapeType="1"/>
          </p:cNvSpPr>
          <p:nvPr/>
        </p:nvSpPr>
        <p:spPr bwMode="auto">
          <a:xfrm flipV="1">
            <a:off x="0" y="4868863"/>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3" name="Line 23"/>
          <p:cNvSpPr>
            <a:spLocks noChangeShapeType="1"/>
          </p:cNvSpPr>
          <p:nvPr/>
        </p:nvSpPr>
        <p:spPr bwMode="auto">
          <a:xfrm>
            <a:off x="0" y="5589588"/>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4" name="Line 24"/>
          <p:cNvSpPr>
            <a:spLocks noChangeShapeType="1"/>
          </p:cNvSpPr>
          <p:nvPr/>
        </p:nvSpPr>
        <p:spPr bwMode="auto">
          <a:xfrm>
            <a:off x="0" y="6308725"/>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5" name="Text Box 25"/>
          <p:cNvSpPr txBox="1">
            <a:spLocks noChangeArrowheads="1"/>
          </p:cNvSpPr>
          <p:nvPr/>
        </p:nvSpPr>
        <p:spPr bwMode="auto">
          <a:xfrm>
            <a:off x="4283968" y="0"/>
            <a:ext cx="28803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1400" dirty="0"/>
              <a:t>y</a:t>
            </a:r>
          </a:p>
          <a:p>
            <a:endParaRPr lang="en-GB" sz="1400" dirty="0"/>
          </a:p>
          <a:p>
            <a:endParaRPr lang="en-US" sz="1400" dirty="0"/>
          </a:p>
        </p:txBody>
      </p:sp>
      <p:sp>
        <p:nvSpPr>
          <p:cNvPr id="10269" name="Text Box 29"/>
          <p:cNvSpPr txBox="1">
            <a:spLocks noChangeArrowheads="1"/>
          </p:cNvSpPr>
          <p:nvPr/>
        </p:nvSpPr>
        <p:spPr bwMode="auto">
          <a:xfrm>
            <a:off x="4264025" y="396875"/>
            <a:ext cx="334130" cy="609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sz="1400" dirty="0"/>
              <a:t>8</a:t>
            </a:r>
          </a:p>
          <a:p>
            <a:pPr algn="r"/>
            <a:endParaRPr lang="en-GB" sz="3300" dirty="0"/>
          </a:p>
          <a:p>
            <a:pPr algn="r"/>
            <a:r>
              <a:rPr lang="en-GB" sz="1400" dirty="0"/>
              <a:t>6</a:t>
            </a:r>
          </a:p>
          <a:p>
            <a:pPr algn="r"/>
            <a:endParaRPr lang="en-GB" sz="3300" dirty="0"/>
          </a:p>
          <a:p>
            <a:pPr algn="r"/>
            <a:r>
              <a:rPr lang="en-GB" sz="1400" dirty="0"/>
              <a:t>4</a:t>
            </a:r>
          </a:p>
          <a:p>
            <a:pPr algn="r"/>
            <a:endParaRPr lang="en-GB" sz="3300" dirty="0"/>
          </a:p>
          <a:p>
            <a:pPr algn="r"/>
            <a:r>
              <a:rPr lang="en-GB" sz="1400" dirty="0"/>
              <a:t>2</a:t>
            </a:r>
          </a:p>
          <a:p>
            <a:pPr algn="r"/>
            <a:endParaRPr lang="en-GB" sz="3300" dirty="0"/>
          </a:p>
          <a:p>
            <a:pPr algn="r"/>
            <a:endParaRPr lang="en-GB" sz="1400" dirty="0"/>
          </a:p>
          <a:p>
            <a:pPr algn="r"/>
            <a:endParaRPr lang="en-GB" sz="3300" dirty="0"/>
          </a:p>
          <a:p>
            <a:pPr algn="r"/>
            <a:r>
              <a:rPr lang="en-GB" sz="1400" dirty="0"/>
              <a:t>-2</a:t>
            </a:r>
          </a:p>
          <a:p>
            <a:pPr algn="r"/>
            <a:endParaRPr lang="en-GB" sz="3300" dirty="0"/>
          </a:p>
          <a:p>
            <a:pPr algn="r"/>
            <a:r>
              <a:rPr lang="en-GB" sz="1400" dirty="0"/>
              <a:t>-4</a:t>
            </a:r>
          </a:p>
          <a:p>
            <a:pPr algn="r"/>
            <a:endParaRPr lang="en-GB" sz="3300" dirty="0"/>
          </a:p>
          <a:p>
            <a:pPr algn="r"/>
            <a:r>
              <a:rPr lang="en-GB" sz="1400" dirty="0"/>
              <a:t>-6</a:t>
            </a:r>
          </a:p>
          <a:p>
            <a:pPr algn="r"/>
            <a:endParaRPr lang="en-GB" sz="3300" dirty="0"/>
          </a:p>
          <a:p>
            <a:pPr algn="r"/>
            <a:r>
              <a:rPr lang="en-GB" sz="1400" dirty="0"/>
              <a:t>-8</a:t>
            </a:r>
          </a:p>
        </p:txBody>
      </p:sp>
      <p:sp>
        <p:nvSpPr>
          <p:cNvPr id="10288" name="Line 48"/>
          <p:cNvSpPr>
            <a:spLocks noChangeShapeType="1"/>
          </p:cNvSpPr>
          <p:nvPr/>
        </p:nvSpPr>
        <p:spPr bwMode="auto">
          <a:xfrm>
            <a:off x="385127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 name="Line 20"/>
          <p:cNvSpPr>
            <a:spLocks noChangeShapeType="1"/>
          </p:cNvSpPr>
          <p:nvPr/>
        </p:nvSpPr>
        <p:spPr bwMode="auto">
          <a:xfrm flipH="1" flipV="1">
            <a:off x="279400" y="1993900"/>
            <a:ext cx="9131300" cy="2298700"/>
          </a:xfrm>
          <a:prstGeom prst="line">
            <a:avLst/>
          </a:prstGeom>
          <a:ln w="76200">
            <a:headEnd/>
            <a:tailEnd/>
          </a:ln>
        </p:spPr>
        <p:style>
          <a:lnRef idx="3">
            <a:schemeClr val="accent4"/>
          </a:lnRef>
          <a:fillRef idx="0">
            <a:schemeClr val="accent4"/>
          </a:fillRef>
          <a:effectRef idx="2">
            <a:schemeClr val="accent4"/>
          </a:effectRef>
          <a:fontRef idx="minor">
            <a:schemeClr val="tx1"/>
          </a:fontRef>
        </p:style>
        <p:txBody>
          <a:bodyPr/>
          <a:lstStyle/>
          <a:p>
            <a:endParaRPr lang="en-GB"/>
          </a:p>
        </p:txBody>
      </p:sp>
      <p:grpSp>
        <p:nvGrpSpPr>
          <p:cNvPr id="34" name="Group 33"/>
          <p:cNvGrpSpPr/>
          <p:nvPr/>
        </p:nvGrpSpPr>
        <p:grpSpPr>
          <a:xfrm>
            <a:off x="0" y="0"/>
            <a:ext cx="4283967" cy="599127"/>
            <a:chOff x="0" y="13335"/>
            <a:chExt cx="9144218" cy="599127"/>
          </a:xfrm>
        </p:grpSpPr>
        <p:sp>
          <p:nvSpPr>
            <p:cNvPr id="35"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1 – Question 2</a:t>
              </a:r>
            </a:p>
          </p:txBody>
        </p:sp>
        <p:cxnSp>
          <p:nvCxnSpPr>
            <p:cNvPr id="37" name="Straight Connector 36"/>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3" name="TextBox 2"/>
              <p:cNvSpPr txBox="1"/>
              <p:nvPr/>
            </p:nvSpPr>
            <p:spPr>
              <a:xfrm>
                <a:off x="197716" y="677851"/>
                <a:ext cx="2790108" cy="8989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𝑦</m:t>
                      </m:r>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2</m:t>
                          </m:r>
                        </m:den>
                      </m:f>
                      <m:r>
                        <a:rPr lang="en-GB" sz="2800" b="0" i="1" smtClean="0">
                          <a:latin typeface="Cambria Math" panose="02040503050406030204" pitchFamily="18" charset="0"/>
                        </a:rPr>
                        <m:t>𝑥</m:t>
                      </m:r>
                      <m:r>
                        <a:rPr lang="en-GB" sz="2800" b="0" i="1" smtClean="0">
                          <a:latin typeface="Cambria Math" panose="02040503050406030204" pitchFamily="18" charset="0"/>
                        </a:rPr>
                        <m:t>+1</m:t>
                      </m:r>
                    </m:oMath>
                  </m:oMathPara>
                </a14:m>
                <a:endParaRPr lang="en-GB" sz="2800" dirty="0"/>
              </a:p>
            </p:txBody>
          </p:sp>
        </mc:Choice>
        <mc:Fallback xmlns="">
          <p:sp>
            <p:nvSpPr>
              <p:cNvPr id="3" name="TextBox 2"/>
              <p:cNvSpPr txBox="1">
                <a:spLocks noRot="1" noChangeAspect="1" noMove="1" noResize="1" noEditPoints="1" noAdjustHandles="1" noChangeArrowheads="1" noChangeShapeType="1" noTextEdit="1"/>
              </p:cNvSpPr>
              <p:nvPr/>
            </p:nvSpPr>
            <p:spPr>
              <a:xfrm>
                <a:off x="197716" y="677851"/>
                <a:ext cx="2790108" cy="898964"/>
              </a:xfrm>
              <a:prstGeom prst="rect">
                <a:avLst/>
              </a:prstGeom>
              <a:blipFill rotWithShape="0">
                <a:blip r:embed="rId2"/>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71074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1 – Question 3</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1547664" y="1052736"/>
                <a:ext cx="5472608" cy="3046988"/>
              </a:xfrm>
              <a:prstGeom prst="rect">
                <a:avLst/>
              </a:prstGeom>
              <a:noFill/>
            </p:spPr>
            <p:txBody>
              <a:bodyPr wrap="square" rtlCol="0">
                <a:spAutoFit/>
              </a:bodyPr>
              <a:lstStyle/>
              <a:p>
                <a:r>
                  <a:rPr lang="en-GB" sz="2400" dirty="0"/>
                  <a:t>When the point </a:t>
                </a:r>
                <a14:m>
                  <m:oMath xmlns:m="http://schemas.openxmlformats.org/officeDocument/2006/math">
                    <m:r>
                      <a:rPr lang="en-GB" sz="2400" b="0" i="1" smtClean="0">
                        <a:latin typeface="Cambria Math" panose="02040503050406030204" pitchFamily="18" charset="0"/>
                      </a:rPr>
                      <m:t>(3,</m:t>
                    </m:r>
                    <m:r>
                      <a:rPr lang="en-GB" sz="2400" b="0" i="1" smtClean="0">
                        <a:latin typeface="Cambria Math" panose="02040503050406030204" pitchFamily="18" charset="0"/>
                      </a:rPr>
                      <m:t>𝑘</m:t>
                    </m:r>
                    <m:r>
                      <a:rPr lang="en-GB" sz="2400" b="0" i="1" smtClean="0">
                        <a:latin typeface="Cambria Math" panose="02040503050406030204" pitchFamily="18" charset="0"/>
                      </a:rPr>
                      <m:t>)</m:t>
                    </m:r>
                  </m:oMath>
                </a14:m>
                <a:r>
                  <a:rPr lang="en-GB" sz="2400" dirty="0"/>
                  <a:t> lies on each of these lines, find the value of </a:t>
                </a:r>
                <a14:m>
                  <m:oMath xmlns:m="http://schemas.openxmlformats.org/officeDocument/2006/math">
                    <m:r>
                      <a:rPr lang="en-GB" sz="2400" b="0" i="1" smtClean="0">
                        <a:latin typeface="Cambria Math" panose="02040503050406030204" pitchFamily="18" charset="0"/>
                      </a:rPr>
                      <m:t>𝑘</m:t>
                    </m:r>
                  </m:oMath>
                </a14:m>
                <a:r>
                  <a:rPr lang="en-GB" sz="2400" dirty="0"/>
                  <a:t>.</a:t>
                </a:r>
              </a:p>
              <a:p>
                <a:endParaRPr lang="en-GB" sz="2400" dirty="0"/>
              </a:p>
              <a:p>
                <a:pPr/>
                <a14:m>
                  <m:oMathPara xmlns:m="http://schemas.openxmlformats.org/officeDocument/2006/math">
                    <m:oMathParaPr>
                      <m:jc m:val="left"/>
                    </m:oMathParaPr>
                    <m:oMath xmlns:m="http://schemas.openxmlformats.org/officeDocument/2006/math">
                      <m:r>
                        <a:rPr lang="en-GB" sz="2400" b="0" i="1" smtClean="0">
                          <a:latin typeface="Cambria Math" panose="02040503050406030204" pitchFamily="18" charset="0"/>
                        </a:rPr>
                        <m:t>𝑦</m:t>
                      </m:r>
                      <m:r>
                        <a:rPr lang="en-GB" sz="2400" b="0" i="1" smtClean="0">
                          <a:latin typeface="Cambria Math" panose="02040503050406030204" pitchFamily="18" charset="0"/>
                        </a:rPr>
                        <m:t>=3</m:t>
                      </m:r>
                      <m:r>
                        <a:rPr lang="en-GB" sz="2400" b="0" i="1" smtClean="0">
                          <a:latin typeface="Cambria Math" panose="02040503050406030204" pitchFamily="18" charset="0"/>
                        </a:rPr>
                        <m:t>𝑥</m:t>
                      </m:r>
                      <m:r>
                        <a:rPr lang="en-GB" sz="2400" b="0" i="1" smtClean="0">
                          <a:latin typeface="Cambria Math" panose="02040503050406030204" pitchFamily="18" charset="0"/>
                        </a:rPr>
                        <m:t>+2       </m:t>
                      </m:r>
                      <m:r>
                        <a:rPr lang="en-GB" sz="2400" b="1" i="1" smtClean="0">
                          <a:latin typeface="Cambria Math" panose="02040503050406030204" pitchFamily="18" charset="0"/>
                        </a:rPr>
                        <m:t>𝒌</m:t>
                      </m:r>
                      <m:r>
                        <a:rPr lang="en-GB" sz="2400" b="1" i="1" smtClean="0">
                          <a:latin typeface="Cambria Math" panose="02040503050406030204" pitchFamily="18" charset="0"/>
                        </a:rPr>
                        <m:t>=</m:t>
                      </m:r>
                      <m:r>
                        <a:rPr lang="en-GB" sz="2400" b="1" i="1" smtClean="0">
                          <a:latin typeface="Cambria Math" panose="02040503050406030204" pitchFamily="18" charset="0"/>
                        </a:rPr>
                        <m:t>𝟏𝟏</m:t>
                      </m:r>
                    </m:oMath>
                    <m:oMath xmlns:m="http://schemas.openxmlformats.org/officeDocument/2006/math">
                      <m:r>
                        <a:rPr lang="en-GB" sz="2400" b="0" i="1" smtClean="0">
                          <a:latin typeface="Cambria Math" panose="02040503050406030204" pitchFamily="18" charset="0"/>
                        </a:rPr>
                        <m:t>𝑦</m:t>
                      </m:r>
                      <m:r>
                        <a:rPr lang="en-GB" sz="2400" b="0" i="1" smtClean="0">
                          <a:latin typeface="Cambria Math" panose="02040503050406030204" pitchFamily="18" charset="0"/>
                        </a:rPr>
                        <m:t>=4</m:t>
                      </m:r>
                      <m:r>
                        <a:rPr lang="en-GB" sz="2400" b="0" i="1" smtClean="0">
                          <a:latin typeface="Cambria Math" panose="02040503050406030204" pitchFamily="18" charset="0"/>
                        </a:rPr>
                        <m:t>𝑥</m:t>
                      </m:r>
                      <m:r>
                        <a:rPr lang="en-GB" sz="2400" b="0" i="1" smtClean="0">
                          <a:latin typeface="Cambria Math" panose="02040503050406030204" pitchFamily="18" charset="0"/>
                        </a:rPr>
                        <m:t>−2       </m:t>
                      </m:r>
                      <m:r>
                        <a:rPr lang="en-GB" sz="2400" b="1" i="1" smtClean="0">
                          <a:latin typeface="Cambria Math" panose="02040503050406030204" pitchFamily="18" charset="0"/>
                        </a:rPr>
                        <m:t>𝒌</m:t>
                      </m:r>
                      <m:r>
                        <a:rPr lang="en-GB" sz="2400" b="1" i="1" smtClean="0">
                          <a:latin typeface="Cambria Math" panose="02040503050406030204" pitchFamily="18" charset="0"/>
                        </a:rPr>
                        <m:t>=</m:t>
                      </m:r>
                      <m:r>
                        <a:rPr lang="en-GB" sz="2400" b="1" i="1" smtClean="0">
                          <a:latin typeface="Cambria Math" panose="02040503050406030204" pitchFamily="18" charset="0"/>
                        </a:rPr>
                        <m:t>𝟏𝟎</m:t>
                      </m:r>
                    </m:oMath>
                    <m:oMath xmlns:m="http://schemas.openxmlformats.org/officeDocument/2006/math">
                      <m:r>
                        <a:rPr lang="en-GB" sz="2400" b="0" i="1" smtClean="0">
                          <a:latin typeface="Cambria Math" panose="02040503050406030204" pitchFamily="18" charset="0"/>
                        </a:rPr>
                        <m:t>𝑦</m:t>
                      </m:r>
                      <m:r>
                        <a:rPr lang="en-GB" sz="2400" b="0" i="1" smtClean="0">
                          <a:latin typeface="Cambria Math" panose="02040503050406030204" pitchFamily="18" charset="0"/>
                        </a:rPr>
                        <m:t>=3−2</m:t>
                      </m:r>
                      <m:r>
                        <a:rPr lang="en-GB" sz="2400" b="0" i="1" smtClean="0">
                          <a:latin typeface="Cambria Math" panose="02040503050406030204" pitchFamily="18" charset="0"/>
                        </a:rPr>
                        <m:t>𝑥</m:t>
                      </m:r>
                      <m:r>
                        <a:rPr lang="en-GB" sz="2400" b="0" i="1" smtClean="0">
                          <a:latin typeface="Cambria Math" panose="02040503050406030204" pitchFamily="18" charset="0"/>
                        </a:rPr>
                        <m:t>       </m:t>
                      </m:r>
                      <m:r>
                        <a:rPr lang="en-GB" sz="2400" b="1" i="1" smtClean="0">
                          <a:latin typeface="Cambria Math" panose="02040503050406030204" pitchFamily="18" charset="0"/>
                        </a:rPr>
                        <m:t>𝒌</m:t>
                      </m:r>
                      <m:r>
                        <a:rPr lang="en-GB" sz="2400" b="1" i="1" smtClean="0">
                          <a:latin typeface="Cambria Math" panose="02040503050406030204" pitchFamily="18" charset="0"/>
                        </a:rPr>
                        <m:t>=−</m:t>
                      </m:r>
                      <m:r>
                        <a:rPr lang="en-GB" sz="2400" b="1" i="1" smtClean="0">
                          <a:latin typeface="Cambria Math" panose="02040503050406030204" pitchFamily="18" charset="0"/>
                        </a:rPr>
                        <m:t>𝟑</m:t>
                      </m:r>
                    </m:oMath>
                    <m:oMath xmlns:m="http://schemas.openxmlformats.org/officeDocument/2006/math">
                      <m:r>
                        <a:rPr lang="en-GB" sz="2400" b="0" i="1" smtClean="0">
                          <a:latin typeface="Cambria Math" panose="02040503050406030204" pitchFamily="18" charset="0"/>
                        </a:rPr>
                        <m:t>𝑥</m:t>
                      </m:r>
                      <m:r>
                        <a:rPr lang="en-GB" sz="2400" b="0" i="1" smtClean="0">
                          <a:latin typeface="Cambria Math" panose="02040503050406030204" pitchFamily="18" charset="0"/>
                        </a:rPr>
                        <m:t>+</m:t>
                      </m:r>
                      <m:r>
                        <a:rPr lang="en-GB" sz="2400" b="0" i="1" smtClean="0">
                          <a:latin typeface="Cambria Math" panose="02040503050406030204" pitchFamily="18" charset="0"/>
                        </a:rPr>
                        <m:t>𝑦</m:t>
                      </m:r>
                      <m:r>
                        <a:rPr lang="en-GB" sz="2400" b="0" i="1" smtClean="0">
                          <a:latin typeface="Cambria Math" panose="02040503050406030204" pitchFamily="18" charset="0"/>
                        </a:rPr>
                        <m:t>=7         </m:t>
                      </m:r>
                      <m:r>
                        <a:rPr lang="en-GB" sz="2400" b="1" i="1" smtClean="0">
                          <a:latin typeface="Cambria Math" panose="02040503050406030204" pitchFamily="18" charset="0"/>
                        </a:rPr>
                        <m:t>𝒌</m:t>
                      </m:r>
                      <m:r>
                        <a:rPr lang="en-GB" sz="2400" b="1" i="1" smtClean="0">
                          <a:latin typeface="Cambria Math" panose="02040503050406030204" pitchFamily="18" charset="0"/>
                        </a:rPr>
                        <m:t>=</m:t>
                      </m:r>
                      <m:r>
                        <a:rPr lang="en-GB" sz="2400" b="1" i="1" smtClean="0">
                          <a:latin typeface="Cambria Math" panose="02040503050406030204" pitchFamily="18" charset="0"/>
                        </a:rPr>
                        <m:t>𝟒</m:t>
                      </m:r>
                    </m:oMath>
                    <m:oMath xmlns:m="http://schemas.openxmlformats.org/officeDocument/2006/math">
                      <m:r>
                        <a:rPr lang="en-GB" sz="2400" b="0" i="1" smtClean="0">
                          <a:latin typeface="Cambria Math" panose="02040503050406030204" pitchFamily="18" charset="0"/>
                        </a:rPr>
                        <m:t>𝑥</m:t>
                      </m:r>
                      <m:r>
                        <a:rPr lang="en-GB" sz="2400" b="0" i="1" smtClean="0">
                          <a:latin typeface="Cambria Math" panose="02040503050406030204" pitchFamily="18" charset="0"/>
                        </a:rPr>
                        <m:t>−2</m:t>
                      </m:r>
                      <m:r>
                        <a:rPr lang="en-GB" sz="2400" b="0" i="1" smtClean="0">
                          <a:latin typeface="Cambria Math" panose="02040503050406030204" pitchFamily="18" charset="0"/>
                        </a:rPr>
                        <m:t>𝑦</m:t>
                      </m:r>
                      <m:r>
                        <a:rPr lang="en-GB" sz="2400" b="0" i="1" smtClean="0">
                          <a:latin typeface="Cambria Math" panose="02040503050406030204" pitchFamily="18" charset="0"/>
                        </a:rPr>
                        <m:t>=1       </m:t>
                      </m:r>
                      <m:r>
                        <a:rPr lang="en-GB" sz="2400" b="1" i="1" smtClean="0">
                          <a:latin typeface="Cambria Math" panose="02040503050406030204" pitchFamily="18" charset="0"/>
                        </a:rPr>
                        <m:t>𝒌</m:t>
                      </m:r>
                      <m:r>
                        <a:rPr lang="en-GB" sz="2400" b="1" i="1" smtClean="0">
                          <a:latin typeface="Cambria Math" panose="02040503050406030204" pitchFamily="18" charset="0"/>
                        </a:rPr>
                        <m:t>=</m:t>
                      </m:r>
                      <m:r>
                        <a:rPr lang="en-GB" sz="2400" b="1" i="1" smtClean="0">
                          <a:latin typeface="Cambria Math" panose="02040503050406030204" pitchFamily="18" charset="0"/>
                        </a:rPr>
                        <m:t>𝟏</m:t>
                      </m:r>
                    </m:oMath>
                  </m:oMathPara>
                </a14:m>
                <a:endParaRPr lang="en-GB" sz="24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1547664" y="1052736"/>
                <a:ext cx="5472608" cy="3046988"/>
              </a:xfrm>
              <a:prstGeom prst="rect">
                <a:avLst/>
              </a:prstGeom>
              <a:blipFill rotWithShape="0">
                <a:blip r:embed="rId2"/>
                <a:stretch>
                  <a:fillRect l="-1782" t="-1600" b="-1600"/>
                </a:stretch>
              </a:blipFill>
            </p:spPr>
            <p:txBody>
              <a:bodyPr/>
              <a:lstStyle/>
              <a:p>
                <a:r>
                  <a:rPr lang="en-GB">
                    <a:noFill/>
                  </a:rPr>
                  <a:t> </a:t>
                </a:r>
              </a:p>
            </p:txBody>
          </p:sp>
        </mc:Fallback>
      </mc:AlternateContent>
      <p:sp>
        <p:nvSpPr>
          <p:cNvPr id="7" name="Rectangle 6"/>
          <p:cNvSpPr/>
          <p:nvPr/>
        </p:nvSpPr>
        <p:spPr>
          <a:xfrm>
            <a:off x="3542391" y="2177143"/>
            <a:ext cx="1494066" cy="34471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 name="Rectangle 7"/>
          <p:cNvSpPr/>
          <p:nvPr/>
        </p:nvSpPr>
        <p:spPr>
          <a:xfrm>
            <a:off x="3542391" y="2558718"/>
            <a:ext cx="1494066" cy="34471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3542391" y="2920336"/>
            <a:ext cx="1494066" cy="34471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3542391" y="3281954"/>
            <a:ext cx="1494066" cy="34471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3542391" y="3690839"/>
            <a:ext cx="1494066" cy="34471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1040180" y="2207623"/>
            <a:ext cx="360040" cy="34471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a</a:t>
            </a:r>
          </a:p>
        </p:txBody>
      </p:sp>
      <p:sp>
        <p:nvSpPr>
          <p:cNvPr id="13" name="Rectangle 12"/>
          <p:cNvSpPr/>
          <p:nvPr/>
        </p:nvSpPr>
        <p:spPr>
          <a:xfrm>
            <a:off x="1040180" y="2598727"/>
            <a:ext cx="360040" cy="34471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b</a:t>
            </a:r>
          </a:p>
        </p:txBody>
      </p:sp>
      <p:sp>
        <p:nvSpPr>
          <p:cNvPr id="14" name="Rectangle 13"/>
          <p:cNvSpPr/>
          <p:nvPr/>
        </p:nvSpPr>
        <p:spPr>
          <a:xfrm>
            <a:off x="1040180" y="2968496"/>
            <a:ext cx="360040" cy="34471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c</a:t>
            </a:r>
          </a:p>
        </p:txBody>
      </p:sp>
      <p:sp>
        <p:nvSpPr>
          <p:cNvPr id="15" name="Rectangle 14"/>
          <p:cNvSpPr/>
          <p:nvPr/>
        </p:nvSpPr>
        <p:spPr>
          <a:xfrm>
            <a:off x="1040180" y="3323072"/>
            <a:ext cx="360040" cy="34471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d</a:t>
            </a:r>
          </a:p>
        </p:txBody>
      </p:sp>
      <p:sp>
        <p:nvSpPr>
          <p:cNvPr id="16" name="Rectangle 15"/>
          <p:cNvSpPr/>
          <p:nvPr/>
        </p:nvSpPr>
        <p:spPr>
          <a:xfrm>
            <a:off x="1040180" y="3685119"/>
            <a:ext cx="360040" cy="34471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e</a:t>
            </a:r>
          </a:p>
        </p:txBody>
      </p:sp>
    </p:spTree>
    <p:extLst>
      <p:ext uri="{BB962C8B-B14F-4D97-AF65-F5344CB8AC3E}">
        <p14:creationId xmlns:p14="http://schemas.microsoft.com/office/powerpoint/2010/main" val="35615110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6" restart="whenNotActive" fill="hold" evtFilter="cancelBubble" nodeType="interactiveSeq">
                <p:stCondLst>
                  <p:cond evt="onClick" delay="0">
                    <p:tgtEl>
                      <p:spTgt spid="11"/>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7" grpId="0" animBg="1"/>
      <p:bldP spid="8" grpId="0" animBg="1"/>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1 – Question 4</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nvGraphicFramePr>
            <p:xfrm>
              <a:off x="1576636" y="1651700"/>
              <a:ext cx="5544616" cy="4526814"/>
            </p:xfrm>
            <a:graphic>
              <a:graphicData uri="http://schemas.openxmlformats.org/drawingml/2006/table">
                <a:tbl>
                  <a:tblPr firstRow="1" bandRow="1">
                    <a:tableStyleId>{073A0DAA-6AF3-43AB-8588-CEC1D06C72B9}</a:tableStyleId>
                  </a:tblPr>
                  <a:tblGrid>
                    <a:gridCol w="1842690">
                      <a:extLst>
                        <a:ext uri="{9D8B030D-6E8A-4147-A177-3AD203B41FA5}">
                          <a16:colId xmlns:a16="http://schemas.microsoft.com/office/drawing/2014/main" val="20000"/>
                        </a:ext>
                      </a:extLst>
                    </a:gridCol>
                    <a:gridCol w="1806148">
                      <a:extLst>
                        <a:ext uri="{9D8B030D-6E8A-4147-A177-3AD203B41FA5}">
                          <a16:colId xmlns:a16="http://schemas.microsoft.com/office/drawing/2014/main" val="20001"/>
                        </a:ext>
                      </a:extLst>
                    </a:gridCol>
                    <a:gridCol w="1895778">
                      <a:extLst>
                        <a:ext uri="{9D8B030D-6E8A-4147-A177-3AD203B41FA5}">
                          <a16:colId xmlns:a16="http://schemas.microsoft.com/office/drawing/2014/main" val="20002"/>
                        </a:ext>
                      </a:extLst>
                    </a:gridCol>
                  </a:tblGrid>
                  <a:tr h="900100">
                    <a:tc>
                      <a:txBody>
                        <a:bodyPr/>
                        <a:lstStyle/>
                        <a:p>
                          <a:r>
                            <a:rPr lang="en-GB" sz="2400" dirty="0"/>
                            <a:t>Equation</a:t>
                          </a:r>
                        </a:p>
                      </a:txBody>
                      <a:tcPr/>
                    </a:tc>
                    <a:tc>
                      <a:txBody>
                        <a:bodyPr/>
                        <a:lstStyle/>
                        <a:p>
                          <a14:m>
                            <m:oMath xmlns:m="http://schemas.openxmlformats.org/officeDocument/2006/math">
                              <m:r>
                                <a:rPr lang="en-GB" sz="2400" smtClean="0">
                                  <a:latin typeface="Cambria Math"/>
                                </a:rPr>
                                <m:t>𝒚</m:t>
                              </m:r>
                            </m:oMath>
                          </a14:m>
                          <a:r>
                            <a:rPr lang="en-GB" sz="2400" dirty="0"/>
                            <a:t>-axis</a:t>
                          </a:r>
                        </a:p>
                      </a:txBody>
                      <a:tcPr/>
                    </a:tc>
                    <a:tc>
                      <a:txBody>
                        <a:bodyPr/>
                        <a:lstStyle/>
                        <a:p>
                          <a14:m>
                            <m:oMath xmlns:m="http://schemas.openxmlformats.org/officeDocument/2006/math">
                              <m:r>
                                <a:rPr lang="en-GB" sz="2400" smtClean="0">
                                  <a:latin typeface="Cambria Math"/>
                                </a:rPr>
                                <m:t>𝒙</m:t>
                              </m:r>
                            </m:oMath>
                          </a14:m>
                          <a:r>
                            <a:rPr lang="en-GB" sz="2400" dirty="0"/>
                            <a:t>-axis</a:t>
                          </a:r>
                        </a:p>
                      </a:txBody>
                      <a:tcPr/>
                    </a:tc>
                    <a:extLst>
                      <a:ext uri="{0D108BD9-81ED-4DB2-BD59-A6C34878D82A}">
                        <a16:rowId xmlns:a16="http://schemas.microsoft.com/office/drawing/2014/main" val="10000"/>
                      </a:ext>
                    </a:extLst>
                  </a:tr>
                  <a:tr h="900100">
                    <a:tc>
                      <a:txBody>
                        <a:bodyPr/>
                        <a:lstStyle/>
                        <a:p>
                          <a:pPr/>
                          <a14:m>
                            <m:oMathPara xmlns:m="http://schemas.openxmlformats.org/officeDocument/2006/math">
                              <m:oMathParaPr>
                                <m:jc m:val="centerGroup"/>
                              </m:oMathParaPr>
                              <m:oMath xmlns:m="http://schemas.openxmlformats.org/officeDocument/2006/math">
                                <m:r>
                                  <a:rPr lang="en-GB" sz="2400" smtClean="0">
                                    <a:latin typeface="Cambria Math"/>
                                  </a:rPr>
                                  <m:t>𝑦</m:t>
                                </m:r>
                                <m:r>
                                  <a:rPr lang="en-GB" sz="2400" smtClean="0">
                                    <a:latin typeface="Cambria Math"/>
                                  </a:rPr>
                                  <m:t>=3</m:t>
                                </m:r>
                                <m:r>
                                  <a:rPr lang="en-GB" sz="2400" smtClean="0">
                                    <a:latin typeface="Cambria Math"/>
                                  </a:rPr>
                                  <m:t>𝑥</m:t>
                                </m:r>
                                <m:r>
                                  <a:rPr lang="en-GB" sz="2400" smtClean="0">
                                    <a:latin typeface="Cambria Math"/>
                                  </a:rPr>
                                  <m:t>+1</m:t>
                                </m:r>
                              </m:oMath>
                            </m:oMathPara>
                          </a14:m>
                          <a:endParaRPr lang="en-GB" sz="2400"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sz="2400" i="1" dirty="0" smtClean="0">
                                        <a:latin typeface="Cambria Math" panose="02040503050406030204" pitchFamily="18" charset="0"/>
                                      </a:rPr>
                                    </m:ctrlPr>
                                  </m:dPr>
                                  <m:e>
                                    <m:r>
                                      <a:rPr lang="en-GB" sz="2400" dirty="0" smtClean="0">
                                        <a:latin typeface="Cambria Math"/>
                                      </a:rPr>
                                      <m:t>0,1</m:t>
                                    </m:r>
                                  </m:e>
                                </m:d>
                              </m:oMath>
                            </m:oMathPara>
                          </a14:m>
                          <a:endParaRPr lang="en-GB" sz="2400"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sz="2400" i="1" smtClean="0">
                                        <a:latin typeface="Cambria Math" panose="02040503050406030204" pitchFamily="18" charset="0"/>
                                      </a:rPr>
                                    </m:ctrlPr>
                                  </m:dPr>
                                  <m:e>
                                    <m:r>
                                      <a:rPr lang="en-GB" sz="2400" smtClean="0">
                                        <a:latin typeface="Cambria Math"/>
                                      </a:rPr>
                                      <m:t>−</m:t>
                                    </m:r>
                                    <m:f>
                                      <m:fPr>
                                        <m:ctrlPr>
                                          <a:rPr lang="en-GB" sz="2400" i="1" smtClean="0">
                                            <a:latin typeface="Cambria Math" panose="02040503050406030204" pitchFamily="18" charset="0"/>
                                          </a:rPr>
                                        </m:ctrlPr>
                                      </m:fPr>
                                      <m:num>
                                        <m:r>
                                          <a:rPr lang="en-GB" sz="2400" smtClean="0">
                                            <a:latin typeface="Cambria Math"/>
                                          </a:rPr>
                                          <m:t>1</m:t>
                                        </m:r>
                                      </m:num>
                                      <m:den>
                                        <m:r>
                                          <a:rPr lang="en-GB" sz="2400" smtClean="0">
                                            <a:latin typeface="Cambria Math"/>
                                          </a:rPr>
                                          <m:t>3</m:t>
                                        </m:r>
                                      </m:den>
                                    </m:f>
                                    <m:r>
                                      <a:rPr lang="en-GB" sz="2400" smtClean="0">
                                        <a:latin typeface="Cambria Math"/>
                                      </a:rPr>
                                      <m:t>,0</m:t>
                                    </m:r>
                                  </m:e>
                                </m:d>
                              </m:oMath>
                            </m:oMathPara>
                          </a14:m>
                          <a:endParaRPr lang="en-GB" sz="2400" dirty="0"/>
                        </a:p>
                      </a:txBody>
                      <a:tcPr/>
                    </a:tc>
                    <a:extLst>
                      <a:ext uri="{0D108BD9-81ED-4DB2-BD59-A6C34878D82A}">
                        <a16:rowId xmlns:a16="http://schemas.microsoft.com/office/drawing/2014/main" val="10001"/>
                      </a:ext>
                    </a:extLst>
                  </a:tr>
                  <a:tr h="900100">
                    <a:tc>
                      <a:txBody>
                        <a:bodyPr/>
                        <a:lstStyle/>
                        <a:p>
                          <a:pPr/>
                          <a14:m>
                            <m:oMathPara xmlns:m="http://schemas.openxmlformats.org/officeDocument/2006/math">
                              <m:oMathParaPr>
                                <m:jc m:val="centerGroup"/>
                              </m:oMathParaPr>
                              <m:oMath xmlns:m="http://schemas.openxmlformats.org/officeDocument/2006/math">
                                <m:r>
                                  <a:rPr lang="en-GB" sz="2400" smtClean="0">
                                    <a:latin typeface="Cambria Math"/>
                                  </a:rPr>
                                  <m:t>𝑦</m:t>
                                </m:r>
                                <m:r>
                                  <a:rPr lang="en-GB" sz="2400" smtClean="0">
                                    <a:latin typeface="Cambria Math"/>
                                  </a:rPr>
                                  <m:t>=4</m:t>
                                </m:r>
                                <m:r>
                                  <a:rPr lang="en-GB" sz="2400" smtClean="0">
                                    <a:latin typeface="Cambria Math"/>
                                  </a:rPr>
                                  <m:t>𝑥</m:t>
                                </m:r>
                                <m:r>
                                  <a:rPr lang="en-GB" sz="2400" smtClean="0">
                                    <a:latin typeface="Cambria Math"/>
                                  </a:rPr>
                                  <m:t>−2</m:t>
                                </m:r>
                              </m:oMath>
                            </m:oMathPara>
                          </a14:m>
                          <a:endParaRPr lang="en-GB" sz="2400"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sz="2400" i="1" smtClean="0">
                                        <a:latin typeface="Cambria Math" panose="02040503050406030204" pitchFamily="18" charset="0"/>
                                      </a:rPr>
                                    </m:ctrlPr>
                                  </m:dPr>
                                  <m:e>
                                    <m:r>
                                      <a:rPr lang="en-GB" sz="2400" smtClean="0">
                                        <a:latin typeface="Cambria Math"/>
                                      </a:rPr>
                                      <m:t>0,−2</m:t>
                                    </m:r>
                                  </m:e>
                                </m:d>
                              </m:oMath>
                            </m:oMathPara>
                          </a14:m>
                          <a:endParaRPr lang="en-GB" sz="2400"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sz="2400" i="1" smtClean="0">
                                        <a:latin typeface="Cambria Math" panose="02040503050406030204" pitchFamily="18" charset="0"/>
                                      </a:rPr>
                                    </m:ctrlPr>
                                  </m:dPr>
                                  <m:e>
                                    <m:f>
                                      <m:fPr>
                                        <m:ctrlPr>
                                          <a:rPr lang="en-GB" sz="2400" i="1" smtClean="0">
                                            <a:latin typeface="Cambria Math" panose="02040503050406030204" pitchFamily="18" charset="0"/>
                                          </a:rPr>
                                        </m:ctrlPr>
                                      </m:fPr>
                                      <m:num>
                                        <m:r>
                                          <a:rPr lang="en-GB" sz="2400" smtClean="0">
                                            <a:latin typeface="Cambria Math"/>
                                          </a:rPr>
                                          <m:t>1</m:t>
                                        </m:r>
                                      </m:num>
                                      <m:den>
                                        <m:r>
                                          <a:rPr lang="en-GB" sz="2400" smtClean="0">
                                            <a:latin typeface="Cambria Math"/>
                                          </a:rPr>
                                          <m:t>2</m:t>
                                        </m:r>
                                      </m:den>
                                    </m:f>
                                    <m:r>
                                      <a:rPr lang="en-GB" sz="2400" smtClean="0">
                                        <a:latin typeface="Cambria Math"/>
                                      </a:rPr>
                                      <m:t>,0</m:t>
                                    </m:r>
                                  </m:e>
                                </m:d>
                              </m:oMath>
                            </m:oMathPara>
                          </a14:m>
                          <a:endParaRPr lang="en-GB" sz="2400" dirty="0"/>
                        </a:p>
                      </a:txBody>
                      <a:tcPr/>
                    </a:tc>
                    <a:extLst>
                      <a:ext uri="{0D108BD9-81ED-4DB2-BD59-A6C34878D82A}">
                        <a16:rowId xmlns:a16="http://schemas.microsoft.com/office/drawing/2014/main" val="10002"/>
                      </a:ext>
                    </a:extLst>
                  </a:tr>
                  <a:tr h="900100">
                    <a:tc>
                      <a:txBody>
                        <a:bodyPr/>
                        <a:lstStyle/>
                        <a:p>
                          <a:pPr/>
                          <a14:m>
                            <m:oMathPara xmlns:m="http://schemas.openxmlformats.org/officeDocument/2006/math">
                              <m:oMathParaPr>
                                <m:jc m:val="centerGroup"/>
                              </m:oMathParaPr>
                              <m:oMath xmlns:m="http://schemas.openxmlformats.org/officeDocument/2006/math">
                                <m:r>
                                  <a:rPr lang="en-GB" sz="2400" smtClean="0">
                                    <a:latin typeface="Cambria Math"/>
                                  </a:rPr>
                                  <m:t>𝑦</m:t>
                                </m:r>
                                <m:r>
                                  <a:rPr lang="en-GB" sz="2400" smtClean="0">
                                    <a:latin typeface="Cambria Math"/>
                                  </a:rPr>
                                  <m:t>=</m:t>
                                </m:r>
                                <m:f>
                                  <m:fPr>
                                    <m:ctrlPr>
                                      <a:rPr lang="en-GB" sz="2400" i="1" smtClean="0">
                                        <a:latin typeface="Cambria Math" panose="02040503050406030204" pitchFamily="18" charset="0"/>
                                      </a:rPr>
                                    </m:ctrlPr>
                                  </m:fPr>
                                  <m:num>
                                    <m:r>
                                      <a:rPr lang="en-GB" sz="2400" smtClean="0">
                                        <a:latin typeface="Cambria Math"/>
                                      </a:rPr>
                                      <m:t>1</m:t>
                                    </m:r>
                                  </m:num>
                                  <m:den>
                                    <m:r>
                                      <a:rPr lang="en-GB" sz="2400" smtClean="0">
                                        <a:latin typeface="Cambria Math"/>
                                      </a:rPr>
                                      <m:t>2</m:t>
                                    </m:r>
                                  </m:den>
                                </m:f>
                                <m:r>
                                  <a:rPr lang="en-GB" sz="2400" smtClean="0">
                                    <a:latin typeface="Cambria Math"/>
                                  </a:rPr>
                                  <m:t>𝑥</m:t>
                                </m:r>
                                <m:r>
                                  <a:rPr lang="en-GB" sz="2400" smtClean="0">
                                    <a:latin typeface="Cambria Math"/>
                                  </a:rPr>
                                  <m:t>−1</m:t>
                                </m:r>
                              </m:oMath>
                            </m:oMathPara>
                          </a14:m>
                          <a:endParaRPr lang="en-GB" sz="2400"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sz="2400" i="1" smtClean="0">
                                        <a:latin typeface="Cambria Math" panose="02040503050406030204" pitchFamily="18" charset="0"/>
                                      </a:rPr>
                                    </m:ctrlPr>
                                  </m:dPr>
                                  <m:e>
                                    <m:r>
                                      <a:rPr lang="en-GB" sz="2400" smtClean="0">
                                        <a:latin typeface="Cambria Math"/>
                                      </a:rPr>
                                      <m:t>0,−1</m:t>
                                    </m:r>
                                  </m:e>
                                </m:d>
                              </m:oMath>
                            </m:oMathPara>
                          </a14:m>
                          <a:endParaRPr lang="en-GB" sz="2400"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sz="2400" i="1" smtClean="0">
                                        <a:latin typeface="Cambria Math" panose="02040503050406030204" pitchFamily="18" charset="0"/>
                                      </a:rPr>
                                    </m:ctrlPr>
                                  </m:dPr>
                                  <m:e>
                                    <m:r>
                                      <a:rPr lang="en-GB" sz="2400" smtClean="0">
                                        <a:latin typeface="Cambria Math"/>
                                      </a:rPr>
                                      <m:t>2,0</m:t>
                                    </m:r>
                                  </m:e>
                                </m:d>
                              </m:oMath>
                            </m:oMathPara>
                          </a14:m>
                          <a:endParaRPr lang="en-GB" sz="2400" dirty="0"/>
                        </a:p>
                      </a:txBody>
                      <a:tcPr/>
                    </a:tc>
                    <a:extLst>
                      <a:ext uri="{0D108BD9-81ED-4DB2-BD59-A6C34878D82A}">
                        <a16:rowId xmlns:a16="http://schemas.microsoft.com/office/drawing/2014/main" val="10003"/>
                      </a:ext>
                    </a:extLst>
                  </a:tr>
                  <a:tr h="900100">
                    <a:tc>
                      <a:txBody>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2</m:t>
                                </m:r>
                                <m:r>
                                  <a:rPr lang="en-GB" sz="2400" b="0" i="1" smtClean="0">
                                    <a:latin typeface="Cambria Math" panose="02040503050406030204" pitchFamily="18" charset="0"/>
                                  </a:rPr>
                                  <m:t>𝑥</m:t>
                                </m:r>
                                <m:r>
                                  <a:rPr lang="en-GB" sz="2400" b="0" i="1" smtClean="0">
                                    <a:latin typeface="Cambria Math" panose="02040503050406030204" pitchFamily="18" charset="0"/>
                                  </a:rPr>
                                  <m:t>+3</m:t>
                                </m:r>
                                <m:r>
                                  <a:rPr lang="en-GB" sz="2400" b="0" i="1" smtClean="0">
                                    <a:latin typeface="Cambria Math" panose="02040503050406030204" pitchFamily="18" charset="0"/>
                                  </a:rPr>
                                  <m:t>𝑦</m:t>
                                </m:r>
                                <m:r>
                                  <a:rPr lang="en-GB" sz="2400" b="0" i="1" smtClean="0">
                                    <a:latin typeface="Cambria Math" panose="02040503050406030204" pitchFamily="18" charset="0"/>
                                  </a:rPr>
                                  <m:t>=4</m:t>
                                </m:r>
                              </m:oMath>
                            </m:oMathPara>
                          </a14:m>
                          <a:endParaRPr lang="en-GB" sz="2400"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sz="2400" b="0" i="1" smtClean="0">
                                        <a:latin typeface="Cambria Math" panose="02040503050406030204" pitchFamily="18" charset="0"/>
                                      </a:rPr>
                                    </m:ctrlPr>
                                  </m:dPr>
                                  <m:e>
                                    <m:r>
                                      <a:rPr lang="en-GB" sz="2400" b="0" i="1" smtClean="0">
                                        <a:latin typeface="Cambria Math" panose="02040503050406030204" pitchFamily="18" charset="0"/>
                                      </a:rPr>
                                      <m:t>0,</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4</m:t>
                                        </m:r>
                                      </m:num>
                                      <m:den>
                                        <m:r>
                                          <a:rPr lang="en-GB" sz="2400" b="0" i="1" smtClean="0">
                                            <a:latin typeface="Cambria Math" panose="02040503050406030204" pitchFamily="18" charset="0"/>
                                          </a:rPr>
                                          <m:t>3</m:t>
                                        </m:r>
                                      </m:den>
                                    </m:f>
                                  </m:e>
                                </m:d>
                              </m:oMath>
                            </m:oMathPara>
                          </a14:m>
                          <a:endParaRPr lang="en-GB" sz="2400"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sz="2400" b="0" i="1" smtClean="0">
                                        <a:latin typeface="Cambria Math" panose="02040503050406030204" pitchFamily="18" charset="0"/>
                                      </a:rPr>
                                    </m:ctrlPr>
                                  </m:dPr>
                                  <m:e>
                                    <m:r>
                                      <a:rPr lang="en-GB" sz="2400" b="0" i="1" smtClean="0">
                                        <a:latin typeface="Cambria Math" panose="02040503050406030204" pitchFamily="18" charset="0"/>
                                      </a:rPr>
                                      <m:t>2, 0</m:t>
                                    </m:r>
                                  </m:e>
                                </m:d>
                              </m:oMath>
                            </m:oMathPara>
                          </a14:m>
                          <a:endParaRPr lang="en-GB" sz="2400" dirty="0"/>
                        </a:p>
                      </a:txBody>
                      <a:tcPr/>
                    </a:tc>
                    <a:extLst>
                      <a:ext uri="{0D108BD9-81ED-4DB2-BD59-A6C34878D82A}">
                        <a16:rowId xmlns:a16="http://schemas.microsoft.com/office/drawing/2014/main" val="10004"/>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4057203439"/>
                  </p:ext>
                </p:extLst>
              </p:nvPr>
            </p:nvGraphicFramePr>
            <p:xfrm>
              <a:off x="1576636" y="1651700"/>
              <a:ext cx="5544616" cy="4526814"/>
            </p:xfrm>
            <a:graphic>
              <a:graphicData uri="http://schemas.openxmlformats.org/drawingml/2006/table">
                <a:tbl>
                  <a:tblPr firstRow="1" bandRow="1">
                    <a:tableStyleId>{073A0DAA-6AF3-43AB-8588-CEC1D06C72B9}</a:tableStyleId>
                  </a:tblPr>
                  <a:tblGrid>
                    <a:gridCol w="1842690"/>
                    <a:gridCol w="1806148"/>
                    <a:gridCol w="1895778"/>
                  </a:tblGrid>
                  <a:tr h="900100">
                    <a:tc>
                      <a:txBody>
                        <a:bodyPr/>
                        <a:lstStyle/>
                        <a:p>
                          <a:r>
                            <a:rPr lang="en-GB" sz="2400" dirty="0" smtClean="0"/>
                            <a:t>Equation</a:t>
                          </a:r>
                          <a:endParaRPr lang="en-GB" sz="2400" dirty="0"/>
                        </a:p>
                      </a:txBody>
                      <a:tcPr/>
                    </a:tc>
                    <a:tc>
                      <a:txBody>
                        <a:bodyPr/>
                        <a:lstStyle/>
                        <a:p>
                          <a:endParaRPr lang="en-US"/>
                        </a:p>
                      </a:txBody>
                      <a:tcPr>
                        <a:blipFill rotWithShape="0">
                          <a:blip r:embed="rId2"/>
                          <a:stretch>
                            <a:fillRect l="-102357" t="-4730" r="-106061" b="-404054"/>
                          </a:stretch>
                        </a:blipFill>
                      </a:tcPr>
                    </a:tc>
                    <a:tc>
                      <a:txBody>
                        <a:bodyPr/>
                        <a:lstStyle/>
                        <a:p>
                          <a:endParaRPr lang="en-US"/>
                        </a:p>
                      </a:txBody>
                      <a:tcPr>
                        <a:blipFill rotWithShape="0">
                          <a:blip r:embed="rId2"/>
                          <a:stretch>
                            <a:fillRect l="-193248" t="-4730" r="-1286" b="-404054"/>
                          </a:stretch>
                        </a:blipFill>
                      </a:tcPr>
                    </a:tc>
                  </a:tr>
                  <a:tr h="913257">
                    <a:tc>
                      <a:txBody>
                        <a:bodyPr/>
                        <a:lstStyle/>
                        <a:p>
                          <a:endParaRPr lang="en-US"/>
                        </a:p>
                      </a:txBody>
                      <a:tcPr>
                        <a:blipFill rotWithShape="0">
                          <a:blip r:embed="rId2"/>
                          <a:stretch>
                            <a:fillRect l="-330" t="-103333" r="-201980" b="-298667"/>
                          </a:stretch>
                        </a:blipFill>
                      </a:tcPr>
                    </a:tc>
                    <a:tc>
                      <a:txBody>
                        <a:bodyPr/>
                        <a:lstStyle/>
                        <a:p>
                          <a:endParaRPr lang="en-US"/>
                        </a:p>
                      </a:txBody>
                      <a:tcPr>
                        <a:blipFill rotWithShape="0">
                          <a:blip r:embed="rId2"/>
                          <a:stretch>
                            <a:fillRect l="-102357" t="-103333" r="-106061" b="-298667"/>
                          </a:stretch>
                        </a:blipFill>
                      </a:tcPr>
                    </a:tc>
                    <a:tc>
                      <a:txBody>
                        <a:bodyPr/>
                        <a:lstStyle/>
                        <a:p>
                          <a:endParaRPr lang="en-US"/>
                        </a:p>
                      </a:txBody>
                      <a:tcPr>
                        <a:blipFill rotWithShape="0">
                          <a:blip r:embed="rId2"/>
                          <a:stretch>
                            <a:fillRect l="-193248" t="-103333" r="-1286" b="-298667"/>
                          </a:stretch>
                        </a:blipFill>
                      </a:tcPr>
                    </a:tc>
                  </a:tr>
                  <a:tr h="913257">
                    <a:tc>
                      <a:txBody>
                        <a:bodyPr/>
                        <a:lstStyle/>
                        <a:p>
                          <a:endParaRPr lang="en-US"/>
                        </a:p>
                      </a:txBody>
                      <a:tcPr>
                        <a:blipFill rotWithShape="0">
                          <a:blip r:embed="rId2"/>
                          <a:stretch>
                            <a:fillRect l="-330" t="-203333" r="-201980" b="-198667"/>
                          </a:stretch>
                        </a:blipFill>
                      </a:tcPr>
                    </a:tc>
                    <a:tc>
                      <a:txBody>
                        <a:bodyPr/>
                        <a:lstStyle/>
                        <a:p>
                          <a:endParaRPr lang="en-US"/>
                        </a:p>
                      </a:txBody>
                      <a:tcPr>
                        <a:blipFill rotWithShape="0">
                          <a:blip r:embed="rId2"/>
                          <a:stretch>
                            <a:fillRect l="-102357" t="-203333" r="-106061" b="-198667"/>
                          </a:stretch>
                        </a:blipFill>
                      </a:tcPr>
                    </a:tc>
                    <a:tc>
                      <a:txBody>
                        <a:bodyPr/>
                        <a:lstStyle/>
                        <a:p>
                          <a:endParaRPr lang="en-US"/>
                        </a:p>
                      </a:txBody>
                      <a:tcPr>
                        <a:blipFill rotWithShape="0">
                          <a:blip r:embed="rId2"/>
                          <a:stretch>
                            <a:fillRect l="-193248" t="-203333" r="-1286" b="-198667"/>
                          </a:stretch>
                        </a:blipFill>
                      </a:tcPr>
                    </a:tc>
                  </a:tr>
                  <a:tr h="900100">
                    <a:tc>
                      <a:txBody>
                        <a:bodyPr/>
                        <a:lstStyle/>
                        <a:p>
                          <a:endParaRPr lang="en-US"/>
                        </a:p>
                      </a:txBody>
                      <a:tcPr>
                        <a:blipFill rotWithShape="0">
                          <a:blip r:embed="rId2"/>
                          <a:stretch>
                            <a:fillRect l="-330" t="-307432" r="-201980" b="-101351"/>
                          </a:stretch>
                        </a:blipFill>
                      </a:tcPr>
                    </a:tc>
                    <a:tc>
                      <a:txBody>
                        <a:bodyPr/>
                        <a:lstStyle/>
                        <a:p>
                          <a:endParaRPr lang="en-US"/>
                        </a:p>
                      </a:txBody>
                      <a:tcPr>
                        <a:blipFill rotWithShape="0">
                          <a:blip r:embed="rId2"/>
                          <a:stretch>
                            <a:fillRect l="-102357" t="-307432" r="-106061" b="-101351"/>
                          </a:stretch>
                        </a:blipFill>
                      </a:tcPr>
                    </a:tc>
                    <a:tc>
                      <a:txBody>
                        <a:bodyPr/>
                        <a:lstStyle/>
                        <a:p>
                          <a:endParaRPr lang="en-US"/>
                        </a:p>
                      </a:txBody>
                      <a:tcPr>
                        <a:blipFill rotWithShape="0">
                          <a:blip r:embed="rId2"/>
                          <a:stretch>
                            <a:fillRect l="-193248" t="-307432" r="-1286" b="-101351"/>
                          </a:stretch>
                        </a:blipFill>
                      </a:tcPr>
                    </a:tc>
                  </a:tr>
                  <a:tr h="900100">
                    <a:tc>
                      <a:txBody>
                        <a:bodyPr/>
                        <a:lstStyle/>
                        <a:p>
                          <a:endParaRPr lang="en-US"/>
                        </a:p>
                      </a:txBody>
                      <a:tcPr>
                        <a:blipFill rotWithShape="0">
                          <a:blip r:embed="rId2"/>
                          <a:stretch>
                            <a:fillRect l="-330" t="-407432" r="-201980" b="-1351"/>
                          </a:stretch>
                        </a:blipFill>
                      </a:tcPr>
                    </a:tc>
                    <a:tc>
                      <a:txBody>
                        <a:bodyPr/>
                        <a:lstStyle/>
                        <a:p>
                          <a:endParaRPr lang="en-US"/>
                        </a:p>
                      </a:txBody>
                      <a:tcPr>
                        <a:blipFill rotWithShape="0">
                          <a:blip r:embed="rId2"/>
                          <a:stretch>
                            <a:fillRect l="-102357" t="-407432" r="-106061" b="-1351"/>
                          </a:stretch>
                        </a:blipFill>
                      </a:tcPr>
                    </a:tc>
                    <a:tc>
                      <a:txBody>
                        <a:bodyPr/>
                        <a:lstStyle/>
                        <a:p>
                          <a:endParaRPr lang="en-US"/>
                        </a:p>
                      </a:txBody>
                      <a:tcPr>
                        <a:blipFill rotWithShape="0">
                          <a:blip r:embed="rId2"/>
                          <a:stretch>
                            <a:fillRect l="-193248" t="-407432" r="-1286" b="-1351"/>
                          </a:stretch>
                        </a:blipFill>
                      </a:tcPr>
                    </a:tc>
                  </a:tr>
                </a:tbl>
              </a:graphicData>
            </a:graphic>
          </p:graphicFrame>
        </mc:Fallback>
      </mc:AlternateContent>
      <p:sp>
        <p:nvSpPr>
          <p:cNvPr id="6" name="TextBox 5"/>
          <p:cNvSpPr txBox="1"/>
          <p:nvPr/>
        </p:nvSpPr>
        <p:spPr>
          <a:xfrm>
            <a:off x="3419872" y="1332310"/>
            <a:ext cx="370138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The point where the line crosses the:</a:t>
            </a:r>
          </a:p>
        </p:txBody>
      </p:sp>
      <p:sp>
        <p:nvSpPr>
          <p:cNvPr id="7" name="Rectangle 6"/>
          <p:cNvSpPr/>
          <p:nvPr/>
        </p:nvSpPr>
        <p:spPr>
          <a:xfrm>
            <a:off x="3419872" y="2515796"/>
            <a:ext cx="1850690" cy="9361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8" name="Rectangle 7"/>
          <p:cNvSpPr/>
          <p:nvPr/>
        </p:nvSpPr>
        <p:spPr>
          <a:xfrm>
            <a:off x="5270562" y="2515796"/>
            <a:ext cx="1850690" cy="9361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9" name="Rectangle 8"/>
          <p:cNvSpPr/>
          <p:nvPr/>
        </p:nvSpPr>
        <p:spPr>
          <a:xfrm>
            <a:off x="3419872" y="3451900"/>
            <a:ext cx="1850690" cy="9361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0" name="Rectangle 9"/>
          <p:cNvSpPr/>
          <p:nvPr/>
        </p:nvSpPr>
        <p:spPr>
          <a:xfrm>
            <a:off x="5270562" y="3451900"/>
            <a:ext cx="1850690" cy="9361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1" name="Rectangle 10"/>
          <p:cNvSpPr/>
          <p:nvPr/>
        </p:nvSpPr>
        <p:spPr>
          <a:xfrm>
            <a:off x="3437012" y="4388004"/>
            <a:ext cx="1850690" cy="9361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2" name="Rectangle 11"/>
          <p:cNvSpPr/>
          <p:nvPr/>
        </p:nvSpPr>
        <p:spPr>
          <a:xfrm>
            <a:off x="5287702" y="4388004"/>
            <a:ext cx="1850690" cy="9361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3" name="TextBox 12"/>
          <p:cNvSpPr txBox="1"/>
          <p:nvPr/>
        </p:nvSpPr>
        <p:spPr>
          <a:xfrm>
            <a:off x="395536" y="836712"/>
            <a:ext cx="4680520" cy="461665"/>
          </a:xfrm>
          <a:prstGeom prst="rect">
            <a:avLst/>
          </a:prstGeom>
          <a:noFill/>
        </p:spPr>
        <p:txBody>
          <a:bodyPr wrap="square" rtlCol="0">
            <a:spAutoFit/>
          </a:bodyPr>
          <a:lstStyle/>
          <a:p>
            <a:r>
              <a:rPr lang="en-GB" sz="2400" dirty="0"/>
              <a:t>Copy and complete this table.</a:t>
            </a:r>
          </a:p>
        </p:txBody>
      </p:sp>
      <p:sp>
        <p:nvSpPr>
          <p:cNvPr id="14" name="Rectangle 13"/>
          <p:cNvSpPr/>
          <p:nvPr/>
        </p:nvSpPr>
        <p:spPr>
          <a:xfrm>
            <a:off x="3437012" y="5324108"/>
            <a:ext cx="1850690" cy="8141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5" name="Rectangle 14"/>
          <p:cNvSpPr/>
          <p:nvPr/>
        </p:nvSpPr>
        <p:spPr>
          <a:xfrm>
            <a:off x="5287702" y="5324108"/>
            <a:ext cx="1850690" cy="8141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28830458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6" restart="whenNotActive" fill="hold" evtFilter="cancelBubble" nodeType="interactiveSeq">
                <p:stCondLst>
                  <p:cond evt="onClick" delay="0">
                    <p:tgtEl>
                      <p:spTgt spid="11"/>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2" restart="whenNotActive" fill="hold" evtFilter="cancelBubble" nodeType="interactiveSeq">
                <p:stCondLst>
                  <p:cond evt="onClick" delay="0">
                    <p:tgtEl>
                      <p:spTgt spid="12"/>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4"/>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4"/>
                                        </p:tgtEl>
                                      </p:cBhvr>
                                    </p:animEffect>
                                    <p:set>
                                      <p:cBhvr>
                                        <p:cTn id="4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44" restart="whenNotActive" fill="hold" evtFilter="cancelBubble" nodeType="interactiveSeq">
                <p:stCondLst>
                  <p:cond evt="onClick" delay="0">
                    <p:tgtEl>
                      <p:spTgt spid="15"/>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15"/>
                                        </p:tgtEl>
                                      </p:cBhvr>
                                    </p:animEffect>
                                    <p:set>
                                      <p:cBhvr>
                                        <p:cTn id="49"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7" grpId="0" animBg="1"/>
      <p:bldP spid="8" grpId="0" animBg="1"/>
      <p:bldP spid="9" grpId="0" animBg="1"/>
      <p:bldP spid="10" grpId="0" animBg="1"/>
      <p:bldP spid="11" grpId="0" animBg="1"/>
      <p:bldP spid="12"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2195736" y="908720"/>
            <a:ext cx="4968552" cy="5544616"/>
          </a:xfrm>
          <a:prstGeom prst="rect">
            <a:avLst/>
          </a:prstGeom>
          <a:noFill/>
          <a:ln w="9525">
            <a:noFill/>
            <a:miter lim="800000"/>
            <a:headEnd/>
            <a:tailEnd/>
          </a:ln>
        </p:spPr>
      </p:pic>
      <p:grpSp>
        <p:nvGrpSpPr>
          <p:cNvPr id="3" name="Group 2"/>
          <p:cNvGrpSpPr/>
          <p:nvPr/>
        </p:nvGrpSpPr>
        <p:grpSpPr>
          <a:xfrm>
            <a:off x="0" y="0"/>
            <a:ext cx="9144000" cy="599127"/>
            <a:chOff x="0" y="13335"/>
            <a:chExt cx="9144218" cy="599127"/>
          </a:xfrm>
        </p:grpSpPr>
        <p:sp>
          <p:nvSpPr>
            <p:cNvPr id="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1 – Question 5</a:t>
              </a:r>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p:cNvSpPr txBox="1"/>
              <p:nvPr/>
            </p:nvSpPr>
            <p:spPr>
              <a:xfrm>
                <a:off x="251520" y="692696"/>
                <a:ext cx="3312368"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800" b="0" i="1" smtClean="0">
                          <a:latin typeface="Cambria Math" panose="02040503050406030204" pitchFamily="18" charset="0"/>
                        </a:rPr>
                        <m:t>𝑦</m:t>
                      </m:r>
                      <m:r>
                        <a:rPr lang="en-GB" sz="2800" b="0" i="1" smtClean="0">
                          <a:latin typeface="Cambria Math" panose="02040503050406030204" pitchFamily="18" charset="0"/>
                        </a:rPr>
                        <m:t>=4</m:t>
                      </m:r>
                      <m:r>
                        <a:rPr lang="en-GB" sz="2800" b="0" i="1" smtClean="0">
                          <a:latin typeface="Cambria Math" panose="02040503050406030204" pitchFamily="18" charset="0"/>
                        </a:rPr>
                        <m:t>𝑥</m:t>
                      </m:r>
                      <m:r>
                        <a:rPr lang="en-GB" sz="2800" b="0" i="1" smtClean="0">
                          <a:latin typeface="Cambria Math" panose="02040503050406030204" pitchFamily="18" charset="0"/>
                        </a:rPr>
                        <m:t>−2</m:t>
                      </m:r>
                    </m:oMath>
                  </m:oMathPara>
                </a14:m>
                <a:endParaRPr lang="en-GB"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251520" y="692696"/>
                <a:ext cx="3312368" cy="523220"/>
              </a:xfrm>
              <a:prstGeom prst="rect">
                <a:avLst/>
              </a:prstGeom>
              <a:blipFill rotWithShape="0">
                <a:blip r:embed="rId3"/>
                <a:stretch>
                  <a:fillRect/>
                </a:stretch>
              </a:blipFill>
            </p:spPr>
            <p:txBody>
              <a:bodyPr/>
              <a:lstStyle/>
              <a:p>
                <a:r>
                  <a:rPr lang="en-GB">
                    <a:noFill/>
                  </a:rPr>
                  <a:t> </a:t>
                </a:r>
              </a:p>
            </p:txBody>
          </p:sp>
        </mc:Fallback>
      </mc:AlternateContent>
      <p:sp>
        <p:nvSpPr>
          <p:cNvPr id="7" name="Line 20"/>
          <p:cNvSpPr>
            <a:spLocks noChangeShapeType="1"/>
          </p:cNvSpPr>
          <p:nvPr/>
        </p:nvSpPr>
        <p:spPr bwMode="auto">
          <a:xfrm flipH="1">
            <a:off x="2339750" y="1968500"/>
            <a:ext cx="4226149" cy="4268812"/>
          </a:xfrm>
          <a:prstGeom prst="line">
            <a:avLst/>
          </a:prstGeom>
          <a:ln w="76200">
            <a:headEnd/>
            <a:tailEnd/>
          </a:ln>
        </p:spPr>
        <p:style>
          <a:lnRef idx="3">
            <a:schemeClr val="accent4"/>
          </a:lnRef>
          <a:fillRef idx="0">
            <a:schemeClr val="accent4"/>
          </a:fillRef>
          <a:effectRef idx="2">
            <a:schemeClr val="accent4"/>
          </a:effectRef>
          <a:fontRef idx="minor">
            <a:schemeClr val="tx1"/>
          </a:fontRef>
        </p:style>
        <p:txBody>
          <a:bodyPr/>
          <a:lstStyle/>
          <a:p>
            <a:endParaRPr lang="en-GB"/>
          </a:p>
        </p:txBody>
      </p:sp>
    </p:spTree>
    <p:extLst>
      <p:ext uri="{BB962C8B-B14F-4D97-AF65-F5344CB8AC3E}">
        <p14:creationId xmlns:p14="http://schemas.microsoft.com/office/powerpoint/2010/main" val="355251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971028" y="908720"/>
                <a:ext cx="7200800" cy="4076565"/>
              </a:xfrm>
              <a:prstGeom prst="rect">
                <a:avLst/>
              </a:prstGeom>
            </p:spPr>
            <p:txBody>
              <a:bodyPr wrap="square">
                <a:spAutoFit/>
              </a:bodyPr>
              <a:lstStyle/>
              <a:p>
                <a:pPr algn="just">
                  <a:lnSpc>
                    <a:spcPct val="107000"/>
                  </a:lnSpc>
                  <a:spcAft>
                    <a:spcPts val="0"/>
                  </a:spcAft>
                  <a:tabLst>
                    <a:tab pos="266700" algn="l"/>
                  </a:tabLst>
                </a:pPr>
                <a:r>
                  <a:rPr lang="en-GB" sz="2800" dirty="0">
                    <a:effectLst/>
                    <a:latin typeface="+mj-lt"/>
                    <a:ea typeface="TimesNewRomanPSMT"/>
                    <a:cs typeface="Times New Roman" panose="02020603050405020304" pitchFamily="18" charset="0"/>
                  </a:rPr>
                  <a:t>When the point </a:t>
                </a:r>
                <a14:m>
                  <m:oMath xmlns:m="http://schemas.openxmlformats.org/officeDocument/2006/math">
                    <m:r>
                      <a:rPr lang="en-GB" sz="2800" i="1">
                        <a:effectLst/>
                        <a:latin typeface="Cambria Math" panose="02040503050406030204" pitchFamily="18" charset="0"/>
                        <a:ea typeface="TimesNewRomanPSMT"/>
                        <a:cs typeface="Times New Roman" panose="02020603050405020304" pitchFamily="18" charset="0"/>
                      </a:rPr>
                      <m:t>(</m:t>
                    </m:r>
                    <m:r>
                      <a:rPr lang="en-GB" sz="2800" i="1">
                        <a:effectLst/>
                        <a:latin typeface="Cambria Math" panose="02040503050406030204" pitchFamily="18" charset="0"/>
                        <a:ea typeface="TimesNewRomanPSMT"/>
                        <a:cs typeface="Times New Roman" panose="02020603050405020304" pitchFamily="18" charset="0"/>
                      </a:rPr>
                      <m:t>𝑘</m:t>
                    </m:r>
                    <m:r>
                      <a:rPr lang="en-GB" sz="2800" i="1">
                        <a:effectLst/>
                        <a:latin typeface="Cambria Math" panose="02040503050406030204" pitchFamily="18" charset="0"/>
                        <a:ea typeface="TimesNewRomanPSMT"/>
                        <a:cs typeface="Times New Roman" panose="02020603050405020304" pitchFamily="18" charset="0"/>
                      </a:rPr>
                      <m:t>,3)</m:t>
                    </m:r>
                  </m:oMath>
                </a14:m>
                <a:r>
                  <a:rPr lang="en-GB" sz="2800" dirty="0">
                    <a:effectLst/>
                    <a:latin typeface="+mj-lt"/>
                    <a:ea typeface="TimesNewRomanPSMT"/>
                    <a:cs typeface="Times New Roman" panose="02020603050405020304" pitchFamily="18" charset="0"/>
                  </a:rPr>
                  <a:t> lies on each of these lines, find the value of </a:t>
                </a:r>
                <a14:m>
                  <m:oMath xmlns:m="http://schemas.openxmlformats.org/officeDocument/2006/math">
                    <m:r>
                      <a:rPr lang="en-GB" sz="2800" i="1">
                        <a:effectLst/>
                        <a:latin typeface="Cambria Math" panose="02040503050406030204" pitchFamily="18" charset="0"/>
                        <a:ea typeface="TimesNewRomanPSMT"/>
                        <a:cs typeface="Times New Roman" panose="02020603050405020304" pitchFamily="18" charset="0"/>
                      </a:rPr>
                      <m:t>𝑘</m:t>
                    </m:r>
                  </m:oMath>
                </a14:m>
                <a:r>
                  <a:rPr lang="en-GB" sz="2800" dirty="0">
                    <a:effectLst/>
                    <a:latin typeface="+mj-lt"/>
                    <a:ea typeface="TimesNewRomanPSMT"/>
                    <a:cs typeface="Times New Roman" panose="02020603050405020304" pitchFamily="18" charset="0"/>
                  </a:rPr>
                  <a:t>.</a:t>
                </a:r>
              </a:p>
              <a:p>
                <a:pPr algn="just">
                  <a:lnSpc>
                    <a:spcPct val="107000"/>
                  </a:lnSpc>
                  <a:spcAft>
                    <a:spcPts val="0"/>
                  </a:spcAft>
                  <a:tabLst>
                    <a:tab pos="266700" algn="l"/>
                  </a:tabLst>
                </a:pPr>
                <a:endParaRPr lang="en-GB" sz="2400" dirty="0">
                  <a:latin typeface="+mj-lt"/>
                  <a:ea typeface="TimesNewRomanPSMT"/>
                  <a:cs typeface="Times New Roman" panose="02020603050405020304" pitchFamily="18" charset="0"/>
                </a:endParaRPr>
              </a:p>
              <a:p>
                <a:pPr algn="just">
                  <a:lnSpc>
                    <a:spcPct val="107000"/>
                  </a:lnSpc>
                  <a:spcAft>
                    <a:spcPts val="0"/>
                  </a:spcAft>
                  <a:tabLst>
                    <a:tab pos="266700" algn="l"/>
                  </a:tabLst>
                </a:pPr>
                <a14:m>
                  <m:oMathPara xmlns:m="http://schemas.openxmlformats.org/officeDocument/2006/math">
                    <m:oMathParaPr>
                      <m:jc m:val="left"/>
                    </m:oMathParaPr>
                    <m:oMath xmlns:m="http://schemas.openxmlformats.org/officeDocument/2006/math">
                      <m:r>
                        <a:rPr lang="en-GB" sz="2800" i="1">
                          <a:effectLst/>
                          <a:latin typeface="Cambria Math" panose="02040503050406030204" pitchFamily="18" charset="0"/>
                          <a:ea typeface="TimesNewRomanPSMT"/>
                          <a:cs typeface="Times New Roman" panose="02020603050405020304" pitchFamily="18" charset="0"/>
                        </a:rPr>
                        <m:t>𝑦</m:t>
                      </m:r>
                      <m:r>
                        <a:rPr lang="en-GB" sz="2800" i="1">
                          <a:effectLst/>
                          <a:latin typeface="Cambria Math" panose="02040503050406030204" pitchFamily="18" charset="0"/>
                          <a:ea typeface="TimesNewRomanPSMT"/>
                          <a:cs typeface="Times New Roman" panose="02020603050405020304" pitchFamily="18" charset="0"/>
                        </a:rPr>
                        <m:t>=2</m:t>
                      </m:r>
                      <m:r>
                        <a:rPr lang="en-GB" sz="2800" i="1">
                          <a:effectLst/>
                          <a:latin typeface="Cambria Math" panose="02040503050406030204" pitchFamily="18" charset="0"/>
                          <a:ea typeface="TimesNewRomanPSMT"/>
                          <a:cs typeface="Times New Roman" panose="02020603050405020304" pitchFamily="18" charset="0"/>
                        </a:rPr>
                        <m:t>𝑥</m:t>
                      </m:r>
                      <m:r>
                        <a:rPr lang="en-GB" sz="2800" i="1">
                          <a:effectLst/>
                          <a:latin typeface="Cambria Math" panose="02040503050406030204" pitchFamily="18" charset="0"/>
                          <a:ea typeface="TimesNewRomanPSMT"/>
                          <a:cs typeface="Times New Roman" panose="02020603050405020304" pitchFamily="18" charset="0"/>
                        </a:rPr>
                        <m:t>+1             </m:t>
                      </m:r>
                      <m:r>
                        <a:rPr lang="en-GB" sz="2800" b="1" i="1" smtClean="0">
                          <a:effectLst/>
                          <a:latin typeface="Cambria Math" panose="02040503050406030204" pitchFamily="18" charset="0"/>
                          <a:ea typeface="TimesNewRomanPSMT"/>
                          <a:cs typeface="Times New Roman" panose="02020603050405020304" pitchFamily="18" charset="0"/>
                        </a:rPr>
                        <m:t>𝒌</m:t>
                      </m:r>
                      <m:r>
                        <a:rPr lang="en-GB" sz="2800" b="1" i="1" smtClean="0">
                          <a:effectLst/>
                          <a:latin typeface="Cambria Math" panose="02040503050406030204" pitchFamily="18" charset="0"/>
                          <a:ea typeface="TimesNewRomanPSMT"/>
                          <a:cs typeface="Times New Roman" panose="02020603050405020304" pitchFamily="18" charset="0"/>
                        </a:rPr>
                        <m:t>=</m:t>
                      </m:r>
                      <m:r>
                        <a:rPr lang="en-GB" sz="2800" b="1" i="1" smtClean="0">
                          <a:effectLst/>
                          <a:latin typeface="Cambria Math" panose="02040503050406030204" pitchFamily="18" charset="0"/>
                          <a:ea typeface="TimesNewRomanPSMT"/>
                          <a:cs typeface="Times New Roman" panose="02020603050405020304" pitchFamily="18" charset="0"/>
                        </a:rPr>
                        <m:t>𝟏</m:t>
                      </m:r>
                    </m:oMath>
                  </m:oMathPara>
                </a14:m>
                <a:endParaRPr lang="en-GB" sz="2800" b="1" dirty="0">
                  <a:effectLst/>
                  <a:latin typeface="Calibri Light" panose="020F0302020204030204" pitchFamily="34" charset="0"/>
                  <a:ea typeface="TimesNewRomanPSMT"/>
                  <a:cs typeface="Times New Roman" panose="02020603050405020304" pitchFamily="18" charset="0"/>
                </a:endParaRPr>
              </a:p>
              <a:p>
                <a:pPr>
                  <a:lnSpc>
                    <a:spcPct val="107000"/>
                  </a:lnSpc>
                  <a:spcAft>
                    <a:spcPts val="0"/>
                  </a:spcAft>
                  <a:tabLst>
                    <a:tab pos="266700" algn="l"/>
                  </a:tabLst>
                </a:pPr>
                <a14:m>
                  <m:oMathPara xmlns:m="http://schemas.openxmlformats.org/officeDocument/2006/math">
                    <m:oMathParaPr>
                      <m:jc m:val="left"/>
                    </m:oMathParaPr>
                    <m:oMath xmlns:m="http://schemas.openxmlformats.org/officeDocument/2006/math">
                      <m:r>
                        <a:rPr lang="en-GB" sz="2800" i="1">
                          <a:effectLst/>
                          <a:latin typeface="Cambria Math" panose="02040503050406030204" pitchFamily="18" charset="0"/>
                          <a:ea typeface="TimesNewRomanPSMT"/>
                          <a:cs typeface="Times New Roman" panose="02020603050405020304" pitchFamily="18" charset="0"/>
                        </a:rPr>
                        <m:t>𝑦</m:t>
                      </m:r>
                      <m:r>
                        <a:rPr lang="en-GB" sz="2800" i="1">
                          <a:effectLst/>
                          <a:latin typeface="Cambria Math" panose="02040503050406030204" pitchFamily="18" charset="0"/>
                          <a:ea typeface="TimesNewRomanPSMT"/>
                          <a:cs typeface="Times New Roman" panose="02020603050405020304" pitchFamily="18" charset="0"/>
                        </a:rPr>
                        <m:t>=2</m:t>
                      </m:r>
                      <m:r>
                        <a:rPr lang="en-GB" sz="2800" i="1">
                          <a:effectLst/>
                          <a:latin typeface="Cambria Math" panose="02040503050406030204" pitchFamily="18" charset="0"/>
                          <a:ea typeface="TimesNewRomanPSMT"/>
                          <a:cs typeface="Times New Roman" panose="02020603050405020304" pitchFamily="18" charset="0"/>
                        </a:rPr>
                        <m:t>𝑥</m:t>
                      </m:r>
                      <m:r>
                        <a:rPr lang="en-GB" sz="2800" i="1">
                          <a:effectLst/>
                          <a:latin typeface="Cambria Math" panose="02040503050406030204" pitchFamily="18" charset="0"/>
                          <a:ea typeface="TimesNewRomanPSMT"/>
                          <a:cs typeface="Times New Roman" panose="02020603050405020304" pitchFamily="18" charset="0"/>
                        </a:rPr>
                        <m:t>−1             </m:t>
                      </m:r>
                      <m:r>
                        <a:rPr lang="en-GB" sz="2800" b="1" i="1" smtClean="0">
                          <a:effectLst/>
                          <a:latin typeface="Cambria Math" panose="02040503050406030204" pitchFamily="18" charset="0"/>
                          <a:ea typeface="TimesNewRomanPSMT"/>
                          <a:cs typeface="Times New Roman" panose="02020603050405020304" pitchFamily="18" charset="0"/>
                        </a:rPr>
                        <m:t>𝒌</m:t>
                      </m:r>
                      <m:r>
                        <a:rPr lang="en-GB" sz="2800" b="1" i="1" smtClean="0">
                          <a:effectLst/>
                          <a:latin typeface="Cambria Math" panose="02040503050406030204" pitchFamily="18" charset="0"/>
                          <a:ea typeface="TimesNewRomanPSMT"/>
                          <a:cs typeface="Times New Roman" panose="02020603050405020304" pitchFamily="18" charset="0"/>
                        </a:rPr>
                        <m:t>=</m:t>
                      </m:r>
                      <m:r>
                        <a:rPr lang="en-GB" sz="2800" b="1" i="1" smtClean="0">
                          <a:effectLst/>
                          <a:latin typeface="Cambria Math" panose="02040503050406030204" pitchFamily="18" charset="0"/>
                          <a:ea typeface="TimesNewRomanPSMT"/>
                          <a:cs typeface="Times New Roman" panose="02020603050405020304" pitchFamily="18" charset="0"/>
                        </a:rPr>
                        <m:t>𝟐</m:t>
                      </m:r>
                    </m:oMath>
                  </m:oMathPara>
                </a14:m>
                <a:endParaRPr lang="en-GB" sz="2800" b="1" i="1" dirty="0">
                  <a:effectLst/>
                  <a:latin typeface="Cambria Math" panose="02040503050406030204" pitchFamily="18" charset="0"/>
                  <a:ea typeface="TimesNewRomanPSMT"/>
                  <a:cs typeface="Times New Roman" panose="02020603050405020304" pitchFamily="18" charset="0"/>
                </a:endParaRPr>
              </a:p>
              <a:p>
                <a:pPr>
                  <a:lnSpc>
                    <a:spcPct val="107000"/>
                  </a:lnSpc>
                  <a:spcAft>
                    <a:spcPts val="0"/>
                  </a:spcAft>
                  <a:tabLst>
                    <a:tab pos="266700" algn="l"/>
                  </a:tabLst>
                </a:pPr>
                <a14:m>
                  <m:oMathPara xmlns:m="http://schemas.openxmlformats.org/officeDocument/2006/math">
                    <m:oMathParaPr>
                      <m:jc m:val="left"/>
                    </m:oMathParaPr>
                    <m:oMath xmlns:m="http://schemas.openxmlformats.org/officeDocument/2006/math">
                      <m:r>
                        <a:rPr lang="en-GB" sz="2800" i="1">
                          <a:effectLst/>
                          <a:latin typeface="Cambria Math" panose="02040503050406030204" pitchFamily="18" charset="0"/>
                          <a:ea typeface="TimesNewRomanPSMT"/>
                          <a:cs typeface="Times New Roman" panose="02020603050405020304" pitchFamily="18" charset="0"/>
                        </a:rPr>
                        <m:t>𝑦</m:t>
                      </m:r>
                      <m:r>
                        <a:rPr lang="en-GB" sz="2800" i="1">
                          <a:effectLst/>
                          <a:latin typeface="Cambria Math" panose="02040503050406030204" pitchFamily="18" charset="0"/>
                          <a:ea typeface="TimesNewRomanPSMT"/>
                          <a:cs typeface="Times New Roman" panose="02020603050405020304" pitchFamily="18" charset="0"/>
                        </a:rPr>
                        <m:t>=8−2</m:t>
                      </m:r>
                      <m:r>
                        <a:rPr lang="en-GB" sz="2800" i="1">
                          <a:effectLst/>
                          <a:latin typeface="Cambria Math" panose="02040503050406030204" pitchFamily="18" charset="0"/>
                          <a:ea typeface="TimesNewRomanPSMT"/>
                          <a:cs typeface="Times New Roman" panose="02020603050405020304" pitchFamily="18" charset="0"/>
                        </a:rPr>
                        <m:t>𝑥</m:t>
                      </m:r>
                      <m:r>
                        <a:rPr lang="en-GB" sz="2800" b="0" i="1" smtClean="0">
                          <a:effectLst/>
                          <a:latin typeface="Cambria Math" panose="02040503050406030204" pitchFamily="18" charset="0"/>
                          <a:ea typeface="TimesNewRomanPSMT"/>
                          <a:cs typeface="Times New Roman" panose="02020603050405020304" pitchFamily="18" charset="0"/>
                        </a:rPr>
                        <m:t>             </m:t>
                      </m:r>
                      <m:r>
                        <a:rPr lang="en-GB" sz="2800" b="1" i="1" smtClean="0">
                          <a:effectLst/>
                          <a:latin typeface="Cambria Math" panose="02040503050406030204" pitchFamily="18" charset="0"/>
                          <a:ea typeface="TimesNewRomanPSMT"/>
                          <a:cs typeface="Times New Roman" panose="02020603050405020304" pitchFamily="18" charset="0"/>
                        </a:rPr>
                        <m:t>𝒌</m:t>
                      </m:r>
                      <m:r>
                        <a:rPr lang="en-GB" sz="2800" b="1" i="1" smtClean="0">
                          <a:effectLst/>
                          <a:latin typeface="Cambria Math" panose="02040503050406030204" pitchFamily="18" charset="0"/>
                          <a:ea typeface="TimesNewRomanPSMT"/>
                          <a:cs typeface="Times New Roman" panose="02020603050405020304" pitchFamily="18" charset="0"/>
                        </a:rPr>
                        <m:t>=</m:t>
                      </m:r>
                      <m:f>
                        <m:fPr>
                          <m:ctrlPr>
                            <a:rPr lang="en-GB" sz="2800" b="1" i="1" smtClean="0">
                              <a:effectLst/>
                              <a:latin typeface="Cambria Math" panose="02040503050406030204" pitchFamily="18" charset="0"/>
                              <a:ea typeface="TimesNewRomanPSMT"/>
                              <a:cs typeface="Times New Roman" panose="02020603050405020304" pitchFamily="18" charset="0"/>
                            </a:rPr>
                          </m:ctrlPr>
                        </m:fPr>
                        <m:num>
                          <m:r>
                            <a:rPr lang="en-GB" sz="2800" b="1" i="1" smtClean="0">
                              <a:effectLst/>
                              <a:latin typeface="Cambria Math" panose="02040503050406030204" pitchFamily="18" charset="0"/>
                              <a:ea typeface="TimesNewRomanPSMT"/>
                              <a:cs typeface="Times New Roman" panose="02020603050405020304" pitchFamily="18" charset="0"/>
                            </a:rPr>
                            <m:t>𝟓</m:t>
                          </m:r>
                        </m:num>
                        <m:den>
                          <m:r>
                            <a:rPr lang="en-GB" sz="2800" b="1" i="1" smtClean="0">
                              <a:effectLst/>
                              <a:latin typeface="Cambria Math" panose="02040503050406030204" pitchFamily="18" charset="0"/>
                              <a:ea typeface="TimesNewRomanPSMT"/>
                              <a:cs typeface="Times New Roman" panose="02020603050405020304" pitchFamily="18" charset="0"/>
                            </a:rPr>
                            <m:t>𝟐</m:t>
                          </m:r>
                        </m:den>
                      </m:f>
                    </m:oMath>
                  </m:oMathPara>
                </a14:m>
                <a:endParaRPr lang="en-GB" sz="2800" b="1" i="1" dirty="0">
                  <a:effectLst/>
                  <a:latin typeface="Cambria Math" panose="02040503050406030204" pitchFamily="18" charset="0"/>
                  <a:ea typeface="TimesNewRomanPSMT"/>
                  <a:cs typeface="Times New Roman" panose="02020603050405020304" pitchFamily="18" charset="0"/>
                </a:endParaRPr>
              </a:p>
              <a:p>
                <a:pPr>
                  <a:lnSpc>
                    <a:spcPct val="107000"/>
                  </a:lnSpc>
                  <a:spcAft>
                    <a:spcPts val="0"/>
                  </a:spcAft>
                  <a:tabLst>
                    <a:tab pos="266700" algn="l"/>
                  </a:tabLst>
                </a:pPr>
                <a14:m>
                  <m:oMathPara xmlns:m="http://schemas.openxmlformats.org/officeDocument/2006/math">
                    <m:oMathParaPr>
                      <m:jc m:val="left"/>
                    </m:oMathParaPr>
                    <m:oMath xmlns:m="http://schemas.openxmlformats.org/officeDocument/2006/math">
                      <m:r>
                        <a:rPr lang="en-GB" sz="2800" b="0" i="1" smtClean="0">
                          <a:effectLst/>
                          <a:latin typeface="Cambria Math" panose="02040503050406030204" pitchFamily="18" charset="0"/>
                          <a:ea typeface="TimesNewRomanPSMT"/>
                          <a:cs typeface="Times New Roman" panose="02020603050405020304" pitchFamily="18" charset="0"/>
                        </a:rPr>
                        <m:t>2</m:t>
                      </m:r>
                      <m:r>
                        <a:rPr lang="en-GB" sz="2800" i="1">
                          <a:effectLst/>
                          <a:latin typeface="Cambria Math" panose="02040503050406030204" pitchFamily="18" charset="0"/>
                          <a:ea typeface="TimesNewRomanPSMT"/>
                          <a:cs typeface="Times New Roman" panose="02020603050405020304" pitchFamily="18" charset="0"/>
                        </a:rPr>
                        <m:t>𝑥</m:t>
                      </m:r>
                      <m:r>
                        <a:rPr lang="en-GB" sz="2800" i="1">
                          <a:effectLst/>
                          <a:latin typeface="Cambria Math" panose="02040503050406030204" pitchFamily="18" charset="0"/>
                          <a:ea typeface="TimesNewRomanPSMT"/>
                          <a:cs typeface="Times New Roman" panose="02020603050405020304" pitchFamily="18" charset="0"/>
                        </a:rPr>
                        <m:t>+3</m:t>
                      </m:r>
                      <m:r>
                        <a:rPr lang="en-GB" sz="2800" i="1">
                          <a:effectLst/>
                          <a:latin typeface="Cambria Math" panose="02040503050406030204" pitchFamily="18" charset="0"/>
                          <a:ea typeface="TimesNewRomanPSMT"/>
                          <a:cs typeface="Times New Roman" panose="02020603050405020304" pitchFamily="18" charset="0"/>
                        </a:rPr>
                        <m:t>𝑦</m:t>
                      </m:r>
                      <m:r>
                        <a:rPr lang="en-GB" sz="2800" i="1">
                          <a:effectLst/>
                          <a:latin typeface="Cambria Math" panose="02040503050406030204" pitchFamily="18" charset="0"/>
                          <a:ea typeface="TimesNewRomanPSMT"/>
                          <a:cs typeface="Times New Roman" panose="02020603050405020304" pitchFamily="18" charset="0"/>
                        </a:rPr>
                        <m:t>=4           </m:t>
                      </m:r>
                      <m:r>
                        <a:rPr lang="en-GB" sz="2800" b="1" i="1" smtClean="0">
                          <a:effectLst/>
                          <a:latin typeface="Cambria Math" panose="02040503050406030204" pitchFamily="18" charset="0"/>
                          <a:ea typeface="TimesNewRomanPSMT"/>
                          <a:cs typeface="Times New Roman" panose="02020603050405020304" pitchFamily="18" charset="0"/>
                        </a:rPr>
                        <m:t>𝒌</m:t>
                      </m:r>
                      <m:r>
                        <a:rPr lang="en-GB" sz="2800" b="1" i="1" smtClean="0">
                          <a:effectLst/>
                          <a:latin typeface="Cambria Math" panose="02040503050406030204" pitchFamily="18" charset="0"/>
                          <a:ea typeface="TimesNewRomanPSMT"/>
                          <a:cs typeface="Times New Roman" panose="02020603050405020304" pitchFamily="18" charset="0"/>
                        </a:rPr>
                        <m:t>=−</m:t>
                      </m:r>
                      <m:f>
                        <m:fPr>
                          <m:ctrlPr>
                            <a:rPr lang="en-GB" sz="2800" b="1" i="1" smtClean="0">
                              <a:effectLst/>
                              <a:latin typeface="Cambria Math" panose="02040503050406030204" pitchFamily="18" charset="0"/>
                              <a:ea typeface="TimesNewRomanPSMT"/>
                              <a:cs typeface="Times New Roman" panose="02020603050405020304" pitchFamily="18" charset="0"/>
                            </a:rPr>
                          </m:ctrlPr>
                        </m:fPr>
                        <m:num>
                          <m:r>
                            <a:rPr lang="en-GB" sz="2800" b="1" i="1" smtClean="0">
                              <a:effectLst/>
                              <a:latin typeface="Cambria Math" panose="02040503050406030204" pitchFamily="18" charset="0"/>
                              <a:ea typeface="TimesNewRomanPSMT"/>
                              <a:cs typeface="Times New Roman" panose="02020603050405020304" pitchFamily="18" charset="0"/>
                            </a:rPr>
                            <m:t>𝟓</m:t>
                          </m:r>
                        </m:num>
                        <m:den>
                          <m:r>
                            <a:rPr lang="en-GB" sz="2800" b="1" i="1" smtClean="0">
                              <a:effectLst/>
                              <a:latin typeface="Cambria Math" panose="02040503050406030204" pitchFamily="18" charset="0"/>
                              <a:ea typeface="TimesNewRomanPSMT"/>
                              <a:cs typeface="Times New Roman" panose="02020603050405020304" pitchFamily="18" charset="0"/>
                            </a:rPr>
                            <m:t>𝟐</m:t>
                          </m:r>
                        </m:den>
                      </m:f>
                    </m:oMath>
                  </m:oMathPara>
                </a14:m>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971028" y="908720"/>
                <a:ext cx="7200800" cy="4076565"/>
              </a:xfrm>
              <a:prstGeom prst="rect">
                <a:avLst/>
              </a:prstGeom>
              <a:blipFill rotWithShape="0">
                <a:blip r:embed="rId2"/>
                <a:stretch>
                  <a:fillRect l="-1692" t="-1196" r="-1692"/>
                </a:stretch>
              </a:blipFill>
            </p:spPr>
            <p:txBody>
              <a:bodyPr/>
              <a:lstStyle/>
              <a:p>
                <a:r>
                  <a:rPr lang="en-GB">
                    <a:noFill/>
                  </a:rPr>
                  <a:t> </a:t>
                </a:r>
              </a:p>
            </p:txBody>
          </p:sp>
        </mc:Fallback>
      </mc:AlternateContent>
      <p:grpSp>
        <p:nvGrpSpPr>
          <p:cNvPr id="3" name="Group 2"/>
          <p:cNvGrpSpPr/>
          <p:nvPr/>
        </p:nvGrpSpPr>
        <p:grpSpPr>
          <a:xfrm>
            <a:off x="0" y="0"/>
            <a:ext cx="9143074" cy="599127"/>
            <a:chOff x="0" y="13335"/>
            <a:chExt cx="9144218" cy="599127"/>
          </a:xfrm>
        </p:grpSpPr>
        <p:sp>
          <p:nvSpPr>
            <p:cNvPr id="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1 – Question 6</a:t>
              </a:r>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Rectangle 5"/>
          <p:cNvSpPr/>
          <p:nvPr/>
        </p:nvSpPr>
        <p:spPr>
          <a:xfrm>
            <a:off x="3737372" y="2209800"/>
            <a:ext cx="1190228" cy="4801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7" name="Rectangle 6"/>
          <p:cNvSpPr/>
          <p:nvPr/>
        </p:nvSpPr>
        <p:spPr>
          <a:xfrm>
            <a:off x="3737372" y="2706952"/>
            <a:ext cx="1190228" cy="4801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8" name="Rectangle 7"/>
          <p:cNvSpPr/>
          <p:nvPr/>
        </p:nvSpPr>
        <p:spPr>
          <a:xfrm>
            <a:off x="3737372" y="3204104"/>
            <a:ext cx="1190228" cy="8471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9" name="Rectangle 8"/>
          <p:cNvSpPr/>
          <p:nvPr/>
        </p:nvSpPr>
        <p:spPr>
          <a:xfrm>
            <a:off x="3737372" y="4051300"/>
            <a:ext cx="1317228" cy="914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28484591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6" grpId="0" animBg="1"/>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1 – Question 7</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2"/>
          <a:stretch>
            <a:fillRect/>
          </a:stretch>
        </p:blipFill>
        <p:spPr>
          <a:xfrm>
            <a:off x="899592" y="764704"/>
            <a:ext cx="6471611" cy="1384624"/>
          </a:xfrm>
          <a:prstGeom prst="rect">
            <a:avLst/>
          </a:prstGeom>
        </p:spPr>
      </p:pic>
      <p:sp>
        <p:nvSpPr>
          <p:cNvPr id="6" name="TextBox 5"/>
          <p:cNvSpPr txBox="1"/>
          <p:nvPr/>
        </p:nvSpPr>
        <p:spPr>
          <a:xfrm>
            <a:off x="2051720" y="1628800"/>
            <a:ext cx="4320480" cy="369332"/>
          </a:xfrm>
          <a:prstGeom prst="rect">
            <a:avLst/>
          </a:prstGeom>
          <a:noFill/>
        </p:spPr>
        <p:txBody>
          <a:bodyPr wrap="square" rtlCol="0">
            <a:spAutoFit/>
          </a:bodyPr>
          <a:lstStyle/>
          <a:p>
            <a:r>
              <a:rPr lang="en-GB" b="1" dirty="0"/>
              <a:t>   6                                               1.5              0</a:t>
            </a:r>
          </a:p>
        </p:txBody>
      </p:sp>
      <p:sp>
        <p:nvSpPr>
          <p:cNvPr id="7" name="Rectangle 6"/>
          <p:cNvSpPr/>
          <p:nvPr/>
        </p:nvSpPr>
        <p:spPr>
          <a:xfrm>
            <a:off x="1885948" y="1625600"/>
            <a:ext cx="869952" cy="45547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 name="Rectangle 7"/>
          <p:cNvSpPr/>
          <p:nvPr/>
        </p:nvSpPr>
        <p:spPr>
          <a:xfrm>
            <a:off x="4628575" y="1625600"/>
            <a:ext cx="869952" cy="45547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5498527" y="1625600"/>
            <a:ext cx="869952" cy="45547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pic>
        <p:nvPicPr>
          <p:cNvPr id="10" name="Picture 9"/>
          <p:cNvPicPr>
            <a:picLocks noChangeAspect="1"/>
          </p:cNvPicPr>
          <p:nvPr/>
        </p:nvPicPr>
        <p:blipFill>
          <a:blip r:embed="rId3"/>
          <a:stretch>
            <a:fillRect/>
          </a:stretch>
        </p:blipFill>
        <p:spPr>
          <a:xfrm>
            <a:off x="1187624" y="2162028"/>
            <a:ext cx="5124276" cy="4660774"/>
          </a:xfrm>
          <a:prstGeom prst="rect">
            <a:avLst/>
          </a:prstGeom>
        </p:spPr>
      </p:pic>
      <p:sp>
        <p:nvSpPr>
          <p:cNvPr id="11" name="Line 20"/>
          <p:cNvSpPr>
            <a:spLocks noChangeShapeType="1"/>
          </p:cNvSpPr>
          <p:nvPr/>
        </p:nvSpPr>
        <p:spPr bwMode="auto">
          <a:xfrm flipH="1" flipV="1">
            <a:off x="1739900" y="3365500"/>
            <a:ext cx="4241800" cy="3175000"/>
          </a:xfrm>
          <a:prstGeom prst="line">
            <a:avLst/>
          </a:prstGeom>
          <a:ln w="76200">
            <a:headEnd/>
            <a:tailEnd/>
          </a:ln>
        </p:spPr>
        <p:style>
          <a:lnRef idx="3">
            <a:schemeClr val="accent4"/>
          </a:lnRef>
          <a:fillRef idx="0">
            <a:schemeClr val="accent4"/>
          </a:fillRef>
          <a:effectRef idx="2">
            <a:schemeClr val="accent4"/>
          </a:effectRef>
          <a:fontRef idx="minor">
            <a:schemeClr val="tx1"/>
          </a:fontRef>
        </p:style>
        <p:txBody>
          <a:bodyPr/>
          <a:lstStyle/>
          <a:p>
            <a:endParaRPr lang="en-GB"/>
          </a:p>
        </p:txBody>
      </p:sp>
      <p:sp>
        <p:nvSpPr>
          <p:cNvPr id="12" name="Rectangle 11"/>
          <p:cNvSpPr/>
          <p:nvPr/>
        </p:nvSpPr>
        <p:spPr>
          <a:xfrm>
            <a:off x="6562452" y="3789040"/>
            <a:ext cx="2402036" cy="45547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Click to Reveal</a:t>
            </a:r>
          </a:p>
        </p:txBody>
      </p:sp>
    </p:spTree>
    <p:extLst>
      <p:ext uri="{BB962C8B-B14F-4D97-AF65-F5344CB8AC3E}">
        <p14:creationId xmlns:p14="http://schemas.microsoft.com/office/powerpoint/2010/main" val="36590491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22" presetClass="entr" presetSubtype="8"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childTnLst>
                    </p:cTn>
                  </p:par>
                </p:childTnLst>
              </p:cTn>
              <p:nextCondLst>
                <p:cond evt="onClick" delay="0">
                  <p:tgtEl>
                    <p:spTgt spid="12"/>
                  </p:tgtEl>
                </p:cond>
              </p:nextCondLst>
            </p:seq>
          </p:childTnLst>
        </p:cTn>
      </p:par>
    </p:tnLst>
    <p:bldLst>
      <p:bldP spid="7" grpId="0" animBg="1"/>
      <p:bldP spid="8" grpId="0" animBg="1"/>
      <p:bldP spid="9"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1 – Question 8</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Rectangle 5"/>
              <p:cNvSpPr/>
              <p:nvPr/>
            </p:nvSpPr>
            <p:spPr>
              <a:xfrm>
                <a:off x="395536" y="841922"/>
                <a:ext cx="5793189" cy="461665"/>
              </a:xfrm>
              <a:prstGeom prst="rect">
                <a:avLst/>
              </a:prstGeom>
            </p:spPr>
            <p:txBody>
              <a:bodyPr wrap="none">
                <a:spAutoFit/>
              </a:bodyPr>
              <a:lstStyle/>
              <a:p>
                <a:r>
                  <a:rPr lang="en-GB" sz="2400" dirty="0">
                    <a:latin typeface="Calibri" panose="020F0502020204030204" pitchFamily="34" charset="0"/>
                    <a:ea typeface="Times New Roman" panose="02020603050405020304" pitchFamily="18" charset="0"/>
                    <a:cs typeface="Times New Roman" panose="02020603050405020304" pitchFamily="18" charset="0"/>
                  </a:rPr>
                  <a:t>Complete the table of values for </a:t>
                </a:r>
                <a14:m>
                  <m:oMath xmlns:m="http://schemas.openxmlformats.org/officeDocument/2006/math">
                    <m:r>
                      <a:rPr lang="en-GB" sz="24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GB" sz="2400" i="1">
                        <a:effectLst/>
                        <a:latin typeface="Cambria Math" panose="02040503050406030204" pitchFamily="18" charset="0"/>
                        <a:ea typeface="Times New Roman" panose="02020603050405020304" pitchFamily="18" charset="0"/>
                        <a:cs typeface="Times New Roman" panose="02020603050405020304" pitchFamily="18" charset="0"/>
                      </a:rPr>
                      <m:t>+2</m:t>
                    </m:r>
                    <m:r>
                      <a:rPr lang="en-GB" sz="2400" i="1">
                        <a:effectLst/>
                        <a:latin typeface="Cambria Math" panose="02040503050406030204" pitchFamily="18" charset="0"/>
                        <a:ea typeface="Times New Roman" panose="02020603050405020304" pitchFamily="18" charset="0"/>
                        <a:cs typeface="Times New Roman" panose="02020603050405020304" pitchFamily="18" charset="0"/>
                      </a:rPr>
                      <m:t>𝑦</m:t>
                    </m:r>
                    <m:r>
                      <a:rPr lang="en-GB" sz="2400" i="1">
                        <a:effectLst/>
                        <a:latin typeface="Cambria Math" panose="02040503050406030204" pitchFamily="18" charset="0"/>
                        <a:ea typeface="Times New Roman" panose="02020603050405020304" pitchFamily="18" charset="0"/>
                        <a:cs typeface="Times New Roman" panose="02020603050405020304" pitchFamily="18" charset="0"/>
                      </a:rPr>
                      <m:t>=1</m:t>
                    </m:r>
                  </m:oMath>
                </a14:m>
                <a:r>
                  <a:rPr lang="en-GB" sz="24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GB" sz="2400" dirty="0"/>
              </a:p>
            </p:txBody>
          </p:sp>
        </mc:Choice>
        <mc:Fallback xmlns="">
          <p:sp>
            <p:nvSpPr>
              <p:cNvPr id="6" name="Rectangle 5"/>
              <p:cNvSpPr>
                <a:spLocks noRot="1" noChangeAspect="1" noMove="1" noResize="1" noEditPoints="1" noAdjustHandles="1" noChangeArrowheads="1" noChangeShapeType="1" noTextEdit="1"/>
              </p:cNvSpPr>
              <p:nvPr/>
            </p:nvSpPr>
            <p:spPr>
              <a:xfrm>
                <a:off x="395536" y="841922"/>
                <a:ext cx="5793189" cy="461665"/>
              </a:xfrm>
              <a:prstGeom prst="rect">
                <a:avLst/>
              </a:prstGeom>
              <a:blipFill rotWithShape="0">
                <a:blip r:embed="rId2"/>
                <a:stretch>
                  <a:fillRect l="-1684" t="-10526" r="-632" b="-2894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2654825410"/>
                  </p:ext>
                </p:extLst>
              </p:nvPr>
            </p:nvGraphicFramePr>
            <p:xfrm>
              <a:off x="395536" y="1556792"/>
              <a:ext cx="8280921" cy="1113854"/>
            </p:xfrm>
            <a:graphic>
              <a:graphicData uri="http://schemas.openxmlformats.org/drawingml/2006/table">
                <a:tbl>
                  <a:tblPr firstRow="1" firstCol="1" bandRow="1"/>
                  <a:tblGrid>
                    <a:gridCol w="1379589">
                      <a:extLst>
                        <a:ext uri="{9D8B030D-6E8A-4147-A177-3AD203B41FA5}">
                          <a16:colId xmlns:a16="http://schemas.microsoft.com/office/drawing/2014/main" val="20000"/>
                        </a:ext>
                      </a:extLst>
                    </a:gridCol>
                    <a:gridCol w="1379589">
                      <a:extLst>
                        <a:ext uri="{9D8B030D-6E8A-4147-A177-3AD203B41FA5}">
                          <a16:colId xmlns:a16="http://schemas.microsoft.com/office/drawing/2014/main" val="20001"/>
                        </a:ext>
                      </a:extLst>
                    </a:gridCol>
                    <a:gridCol w="1379589">
                      <a:extLst>
                        <a:ext uri="{9D8B030D-6E8A-4147-A177-3AD203B41FA5}">
                          <a16:colId xmlns:a16="http://schemas.microsoft.com/office/drawing/2014/main" val="20002"/>
                        </a:ext>
                      </a:extLst>
                    </a:gridCol>
                    <a:gridCol w="1380718">
                      <a:extLst>
                        <a:ext uri="{9D8B030D-6E8A-4147-A177-3AD203B41FA5}">
                          <a16:colId xmlns:a16="http://schemas.microsoft.com/office/drawing/2014/main" val="20003"/>
                        </a:ext>
                      </a:extLst>
                    </a:gridCol>
                    <a:gridCol w="1380718">
                      <a:extLst>
                        <a:ext uri="{9D8B030D-6E8A-4147-A177-3AD203B41FA5}">
                          <a16:colId xmlns:a16="http://schemas.microsoft.com/office/drawing/2014/main" val="20004"/>
                        </a:ext>
                      </a:extLst>
                    </a:gridCol>
                    <a:gridCol w="1380718">
                      <a:extLst>
                        <a:ext uri="{9D8B030D-6E8A-4147-A177-3AD203B41FA5}">
                          <a16:colId xmlns:a16="http://schemas.microsoft.com/office/drawing/2014/main" val="20005"/>
                        </a:ext>
                      </a:extLst>
                    </a:gridCol>
                  </a:tblGrid>
                  <a:tr h="396044">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2800" b="1" i="1">
                                    <a:effectLst/>
                                    <a:latin typeface="Cambria Math" panose="02040503050406030204" pitchFamily="18" charset="0"/>
                                    <a:ea typeface="Times New Roman" panose="02020603050405020304" pitchFamily="18" charset="0"/>
                                    <a:cs typeface="Times New Roman" panose="02020603050405020304" pitchFamily="18" charset="0"/>
                                  </a:rPr>
                                  <m:t>𝒙</m:t>
                                </m:r>
                              </m:oMath>
                            </m:oMathPara>
                          </a14:m>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−2</m:t>
                                </m:r>
                              </m:oMath>
                            </m:oMathPara>
                          </a14:m>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−1</m:t>
                                </m:r>
                              </m:oMath>
                            </m:oMathPara>
                          </a14:m>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0</m:t>
                                </m:r>
                              </m:oMath>
                            </m:oMathPara>
                          </a14:m>
                          <a:endParaRPr lang="en-GB"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1</m:t>
                                </m:r>
                              </m:oMath>
                            </m:oMathPara>
                          </a14:m>
                          <a:endParaRPr lang="en-GB"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2</m:t>
                                </m:r>
                              </m:oMath>
                            </m:oMathPara>
                          </a14:m>
                          <a:endParaRPr lang="en-GB"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96044">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2800" b="1" i="1">
                                    <a:effectLst/>
                                    <a:latin typeface="Cambria Math" panose="02040503050406030204" pitchFamily="18" charset="0"/>
                                    <a:ea typeface="Times New Roman" panose="02020603050405020304" pitchFamily="18" charset="0"/>
                                    <a:cs typeface="Times New Roman" panose="02020603050405020304" pitchFamily="18" charset="0"/>
                                  </a:rPr>
                                  <m:t>𝒚</m:t>
                                </m:r>
                              </m:oMath>
                            </m:oMathPara>
                          </a14:m>
                          <a:endParaRPr lang="en-GB"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14:m>
                            <m:oMath xmlns:m="http://schemas.openxmlformats.org/officeDocument/2006/math">
                              <m:f>
                                <m:fPr>
                                  <m:ctrlPr>
                                    <a:rPr lang="en-GB" sz="2800" b="1" i="1" smtClean="0">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GB" sz="2800" b="1" i="1" smtClean="0">
                                      <a:effectLst/>
                                      <a:latin typeface="Cambria Math" panose="02040503050406030204" pitchFamily="18" charset="0"/>
                                      <a:ea typeface="Times New Roman" panose="02020603050405020304" pitchFamily="18" charset="0"/>
                                      <a:cs typeface="Times New Roman" panose="02020603050405020304" pitchFamily="18" charset="0"/>
                                    </a:rPr>
                                    <m:t>𝟑</m:t>
                                  </m:r>
                                </m:num>
                                <m:den>
                                  <m:r>
                                    <a:rPr lang="en-GB" sz="2800" b="1" i="1" smtClean="0">
                                      <a:effectLst/>
                                      <a:latin typeface="Cambria Math" panose="02040503050406030204" pitchFamily="18" charset="0"/>
                                      <a:ea typeface="Times New Roman" panose="02020603050405020304" pitchFamily="18" charset="0"/>
                                      <a:cs typeface="Times New Roman" panose="02020603050405020304" pitchFamily="18" charset="0"/>
                                    </a:rPr>
                                    <m:t>𝟐</m:t>
                                  </m:r>
                                </m:den>
                              </m:f>
                            </m:oMath>
                          </a14:m>
                          <a:r>
                            <a:rPr lang="en-GB"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14:m>
                            <m:oMathPara xmlns:m="http://schemas.openxmlformats.org/officeDocument/2006/math">
                              <m:oMathParaPr>
                                <m:jc m:val="centerGroup"/>
                              </m:oMathParaPr>
                              <m:oMath xmlns:m="http://schemas.openxmlformats.org/officeDocument/2006/math">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1</m:t>
                                </m:r>
                              </m:oMath>
                            </m:oMathPara>
                          </a14:m>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GB" sz="2800" b="1" i="1" smtClean="0">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GB" sz="2800" b="1" i="1" smtClean="0">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GB" sz="2800" b="1" i="1" smtClean="0">
                                      <a:effectLst/>
                                      <a:latin typeface="Cambria Math" panose="02040503050406030204" pitchFamily="18" charset="0"/>
                                      <a:ea typeface="Times New Roman" panose="02020603050405020304" pitchFamily="18" charset="0"/>
                                      <a:cs typeface="Times New Roman" panose="02020603050405020304" pitchFamily="18" charset="0"/>
                                    </a:rPr>
                                    <m:t>𝟐</m:t>
                                  </m:r>
                                </m:den>
                              </m:f>
                            </m:oMath>
                          </a14:m>
                          <a:endParaRPr lang="en-GB" sz="3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14:m>
                            <m:oMath xmlns:m="http://schemas.openxmlformats.org/officeDocument/2006/math">
                              <m:r>
                                <a:rPr lang="en-GB" sz="2800" b="1" i="1" smtClean="0">
                                  <a:effectLst/>
                                  <a:latin typeface="Cambria Math" panose="02040503050406030204" pitchFamily="18" charset="0"/>
                                  <a:ea typeface="Times New Roman" panose="02020603050405020304" pitchFamily="18" charset="0"/>
                                  <a:cs typeface="Times New Roman" panose="02020603050405020304" pitchFamily="18" charset="0"/>
                                </a:rPr>
                                <m:t>𝟎</m:t>
                              </m:r>
                            </m:oMath>
                          </a14:m>
                          <a:r>
                            <a:rPr lang="en-GB"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14:m>
                            <m:oMath xmlns:m="http://schemas.openxmlformats.org/officeDocument/2006/math">
                              <m:r>
                                <a:rPr lang="en-GB" sz="2800" b="1" i="1" smtClean="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GB" sz="2800" b="1" i="1" smtClean="0">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GB" sz="2800" b="1" i="1" smtClean="0">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GB" sz="2800" b="1" i="1" smtClean="0">
                                      <a:effectLst/>
                                      <a:latin typeface="Cambria Math" panose="02040503050406030204" pitchFamily="18" charset="0"/>
                                      <a:ea typeface="Times New Roman" panose="02020603050405020304" pitchFamily="18" charset="0"/>
                                      <a:cs typeface="Times New Roman" panose="02020603050405020304" pitchFamily="18" charset="0"/>
                                    </a:rPr>
                                    <m:t>𝟐</m:t>
                                  </m:r>
                                </m:den>
                              </m:f>
                            </m:oMath>
                          </a14:m>
                          <a:r>
                            <a:rPr lang="en-GB"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2654825410"/>
                  </p:ext>
                </p:extLst>
              </p:nvPr>
            </p:nvGraphicFramePr>
            <p:xfrm>
              <a:off x="395536" y="1556792"/>
              <a:ext cx="8280921" cy="1113854"/>
            </p:xfrm>
            <a:graphic>
              <a:graphicData uri="http://schemas.openxmlformats.org/drawingml/2006/table">
                <a:tbl>
                  <a:tblPr firstRow="1" firstCol="1" bandRow="1"/>
                  <a:tblGrid>
                    <a:gridCol w="1379589"/>
                    <a:gridCol w="1379589"/>
                    <a:gridCol w="1379589"/>
                    <a:gridCol w="1380718"/>
                    <a:gridCol w="1380718"/>
                    <a:gridCol w="1380718"/>
                  </a:tblGrid>
                  <a:tr h="456565">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3"/>
                          <a:stretch>
                            <a:fillRect l="-441" t="-1333" r="-500000" b="-1480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3"/>
                          <a:stretch>
                            <a:fillRect l="-100885" t="-1333" r="-402212" b="-1480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3"/>
                          <a:stretch>
                            <a:fillRect l="-200000" t="-1333" r="-300441" b="-1480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3"/>
                          <a:stretch>
                            <a:fillRect l="-301327" t="-1333" r="-201770" b="-1480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3"/>
                          <a:stretch>
                            <a:fillRect l="-399559" t="-1333" r="-100881" b="-1480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3"/>
                          <a:stretch>
                            <a:fillRect l="-499559" t="-1333" r="-881" b="-148000"/>
                          </a:stretch>
                        </a:blipFill>
                      </a:tcPr>
                    </a:tc>
                  </a:tr>
                  <a:tr h="657289">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3"/>
                          <a:stretch>
                            <a:fillRect l="-441" t="-69725" r="-500000" b="-1835"/>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3"/>
                          <a:stretch>
                            <a:fillRect l="-100885" t="-69725" r="-402212" b="-1835"/>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3"/>
                          <a:stretch>
                            <a:fillRect l="-200000" t="-69725" r="-300441" b="-1835"/>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3"/>
                          <a:stretch>
                            <a:fillRect l="-301327" t="-69725" r="-201770" b="-1835"/>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3"/>
                          <a:stretch>
                            <a:fillRect l="-399559" t="-69725" r="-100881" b="-1835"/>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3"/>
                          <a:stretch>
                            <a:fillRect l="-499559" t="-69725" r="-881" b="-1835"/>
                          </a:stretch>
                        </a:blipFill>
                      </a:tcPr>
                    </a:tc>
                  </a:tr>
                </a:tbl>
              </a:graphicData>
            </a:graphic>
          </p:graphicFrame>
        </mc:Fallback>
      </mc:AlternateContent>
      <p:sp>
        <p:nvSpPr>
          <p:cNvPr id="9" name="Rectangle 8"/>
          <p:cNvSpPr/>
          <p:nvPr/>
        </p:nvSpPr>
        <p:spPr>
          <a:xfrm>
            <a:off x="1771648" y="2008049"/>
            <a:ext cx="1377952" cy="6589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4546600" y="2008048"/>
            <a:ext cx="1403243" cy="6589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5929007" y="2008048"/>
            <a:ext cx="1377952" cy="6589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7312639" y="2008048"/>
            <a:ext cx="1377952" cy="6589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16" name="Group 15"/>
          <p:cNvGrpSpPr/>
          <p:nvPr/>
        </p:nvGrpSpPr>
        <p:grpSpPr>
          <a:xfrm>
            <a:off x="1560524" y="2780928"/>
            <a:ext cx="2219388" cy="2727044"/>
            <a:chOff x="1560524" y="2780928"/>
            <a:chExt cx="2219388" cy="2727044"/>
          </a:xfrm>
        </p:grpSpPr>
        <mc:AlternateContent xmlns:mc="http://schemas.openxmlformats.org/markup-compatibility/2006" xmlns:a14="http://schemas.microsoft.com/office/drawing/2010/main">
          <mc:Choice Requires="a14">
            <p:sp>
              <p:nvSpPr>
                <p:cNvPr id="13" name="TextBox 12"/>
                <p:cNvSpPr txBox="1"/>
                <p:nvPr/>
              </p:nvSpPr>
              <p:spPr>
                <a:xfrm>
                  <a:off x="1560524" y="3789040"/>
                  <a:ext cx="2219388" cy="17189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b="0" dirty="0"/>
                    <a:t>If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=−2</m:t>
                      </m:r>
                    </m:oMath>
                  </a14:m>
                  <a:r>
                    <a:rPr lang="en-GB" b="0" dirty="0"/>
                    <a:t> just sub it into the equation:</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−2+2</m:t>
                        </m:r>
                        <m:r>
                          <a:rPr lang="en-GB" b="0" i="1" smtClean="0">
                            <a:latin typeface="Cambria Math" panose="02040503050406030204" pitchFamily="18" charset="0"/>
                          </a:rPr>
                          <m:t>𝑦</m:t>
                        </m:r>
                        <m:r>
                          <a:rPr lang="en-GB" b="0" i="1" smtClean="0">
                            <a:latin typeface="Cambria Math" panose="02040503050406030204" pitchFamily="18" charset="0"/>
                          </a:rPr>
                          <m:t>=1</m:t>
                        </m:r>
                      </m:oMath>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𝑦</m:t>
                        </m:r>
                        <m:r>
                          <a:rPr lang="en-GB" b="0" i="1" smtClean="0">
                            <a:latin typeface="Cambria Math" panose="02040503050406030204" pitchFamily="18" charset="0"/>
                          </a:rPr>
                          <m:t>=3</m:t>
                        </m:r>
                      </m:oMath>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2</m:t>
                            </m:r>
                          </m:den>
                        </m:f>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1560524" y="3789040"/>
                  <a:ext cx="2219388" cy="1718932"/>
                </a:xfrm>
                <a:prstGeom prst="rect">
                  <a:avLst/>
                </a:prstGeom>
                <a:blipFill rotWithShape="1">
                  <a:blip r:embed="rId4"/>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15" name="Straight Arrow Connector 14"/>
            <p:cNvCxnSpPr>
              <a:stCxn id="13" idx="0"/>
            </p:cNvCxnSpPr>
            <p:nvPr/>
          </p:nvCxnSpPr>
          <p:spPr>
            <a:xfrm flipH="1" flipV="1">
              <a:off x="2460624" y="2780928"/>
              <a:ext cx="209594" cy="10081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5516369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nextCondLst>
                <p:cond evt="onClick" delay="0">
                  <p:tgtEl>
                    <p:spTgt spid="9"/>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7" restart="whenNotActive" fill="hold" evtFilter="cancelBubble" nodeType="interactiveSeq">
                <p:stCondLst>
                  <p:cond evt="onClick" delay="0">
                    <p:tgtEl>
                      <p:spTgt spid="11"/>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12"/>
                                        </p:tgtEl>
                                      </p:cBhvr>
                                    </p:animEffect>
                                    <p:set>
                                      <p:cBhvr>
                                        <p:cTn id="28"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9" grpId="0" animBg="1"/>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9143074" cy="599127"/>
            <a:chOff x="0" y="13335"/>
            <a:chExt cx="9144218" cy="599127"/>
          </a:xfrm>
        </p:grpSpPr>
        <p:sp>
          <p:nvSpPr>
            <p:cNvPr id="7"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Contents</a:t>
              </a:r>
            </a:p>
          </p:txBody>
        </p:sp>
        <p:cxnSp>
          <p:nvCxnSpPr>
            <p:cNvPr id="8" name="Straight Connector 7"/>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9" name="TextBox 8"/>
          <p:cNvSpPr txBox="1"/>
          <p:nvPr/>
        </p:nvSpPr>
        <p:spPr>
          <a:xfrm>
            <a:off x="323528" y="908720"/>
            <a:ext cx="8424936" cy="2246769"/>
          </a:xfrm>
          <a:prstGeom prst="rect">
            <a:avLst/>
          </a:prstGeom>
          <a:noFill/>
        </p:spPr>
        <p:txBody>
          <a:bodyPr wrap="square" rtlCol="0">
            <a:spAutoFit/>
          </a:bodyPr>
          <a:lstStyle/>
          <a:p>
            <a:r>
              <a:rPr lang="en-GB" sz="2800" b="1" dirty="0"/>
              <a:t>Lesson 1: </a:t>
            </a:r>
            <a:r>
              <a:rPr lang="en-GB" sz="2800" dirty="0"/>
              <a:t>Lines and their equations</a:t>
            </a:r>
          </a:p>
          <a:p>
            <a:r>
              <a:rPr lang="en-GB" sz="2800" b="1" dirty="0"/>
              <a:t>Lesson 2: </a:t>
            </a:r>
            <a:r>
              <a:rPr lang="en-GB" sz="2800" dirty="0"/>
              <a:t>Gradients and midpoints.</a:t>
            </a:r>
          </a:p>
          <a:p>
            <a:r>
              <a:rPr lang="en-GB" sz="2800" b="1" dirty="0"/>
              <a:t>Lesson 3</a:t>
            </a:r>
            <a:r>
              <a:rPr lang="en-GB" sz="2800" dirty="0"/>
              <a:t>: Equations given gradients/points.</a:t>
            </a:r>
          </a:p>
          <a:p>
            <a:r>
              <a:rPr lang="en-GB" sz="2800" b="1" dirty="0"/>
              <a:t>Lesson 4</a:t>
            </a:r>
            <a:r>
              <a:rPr lang="en-GB" sz="2800" dirty="0"/>
              <a:t>: Distance between points and intersections.</a:t>
            </a:r>
          </a:p>
          <a:p>
            <a:r>
              <a:rPr lang="en-GB" sz="2800" b="1" dirty="0"/>
              <a:t>Lesson 5</a:t>
            </a:r>
            <a:r>
              <a:rPr lang="en-GB" sz="2800" dirty="0"/>
              <a:t>: Parallel and perpendicular lines.</a:t>
            </a:r>
          </a:p>
        </p:txBody>
      </p:sp>
    </p:spTree>
    <p:extLst>
      <p:ext uri="{BB962C8B-B14F-4D97-AF65-F5344CB8AC3E}">
        <p14:creationId xmlns:p14="http://schemas.microsoft.com/office/powerpoint/2010/main" val="3446357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1 – Question 9</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179962288"/>
                  </p:ext>
                </p:extLst>
              </p:nvPr>
            </p:nvGraphicFramePr>
            <p:xfrm>
              <a:off x="1547664" y="2132856"/>
              <a:ext cx="6120681" cy="3387730"/>
            </p:xfrm>
            <a:graphic>
              <a:graphicData uri="http://schemas.openxmlformats.org/drawingml/2006/table">
                <a:tbl>
                  <a:tblPr firstRow="1" firstCol="1" bandRow="1"/>
                  <a:tblGrid>
                    <a:gridCol w="2039485">
                      <a:extLst>
                        <a:ext uri="{9D8B030D-6E8A-4147-A177-3AD203B41FA5}">
                          <a16:colId xmlns:a16="http://schemas.microsoft.com/office/drawing/2014/main" val="20000"/>
                        </a:ext>
                      </a:extLst>
                    </a:gridCol>
                    <a:gridCol w="2040598">
                      <a:extLst>
                        <a:ext uri="{9D8B030D-6E8A-4147-A177-3AD203B41FA5}">
                          <a16:colId xmlns:a16="http://schemas.microsoft.com/office/drawing/2014/main" val="20001"/>
                        </a:ext>
                      </a:extLst>
                    </a:gridCol>
                    <a:gridCol w="2040598">
                      <a:extLst>
                        <a:ext uri="{9D8B030D-6E8A-4147-A177-3AD203B41FA5}">
                          <a16:colId xmlns:a16="http://schemas.microsoft.com/office/drawing/2014/main" val="20002"/>
                        </a:ext>
                      </a:extLst>
                    </a:gridCol>
                  </a:tblGrid>
                  <a:tr h="422480">
                    <a:tc>
                      <a:txBody>
                        <a:bodyPr/>
                        <a:lstStyle/>
                        <a:p>
                          <a:pPr>
                            <a:lnSpc>
                              <a:spcPct val="107000"/>
                            </a:lnSpc>
                            <a:spcAft>
                              <a:spcPts val="0"/>
                            </a:spcAft>
                          </a:pPr>
                          <a:r>
                            <a:rPr lang="en-GB"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2000" b="1" i="1">
                                    <a:effectLst/>
                                    <a:latin typeface="Cambria Math" panose="02040503050406030204" pitchFamily="18" charset="0"/>
                                    <a:ea typeface="Times New Roman" panose="02020603050405020304" pitchFamily="18" charset="0"/>
                                    <a:cs typeface="Times New Roman" panose="02020603050405020304" pitchFamily="18" charset="0"/>
                                  </a:rPr>
                                  <m:t>𝒚</m:t>
                                </m:r>
                                <m:r>
                                  <a:rPr lang="en-GB" sz="20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2000" b="1" i="1">
                                    <a:effectLst/>
                                    <a:latin typeface="Cambria Math" panose="02040503050406030204" pitchFamily="18" charset="0"/>
                                    <a:ea typeface="Times New Roman" panose="02020603050405020304" pitchFamily="18" charset="0"/>
                                    <a:cs typeface="Times New Roman" panose="02020603050405020304" pitchFamily="18" charset="0"/>
                                  </a:rPr>
                                  <m:t>𝟏</m:t>
                                </m:r>
                                <m:r>
                                  <a:rPr lang="en-GB" sz="20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2000" b="1" i="1">
                                    <a:effectLst/>
                                    <a:latin typeface="Cambria Math" panose="02040503050406030204" pitchFamily="18" charset="0"/>
                                    <a:ea typeface="Times New Roman" panose="02020603050405020304" pitchFamily="18" charset="0"/>
                                    <a:cs typeface="Times New Roman" panose="02020603050405020304" pitchFamily="18" charset="0"/>
                                  </a:rPr>
                                  <m:t>𝒙</m:t>
                                </m:r>
                              </m:oMath>
                            </m:oMathPara>
                          </a14:m>
                          <a:endParaRPr lang="en-GB"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2000" b="1" i="1">
                                    <a:effectLst/>
                                    <a:latin typeface="Cambria Math" panose="02040503050406030204" pitchFamily="18" charset="0"/>
                                    <a:ea typeface="Times New Roman" panose="02020603050405020304" pitchFamily="18" charset="0"/>
                                    <a:cs typeface="Times New Roman" panose="02020603050405020304" pitchFamily="18" charset="0"/>
                                  </a:rPr>
                                  <m:t>𝒙</m:t>
                                </m:r>
                                <m:r>
                                  <a:rPr lang="en-GB" sz="20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2000" b="1" i="1">
                                    <a:effectLst/>
                                    <a:latin typeface="Cambria Math" panose="02040503050406030204" pitchFamily="18" charset="0"/>
                                    <a:ea typeface="Times New Roman" panose="02020603050405020304" pitchFamily="18" charset="0"/>
                                    <a:cs typeface="Times New Roman" panose="02020603050405020304" pitchFamily="18" charset="0"/>
                                  </a:rPr>
                                  <m:t>𝟐</m:t>
                                </m:r>
                                <m:r>
                                  <a:rPr lang="en-GB" sz="2000" b="1" i="1">
                                    <a:effectLst/>
                                    <a:latin typeface="Cambria Math" panose="02040503050406030204" pitchFamily="18" charset="0"/>
                                    <a:ea typeface="Times New Roman" panose="02020603050405020304" pitchFamily="18" charset="0"/>
                                    <a:cs typeface="Times New Roman" panose="02020603050405020304" pitchFamily="18" charset="0"/>
                                  </a:rPr>
                                  <m:t>𝒚</m:t>
                                </m:r>
                                <m:r>
                                  <a:rPr lang="en-GB" sz="20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2000" b="1" i="1">
                                    <a:effectLst/>
                                    <a:latin typeface="Cambria Math" panose="02040503050406030204" pitchFamily="18" charset="0"/>
                                    <a:ea typeface="Times New Roman" panose="02020603050405020304" pitchFamily="18" charset="0"/>
                                    <a:cs typeface="Times New Roman" panose="02020603050405020304" pitchFamily="18" charset="0"/>
                                  </a:rPr>
                                  <m:t>𝟑</m:t>
                                </m:r>
                              </m:oMath>
                            </m:oMathPara>
                          </a14:m>
                          <a:endParaRPr lang="en-GB"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77867">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d>
                                  <m:dPr>
                                    <m:ctrlPr>
                                      <a:rPr lang="en-GB" sz="28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GB" sz="2000" b="1" i="1">
                                        <a:effectLst/>
                                        <a:latin typeface="Cambria Math" panose="02040503050406030204" pitchFamily="18" charset="0"/>
                                        <a:ea typeface="Times New Roman" panose="02020603050405020304" pitchFamily="18" charset="0"/>
                                        <a:cs typeface="Times New Roman" panose="02020603050405020304" pitchFamily="18" charset="0"/>
                                      </a:rPr>
                                      <m:t>𝟑</m:t>
                                    </m:r>
                                    <m:r>
                                      <a:rPr lang="en-GB" sz="20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2000" b="1" i="1">
                                        <a:effectLst/>
                                        <a:latin typeface="Cambria Math" panose="02040503050406030204" pitchFamily="18" charset="0"/>
                                        <a:ea typeface="Times New Roman" panose="02020603050405020304" pitchFamily="18" charset="0"/>
                                        <a:cs typeface="Times New Roman" panose="02020603050405020304" pitchFamily="18" charset="0"/>
                                      </a:rPr>
                                      <m:t>𝟐</m:t>
                                    </m:r>
                                  </m:e>
                                </m:d>
                              </m:oMath>
                            </m:oMathPara>
                          </a14:m>
                          <a:endParaRPr lang="en-GB"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500"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endParaRPr lang="en-GB"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500"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GB" sz="25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77867">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d>
                                  <m:dPr>
                                    <m:ctrlPr>
                                      <a:rPr lang="en-GB" sz="2800" b="1" i="1"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en-GB" sz="2000" b="1" i="1">
                                        <a:effectLst/>
                                        <a:latin typeface="Cambria Math" panose="02040503050406030204" pitchFamily="18" charset="0"/>
                                        <a:ea typeface="Times New Roman" panose="02020603050405020304" pitchFamily="18" charset="0"/>
                                        <a:cs typeface="Times New Roman" panose="02020603050405020304" pitchFamily="18" charset="0"/>
                                      </a:rPr>
                                      <m:t>𝟏</m:t>
                                    </m:r>
                                    <m:r>
                                      <a:rPr lang="en-GB" sz="20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2000" b="1" i="1" smtClean="0">
                                        <a:effectLst/>
                                        <a:latin typeface="Cambria Math" panose="02040503050406030204" pitchFamily="18" charset="0"/>
                                        <a:ea typeface="Times New Roman" panose="02020603050405020304" pitchFamily="18" charset="0"/>
                                        <a:cs typeface="Times New Roman" panose="02020603050405020304" pitchFamily="18" charset="0"/>
                                      </a:rPr>
                                      <m:t>𝟐</m:t>
                                    </m:r>
                                  </m:e>
                                </m:d>
                              </m:oMath>
                            </m:oMathPara>
                          </a14:m>
                          <a:endParaRPr lang="en-GB"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500"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GB" sz="25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500"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GB" sz="25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12273">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d>
                                  <m:dPr>
                                    <m:ctrlPr>
                                      <a:rPr lang="en-GB" sz="28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GB" sz="2000" b="1" i="1">
                                        <a:effectLst/>
                                        <a:latin typeface="Cambria Math" panose="02040503050406030204" pitchFamily="18" charset="0"/>
                                        <a:ea typeface="Calibri" panose="020F0502020204030204" pitchFamily="34" charset="0"/>
                                        <a:cs typeface="Times New Roman" panose="02020603050405020304" pitchFamily="18" charset="0"/>
                                      </a:rPr>
                                      <m:t>𝟐</m:t>
                                    </m:r>
                                    <m:r>
                                      <a:rPr lang="en-GB" sz="20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GB" sz="28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GB" sz="2000" b="1" i="1">
                                            <a:effectLst/>
                                            <a:latin typeface="Cambria Math" panose="02040503050406030204" pitchFamily="18" charset="0"/>
                                            <a:ea typeface="Calibri" panose="020F0502020204030204" pitchFamily="34" charset="0"/>
                                            <a:cs typeface="Times New Roman" panose="02020603050405020304" pitchFamily="18" charset="0"/>
                                          </a:rPr>
                                          <m:t>𝟏</m:t>
                                        </m:r>
                                      </m:num>
                                      <m:den>
                                        <m:r>
                                          <a:rPr lang="en-GB" sz="2000" b="1" i="1">
                                            <a:effectLst/>
                                            <a:latin typeface="Cambria Math" panose="02040503050406030204" pitchFamily="18" charset="0"/>
                                            <a:ea typeface="Calibri" panose="020F0502020204030204" pitchFamily="34" charset="0"/>
                                            <a:cs typeface="Times New Roman" panose="02020603050405020304" pitchFamily="18" charset="0"/>
                                          </a:rPr>
                                          <m:t>𝟐</m:t>
                                        </m:r>
                                      </m:den>
                                    </m:f>
                                  </m:e>
                                </m:d>
                              </m:oMath>
                            </m:oMathPara>
                          </a14:m>
                          <a:endParaRPr lang="en-GB"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500"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GB" sz="25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GB" sz="2500"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endParaRPr lang="en-GB" sz="25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25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77867">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d>
                                  <m:dPr>
                                    <m:ctrlPr>
                                      <a:rPr lang="en-GB" sz="28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GB" sz="2000" b="1" i="1">
                                        <a:effectLst/>
                                        <a:latin typeface="Cambria Math" panose="02040503050406030204" pitchFamily="18" charset="0"/>
                                        <a:ea typeface="Calibri" panose="020F0502020204030204" pitchFamily="34" charset="0"/>
                                        <a:cs typeface="Times New Roman" panose="02020603050405020304" pitchFamily="18" charset="0"/>
                                      </a:rPr>
                                      <m:t>−</m:t>
                                    </m:r>
                                    <m:r>
                                      <a:rPr lang="en-GB" sz="2000" b="1" i="1">
                                        <a:effectLst/>
                                        <a:latin typeface="Cambria Math" panose="02040503050406030204" pitchFamily="18" charset="0"/>
                                        <a:ea typeface="Calibri" panose="020F0502020204030204" pitchFamily="34" charset="0"/>
                                        <a:cs typeface="Times New Roman" panose="02020603050405020304" pitchFamily="18" charset="0"/>
                                      </a:rPr>
                                      <m:t>𝟏</m:t>
                                    </m:r>
                                    <m:r>
                                      <a:rPr lang="en-GB" sz="2000" b="1" i="1">
                                        <a:effectLst/>
                                        <a:latin typeface="Cambria Math" panose="02040503050406030204" pitchFamily="18" charset="0"/>
                                        <a:ea typeface="Calibri" panose="020F0502020204030204" pitchFamily="34" charset="0"/>
                                        <a:cs typeface="Times New Roman" panose="02020603050405020304" pitchFamily="18" charset="0"/>
                                      </a:rPr>
                                      <m:t>,</m:t>
                                    </m:r>
                                    <m:r>
                                      <a:rPr lang="en-GB" sz="2000" b="1" i="1">
                                        <a:effectLst/>
                                        <a:latin typeface="Cambria Math" panose="02040503050406030204" pitchFamily="18" charset="0"/>
                                        <a:ea typeface="Calibri" panose="020F0502020204030204" pitchFamily="34" charset="0"/>
                                        <a:cs typeface="Times New Roman" panose="02020603050405020304" pitchFamily="18" charset="0"/>
                                      </a:rPr>
                                      <m:t>𝟐</m:t>
                                    </m:r>
                                  </m:e>
                                </m:d>
                              </m:oMath>
                            </m:oMathPara>
                          </a14:m>
                          <a:endParaRPr lang="en-GB"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GB"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500"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endParaRPr lang="en-GB" sz="25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en-GB"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GB" sz="2500"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endParaRPr lang="en-GB" sz="25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25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179962288"/>
                  </p:ext>
                </p:extLst>
              </p:nvPr>
            </p:nvGraphicFramePr>
            <p:xfrm>
              <a:off x="1547664" y="2132856"/>
              <a:ext cx="6120681" cy="3387730"/>
            </p:xfrm>
            <a:graphic>
              <a:graphicData uri="http://schemas.openxmlformats.org/drawingml/2006/table">
                <a:tbl>
                  <a:tblPr firstRow="1" firstCol="1" bandRow="1"/>
                  <a:tblGrid>
                    <a:gridCol w="2039485"/>
                    <a:gridCol w="2040598"/>
                    <a:gridCol w="2040598"/>
                  </a:tblGrid>
                  <a:tr h="422480">
                    <a:tc>
                      <a:txBody>
                        <a:bodyPr/>
                        <a:lstStyle/>
                        <a:p>
                          <a:pPr>
                            <a:lnSpc>
                              <a:spcPct val="107000"/>
                            </a:lnSpc>
                            <a:spcAft>
                              <a:spcPts val="0"/>
                            </a:spcAft>
                          </a:pPr>
                          <a:r>
                            <a:rPr lang="en-GB"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100299" t="-1449" r="-100896" b="-710145"/>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200299" t="-1449" r="-896" b="-710145"/>
                          </a:stretch>
                        </a:blipFill>
                      </a:tcPr>
                    </a:tc>
                  </a:tr>
                  <a:tr h="577867">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299" t="-73684" r="-200896" b="-415789"/>
                          </a:stretch>
                        </a:blipFill>
                      </a:tcPr>
                    </a:tc>
                    <a:tc>
                      <a:txBody>
                        <a:bodyPr/>
                        <a:lstStyle/>
                        <a:p>
                          <a:pPr algn="ctr">
                            <a:lnSpc>
                              <a:spcPct val="107000"/>
                            </a:lnSpc>
                            <a:spcAft>
                              <a:spcPts val="0"/>
                            </a:spcAft>
                          </a:pPr>
                          <a:r>
                            <a:rPr lang="en-GB"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500" dirty="0" smtClean="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endParaRPr lang="en-GB"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500" dirty="0" smtClean="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GB" sz="25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7867">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299" t="-173684" r="-200896" b="-315789"/>
                          </a:stretch>
                        </a:blipFill>
                      </a:tcPr>
                    </a:tc>
                    <a:tc>
                      <a:txBody>
                        <a:bodyPr/>
                        <a:lstStyle/>
                        <a:p>
                          <a:pPr algn="ctr">
                            <a:lnSpc>
                              <a:spcPct val="107000"/>
                            </a:lnSpc>
                            <a:spcAft>
                              <a:spcPts val="0"/>
                            </a:spcAft>
                          </a:pPr>
                          <a:r>
                            <a:rPr lang="en-GB" sz="2500" dirty="0" smtClean="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GB" sz="25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500" dirty="0" smtClean="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GB" sz="25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2273">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299" t="-155689" r="-200896" b="-79641"/>
                          </a:stretch>
                        </a:blipFill>
                      </a:tcPr>
                    </a:tc>
                    <a:tc>
                      <a:txBody>
                        <a:bodyPr/>
                        <a:lstStyle/>
                        <a:p>
                          <a:pPr algn="ctr">
                            <a:lnSpc>
                              <a:spcPct val="107000"/>
                            </a:lnSpc>
                            <a:spcAft>
                              <a:spcPts val="0"/>
                            </a:spcAft>
                          </a:pPr>
                          <a:r>
                            <a:rPr lang="en-GB" sz="2500" dirty="0" smtClean="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GB" sz="25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GB" sz="2500" dirty="0" smtClean="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endParaRPr lang="en-GB" sz="25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25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7243">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299" t="-325954" r="-200896" b="-1527"/>
                          </a:stretch>
                        </a:blip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GB"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500" dirty="0" smtClean="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endParaRPr lang="en-GB" sz="25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en-GB"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GB" sz="2500" dirty="0" smtClean="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endParaRPr lang="en-GB" sz="25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25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Fallback>
      </mc:AlternateContent>
      <p:sp>
        <p:nvSpPr>
          <p:cNvPr id="7" name="Rectangle 6"/>
          <p:cNvSpPr/>
          <p:nvPr/>
        </p:nvSpPr>
        <p:spPr>
          <a:xfrm>
            <a:off x="323528" y="725206"/>
            <a:ext cx="8064896" cy="830997"/>
          </a:xfrm>
          <a:prstGeom prst="rect">
            <a:avLst/>
          </a:prstGeom>
        </p:spPr>
        <p:txBody>
          <a:bodyPr wrap="square">
            <a:spAutoFit/>
          </a:bodyPr>
          <a:lstStyle/>
          <a:p>
            <a:r>
              <a:rPr lang="en-GB" sz="2400" dirty="0">
                <a:latin typeface="Calibri" panose="020F0502020204030204" pitchFamily="34" charset="0"/>
                <a:ea typeface="Calibri" panose="020F0502020204030204" pitchFamily="34" charset="0"/>
                <a:cs typeface="Times New Roman" panose="02020603050405020304" pitchFamily="18" charset="0"/>
              </a:rPr>
              <a:t>Put a tick or cross to determine whether each of the following points are on the line with the given equation.</a:t>
            </a:r>
            <a:endParaRPr lang="en-GB" sz="2400" dirty="0"/>
          </a:p>
        </p:txBody>
      </p:sp>
      <p:sp>
        <p:nvSpPr>
          <p:cNvPr id="8" name="Rectangle 7"/>
          <p:cNvSpPr/>
          <p:nvPr/>
        </p:nvSpPr>
        <p:spPr>
          <a:xfrm>
            <a:off x="3613148" y="2552700"/>
            <a:ext cx="2000252" cy="5715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5634980" y="2552700"/>
            <a:ext cx="2000252" cy="5715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3613148" y="3124200"/>
            <a:ext cx="2000252" cy="5715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5634980" y="3124200"/>
            <a:ext cx="2000252" cy="5715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3613148" y="3704208"/>
            <a:ext cx="2000252" cy="10209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5634980" y="3704208"/>
            <a:ext cx="2000252" cy="10209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3613148" y="4750544"/>
            <a:ext cx="2000252" cy="7666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5634980" y="4750544"/>
            <a:ext cx="2000252" cy="7666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4825654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2"/>
                                        </p:tgtEl>
                                      </p:cBhvr>
                                    </p:animEffect>
                                    <p:set>
                                      <p:cBhvr>
                                        <p:cTn id="31"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2" restart="whenNotActive" fill="hold" evtFilter="cancelBubble" nodeType="interactiveSeq">
                <p:stCondLst>
                  <p:cond evt="onClick" delay="0">
                    <p:tgtEl>
                      <p:spTgt spid="13"/>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8" restart="whenNotActive" fill="hold" evtFilter="cancelBubble" nodeType="interactiveSeq">
                <p:stCondLst>
                  <p:cond evt="onClick" delay="0">
                    <p:tgtEl>
                      <p:spTgt spid="14"/>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4"/>
                                        </p:tgtEl>
                                      </p:cBhvr>
                                    </p:animEffect>
                                    <p:set>
                                      <p:cBhvr>
                                        <p:cTn id="4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44" restart="whenNotActive" fill="hold" evtFilter="cancelBubble" nodeType="interactiveSeq">
                <p:stCondLst>
                  <p:cond evt="onClick" delay="0">
                    <p:tgtEl>
                      <p:spTgt spid="15"/>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15"/>
                                        </p:tgtEl>
                                      </p:cBhvr>
                                    </p:animEffect>
                                    <p:set>
                                      <p:cBhvr>
                                        <p:cTn id="49"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1 – Question 10</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2635131380"/>
                  </p:ext>
                </p:extLst>
              </p:nvPr>
            </p:nvGraphicFramePr>
            <p:xfrm>
              <a:off x="683568" y="2348880"/>
              <a:ext cx="7659943" cy="3218892"/>
            </p:xfrm>
            <a:graphic>
              <a:graphicData uri="http://schemas.openxmlformats.org/drawingml/2006/table">
                <a:tbl>
                  <a:tblPr firstRow="1" firstCol="1" bandRow="1"/>
                  <a:tblGrid>
                    <a:gridCol w="1542986">
                      <a:extLst>
                        <a:ext uri="{9D8B030D-6E8A-4147-A177-3AD203B41FA5}">
                          <a16:colId xmlns:a16="http://schemas.microsoft.com/office/drawing/2014/main" val="20000"/>
                        </a:ext>
                      </a:extLst>
                    </a:gridCol>
                    <a:gridCol w="1368496">
                      <a:extLst>
                        <a:ext uri="{9D8B030D-6E8A-4147-A177-3AD203B41FA5}">
                          <a16:colId xmlns:a16="http://schemas.microsoft.com/office/drawing/2014/main" val="20001"/>
                        </a:ext>
                      </a:extLst>
                    </a:gridCol>
                    <a:gridCol w="1644015">
                      <a:extLst>
                        <a:ext uri="{9D8B030D-6E8A-4147-A177-3AD203B41FA5}">
                          <a16:colId xmlns:a16="http://schemas.microsoft.com/office/drawing/2014/main" val="20002"/>
                        </a:ext>
                      </a:extLst>
                    </a:gridCol>
                    <a:gridCol w="1447032">
                      <a:extLst>
                        <a:ext uri="{9D8B030D-6E8A-4147-A177-3AD203B41FA5}">
                          <a16:colId xmlns:a16="http://schemas.microsoft.com/office/drawing/2014/main" val="20003"/>
                        </a:ext>
                      </a:extLst>
                    </a:gridCol>
                    <a:gridCol w="1657414">
                      <a:extLst>
                        <a:ext uri="{9D8B030D-6E8A-4147-A177-3AD203B41FA5}">
                          <a16:colId xmlns:a16="http://schemas.microsoft.com/office/drawing/2014/main" val="20004"/>
                        </a:ext>
                      </a:extLst>
                    </a:gridCol>
                  </a:tblGrid>
                  <a:tr h="448743">
                    <a:tc>
                      <a:txBody>
                        <a:bodyPr/>
                        <a:lstStyle/>
                        <a:p>
                          <a:pPr>
                            <a:lnSpc>
                              <a:spcPct val="107000"/>
                            </a:lnSpc>
                            <a:spcAft>
                              <a:spcPts val="0"/>
                            </a:spcAft>
                          </a:pPr>
                          <a:r>
                            <a:rPr lang="en-GB" sz="2000"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a:effectLst/>
                              <a:latin typeface="Calibri Light" panose="020F0302020204030204" pitchFamily="34" charset="0"/>
                              <a:ea typeface="Times New Roman" panose="02020603050405020304" pitchFamily="18" charset="0"/>
                              <a:cs typeface="Times New Roman" panose="02020603050405020304" pitchFamily="18" charset="0"/>
                            </a:rPr>
                            <a:t>Below the line</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a:effectLst/>
                              <a:latin typeface="Calibri Light" panose="020F0302020204030204" pitchFamily="34" charset="0"/>
                              <a:ea typeface="Times New Roman" panose="02020603050405020304" pitchFamily="18" charset="0"/>
                              <a:cs typeface="Times New Roman" panose="02020603050405020304" pitchFamily="18" charset="0"/>
                            </a:rPr>
                            <a:t>On the line</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dirty="0">
                              <a:effectLst/>
                              <a:latin typeface="Calibri Light" panose="020F0302020204030204" pitchFamily="34" charset="0"/>
                              <a:ea typeface="Times New Roman" panose="02020603050405020304" pitchFamily="18" charset="0"/>
                              <a:cs typeface="Times New Roman" panose="02020603050405020304" pitchFamily="18" charset="0"/>
                            </a:rPr>
                            <a:t>Above the line</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82293">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𝑦</m:t>
                                </m:r>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=3</m:t>
                                </m:r>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+4</m:t>
                                </m:r>
                              </m:oMath>
                            </m:oMathPara>
                          </a14:m>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d>
                                  <m:dPr>
                                    <m:ctrlPr>
                                      <a:rPr lang="en-GB"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3,11</m:t>
                                    </m:r>
                                  </m:e>
                                </m:d>
                              </m:oMath>
                            </m:oMathPara>
                          </a14:m>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82293">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𝑦</m:t>
                                </m:r>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=5</m:t>
                                </m:r>
                              </m:oMath>
                            </m:oMathPara>
                          </a14:m>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d>
                                  <m:dPr>
                                    <m:ctrlPr>
                                      <a:rPr lang="en-GB"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7,−2</m:t>
                                    </m:r>
                                  </m:e>
                                </m:d>
                              </m:oMath>
                            </m:oMathPara>
                          </a14:m>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82293">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𝑦</m:t>
                                </m:r>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=3−2</m:t>
                                </m:r>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𝑥</m:t>
                                </m:r>
                              </m:oMath>
                            </m:oMathPara>
                          </a14:m>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d>
                                  <m:dPr>
                                    <m:ctrlPr>
                                      <a:rPr lang="en-GB"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−3,10</m:t>
                                    </m:r>
                                  </m:e>
                                </m:d>
                              </m:oMath>
                            </m:oMathPara>
                          </a14:m>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12689">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2</m:t>
                                </m:r>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+3</m:t>
                                </m:r>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𝑦</m:t>
                                </m:r>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=4</m:t>
                                </m:r>
                              </m:oMath>
                            </m:oMathPara>
                          </a14:m>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d>
                                  <m:dPr>
                                    <m:ctrlPr>
                                      <a:rPr lang="en-GB" sz="2800" i="1" smtClean="0">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GB"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3</m:t>
                                        </m:r>
                                      </m:num>
                                      <m:den>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4</m:t>
                                        </m:r>
                                      </m:den>
                                    </m:f>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GB"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GB" sz="2000" i="1" smtClean="0">
                                            <a:effectLst/>
                                            <a:latin typeface="Cambria Math" panose="02040503050406030204" pitchFamily="18" charset="0"/>
                                            <a:ea typeface="Times New Roman" panose="02020603050405020304" pitchFamily="18" charset="0"/>
                                            <a:cs typeface="Times New Roman" panose="02020603050405020304" pitchFamily="18" charset="0"/>
                                          </a:rPr>
                                          <m:t>4</m:t>
                                        </m:r>
                                      </m:num>
                                      <m:den>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5</m:t>
                                        </m:r>
                                      </m:den>
                                    </m:f>
                                  </m:e>
                                </m:d>
                              </m:oMath>
                            </m:oMathPara>
                          </a14:m>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2635131380"/>
                  </p:ext>
                </p:extLst>
              </p:nvPr>
            </p:nvGraphicFramePr>
            <p:xfrm>
              <a:off x="683568" y="2348880"/>
              <a:ext cx="7659943" cy="3218892"/>
            </p:xfrm>
            <a:graphic>
              <a:graphicData uri="http://schemas.openxmlformats.org/drawingml/2006/table">
                <a:tbl>
                  <a:tblPr firstRow="1" firstCol="1" bandRow="1"/>
                  <a:tblGrid>
                    <a:gridCol w="1542986"/>
                    <a:gridCol w="1368496"/>
                    <a:gridCol w="1644015"/>
                    <a:gridCol w="1447032"/>
                    <a:gridCol w="1657414"/>
                  </a:tblGrid>
                  <a:tr h="448743">
                    <a:tc>
                      <a:txBody>
                        <a:bodyPr/>
                        <a:lstStyle/>
                        <a:p>
                          <a:pPr>
                            <a:lnSpc>
                              <a:spcPct val="107000"/>
                            </a:lnSpc>
                            <a:spcAft>
                              <a:spcPts val="0"/>
                            </a:spcAft>
                          </a:pPr>
                          <a:r>
                            <a:rPr lang="en-GB" sz="2000"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a:effectLst/>
                              <a:latin typeface="Calibri Light" panose="020F0302020204030204" pitchFamily="34" charset="0"/>
                              <a:ea typeface="Times New Roman" panose="02020603050405020304" pitchFamily="18" charset="0"/>
                              <a:cs typeface="Times New Roman" panose="02020603050405020304" pitchFamily="18" charset="0"/>
                            </a:rPr>
                            <a:t>Below the line</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a:effectLst/>
                              <a:latin typeface="Calibri Light" panose="020F0302020204030204" pitchFamily="34" charset="0"/>
                              <a:ea typeface="Times New Roman" panose="02020603050405020304" pitchFamily="18" charset="0"/>
                              <a:cs typeface="Times New Roman" panose="02020603050405020304" pitchFamily="18" charset="0"/>
                            </a:rPr>
                            <a:t>On the line</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dirty="0">
                              <a:effectLst/>
                              <a:latin typeface="Calibri Light" panose="020F0302020204030204" pitchFamily="34" charset="0"/>
                              <a:ea typeface="Times New Roman" panose="02020603050405020304" pitchFamily="18" charset="0"/>
                              <a:cs typeface="Times New Roman" panose="02020603050405020304" pitchFamily="18" charset="0"/>
                            </a:rPr>
                            <a:t>Above the line</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482293">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395" t="-108861" r="-398024" b="-478481"/>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112889" t="-108861" r="-347556" b="-478481"/>
                          </a:stretch>
                        </a:blip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smtClean="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endParaRPr lang="en-GB" sz="28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2293">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395" t="-208861" r="-398024" b="-378481"/>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112889" t="-208861" r="-347556" b="-378481"/>
                          </a:stretch>
                        </a:blipFill>
                      </a:tcPr>
                    </a:tc>
                    <a:tc>
                      <a:txBody>
                        <a:bodyPr/>
                        <a:lstStyle/>
                        <a:p>
                          <a:pPr algn="ctr">
                            <a:lnSpc>
                              <a:spcPct val="107000"/>
                            </a:lnSpc>
                            <a:spcAft>
                              <a:spcPts val="0"/>
                            </a:spcAft>
                          </a:pP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800" dirty="0" smtClean="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2874">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395" t="-165986" r="-398024" b="-103401"/>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112889" t="-165986" r="-347556" b="-103401"/>
                          </a:stretch>
                        </a:blipFill>
                      </a:tcPr>
                    </a:tc>
                    <a:tc>
                      <a:txBody>
                        <a:bodyPr/>
                        <a:lstStyle/>
                        <a:p>
                          <a:pPr algn="ctr">
                            <a:lnSpc>
                              <a:spcPct val="107000"/>
                            </a:lnSpc>
                            <a:spcAft>
                              <a:spcPts val="0"/>
                            </a:spcAft>
                          </a:pP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smtClean="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endParaRPr lang="en-GB"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2689">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395" t="-260667" r="-398024" b="-1333"/>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112889" t="-260667" r="-347556" b="-1333"/>
                          </a:stretch>
                        </a:blipFill>
                      </a:tcPr>
                    </a:tc>
                    <a:tc>
                      <a:txBody>
                        <a:bodyPr/>
                        <a:lstStyle/>
                        <a:p>
                          <a:pPr algn="ctr">
                            <a:lnSpc>
                              <a:spcPct val="107000"/>
                            </a:lnSpc>
                            <a:spcAft>
                              <a:spcPts val="0"/>
                            </a:spcAft>
                          </a:pP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smtClean="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Fallback>
      </mc:AlternateContent>
      <mc:AlternateContent xmlns:mc="http://schemas.openxmlformats.org/markup-compatibility/2006" xmlns:a14="http://schemas.microsoft.com/office/drawing/2010/main">
        <mc:Choice Requires="a14">
          <p:sp>
            <p:nvSpPr>
              <p:cNvPr id="7" name="Rectangle 6"/>
              <p:cNvSpPr/>
              <p:nvPr/>
            </p:nvSpPr>
            <p:spPr>
              <a:xfrm>
                <a:off x="539552" y="1052736"/>
                <a:ext cx="7560840" cy="923330"/>
              </a:xfrm>
              <a:prstGeom prst="rect">
                <a:avLst/>
              </a:prstGeom>
            </p:spPr>
            <p:txBody>
              <a:bodyPr wrap="square">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For the given equation of a line and point, indicate whether the point is above the line, on the line or below the line. (Hint: Find out what </a:t>
                </a:r>
                <a14:m>
                  <m:oMath xmlns:m="http://schemas.openxmlformats.org/officeDocument/2006/math">
                    <m:r>
                      <a:rPr lang="en-GB" i="1">
                        <a:effectLst/>
                        <a:latin typeface="Cambria Math" panose="02040503050406030204" pitchFamily="18" charset="0"/>
                        <a:ea typeface="Calibri" panose="020F0502020204030204" pitchFamily="34" charset="0"/>
                        <a:cs typeface="Times New Roman" panose="02020603050405020304" pitchFamily="18" charset="0"/>
                      </a:rPr>
                      <m:t>𝑦</m:t>
                    </m:r>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is on the line for the given </a:t>
                </a:r>
                <a14:m>
                  <m:oMath xmlns:m="http://schemas.openxmlformats.org/officeDocument/2006/math">
                    <m:r>
                      <a:rPr lang="en-GB" i="1">
                        <a:effectLst/>
                        <a:latin typeface="Cambria Math" panose="02040503050406030204" pitchFamily="18" charset="0"/>
                        <a:ea typeface="Times New Roman" panose="02020603050405020304" pitchFamily="18" charset="0"/>
                        <a:cs typeface="Times New Roman" panose="02020603050405020304" pitchFamily="18" charset="0"/>
                      </a:rPr>
                      <m:t>𝑥</m:t>
                    </m:r>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a:t>
                </a:r>
                <a:endParaRPr lang="en-GB" dirty="0"/>
              </a:p>
            </p:txBody>
          </p:sp>
        </mc:Choice>
        <mc:Fallback xmlns="">
          <p:sp>
            <p:nvSpPr>
              <p:cNvPr id="7" name="Rectangle 6"/>
              <p:cNvSpPr>
                <a:spLocks noRot="1" noChangeAspect="1" noMove="1" noResize="1" noEditPoints="1" noAdjustHandles="1" noChangeArrowheads="1" noChangeShapeType="1" noTextEdit="1"/>
              </p:cNvSpPr>
              <p:nvPr/>
            </p:nvSpPr>
            <p:spPr>
              <a:xfrm>
                <a:off x="539552" y="1052736"/>
                <a:ext cx="7560840" cy="923330"/>
              </a:xfrm>
              <a:prstGeom prst="rect">
                <a:avLst/>
              </a:prstGeom>
              <a:blipFill rotWithShape="0">
                <a:blip r:embed="rId3"/>
                <a:stretch>
                  <a:fillRect l="-726" t="-3974" b="-9934"/>
                </a:stretch>
              </a:blipFill>
            </p:spPr>
            <p:txBody>
              <a:bodyPr/>
              <a:lstStyle/>
              <a:p>
                <a:r>
                  <a:rPr lang="en-GB">
                    <a:noFill/>
                  </a:rPr>
                  <a:t> </a:t>
                </a:r>
              </a:p>
            </p:txBody>
          </p:sp>
        </mc:Fallback>
      </mc:AlternateContent>
      <p:sp>
        <p:nvSpPr>
          <p:cNvPr id="8" name="Rectangle 7"/>
          <p:cNvSpPr/>
          <p:nvPr/>
        </p:nvSpPr>
        <p:spPr>
          <a:xfrm>
            <a:off x="3613148" y="2794000"/>
            <a:ext cx="4705352" cy="482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3613148" y="3284860"/>
            <a:ext cx="4705352" cy="482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3613148" y="3775720"/>
            <a:ext cx="4705352" cy="87741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3613148" y="4661396"/>
            <a:ext cx="4705352" cy="87741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9346554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8" grpId="0" animBg="1"/>
      <p:bldP spid="9" grpId="0" animBg="1"/>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1 – Question </a:t>
              </a:r>
              <a:r>
                <a:rPr lang="en-GB" sz="3200" dirty="0">
                  <a:latin typeface="Wingdings" panose="05000000000000000000" pitchFamily="2" charset="2"/>
                </a:rPr>
                <a:t>N</a:t>
              </a:r>
              <a:r>
                <a:rPr lang="en-GB" sz="3200" baseline="-25000" dirty="0"/>
                <a:t>1</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Rectangle 4"/>
              <p:cNvSpPr/>
              <p:nvPr/>
            </p:nvSpPr>
            <p:spPr>
              <a:xfrm>
                <a:off x="359423" y="908720"/>
                <a:ext cx="8424936" cy="2661434"/>
              </a:xfrm>
              <a:prstGeom prst="rect">
                <a:avLst/>
              </a:prstGeom>
            </p:spPr>
            <p:txBody>
              <a:bodyPr wrap="square">
                <a:spAutoFit/>
              </a:bodyPr>
              <a:lstStyle/>
              <a:p>
                <a:r>
                  <a:rPr lang="en-GB" sz="2400" dirty="0">
                    <a:latin typeface="Calibri" panose="020F0502020204030204" pitchFamily="34" charset="0"/>
                    <a:ea typeface="Calibri" panose="020F0502020204030204" pitchFamily="34" charset="0"/>
                    <a:cs typeface="Times New Roman" panose="02020603050405020304" pitchFamily="18" charset="0"/>
                  </a:rPr>
                  <a:t>The equation of a line is </a:t>
                </a:r>
                <a14:m>
                  <m:oMath xmlns:m="http://schemas.openxmlformats.org/officeDocument/2006/math">
                    <m:r>
                      <a:rPr lang="en-GB" sz="2400" i="1">
                        <a:effectLst/>
                        <a:latin typeface="Cambria Math" panose="02040503050406030204" pitchFamily="18" charset="0"/>
                        <a:ea typeface="Calibri" panose="020F0502020204030204" pitchFamily="34" charset="0"/>
                        <a:cs typeface="Times New Roman" panose="02020603050405020304" pitchFamily="18" charset="0"/>
                      </a:rPr>
                      <m:t>𝑎𝑥</m:t>
                    </m:r>
                    <m:r>
                      <a:rPr lang="en-GB" sz="2400" i="1">
                        <a:effectLst/>
                        <a:latin typeface="Cambria Math" panose="02040503050406030204" pitchFamily="18" charset="0"/>
                        <a:ea typeface="Calibri" panose="020F0502020204030204" pitchFamily="34" charset="0"/>
                        <a:cs typeface="Times New Roman" panose="02020603050405020304" pitchFamily="18" charset="0"/>
                      </a:rPr>
                      <m:t>+</m:t>
                    </m:r>
                    <m:r>
                      <a:rPr lang="en-GB" sz="2400" i="1">
                        <a:effectLst/>
                        <a:latin typeface="Cambria Math" panose="02040503050406030204" pitchFamily="18" charset="0"/>
                        <a:ea typeface="Calibri" panose="020F0502020204030204" pitchFamily="34" charset="0"/>
                        <a:cs typeface="Times New Roman" panose="02020603050405020304" pitchFamily="18" charset="0"/>
                      </a:rPr>
                      <m:t>𝑏𝑦</m:t>
                    </m:r>
                    <m:r>
                      <a:rPr lang="en-GB" sz="2400" i="1">
                        <a:effectLst/>
                        <a:latin typeface="Cambria Math" panose="02040503050406030204" pitchFamily="18" charset="0"/>
                        <a:ea typeface="Calibri" panose="020F0502020204030204" pitchFamily="34" charset="0"/>
                        <a:cs typeface="Times New Roman" panose="02020603050405020304" pitchFamily="18" charset="0"/>
                      </a:rPr>
                      <m:t>=</m:t>
                    </m:r>
                    <m:r>
                      <a:rPr lang="en-GB" sz="2400" i="1">
                        <a:effectLst/>
                        <a:latin typeface="Cambria Math" panose="02040503050406030204" pitchFamily="18" charset="0"/>
                        <a:ea typeface="Calibri" panose="020F0502020204030204" pitchFamily="34" charset="0"/>
                        <a:cs typeface="Times New Roman" panose="02020603050405020304" pitchFamily="18" charset="0"/>
                      </a:rPr>
                      <m:t>𝑐</m:t>
                    </m:r>
                  </m:oMath>
                </a14:m>
                <a:r>
                  <a:rPr lang="en-GB" sz="2400" dirty="0">
                    <a:effectLst/>
                    <a:latin typeface="Calibri" panose="020F0502020204030204" pitchFamily="34" charset="0"/>
                    <a:ea typeface="Times New Roman" panose="02020603050405020304" pitchFamily="18" charset="0"/>
                    <a:cs typeface="Times New Roman" panose="02020603050405020304" pitchFamily="18" charset="0"/>
                  </a:rPr>
                  <a:t>. If the </a:t>
                </a:r>
                <a14:m>
                  <m:oMath xmlns:m="http://schemas.openxmlformats.org/officeDocument/2006/math">
                    <m:r>
                      <a:rPr lang="en-GB" sz="2400" i="1">
                        <a:effectLst/>
                        <a:latin typeface="Cambria Math" panose="02040503050406030204" pitchFamily="18" charset="0"/>
                        <a:ea typeface="Times New Roman" panose="02020603050405020304" pitchFamily="18" charset="0"/>
                        <a:cs typeface="Times New Roman" panose="02020603050405020304" pitchFamily="18" charset="0"/>
                      </a:rPr>
                      <m:t>𝑥</m:t>
                    </m:r>
                  </m:oMath>
                </a14:m>
                <a:r>
                  <a:rPr lang="en-GB" sz="2400" dirty="0">
                    <a:effectLst/>
                    <a:latin typeface="Calibri" panose="020F0502020204030204" pitchFamily="34" charset="0"/>
                    <a:ea typeface="Times New Roman" panose="02020603050405020304" pitchFamily="18" charset="0"/>
                    <a:cs typeface="Times New Roman" panose="02020603050405020304" pitchFamily="18" charset="0"/>
                  </a:rPr>
                  <a:t> value of some point on the line is </a:t>
                </a:r>
                <a14:m>
                  <m:oMath xmlns:m="http://schemas.openxmlformats.org/officeDocument/2006/math">
                    <m:r>
                      <a:rPr lang="en-GB" sz="2400" i="1">
                        <a:effectLst/>
                        <a:latin typeface="Cambria Math" panose="02040503050406030204" pitchFamily="18" charset="0"/>
                        <a:ea typeface="Times New Roman" panose="02020603050405020304" pitchFamily="18" charset="0"/>
                        <a:cs typeface="Times New Roman" panose="02020603050405020304" pitchFamily="18" charset="0"/>
                      </a:rPr>
                      <m:t>𝑑</m:t>
                    </m:r>
                  </m:oMath>
                </a14:m>
                <a:r>
                  <a:rPr lang="en-GB" sz="2400" dirty="0">
                    <a:effectLst/>
                    <a:latin typeface="Calibri" panose="020F0502020204030204" pitchFamily="34" charset="0"/>
                    <a:ea typeface="Times New Roman" panose="02020603050405020304" pitchFamily="18" charset="0"/>
                    <a:cs typeface="Times New Roman" panose="02020603050405020304" pitchFamily="18" charset="0"/>
                  </a:rPr>
                  <a:t>, what is the full coordinate of the point, in terms of </a:t>
                </a:r>
                <a14:m>
                  <m:oMath xmlns:m="http://schemas.openxmlformats.org/officeDocument/2006/math">
                    <m:r>
                      <a:rPr lang="en-GB" sz="2400" i="1">
                        <a:effectLst/>
                        <a:latin typeface="Cambria Math" panose="02040503050406030204" pitchFamily="18" charset="0"/>
                        <a:ea typeface="Times New Roman" panose="02020603050405020304" pitchFamily="18" charset="0"/>
                        <a:cs typeface="Times New Roman" panose="02020603050405020304" pitchFamily="18" charset="0"/>
                      </a:rPr>
                      <m:t>𝑎</m:t>
                    </m:r>
                    <m:r>
                      <a:rPr lang="en-GB" sz="2400" i="1">
                        <a:effectLst/>
                        <a:latin typeface="Cambria Math" panose="02040503050406030204" pitchFamily="18" charset="0"/>
                        <a:ea typeface="Times New Roman" panose="02020603050405020304" pitchFamily="18" charset="0"/>
                        <a:cs typeface="Times New Roman" panose="02020603050405020304" pitchFamily="18" charset="0"/>
                      </a:rPr>
                      <m:t>, </m:t>
                    </m:r>
                    <m:r>
                      <a:rPr lang="en-GB" sz="2400" i="1">
                        <a:effectLst/>
                        <a:latin typeface="Cambria Math" panose="02040503050406030204" pitchFamily="18" charset="0"/>
                        <a:ea typeface="Times New Roman" panose="02020603050405020304" pitchFamily="18" charset="0"/>
                        <a:cs typeface="Times New Roman" panose="02020603050405020304" pitchFamily="18" charset="0"/>
                      </a:rPr>
                      <m:t>𝑏</m:t>
                    </m:r>
                    <m:r>
                      <a:rPr lang="en-GB" sz="2400" i="1">
                        <a:effectLst/>
                        <a:latin typeface="Cambria Math" panose="02040503050406030204" pitchFamily="18" charset="0"/>
                        <a:ea typeface="Times New Roman" panose="02020603050405020304" pitchFamily="18" charset="0"/>
                        <a:cs typeface="Times New Roman" panose="02020603050405020304" pitchFamily="18" charset="0"/>
                      </a:rPr>
                      <m:t>, </m:t>
                    </m:r>
                    <m:r>
                      <a:rPr lang="en-GB" sz="2400" i="1">
                        <a:effectLst/>
                        <a:latin typeface="Cambria Math" panose="02040503050406030204" pitchFamily="18" charset="0"/>
                        <a:ea typeface="Times New Roman" panose="02020603050405020304" pitchFamily="18" charset="0"/>
                        <a:cs typeface="Times New Roman" panose="02020603050405020304" pitchFamily="18" charset="0"/>
                      </a:rPr>
                      <m:t>𝑐</m:t>
                    </m:r>
                    <m:r>
                      <a:rPr lang="en-GB" sz="2400" i="1">
                        <a:effectLst/>
                        <a:latin typeface="Cambria Math" panose="02040503050406030204" pitchFamily="18" charset="0"/>
                        <a:ea typeface="Times New Roman" panose="02020603050405020304" pitchFamily="18" charset="0"/>
                        <a:cs typeface="Times New Roman" panose="02020603050405020304" pitchFamily="18" charset="0"/>
                      </a:rPr>
                      <m:t>, </m:t>
                    </m:r>
                    <m:r>
                      <a:rPr lang="en-GB" sz="2400" i="1">
                        <a:effectLst/>
                        <a:latin typeface="Cambria Math" panose="02040503050406030204" pitchFamily="18" charset="0"/>
                        <a:ea typeface="Times New Roman" panose="02020603050405020304" pitchFamily="18" charset="0"/>
                        <a:cs typeface="Times New Roman" panose="02020603050405020304" pitchFamily="18" charset="0"/>
                      </a:rPr>
                      <m:t>𝑑</m:t>
                    </m:r>
                  </m:oMath>
                </a14:m>
                <a:r>
                  <a:rPr lang="en-GB" sz="2400" dirty="0">
                    <a:effectLst/>
                    <a:latin typeface="Calibri" panose="020F0502020204030204" pitchFamily="34" charset="0"/>
                    <a:ea typeface="Times New Roman" panose="02020603050405020304" pitchFamily="18" charset="0"/>
                    <a:cs typeface="Times New Roman" panose="02020603050405020304" pitchFamily="18" charset="0"/>
                  </a:rPr>
                  <a:t>?</a:t>
                </a:r>
              </a:p>
              <a:p>
                <a:endParaRPr lang="en-GB" sz="2400" dirty="0">
                  <a:latin typeface="Calibri" panose="020F0502020204030204" pitchFamily="34" charset="0"/>
                  <a:cs typeface="Times New Roman" panose="02020603050405020304" pitchFamily="18" charset="0"/>
                </a:endParaRPr>
              </a:p>
              <a:p>
                <a:r>
                  <a:rPr lang="en-GB" sz="2400" b="1" dirty="0">
                    <a:latin typeface="Calibri" panose="020F0502020204030204" pitchFamily="34" charset="0"/>
                    <a:cs typeface="Times New Roman" panose="02020603050405020304" pitchFamily="18" charset="0"/>
                  </a:rPr>
                  <a:t>If </a:t>
                </a:r>
                <a14:m>
                  <m:oMath xmlns:m="http://schemas.openxmlformats.org/officeDocument/2006/math">
                    <m:r>
                      <a:rPr lang="en-GB" sz="2400" b="1" i="1" smtClean="0">
                        <a:latin typeface="Cambria Math" panose="02040503050406030204" pitchFamily="18" charset="0"/>
                        <a:cs typeface="Times New Roman" panose="02020603050405020304" pitchFamily="18" charset="0"/>
                      </a:rPr>
                      <m:t>𝒙</m:t>
                    </m:r>
                    <m:r>
                      <a:rPr lang="en-GB" sz="2400" b="1" i="1" smtClean="0">
                        <a:latin typeface="Cambria Math" panose="02040503050406030204" pitchFamily="18" charset="0"/>
                        <a:cs typeface="Times New Roman" panose="02020603050405020304" pitchFamily="18" charset="0"/>
                      </a:rPr>
                      <m:t>=</m:t>
                    </m:r>
                    <m:r>
                      <a:rPr lang="en-GB" sz="2400" b="1" i="1" smtClean="0">
                        <a:latin typeface="Cambria Math" panose="02040503050406030204" pitchFamily="18" charset="0"/>
                        <a:cs typeface="Times New Roman" panose="02020603050405020304" pitchFamily="18" charset="0"/>
                      </a:rPr>
                      <m:t>𝒅</m:t>
                    </m:r>
                  </m:oMath>
                </a14:m>
                <a:r>
                  <a:rPr lang="en-GB" sz="2400" b="1" dirty="0"/>
                  <a:t>, then </a:t>
                </a:r>
                <a14:m>
                  <m:oMath xmlns:m="http://schemas.openxmlformats.org/officeDocument/2006/math">
                    <m:r>
                      <a:rPr lang="en-GB" sz="2400" b="1" i="1" smtClean="0">
                        <a:latin typeface="Cambria Math" panose="02040503050406030204" pitchFamily="18" charset="0"/>
                      </a:rPr>
                      <m:t>𝒂𝒅</m:t>
                    </m:r>
                    <m:r>
                      <a:rPr lang="en-GB" sz="2400" b="1" i="1" smtClean="0">
                        <a:latin typeface="Cambria Math" panose="02040503050406030204" pitchFamily="18" charset="0"/>
                      </a:rPr>
                      <m:t>+</m:t>
                    </m:r>
                    <m:r>
                      <a:rPr lang="en-GB" sz="2400" b="1" i="1" smtClean="0">
                        <a:latin typeface="Cambria Math" panose="02040503050406030204" pitchFamily="18" charset="0"/>
                      </a:rPr>
                      <m:t>𝒃𝒚</m:t>
                    </m:r>
                    <m:r>
                      <a:rPr lang="en-GB" sz="2400" b="1" i="1" smtClean="0">
                        <a:latin typeface="Cambria Math" panose="02040503050406030204" pitchFamily="18" charset="0"/>
                      </a:rPr>
                      <m:t>=</m:t>
                    </m:r>
                    <m:r>
                      <a:rPr lang="en-GB" sz="2400" b="1" i="1" smtClean="0">
                        <a:latin typeface="Cambria Math" panose="02040503050406030204" pitchFamily="18" charset="0"/>
                      </a:rPr>
                      <m:t>𝒄</m:t>
                    </m:r>
                  </m:oMath>
                </a14:m>
                <a:r>
                  <a:rPr lang="en-GB" sz="2400" b="1" dirty="0"/>
                  <a:t>. Rearranging, </a:t>
                </a:r>
                <a14:m>
                  <m:oMath xmlns:m="http://schemas.openxmlformats.org/officeDocument/2006/math">
                    <m:r>
                      <a:rPr lang="en-GB" sz="2400" b="1" i="1" smtClean="0">
                        <a:latin typeface="Cambria Math" panose="02040503050406030204" pitchFamily="18" charset="0"/>
                      </a:rPr>
                      <m:t>𝒚</m:t>
                    </m:r>
                    <m:r>
                      <a:rPr lang="en-GB" sz="2400" b="1"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𝒄</m:t>
                        </m:r>
                        <m:r>
                          <a:rPr lang="en-GB" sz="2400" b="1" i="1" smtClean="0">
                            <a:latin typeface="Cambria Math" panose="02040503050406030204" pitchFamily="18" charset="0"/>
                          </a:rPr>
                          <m:t>−</m:t>
                        </m:r>
                        <m:r>
                          <a:rPr lang="en-GB" sz="2400" b="1" i="1" smtClean="0">
                            <a:latin typeface="Cambria Math" panose="02040503050406030204" pitchFamily="18" charset="0"/>
                          </a:rPr>
                          <m:t>𝒂𝒅</m:t>
                        </m:r>
                      </m:num>
                      <m:den>
                        <m:r>
                          <a:rPr lang="en-GB" sz="2400" b="1" i="1" smtClean="0">
                            <a:latin typeface="Cambria Math" panose="02040503050406030204" pitchFamily="18" charset="0"/>
                          </a:rPr>
                          <m:t>𝒃</m:t>
                        </m:r>
                      </m:den>
                    </m:f>
                  </m:oMath>
                </a14:m>
                <a:r>
                  <a:rPr lang="en-GB" sz="2400" b="1" dirty="0"/>
                  <a:t>.</a:t>
                </a:r>
              </a:p>
              <a:p>
                <a:r>
                  <a:rPr lang="en-GB" sz="2400" b="1" dirty="0"/>
                  <a:t>So coordinate is </a:t>
                </a:r>
                <a14:m>
                  <m:oMath xmlns:m="http://schemas.openxmlformats.org/officeDocument/2006/math">
                    <m:d>
                      <m:dPr>
                        <m:ctrlPr>
                          <a:rPr lang="en-GB" sz="2400" b="1" i="1" smtClean="0">
                            <a:latin typeface="Cambria Math" panose="02040503050406030204" pitchFamily="18" charset="0"/>
                          </a:rPr>
                        </m:ctrlPr>
                      </m:dPr>
                      <m:e>
                        <m:r>
                          <a:rPr lang="en-GB" sz="2400" b="1" i="1" smtClean="0">
                            <a:latin typeface="Cambria Math" panose="02040503050406030204" pitchFamily="18" charset="0"/>
                          </a:rPr>
                          <m:t>𝒅</m:t>
                        </m:r>
                        <m:r>
                          <a:rPr lang="en-GB" sz="2400" b="1"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𝒄</m:t>
                            </m:r>
                            <m:r>
                              <a:rPr lang="en-GB" sz="2400" b="1" i="1" smtClean="0">
                                <a:latin typeface="Cambria Math" panose="02040503050406030204" pitchFamily="18" charset="0"/>
                              </a:rPr>
                              <m:t>−</m:t>
                            </m:r>
                            <m:r>
                              <a:rPr lang="en-GB" sz="2400" b="1" i="1" smtClean="0">
                                <a:latin typeface="Cambria Math" panose="02040503050406030204" pitchFamily="18" charset="0"/>
                              </a:rPr>
                              <m:t>𝒂𝒅</m:t>
                            </m:r>
                          </m:num>
                          <m:den>
                            <m:r>
                              <a:rPr lang="en-GB" sz="2400" b="1" i="1" smtClean="0">
                                <a:latin typeface="Cambria Math" panose="02040503050406030204" pitchFamily="18" charset="0"/>
                              </a:rPr>
                              <m:t>𝒃</m:t>
                            </m:r>
                          </m:den>
                        </m:f>
                      </m:e>
                    </m:d>
                  </m:oMath>
                </a14:m>
                <a:endParaRPr lang="en-GB" sz="2400" b="1" dirty="0"/>
              </a:p>
            </p:txBody>
          </p:sp>
        </mc:Choice>
        <mc:Fallback xmlns="">
          <p:sp>
            <p:nvSpPr>
              <p:cNvPr id="5" name="Rectangle 4"/>
              <p:cNvSpPr>
                <a:spLocks noRot="1" noChangeAspect="1" noMove="1" noResize="1" noEditPoints="1" noAdjustHandles="1" noChangeArrowheads="1" noChangeShapeType="1" noTextEdit="1"/>
              </p:cNvSpPr>
              <p:nvPr/>
            </p:nvSpPr>
            <p:spPr>
              <a:xfrm>
                <a:off x="359423" y="908720"/>
                <a:ext cx="8424936" cy="2661434"/>
              </a:xfrm>
              <a:prstGeom prst="rect">
                <a:avLst/>
              </a:prstGeom>
              <a:blipFill rotWithShape="0">
                <a:blip r:embed="rId2"/>
                <a:stretch>
                  <a:fillRect l="-1158" t="-1831" r="-1520" b="-915"/>
                </a:stretch>
              </a:blipFill>
            </p:spPr>
            <p:txBody>
              <a:bodyPr/>
              <a:lstStyle/>
              <a:p>
                <a:r>
                  <a:rPr lang="en-GB">
                    <a:noFill/>
                  </a:rPr>
                  <a:t> </a:t>
                </a:r>
              </a:p>
            </p:txBody>
          </p:sp>
        </mc:Fallback>
      </mc:AlternateContent>
      <p:sp>
        <p:nvSpPr>
          <p:cNvPr id="6" name="Rectangle 5"/>
          <p:cNvSpPr/>
          <p:nvPr/>
        </p:nvSpPr>
        <p:spPr>
          <a:xfrm>
            <a:off x="346475" y="2256204"/>
            <a:ext cx="8437884" cy="131394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40998616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1 – Question </a:t>
              </a:r>
              <a:r>
                <a:rPr lang="en-GB" sz="3200" dirty="0">
                  <a:latin typeface="Wingdings" panose="05000000000000000000" pitchFamily="2" charset="2"/>
                </a:rPr>
                <a:t>N</a:t>
              </a:r>
              <a:r>
                <a:rPr lang="en-GB" sz="3200" baseline="-25000" dirty="0"/>
                <a:t>2</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23528" y="980728"/>
                <a:ext cx="8424936" cy="5135958"/>
              </a:xfrm>
              <a:prstGeom prst="rect">
                <a:avLst/>
              </a:prstGeom>
              <a:noFill/>
            </p:spPr>
            <p:txBody>
              <a:bodyPr wrap="square" rtlCol="0">
                <a:spAutoFit/>
              </a:bodyPr>
              <a:lstStyle/>
              <a:p>
                <a:r>
                  <a:rPr lang="en-GB" sz="2400" dirty="0"/>
                  <a:t>What is the area of the region enclosed between the line with equation </a:t>
                </a:r>
                <a14:m>
                  <m:oMath xmlns:m="http://schemas.openxmlformats.org/officeDocument/2006/math">
                    <m:r>
                      <a:rPr lang="en-GB" sz="2400" i="1">
                        <a:latin typeface="Cambria Math"/>
                      </a:rPr>
                      <m:t>2</m:t>
                    </m:r>
                    <m:r>
                      <a:rPr lang="en-GB" sz="2400" i="1">
                        <a:latin typeface="Cambria Math"/>
                      </a:rPr>
                      <m:t>𝑥</m:t>
                    </m:r>
                    <m:r>
                      <a:rPr lang="en-GB" sz="2400" i="1">
                        <a:latin typeface="Cambria Math"/>
                      </a:rPr>
                      <m:t>+7</m:t>
                    </m:r>
                    <m:r>
                      <a:rPr lang="en-GB" sz="2400" i="1">
                        <a:latin typeface="Cambria Math"/>
                      </a:rPr>
                      <m:t>𝑦</m:t>
                    </m:r>
                    <m:r>
                      <a:rPr lang="en-GB" sz="2400" i="1">
                        <a:latin typeface="Cambria Math"/>
                      </a:rPr>
                      <m:t>=3</m:t>
                    </m:r>
                  </m:oMath>
                </a14:m>
                <a:r>
                  <a:rPr lang="en-GB" sz="2400" dirty="0"/>
                  <a:t>, the </a:t>
                </a:r>
                <a14:m>
                  <m:oMath xmlns:m="http://schemas.openxmlformats.org/officeDocument/2006/math">
                    <m:r>
                      <a:rPr lang="en-GB" sz="2400" i="1">
                        <a:latin typeface="Cambria Math"/>
                      </a:rPr>
                      <m:t>𝑥</m:t>
                    </m:r>
                  </m:oMath>
                </a14:m>
                <a:r>
                  <a:rPr lang="en-GB" sz="2400" dirty="0"/>
                  <a:t> axis, and the </a:t>
                </a:r>
                <a14:m>
                  <m:oMath xmlns:m="http://schemas.openxmlformats.org/officeDocument/2006/math">
                    <m:r>
                      <a:rPr lang="en-GB" sz="2400" i="1">
                        <a:latin typeface="Cambria Math"/>
                      </a:rPr>
                      <m:t>𝑦</m:t>
                    </m:r>
                  </m:oMath>
                </a14:m>
                <a:r>
                  <a:rPr lang="en-GB" sz="2400" dirty="0"/>
                  <a:t> axis?</a:t>
                </a:r>
              </a:p>
              <a:p>
                <a:endParaRPr lang="en-GB" sz="2400" dirty="0"/>
              </a:p>
              <a:p>
                <a:r>
                  <a:rPr lang="en-GB" sz="2400" b="1" dirty="0"/>
                  <a:t>We can set </a:t>
                </a:r>
                <a14:m>
                  <m:oMath xmlns:m="http://schemas.openxmlformats.org/officeDocument/2006/math">
                    <m:r>
                      <a:rPr lang="en-GB" sz="2400" b="1" i="1" smtClean="0">
                        <a:latin typeface="Cambria Math" panose="02040503050406030204" pitchFamily="18" charset="0"/>
                      </a:rPr>
                      <m:t>𝒙</m:t>
                    </m:r>
                    <m:r>
                      <a:rPr lang="en-GB" sz="2400" b="1" i="1" smtClean="0">
                        <a:latin typeface="Cambria Math" panose="02040503050406030204" pitchFamily="18" charset="0"/>
                      </a:rPr>
                      <m:t>=</m:t>
                    </m:r>
                    <m:r>
                      <a:rPr lang="en-GB" sz="2400" b="1" i="1" smtClean="0">
                        <a:latin typeface="Cambria Math" panose="02040503050406030204" pitchFamily="18" charset="0"/>
                      </a:rPr>
                      <m:t>𝟎</m:t>
                    </m:r>
                  </m:oMath>
                </a14:m>
                <a:r>
                  <a:rPr lang="en-GB" sz="2400" b="1" dirty="0"/>
                  <a:t> to find where the lines cuts the </a:t>
                </a:r>
                <a14:m>
                  <m:oMath xmlns:m="http://schemas.openxmlformats.org/officeDocument/2006/math">
                    <m:r>
                      <a:rPr lang="en-GB" sz="2400" b="1" i="1" smtClean="0">
                        <a:latin typeface="Cambria Math" panose="02040503050406030204" pitchFamily="18" charset="0"/>
                      </a:rPr>
                      <m:t>𝒚</m:t>
                    </m:r>
                  </m:oMath>
                </a14:m>
                <a:r>
                  <a:rPr lang="en-GB" sz="2400" b="1" dirty="0"/>
                  <a:t> axis:</a:t>
                </a:r>
              </a:p>
              <a:p>
                <a:pPr/>
                <a14:m>
                  <m:oMathPara xmlns:m="http://schemas.openxmlformats.org/officeDocument/2006/math">
                    <m:oMathParaPr>
                      <m:jc m:val="centerGroup"/>
                    </m:oMathParaPr>
                    <m:oMath xmlns:m="http://schemas.openxmlformats.org/officeDocument/2006/math">
                      <m:r>
                        <a:rPr lang="en-GB" sz="2400" b="1" i="1" smtClean="0">
                          <a:latin typeface="Cambria Math" panose="02040503050406030204" pitchFamily="18" charset="0"/>
                        </a:rPr>
                        <m:t>𝟎</m:t>
                      </m:r>
                      <m:r>
                        <a:rPr lang="en-GB" sz="2400" b="1" i="1" smtClean="0">
                          <a:latin typeface="Cambria Math" panose="02040503050406030204" pitchFamily="18" charset="0"/>
                        </a:rPr>
                        <m:t>+</m:t>
                      </m:r>
                      <m:r>
                        <a:rPr lang="en-GB" sz="2400" b="1" i="1" smtClean="0">
                          <a:latin typeface="Cambria Math" panose="02040503050406030204" pitchFamily="18" charset="0"/>
                        </a:rPr>
                        <m:t>𝟕</m:t>
                      </m:r>
                      <m:r>
                        <a:rPr lang="en-GB" sz="2400" b="1" i="1" smtClean="0">
                          <a:latin typeface="Cambria Math" panose="02040503050406030204" pitchFamily="18" charset="0"/>
                        </a:rPr>
                        <m:t>𝒚</m:t>
                      </m:r>
                      <m:r>
                        <a:rPr lang="en-GB" sz="2400" b="1" i="1" smtClean="0">
                          <a:latin typeface="Cambria Math" panose="02040503050406030204" pitchFamily="18" charset="0"/>
                        </a:rPr>
                        <m:t>=</m:t>
                      </m:r>
                      <m:r>
                        <a:rPr lang="en-GB" sz="2400" b="1" i="1" smtClean="0">
                          <a:latin typeface="Cambria Math" panose="02040503050406030204" pitchFamily="18" charset="0"/>
                        </a:rPr>
                        <m:t>𝟑</m:t>
                      </m:r>
                    </m:oMath>
                    <m:oMath xmlns:m="http://schemas.openxmlformats.org/officeDocument/2006/math">
                      <m:r>
                        <a:rPr lang="en-GB" sz="2400" b="1" i="1" smtClean="0">
                          <a:latin typeface="Cambria Math" panose="02040503050406030204" pitchFamily="18" charset="0"/>
                        </a:rPr>
                        <m:t>𝒚</m:t>
                      </m:r>
                      <m:r>
                        <a:rPr lang="en-GB" sz="2400" b="1"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𝟑</m:t>
                          </m:r>
                        </m:num>
                        <m:den>
                          <m:r>
                            <a:rPr lang="en-GB" sz="2400" b="1" i="1" smtClean="0">
                              <a:latin typeface="Cambria Math" panose="02040503050406030204" pitchFamily="18" charset="0"/>
                            </a:rPr>
                            <m:t>𝟕</m:t>
                          </m:r>
                        </m:den>
                      </m:f>
                    </m:oMath>
                  </m:oMathPara>
                </a14:m>
                <a:endParaRPr lang="en-GB" sz="2400" b="1" dirty="0"/>
              </a:p>
              <a:p>
                <a:r>
                  <a:rPr lang="en-GB" sz="2400" b="1" dirty="0"/>
                  <a:t>Similarly when </a:t>
                </a:r>
                <a14:m>
                  <m:oMath xmlns:m="http://schemas.openxmlformats.org/officeDocument/2006/math">
                    <m:r>
                      <a:rPr lang="en-GB" sz="2400" b="1" i="1" smtClean="0">
                        <a:latin typeface="Cambria Math" panose="02040503050406030204" pitchFamily="18" charset="0"/>
                      </a:rPr>
                      <m:t>𝒚</m:t>
                    </m:r>
                    <m:r>
                      <a:rPr lang="en-GB" sz="2400" b="1" i="1" smtClean="0">
                        <a:latin typeface="Cambria Math" panose="02040503050406030204" pitchFamily="18" charset="0"/>
                      </a:rPr>
                      <m:t>=</m:t>
                    </m:r>
                    <m:r>
                      <a:rPr lang="en-GB" sz="2400" b="1" i="1" smtClean="0">
                        <a:latin typeface="Cambria Math" panose="02040503050406030204" pitchFamily="18" charset="0"/>
                      </a:rPr>
                      <m:t>𝟎</m:t>
                    </m:r>
                  </m:oMath>
                </a14:m>
                <a:r>
                  <a:rPr lang="en-GB" sz="2400" b="1" dirty="0"/>
                  <a:t>:</a:t>
                </a:r>
              </a:p>
              <a:p>
                <a:pPr/>
                <a14:m>
                  <m:oMathPara xmlns:m="http://schemas.openxmlformats.org/officeDocument/2006/math">
                    <m:oMathParaPr>
                      <m:jc m:val="centerGroup"/>
                    </m:oMathParaPr>
                    <m:oMath xmlns:m="http://schemas.openxmlformats.org/officeDocument/2006/math">
                      <m:r>
                        <a:rPr lang="en-GB" sz="2400" b="1" i="1" smtClean="0">
                          <a:latin typeface="Cambria Math" panose="02040503050406030204" pitchFamily="18" charset="0"/>
                        </a:rPr>
                        <m:t>𝟐</m:t>
                      </m:r>
                      <m:r>
                        <a:rPr lang="en-GB" sz="2400" b="1" i="1" smtClean="0">
                          <a:latin typeface="Cambria Math" panose="02040503050406030204" pitchFamily="18" charset="0"/>
                        </a:rPr>
                        <m:t>𝒙</m:t>
                      </m:r>
                      <m:r>
                        <a:rPr lang="en-GB" sz="2400" b="1" i="1" smtClean="0">
                          <a:latin typeface="Cambria Math" panose="02040503050406030204" pitchFamily="18" charset="0"/>
                        </a:rPr>
                        <m:t>+</m:t>
                      </m:r>
                      <m:r>
                        <a:rPr lang="en-GB" sz="2400" b="1" i="1" smtClean="0">
                          <a:latin typeface="Cambria Math" panose="02040503050406030204" pitchFamily="18" charset="0"/>
                        </a:rPr>
                        <m:t>𝟎</m:t>
                      </m:r>
                      <m:r>
                        <a:rPr lang="en-GB" sz="2400" b="1" i="1" smtClean="0">
                          <a:latin typeface="Cambria Math" panose="02040503050406030204" pitchFamily="18" charset="0"/>
                        </a:rPr>
                        <m:t>=</m:t>
                      </m:r>
                      <m:r>
                        <a:rPr lang="en-GB" sz="2400" b="1" i="1" smtClean="0">
                          <a:latin typeface="Cambria Math" panose="02040503050406030204" pitchFamily="18" charset="0"/>
                        </a:rPr>
                        <m:t>𝟑</m:t>
                      </m:r>
                    </m:oMath>
                    <m:oMath xmlns:m="http://schemas.openxmlformats.org/officeDocument/2006/math">
                      <m:r>
                        <a:rPr lang="en-GB" sz="2400" b="1" i="1" smtClean="0">
                          <a:latin typeface="Cambria Math" panose="02040503050406030204" pitchFamily="18" charset="0"/>
                        </a:rPr>
                        <m:t>𝒙</m:t>
                      </m:r>
                      <m:r>
                        <a:rPr lang="en-GB" sz="2400" b="1"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𝟑</m:t>
                          </m:r>
                        </m:num>
                        <m:den>
                          <m:r>
                            <a:rPr lang="en-GB" sz="2400" b="1" i="1" smtClean="0">
                              <a:latin typeface="Cambria Math" panose="02040503050406030204" pitchFamily="18" charset="0"/>
                            </a:rPr>
                            <m:t>𝟐</m:t>
                          </m:r>
                        </m:den>
                      </m:f>
                    </m:oMath>
                  </m:oMathPara>
                </a14:m>
                <a:endParaRPr lang="en-GB" sz="2400" b="1" dirty="0"/>
              </a:p>
              <a:p>
                <a:r>
                  <a:rPr lang="en-GB" sz="2400" b="1" dirty="0"/>
                  <a:t>We have a triangle between the points </a:t>
                </a:r>
                <a14:m>
                  <m:oMath xmlns:m="http://schemas.openxmlformats.org/officeDocument/2006/math">
                    <m:d>
                      <m:dPr>
                        <m:ctrlPr>
                          <a:rPr lang="en-GB" sz="2400" b="1" i="1" smtClean="0">
                            <a:latin typeface="Cambria Math" panose="02040503050406030204" pitchFamily="18" charset="0"/>
                          </a:rPr>
                        </m:ctrlPr>
                      </m:dPr>
                      <m:e>
                        <m:r>
                          <a:rPr lang="en-GB" sz="2400" b="1" i="1" smtClean="0">
                            <a:latin typeface="Cambria Math" panose="02040503050406030204" pitchFamily="18" charset="0"/>
                          </a:rPr>
                          <m:t>𝟎</m:t>
                        </m:r>
                        <m:r>
                          <a:rPr lang="en-GB" sz="2400" b="1" i="1" smtClean="0">
                            <a:latin typeface="Cambria Math" panose="02040503050406030204" pitchFamily="18" charset="0"/>
                          </a:rPr>
                          <m:t>,</m:t>
                        </m:r>
                        <m:r>
                          <a:rPr lang="en-GB" sz="2400" b="1" i="1" smtClean="0">
                            <a:latin typeface="Cambria Math" panose="02040503050406030204" pitchFamily="18" charset="0"/>
                          </a:rPr>
                          <m:t>𝟎</m:t>
                        </m:r>
                      </m:e>
                    </m:d>
                    <m:r>
                      <a:rPr lang="en-GB" sz="2400" b="1" i="1" smtClean="0">
                        <a:latin typeface="Cambria Math" panose="02040503050406030204" pitchFamily="18" charset="0"/>
                      </a:rPr>
                      <m:t>, </m:t>
                    </m:r>
                    <m:d>
                      <m:dPr>
                        <m:ctrlPr>
                          <a:rPr lang="en-GB" sz="2400" b="1" i="1" smtClean="0">
                            <a:latin typeface="Cambria Math" panose="02040503050406030204" pitchFamily="18" charset="0"/>
                          </a:rPr>
                        </m:ctrlPr>
                      </m:dPr>
                      <m:e>
                        <m:r>
                          <a:rPr lang="en-GB" sz="2400" b="1" i="1" smtClean="0">
                            <a:latin typeface="Cambria Math" panose="02040503050406030204" pitchFamily="18" charset="0"/>
                          </a:rPr>
                          <m:t>𝟎</m:t>
                        </m:r>
                        <m:r>
                          <a:rPr lang="en-GB" sz="2400" b="1"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𝟑</m:t>
                            </m:r>
                          </m:num>
                          <m:den>
                            <m:r>
                              <a:rPr lang="en-GB" sz="2400" b="1" i="1" smtClean="0">
                                <a:latin typeface="Cambria Math" panose="02040503050406030204" pitchFamily="18" charset="0"/>
                              </a:rPr>
                              <m:t>𝟕</m:t>
                            </m:r>
                          </m:den>
                        </m:f>
                      </m:e>
                    </m:d>
                    <m:r>
                      <a:rPr lang="en-GB" sz="2400" b="1" i="1" smtClean="0">
                        <a:latin typeface="Cambria Math" panose="02040503050406030204" pitchFamily="18" charset="0"/>
                      </a:rPr>
                      <m:t>, </m:t>
                    </m:r>
                    <m:d>
                      <m:dPr>
                        <m:ctrlPr>
                          <a:rPr lang="en-GB" sz="2400" b="1" i="1" smtClean="0">
                            <a:latin typeface="Cambria Math" panose="02040503050406030204" pitchFamily="18" charset="0"/>
                          </a:rPr>
                        </m:ctrlPr>
                      </m:dPr>
                      <m:e>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𝟑</m:t>
                            </m:r>
                          </m:num>
                          <m:den>
                            <m:r>
                              <a:rPr lang="en-GB" sz="2400" b="1" i="1" smtClean="0">
                                <a:latin typeface="Cambria Math" panose="02040503050406030204" pitchFamily="18" charset="0"/>
                              </a:rPr>
                              <m:t>𝟐</m:t>
                            </m:r>
                          </m:den>
                        </m:f>
                        <m:r>
                          <a:rPr lang="en-GB" sz="2400" b="1" i="1" smtClean="0">
                            <a:latin typeface="Cambria Math" panose="02040503050406030204" pitchFamily="18" charset="0"/>
                          </a:rPr>
                          <m:t>,</m:t>
                        </m:r>
                        <m:r>
                          <a:rPr lang="en-GB" sz="2400" b="1" i="1" smtClean="0">
                            <a:latin typeface="Cambria Math" panose="02040503050406030204" pitchFamily="18" charset="0"/>
                          </a:rPr>
                          <m:t>𝟎</m:t>
                        </m:r>
                      </m:e>
                    </m:d>
                  </m:oMath>
                </a14:m>
                <a:r>
                  <a:rPr lang="en-GB" sz="2400" b="1" dirty="0"/>
                  <a:t>.</a:t>
                </a:r>
              </a:p>
              <a:p>
                <a:r>
                  <a:rPr lang="en-GB" sz="2400" b="1" dirty="0"/>
                  <a:t>Area is </a:t>
                </a:r>
                <a14:m>
                  <m:oMath xmlns:m="http://schemas.openxmlformats.org/officeDocument/2006/math">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𝟏</m:t>
                        </m:r>
                      </m:num>
                      <m:den>
                        <m:r>
                          <a:rPr lang="en-GB" sz="2400" b="1" i="1" smtClean="0">
                            <a:latin typeface="Cambria Math" panose="02040503050406030204" pitchFamily="18" charset="0"/>
                          </a:rPr>
                          <m:t>𝟐</m:t>
                        </m:r>
                      </m:den>
                    </m:f>
                    <m:r>
                      <a:rPr lang="en-GB" sz="2400" b="1"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𝟑</m:t>
                        </m:r>
                      </m:num>
                      <m:den>
                        <m:r>
                          <a:rPr lang="en-GB" sz="2400" b="1" i="1" smtClean="0">
                            <a:latin typeface="Cambria Math" panose="02040503050406030204" pitchFamily="18" charset="0"/>
                          </a:rPr>
                          <m:t>𝟕</m:t>
                        </m:r>
                      </m:den>
                    </m:f>
                    <m:r>
                      <a:rPr lang="en-GB" sz="2400" b="1"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𝟑</m:t>
                        </m:r>
                      </m:num>
                      <m:den>
                        <m:r>
                          <a:rPr lang="en-GB" sz="2400" b="1" i="1" smtClean="0">
                            <a:latin typeface="Cambria Math" panose="02040503050406030204" pitchFamily="18" charset="0"/>
                          </a:rPr>
                          <m:t>𝟐</m:t>
                        </m:r>
                      </m:den>
                    </m:f>
                    <m:r>
                      <a:rPr lang="en-GB" sz="2400" b="1"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𝟗</m:t>
                        </m:r>
                      </m:num>
                      <m:den>
                        <m:r>
                          <a:rPr lang="en-GB" sz="2400" b="1" i="1" smtClean="0">
                            <a:latin typeface="Cambria Math" panose="02040503050406030204" pitchFamily="18" charset="0"/>
                          </a:rPr>
                          <m:t>𝟐𝟖</m:t>
                        </m:r>
                      </m:den>
                    </m:f>
                  </m:oMath>
                </a14:m>
                <a:r>
                  <a:rPr lang="en-GB" sz="2400" b="1"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323528" y="980728"/>
                <a:ext cx="8424936" cy="5135958"/>
              </a:xfrm>
              <a:prstGeom prst="rect">
                <a:avLst/>
              </a:prstGeom>
              <a:blipFill rotWithShape="0">
                <a:blip r:embed="rId2"/>
                <a:stretch>
                  <a:fillRect l="-1085" t="-950" b="-594"/>
                </a:stretch>
              </a:blipFill>
            </p:spPr>
            <p:txBody>
              <a:bodyPr/>
              <a:lstStyle/>
              <a:p>
                <a:r>
                  <a:rPr lang="en-GB">
                    <a:noFill/>
                  </a:rPr>
                  <a:t> </a:t>
                </a:r>
              </a:p>
            </p:txBody>
          </p:sp>
        </mc:Fallback>
      </mc:AlternateContent>
      <p:sp>
        <p:nvSpPr>
          <p:cNvPr id="6" name="Rectangle 5"/>
          <p:cNvSpPr/>
          <p:nvPr/>
        </p:nvSpPr>
        <p:spPr>
          <a:xfrm>
            <a:off x="352949" y="2060848"/>
            <a:ext cx="8437884" cy="44374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8415659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1619672" y="2204864"/>
            <a:ext cx="5616624" cy="1538883"/>
          </a:xfrm>
          <a:prstGeom prst="rect">
            <a:avLst/>
          </a:prstGeom>
          <a:noFill/>
        </p:spPr>
        <p:txBody>
          <a:bodyPr wrap="square" rtlCol="0">
            <a:spAutoFit/>
          </a:bodyPr>
          <a:lstStyle/>
          <a:p>
            <a:pPr algn="ctr"/>
            <a:r>
              <a:rPr lang="en-GB" sz="5400" b="1" dirty="0"/>
              <a:t>Part 2</a:t>
            </a:r>
          </a:p>
          <a:p>
            <a:pPr algn="ctr"/>
            <a:r>
              <a:rPr lang="en-GB" sz="4000" dirty="0"/>
              <a:t>Gradients and midpoints</a:t>
            </a:r>
          </a:p>
        </p:txBody>
      </p:sp>
      <p:sp>
        <p:nvSpPr>
          <p:cNvPr id="6" name="TextBox 5"/>
          <p:cNvSpPr txBox="1"/>
          <p:nvPr/>
        </p:nvSpPr>
        <p:spPr>
          <a:xfrm>
            <a:off x="395536" y="6237312"/>
            <a:ext cx="6048672" cy="369332"/>
          </a:xfrm>
          <a:prstGeom prst="rect">
            <a:avLst/>
          </a:prstGeom>
          <a:noFill/>
        </p:spPr>
        <p:txBody>
          <a:bodyPr wrap="square" rtlCol="0">
            <a:spAutoFit/>
          </a:bodyPr>
          <a:lstStyle/>
          <a:p>
            <a:r>
              <a:rPr lang="en-GB" dirty="0"/>
              <a:t> </a:t>
            </a:r>
          </a:p>
        </p:txBody>
      </p:sp>
    </p:spTree>
    <p:extLst>
      <p:ext uri="{BB962C8B-B14F-4D97-AF65-F5344CB8AC3E}">
        <p14:creationId xmlns:p14="http://schemas.microsoft.com/office/powerpoint/2010/main" val="711417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18" y="587744"/>
            <a:ext cx="9142856" cy="0"/>
          </a:xfrm>
          <a:prstGeom prst="line">
            <a:avLst/>
          </a:prstGeom>
          <a:effectLst/>
        </p:spPr>
        <p:style>
          <a:lnRef idx="3">
            <a:schemeClr val="accent3"/>
          </a:lnRef>
          <a:fillRef idx="0">
            <a:schemeClr val="accent3"/>
          </a:fillRef>
          <a:effectRef idx="2">
            <a:schemeClr val="accent3"/>
          </a:effectRef>
          <a:fontRef idx="minor">
            <a:schemeClr val="tx1"/>
          </a:fontRef>
        </p:style>
      </p:cxnSp>
      <mc:AlternateContent xmlns:mc="http://schemas.openxmlformats.org/markup-compatibility/2006" xmlns:a14="http://schemas.microsoft.com/office/drawing/2010/main">
        <mc:Choice Requires="a14">
          <p:sp>
            <p:nvSpPr>
              <p:cNvPr id="5" name="TextBox 4"/>
              <p:cNvSpPr txBox="1"/>
              <p:nvPr/>
            </p:nvSpPr>
            <p:spPr>
              <a:xfrm>
                <a:off x="251520" y="746701"/>
                <a:ext cx="8496944" cy="954107"/>
              </a:xfrm>
              <a:prstGeom prst="rect">
                <a:avLst/>
              </a:prstGeom>
              <a:noFill/>
            </p:spPr>
            <p:txBody>
              <a:bodyPr wrap="square" rtlCol="0">
                <a:spAutoFit/>
              </a:bodyPr>
              <a:lstStyle/>
              <a:p>
                <a:r>
                  <a:rPr lang="en-GB" sz="2800" dirty="0"/>
                  <a:t>The steepness of a line is known as the </a:t>
                </a:r>
                <a:r>
                  <a:rPr lang="en-GB" sz="2800" b="1" dirty="0"/>
                  <a:t>gradient</a:t>
                </a:r>
                <a:r>
                  <a:rPr lang="en-GB" sz="2800" dirty="0"/>
                  <a:t>.</a:t>
                </a:r>
              </a:p>
              <a:p>
                <a:r>
                  <a:rPr lang="en-GB" sz="2800" dirty="0"/>
                  <a:t>It tells us what </a:t>
                </a:r>
                <a14:m>
                  <m:oMath xmlns:m="http://schemas.openxmlformats.org/officeDocument/2006/math">
                    <m:r>
                      <a:rPr lang="en-GB" sz="2800" b="0" i="1" smtClean="0">
                        <a:latin typeface="Cambria Math"/>
                      </a:rPr>
                      <m:t>𝑦</m:t>
                    </m:r>
                  </m:oMath>
                </a14:m>
                <a:r>
                  <a:rPr lang="en-GB" sz="2800" dirty="0"/>
                  <a:t> changes by as </a:t>
                </a:r>
                <a14:m>
                  <m:oMath xmlns:m="http://schemas.openxmlformats.org/officeDocument/2006/math">
                    <m:r>
                      <a:rPr lang="en-GB" sz="2800" b="0" i="1" smtClean="0">
                        <a:latin typeface="Cambria Math"/>
                      </a:rPr>
                      <m:t>𝑥</m:t>
                    </m:r>
                  </m:oMath>
                </a14:m>
                <a:r>
                  <a:rPr lang="en-GB" sz="2800" dirty="0"/>
                  <a:t> increases by 1.</a:t>
                </a:r>
              </a:p>
            </p:txBody>
          </p:sp>
        </mc:Choice>
        <mc:Fallback xmlns="">
          <p:sp>
            <p:nvSpPr>
              <p:cNvPr id="5" name="TextBox 4"/>
              <p:cNvSpPr txBox="1">
                <a:spLocks noRot="1" noChangeAspect="1" noMove="1" noResize="1" noEditPoints="1" noAdjustHandles="1" noChangeArrowheads="1" noChangeShapeType="1" noTextEdit="1"/>
              </p:cNvSpPr>
              <p:nvPr/>
            </p:nvSpPr>
            <p:spPr>
              <a:xfrm>
                <a:off x="251520" y="746701"/>
                <a:ext cx="8496944" cy="954107"/>
              </a:xfrm>
              <a:prstGeom prst="rect">
                <a:avLst/>
              </a:prstGeom>
              <a:blipFill rotWithShape="0">
                <a:blip r:embed="rId2"/>
                <a:stretch>
                  <a:fillRect l="-1435" t="-5732" b="-17197"/>
                </a:stretch>
              </a:blipFill>
            </p:spPr>
            <p:txBody>
              <a:bodyPr/>
              <a:lstStyle/>
              <a:p>
                <a:r>
                  <a:rPr lang="en-GB">
                    <a:noFill/>
                  </a:rPr>
                  <a:t> </a:t>
                </a:r>
              </a:p>
            </p:txBody>
          </p:sp>
        </mc:Fallback>
      </mc:AlternateContent>
      <p:cxnSp>
        <p:nvCxnSpPr>
          <p:cNvPr id="9" name="Straight Arrow Connector 8"/>
          <p:cNvCxnSpPr/>
          <p:nvPr/>
        </p:nvCxnSpPr>
        <p:spPr>
          <a:xfrm flipV="1">
            <a:off x="2890588" y="2708920"/>
            <a:ext cx="0" cy="352839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a:off x="887884" y="4725144"/>
            <a:ext cx="416160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flipV="1">
            <a:off x="2616076" y="2708920"/>
            <a:ext cx="1224136" cy="3528392"/>
          </a:xfrm>
          <a:prstGeom prst="line">
            <a:avLst/>
          </a:prstGeom>
        </p:spPr>
        <p:style>
          <a:lnRef idx="3">
            <a:schemeClr val="accent4"/>
          </a:lnRef>
          <a:fillRef idx="0">
            <a:schemeClr val="accent4"/>
          </a:fillRef>
          <a:effectRef idx="2">
            <a:schemeClr val="accent4"/>
          </a:effectRef>
          <a:fontRef idx="minor">
            <a:schemeClr val="tx1"/>
          </a:fontRef>
        </p:style>
      </p:cxnSp>
      <p:cxnSp>
        <p:nvCxnSpPr>
          <p:cNvPr id="16" name="Straight Connector 15"/>
          <p:cNvCxnSpPr/>
          <p:nvPr/>
        </p:nvCxnSpPr>
        <p:spPr>
          <a:xfrm>
            <a:off x="3336156" y="4149080"/>
            <a:ext cx="504056" cy="0"/>
          </a:xfrm>
          <a:prstGeom prst="line">
            <a:avLst/>
          </a:prstGeom>
          <a:ln>
            <a:prstDash val="sysDot"/>
          </a:ln>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flipV="1">
            <a:off x="3840212" y="2852936"/>
            <a:ext cx="0" cy="1296144"/>
          </a:xfrm>
          <a:prstGeom prst="line">
            <a:avLst/>
          </a:prstGeom>
          <a:ln>
            <a:prstDash val="sysDot"/>
            <a:tailEnd type="triangle" w="lg" len="lg"/>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3444168" y="4149080"/>
                <a:ext cx="2880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a:rPr>
                        <m:t>1</m:t>
                      </m:r>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3444168" y="4149080"/>
                <a:ext cx="288032" cy="369332"/>
              </a:xfrm>
              <a:prstGeom prst="rect">
                <a:avLst/>
              </a:prstGeom>
              <a:blipFill rotWithShape="1">
                <a:blip r:embed="rId3"/>
                <a:stretch>
                  <a:fillRect r="-4255"/>
                </a:stretch>
              </a:blipFill>
            </p:spPr>
            <p:txBody>
              <a:bodyPr/>
              <a:lstStyle/>
              <a:p>
                <a:r>
                  <a:rPr lang="en-GB">
                    <a:noFill/>
                  </a:rPr>
                  <a:t> </a:t>
                </a:r>
              </a:p>
            </p:txBody>
          </p:sp>
        </mc:Fallback>
      </mc:AlternateContent>
      <p:sp>
        <p:nvSpPr>
          <p:cNvPr id="21" name="TextBox 20"/>
          <p:cNvSpPr txBox="1"/>
          <p:nvPr/>
        </p:nvSpPr>
        <p:spPr>
          <a:xfrm>
            <a:off x="3840212" y="3501008"/>
            <a:ext cx="1152128" cy="369332"/>
          </a:xfrm>
          <a:prstGeom prst="rect">
            <a:avLst/>
          </a:prstGeom>
          <a:noFill/>
        </p:spPr>
        <p:txBody>
          <a:bodyPr wrap="square" rtlCol="0">
            <a:spAutoFit/>
          </a:bodyPr>
          <a:lstStyle/>
          <a:p>
            <a:r>
              <a:rPr lang="en-GB" dirty="0"/>
              <a:t>Gradient</a:t>
            </a:r>
          </a:p>
        </p:txBody>
      </p:sp>
      <mc:AlternateContent xmlns:mc="http://schemas.openxmlformats.org/markup-compatibility/2006" xmlns:a14="http://schemas.microsoft.com/office/drawing/2010/main">
        <mc:Choice Requires="a14">
          <p:sp>
            <p:nvSpPr>
              <p:cNvPr id="22" name="TextBox 21"/>
              <p:cNvSpPr txBox="1"/>
              <p:nvPr/>
            </p:nvSpPr>
            <p:spPr>
              <a:xfrm>
                <a:off x="5292080" y="2492896"/>
                <a:ext cx="3528392" cy="2985433"/>
              </a:xfrm>
              <a:prstGeom prst="rect">
                <a:avLst/>
              </a:prstGeom>
              <a:noFill/>
            </p:spPr>
            <p:txBody>
              <a:bodyPr wrap="square" rtlCol="0">
                <a:spAutoFit/>
              </a:bodyPr>
              <a:lstStyle/>
              <a:p>
                <a:pPr algn="ctr"/>
                <a:r>
                  <a:rPr lang="en-GB" sz="2400" dirty="0"/>
                  <a:t>The equation of a straight line is of the form:</a:t>
                </a:r>
              </a:p>
              <a:p>
                <a:pPr algn="ctr"/>
                <a:endParaRPr lang="en-GB" dirty="0"/>
              </a:p>
              <a:p>
                <a:pPr algn="ctr"/>
                <a:r>
                  <a:rPr lang="en-GB" sz="3200" b="1" dirty="0"/>
                  <a:t> </a:t>
                </a:r>
                <a14:m>
                  <m:oMath xmlns:m="http://schemas.openxmlformats.org/officeDocument/2006/math">
                    <m:r>
                      <a:rPr lang="en-GB" sz="3200" b="1" i="1" smtClean="0">
                        <a:latin typeface="Cambria Math"/>
                      </a:rPr>
                      <m:t>𝒚</m:t>
                    </m:r>
                    <m:r>
                      <a:rPr lang="en-GB" sz="3200" b="1" i="1" smtClean="0">
                        <a:latin typeface="Cambria Math"/>
                      </a:rPr>
                      <m:t>=</m:t>
                    </m:r>
                    <m:r>
                      <a:rPr lang="en-GB" sz="3200" b="1" i="1" smtClean="0">
                        <a:latin typeface="Cambria Math"/>
                      </a:rPr>
                      <m:t>𝒎𝒙</m:t>
                    </m:r>
                    <m:r>
                      <a:rPr lang="en-GB" sz="3200" b="1" i="1" smtClean="0">
                        <a:latin typeface="Cambria Math"/>
                      </a:rPr>
                      <m:t>+</m:t>
                    </m:r>
                    <m:r>
                      <a:rPr lang="en-GB" sz="3200" b="1" i="1" smtClean="0">
                        <a:latin typeface="Cambria Math"/>
                      </a:rPr>
                      <m:t>𝒄</m:t>
                    </m:r>
                  </m:oMath>
                </a14:m>
                <a:endParaRPr lang="en-GB" sz="3200" b="1" dirty="0"/>
              </a:p>
              <a:p>
                <a:pPr algn="ctr"/>
                <a:endParaRPr lang="en-GB" dirty="0"/>
              </a:p>
              <a:p>
                <a:pPr algn="ctr"/>
                <a:r>
                  <a:rPr lang="en-GB" sz="2400" dirty="0"/>
                  <a:t>The gradient is </a:t>
                </a:r>
                <a14:m>
                  <m:oMath xmlns:m="http://schemas.openxmlformats.org/officeDocument/2006/math">
                    <m:r>
                      <a:rPr lang="en-GB" sz="2400" b="0" i="1" smtClean="0">
                        <a:latin typeface="Cambria Math"/>
                      </a:rPr>
                      <m:t>𝑚</m:t>
                    </m:r>
                  </m:oMath>
                </a14:m>
                <a:r>
                  <a:rPr lang="en-GB" sz="2400" dirty="0"/>
                  <a:t>.</a:t>
                </a:r>
              </a:p>
              <a:p>
                <a:pPr algn="ctr"/>
                <a14:m>
                  <m:oMath xmlns:m="http://schemas.openxmlformats.org/officeDocument/2006/math">
                    <m:r>
                      <a:rPr lang="en-GB" sz="2400" b="0" i="1" smtClean="0">
                        <a:latin typeface="Cambria Math" panose="02040503050406030204" pitchFamily="18" charset="0"/>
                      </a:rPr>
                      <m:t>𝑐</m:t>
                    </m:r>
                  </m:oMath>
                </a14:m>
                <a:r>
                  <a:rPr lang="en-GB" sz="2400" dirty="0"/>
                  <a:t> is the ‘y-intercept’.</a:t>
                </a:r>
              </a:p>
              <a:p>
                <a:pPr algn="ctr"/>
                <a:endParaRPr lang="en-GB" sz="2400" dirty="0"/>
              </a:p>
            </p:txBody>
          </p:sp>
        </mc:Choice>
        <mc:Fallback xmlns="">
          <p:sp>
            <p:nvSpPr>
              <p:cNvPr id="22" name="TextBox 21"/>
              <p:cNvSpPr txBox="1">
                <a:spLocks noRot="1" noChangeAspect="1" noMove="1" noResize="1" noEditPoints="1" noAdjustHandles="1" noChangeArrowheads="1" noChangeShapeType="1" noTextEdit="1"/>
              </p:cNvSpPr>
              <p:nvPr/>
            </p:nvSpPr>
            <p:spPr>
              <a:xfrm>
                <a:off x="5292080" y="2492896"/>
                <a:ext cx="3528392" cy="2985433"/>
              </a:xfrm>
              <a:prstGeom prst="rect">
                <a:avLst/>
              </a:prstGeom>
              <a:blipFill rotWithShape="0">
                <a:blip r:embed="rId4"/>
                <a:stretch>
                  <a:fillRect l="-345" t="-1633" r="-2245"/>
                </a:stretch>
              </a:blipFill>
            </p:spPr>
            <p:txBody>
              <a:bodyPr/>
              <a:lstStyle/>
              <a:p>
                <a:r>
                  <a:rPr lang="en-GB">
                    <a:noFill/>
                  </a:rPr>
                  <a:t> </a:t>
                </a:r>
              </a:p>
            </p:txBody>
          </p:sp>
        </mc:Fallback>
      </mc:AlternateContent>
      <p:grpSp>
        <p:nvGrpSpPr>
          <p:cNvPr id="18" name="Group 17"/>
          <p:cNvGrpSpPr/>
          <p:nvPr/>
        </p:nvGrpSpPr>
        <p:grpSpPr>
          <a:xfrm>
            <a:off x="0" y="0"/>
            <a:ext cx="9144000" cy="599127"/>
            <a:chOff x="0" y="13335"/>
            <a:chExt cx="9144218" cy="599127"/>
          </a:xfrm>
        </p:grpSpPr>
        <p:sp>
          <p:nvSpPr>
            <p:cNvPr id="19"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Recap of gradient</a:t>
              </a:r>
              <a:endParaRPr lang="en-GB" sz="3200" baseline="-25000" dirty="0"/>
            </a:p>
          </p:txBody>
        </p:sp>
        <p:cxnSp>
          <p:nvCxnSpPr>
            <p:cNvPr id="23" name="Straight Connector 22"/>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24" name="Rectangle 23"/>
          <p:cNvSpPr/>
          <p:nvPr/>
        </p:nvSpPr>
        <p:spPr>
          <a:xfrm>
            <a:off x="6807355" y="3423452"/>
            <a:ext cx="1509061" cy="7256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47198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4"/>
                                        </p:tgtEl>
                                      </p:cBhvr>
                                    </p:animEffect>
                                    <p:set>
                                      <p:cBhvr>
                                        <p:cTn id="13" dur="1" fill="hold">
                                          <p:stCondLst>
                                            <p:cond delay="499"/>
                                          </p:stCondLst>
                                        </p:cTn>
                                        <p:tgtEl>
                                          <p:spTgt spid="24"/>
                                        </p:tgtEl>
                                        <p:attrNameLst>
                                          <p:attrName>style.visibility</p:attrName>
                                        </p:attrNameLst>
                                      </p:cBhvr>
                                      <p:to>
                                        <p:strVal val="hidden"/>
                                      </p:to>
                                    </p:se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22">
                                            <p:txEl>
                                              <p:pRg st="4" end="4"/>
                                            </p:txEl>
                                          </p:spTgt>
                                        </p:tgtEl>
                                        <p:attrNameLst>
                                          <p:attrName>style.visibility</p:attrName>
                                        </p:attrNameLst>
                                      </p:cBhvr>
                                      <p:to>
                                        <p:strVal val="visible"/>
                                      </p:to>
                                    </p:set>
                                    <p:animEffect transition="in" filter="fade">
                                      <p:cBhvr>
                                        <p:cTn id="17" dur="500"/>
                                        <p:tgtEl>
                                          <p:spTgt spid="22">
                                            <p:txEl>
                                              <p:pRg st="4" end="4"/>
                                            </p:txEl>
                                          </p:spTgt>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22">
                                            <p:txEl>
                                              <p:pRg st="5" end="5"/>
                                            </p:txEl>
                                          </p:spTgt>
                                        </p:tgtEl>
                                        <p:attrNameLst>
                                          <p:attrName>style.visibility</p:attrName>
                                        </p:attrNameLst>
                                      </p:cBhvr>
                                      <p:to>
                                        <p:strVal val="visible"/>
                                      </p:to>
                                    </p:set>
                                    <p:animEffect transition="in" filter="fade">
                                      <p:cBhvr>
                                        <p:cTn id="21" dur="500"/>
                                        <p:tgtEl>
                                          <p:spTgt spid="22">
                                            <p:txEl>
                                              <p:pRg st="5" end="5"/>
                                            </p:txEl>
                                          </p:spTgt>
                                        </p:tgtEl>
                                      </p:cBhvr>
                                    </p:animEffect>
                                  </p:childTnLst>
                                </p:cTn>
                              </p:par>
                            </p:childTnLst>
                          </p:cTn>
                        </p:par>
                      </p:childTnLst>
                    </p:cTn>
                  </p:par>
                </p:childTnLst>
              </p:cTn>
              <p:nextCondLst>
                <p:cond evt="onClick" delay="0">
                  <p:tgtEl>
                    <p:spTgt spid="24"/>
                  </p:tgtEl>
                </p:cond>
              </p:nextCondLst>
            </p:seq>
          </p:childTnLst>
        </p:cTn>
      </p:par>
    </p:tnLst>
    <p:bldLst>
      <p:bldP spid="21" grpId="0"/>
      <p:bldP spid="2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2"/>
          <p:cNvSpPr>
            <a:spLocks noChangeShapeType="1"/>
          </p:cNvSpPr>
          <p:nvPr/>
        </p:nvSpPr>
        <p:spPr bwMode="auto">
          <a:xfrm>
            <a:off x="4572000" y="0"/>
            <a:ext cx="0" cy="68580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3" name="Line 3"/>
          <p:cNvSpPr>
            <a:spLocks noChangeShapeType="1"/>
          </p:cNvSpPr>
          <p:nvPr/>
        </p:nvSpPr>
        <p:spPr bwMode="auto">
          <a:xfrm>
            <a:off x="0" y="3429000"/>
            <a:ext cx="91440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4" name="Text Box 4"/>
          <p:cNvSpPr txBox="1">
            <a:spLocks noChangeArrowheads="1"/>
          </p:cNvSpPr>
          <p:nvPr/>
        </p:nvSpPr>
        <p:spPr bwMode="auto">
          <a:xfrm>
            <a:off x="0" y="342900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1pPr>
            <a:lvl2pPr>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2pPr>
            <a:lvl3pPr>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3pPr>
            <a:lvl4pPr>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4pPr>
            <a:lvl5pPr>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5pPr>
            <a:lvl6pPr fontAlgn="base">
              <a:spcBef>
                <a:spcPct val="0"/>
              </a:spcBef>
              <a:spcAft>
                <a:spcPct val="0"/>
              </a:spcAft>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6pPr>
            <a:lvl7pPr fontAlgn="base">
              <a:spcBef>
                <a:spcPct val="0"/>
              </a:spcBef>
              <a:spcAft>
                <a:spcPct val="0"/>
              </a:spcAft>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7pPr>
            <a:lvl8pPr fontAlgn="base">
              <a:spcBef>
                <a:spcPct val="0"/>
              </a:spcBef>
              <a:spcAft>
                <a:spcPct val="0"/>
              </a:spcAft>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8pPr>
            <a:lvl9pPr fontAlgn="base">
              <a:spcBef>
                <a:spcPct val="0"/>
              </a:spcBef>
              <a:spcAft>
                <a:spcPct val="0"/>
              </a:spcAft>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9pPr>
          </a:lstStyle>
          <a:p>
            <a:pPr>
              <a:spcBef>
                <a:spcPct val="50000"/>
              </a:spcBef>
            </a:pPr>
            <a:r>
              <a:rPr lang="en-GB" sz="1400" dirty="0"/>
              <a:t>x	-5	-4	-3	-2	-1	0	1	2	3	4	5	6</a:t>
            </a:r>
            <a:endParaRPr lang="en-US" sz="1400" dirty="0"/>
          </a:p>
        </p:txBody>
      </p:sp>
      <p:sp>
        <p:nvSpPr>
          <p:cNvPr id="10245" name="Line 5"/>
          <p:cNvSpPr>
            <a:spLocks noChangeShapeType="1"/>
          </p:cNvSpPr>
          <p:nvPr/>
        </p:nvSpPr>
        <p:spPr bwMode="auto">
          <a:xfrm flipH="1">
            <a:off x="25082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6" name="Line 6"/>
          <p:cNvSpPr>
            <a:spLocks noChangeShapeType="1"/>
          </p:cNvSpPr>
          <p:nvPr/>
        </p:nvSpPr>
        <p:spPr bwMode="auto">
          <a:xfrm>
            <a:off x="971550"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7" name="Line 7"/>
          <p:cNvSpPr>
            <a:spLocks noChangeShapeType="1"/>
          </p:cNvSpPr>
          <p:nvPr/>
        </p:nvSpPr>
        <p:spPr bwMode="auto">
          <a:xfrm>
            <a:off x="169227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8" name="Line 8"/>
          <p:cNvSpPr>
            <a:spLocks noChangeShapeType="1"/>
          </p:cNvSpPr>
          <p:nvPr/>
        </p:nvSpPr>
        <p:spPr bwMode="auto">
          <a:xfrm>
            <a:off x="2411413"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9" name="Line 9"/>
          <p:cNvSpPr>
            <a:spLocks noChangeShapeType="1"/>
          </p:cNvSpPr>
          <p:nvPr/>
        </p:nvSpPr>
        <p:spPr bwMode="auto">
          <a:xfrm>
            <a:off x="3132138"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0" name="Line 10"/>
          <p:cNvSpPr>
            <a:spLocks noChangeShapeType="1"/>
          </p:cNvSpPr>
          <p:nvPr/>
        </p:nvSpPr>
        <p:spPr bwMode="auto">
          <a:xfrm>
            <a:off x="0" y="2708275"/>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1" name="Line 11"/>
          <p:cNvSpPr>
            <a:spLocks noChangeShapeType="1"/>
          </p:cNvSpPr>
          <p:nvPr/>
        </p:nvSpPr>
        <p:spPr bwMode="auto">
          <a:xfrm>
            <a:off x="529272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2" name="Line 12"/>
          <p:cNvSpPr>
            <a:spLocks noChangeShapeType="1"/>
          </p:cNvSpPr>
          <p:nvPr/>
        </p:nvSpPr>
        <p:spPr bwMode="auto">
          <a:xfrm>
            <a:off x="6011863"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3" name="Line 13"/>
          <p:cNvSpPr>
            <a:spLocks noChangeShapeType="1"/>
          </p:cNvSpPr>
          <p:nvPr/>
        </p:nvSpPr>
        <p:spPr bwMode="auto">
          <a:xfrm>
            <a:off x="6732588"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4" name="Line 14"/>
          <p:cNvSpPr>
            <a:spLocks noChangeShapeType="1"/>
          </p:cNvSpPr>
          <p:nvPr/>
        </p:nvSpPr>
        <p:spPr bwMode="auto">
          <a:xfrm>
            <a:off x="745172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5" name="Line 15"/>
          <p:cNvSpPr>
            <a:spLocks noChangeShapeType="1"/>
          </p:cNvSpPr>
          <p:nvPr/>
        </p:nvSpPr>
        <p:spPr bwMode="auto">
          <a:xfrm>
            <a:off x="8172450"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6" name="Line 16"/>
          <p:cNvSpPr>
            <a:spLocks noChangeShapeType="1"/>
          </p:cNvSpPr>
          <p:nvPr/>
        </p:nvSpPr>
        <p:spPr bwMode="auto">
          <a:xfrm>
            <a:off x="889317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7" name="Line 17"/>
          <p:cNvSpPr>
            <a:spLocks noChangeShapeType="1"/>
          </p:cNvSpPr>
          <p:nvPr/>
        </p:nvSpPr>
        <p:spPr bwMode="auto">
          <a:xfrm>
            <a:off x="0" y="549275"/>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8" name="Line 18"/>
          <p:cNvSpPr>
            <a:spLocks noChangeShapeType="1"/>
          </p:cNvSpPr>
          <p:nvPr/>
        </p:nvSpPr>
        <p:spPr bwMode="auto">
          <a:xfrm>
            <a:off x="0" y="1268413"/>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9" name="Line 19"/>
          <p:cNvSpPr>
            <a:spLocks noChangeShapeType="1"/>
          </p:cNvSpPr>
          <p:nvPr/>
        </p:nvSpPr>
        <p:spPr bwMode="auto">
          <a:xfrm>
            <a:off x="0" y="1989138"/>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0" name="Line 20"/>
          <p:cNvSpPr>
            <a:spLocks noChangeShapeType="1"/>
          </p:cNvSpPr>
          <p:nvPr/>
        </p:nvSpPr>
        <p:spPr bwMode="auto">
          <a:xfrm flipV="1">
            <a:off x="323529" y="-243408"/>
            <a:ext cx="7200800" cy="7200800"/>
          </a:xfrm>
          <a:prstGeom prst="line">
            <a:avLst/>
          </a:prstGeom>
          <a:ln>
            <a:headEnd/>
            <a:tailE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2"/>
          </a:lnRef>
          <a:fillRef idx="0">
            <a:schemeClr val="accent2"/>
          </a:fillRef>
          <a:effectRef idx="2">
            <a:schemeClr val="accent2"/>
          </a:effectRef>
          <a:fontRef idx="minor">
            <a:schemeClr val="tx1"/>
          </a:fontRef>
        </p:style>
        <p:txBody>
          <a:bodyPr/>
          <a:lstStyle/>
          <a:p>
            <a:endParaRPr lang="en-GB"/>
          </a:p>
        </p:txBody>
      </p:sp>
      <p:sp>
        <p:nvSpPr>
          <p:cNvPr id="10261" name="Line 21"/>
          <p:cNvSpPr>
            <a:spLocks noChangeShapeType="1"/>
          </p:cNvSpPr>
          <p:nvPr/>
        </p:nvSpPr>
        <p:spPr bwMode="auto">
          <a:xfrm>
            <a:off x="0" y="4149725"/>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2" name="Line 22"/>
          <p:cNvSpPr>
            <a:spLocks noChangeShapeType="1"/>
          </p:cNvSpPr>
          <p:nvPr/>
        </p:nvSpPr>
        <p:spPr bwMode="auto">
          <a:xfrm flipV="1">
            <a:off x="0" y="4868863"/>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3" name="Line 23"/>
          <p:cNvSpPr>
            <a:spLocks noChangeShapeType="1"/>
          </p:cNvSpPr>
          <p:nvPr/>
        </p:nvSpPr>
        <p:spPr bwMode="auto">
          <a:xfrm>
            <a:off x="0" y="5589588"/>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4" name="Line 24"/>
          <p:cNvSpPr>
            <a:spLocks noChangeShapeType="1"/>
          </p:cNvSpPr>
          <p:nvPr/>
        </p:nvSpPr>
        <p:spPr bwMode="auto">
          <a:xfrm>
            <a:off x="0" y="6308725"/>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5" name="Text Box 25"/>
          <p:cNvSpPr txBox="1">
            <a:spLocks noChangeArrowheads="1"/>
          </p:cNvSpPr>
          <p:nvPr/>
        </p:nvSpPr>
        <p:spPr bwMode="auto">
          <a:xfrm>
            <a:off x="4283968" y="0"/>
            <a:ext cx="28803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1400" dirty="0"/>
              <a:t>y</a:t>
            </a:r>
          </a:p>
          <a:p>
            <a:endParaRPr lang="en-GB" sz="1400" dirty="0"/>
          </a:p>
          <a:p>
            <a:endParaRPr lang="en-US" sz="1400" dirty="0"/>
          </a:p>
        </p:txBody>
      </p:sp>
      <p:sp>
        <p:nvSpPr>
          <p:cNvPr id="10266" name="Text Box 26"/>
          <p:cNvSpPr txBox="1">
            <a:spLocks noChangeArrowheads="1"/>
          </p:cNvSpPr>
          <p:nvPr/>
        </p:nvSpPr>
        <p:spPr bwMode="auto">
          <a:xfrm>
            <a:off x="4264025" y="258763"/>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400"/>
              <a:t>4</a:t>
            </a:r>
            <a:endParaRPr lang="en-US" sz="1400"/>
          </a:p>
        </p:txBody>
      </p:sp>
      <p:sp>
        <p:nvSpPr>
          <p:cNvPr id="10267" name="Text Box 27"/>
          <p:cNvSpPr txBox="1">
            <a:spLocks noChangeArrowheads="1"/>
          </p:cNvSpPr>
          <p:nvPr/>
        </p:nvSpPr>
        <p:spPr bwMode="auto">
          <a:xfrm>
            <a:off x="4264025" y="979488"/>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400"/>
              <a:t>3</a:t>
            </a:r>
            <a:endParaRPr lang="en-US" sz="1400"/>
          </a:p>
        </p:txBody>
      </p:sp>
      <p:sp>
        <p:nvSpPr>
          <p:cNvPr id="10268" name="Text Box 28"/>
          <p:cNvSpPr txBox="1">
            <a:spLocks noChangeArrowheads="1"/>
          </p:cNvSpPr>
          <p:nvPr/>
        </p:nvSpPr>
        <p:spPr bwMode="auto">
          <a:xfrm>
            <a:off x="4264025" y="1698625"/>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400"/>
              <a:t>2</a:t>
            </a:r>
            <a:endParaRPr lang="en-US" sz="1400"/>
          </a:p>
        </p:txBody>
      </p:sp>
      <p:sp>
        <p:nvSpPr>
          <p:cNvPr id="10269" name="Text Box 29"/>
          <p:cNvSpPr txBox="1">
            <a:spLocks noChangeArrowheads="1"/>
          </p:cNvSpPr>
          <p:nvPr/>
        </p:nvSpPr>
        <p:spPr bwMode="auto">
          <a:xfrm>
            <a:off x="4264025" y="2419350"/>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400"/>
              <a:t>1</a:t>
            </a:r>
            <a:endParaRPr lang="en-US" sz="1400"/>
          </a:p>
        </p:txBody>
      </p:sp>
      <p:sp>
        <p:nvSpPr>
          <p:cNvPr id="10270" name="Text Box 30"/>
          <p:cNvSpPr txBox="1">
            <a:spLocks noChangeArrowheads="1"/>
          </p:cNvSpPr>
          <p:nvPr/>
        </p:nvSpPr>
        <p:spPr bwMode="auto">
          <a:xfrm>
            <a:off x="4264025" y="3859213"/>
            <a:ext cx="3413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400"/>
              <a:t>-1</a:t>
            </a:r>
            <a:endParaRPr lang="en-US" sz="1400"/>
          </a:p>
        </p:txBody>
      </p:sp>
      <p:sp>
        <p:nvSpPr>
          <p:cNvPr id="10271" name="Text Box 31"/>
          <p:cNvSpPr txBox="1">
            <a:spLocks noChangeArrowheads="1"/>
          </p:cNvSpPr>
          <p:nvPr/>
        </p:nvSpPr>
        <p:spPr bwMode="auto">
          <a:xfrm>
            <a:off x="4264025" y="4579938"/>
            <a:ext cx="3413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400"/>
              <a:t>-2</a:t>
            </a:r>
            <a:endParaRPr lang="en-US" sz="1400"/>
          </a:p>
        </p:txBody>
      </p:sp>
      <p:sp>
        <p:nvSpPr>
          <p:cNvPr id="10272" name="Text Box 32"/>
          <p:cNvSpPr txBox="1">
            <a:spLocks noChangeArrowheads="1"/>
          </p:cNvSpPr>
          <p:nvPr/>
        </p:nvSpPr>
        <p:spPr bwMode="auto">
          <a:xfrm>
            <a:off x="4264025" y="5299075"/>
            <a:ext cx="3413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400"/>
              <a:t>-3</a:t>
            </a:r>
            <a:endParaRPr lang="en-US" sz="1400"/>
          </a:p>
        </p:txBody>
      </p:sp>
      <p:sp>
        <p:nvSpPr>
          <p:cNvPr id="10273" name="Text Box 33"/>
          <p:cNvSpPr txBox="1">
            <a:spLocks noChangeArrowheads="1"/>
          </p:cNvSpPr>
          <p:nvPr/>
        </p:nvSpPr>
        <p:spPr bwMode="auto">
          <a:xfrm>
            <a:off x="4264025" y="6019800"/>
            <a:ext cx="3413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400"/>
              <a:t>-4</a:t>
            </a:r>
            <a:endParaRPr lang="en-US" sz="1400"/>
          </a:p>
        </p:txBody>
      </p:sp>
      <p:sp>
        <p:nvSpPr>
          <p:cNvPr id="10288" name="Line 48"/>
          <p:cNvSpPr>
            <a:spLocks noChangeShapeType="1"/>
          </p:cNvSpPr>
          <p:nvPr/>
        </p:nvSpPr>
        <p:spPr bwMode="auto">
          <a:xfrm>
            <a:off x="385127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 name="Line 20"/>
          <p:cNvSpPr>
            <a:spLocks noChangeShapeType="1"/>
          </p:cNvSpPr>
          <p:nvPr/>
        </p:nvSpPr>
        <p:spPr bwMode="auto">
          <a:xfrm flipV="1">
            <a:off x="1943200" y="260648"/>
            <a:ext cx="7200800" cy="7200800"/>
          </a:xfrm>
          <a:prstGeom prst="line">
            <a:avLst/>
          </a:prstGeom>
          <a:ln>
            <a:headEnd/>
            <a:tailEnd/>
          </a:ln>
        </p:spPr>
        <p:style>
          <a:lnRef idx="3">
            <a:schemeClr val="accent4"/>
          </a:lnRef>
          <a:fillRef idx="0">
            <a:schemeClr val="accent4"/>
          </a:fillRef>
          <a:effectRef idx="2">
            <a:schemeClr val="accent4"/>
          </a:effectRef>
          <a:fontRef idx="minor">
            <a:schemeClr val="tx1"/>
          </a:fontRef>
        </p:style>
        <p:txBody>
          <a:bodyPr/>
          <a:lstStyle/>
          <a:p>
            <a:endParaRPr lang="en-GB"/>
          </a:p>
        </p:txBody>
      </p:sp>
      <p:sp>
        <p:nvSpPr>
          <p:cNvPr id="42" name="Line 20"/>
          <p:cNvSpPr>
            <a:spLocks noChangeShapeType="1"/>
          </p:cNvSpPr>
          <p:nvPr/>
        </p:nvSpPr>
        <p:spPr bwMode="auto">
          <a:xfrm flipV="1">
            <a:off x="2051720" y="-963488"/>
            <a:ext cx="4392488" cy="8568952"/>
          </a:xfrm>
          <a:prstGeom prst="line">
            <a:avLst/>
          </a:prstGeom>
          <a:ln>
            <a:headEnd/>
            <a:tailE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3"/>
          </a:lnRef>
          <a:fillRef idx="0">
            <a:schemeClr val="accent3"/>
          </a:fillRef>
          <a:effectRef idx="2">
            <a:schemeClr val="accent3"/>
          </a:effectRef>
          <a:fontRef idx="minor">
            <a:schemeClr val="tx1"/>
          </a:fontRef>
        </p:style>
        <p:txBody>
          <a:bodyPr/>
          <a:lstStyle/>
          <a:p>
            <a:endParaRPr lang="en-GB"/>
          </a:p>
        </p:txBody>
      </p:sp>
      <p:sp>
        <p:nvSpPr>
          <p:cNvPr id="44" name="Line 20"/>
          <p:cNvSpPr>
            <a:spLocks noChangeShapeType="1"/>
          </p:cNvSpPr>
          <p:nvPr/>
        </p:nvSpPr>
        <p:spPr bwMode="auto">
          <a:xfrm>
            <a:off x="251520" y="-171400"/>
            <a:ext cx="7416824" cy="7416824"/>
          </a:xfrm>
          <a:prstGeom prst="line">
            <a:avLst/>
          </a:prstGeom>
          <a:ln>
            <a:headEnd/>
            <a:tailE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txBody>
          <a:bodyPr/>
          <a:lstStyle/>
          <a:p>
            <a:endParaRPr lang="en-GB"/>
          </a:p>
        </p:txBody>
      </p:sp>
      <p:sp>
        <p:nvSpPr>
          <p:cNvPr id="46" name="Line 20"/>
          <p:cNvSpPr>
            <a:spLocks noChangeShapeType="1"/>
          </p:cNvSpPr>
          <p:nvPr/>
        </p:nvSpPr>
        <p:spPr bwMode="auto">
          <a:xfrm flipV="1">
            <a:off x="251520" y="1988840"/>
            <a:ext cx="10153128" cy="5040560"/>
          </a:xfrm>
          <a:prstGeom prst="line">
            <a:avLst/>
          </a:prstGeom>
          <a:ln>
            <a:headEnd/>
            <a:tailE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dk1"/>
          </a:lnRef>
          <a:fillRef idx="0">
            <a:schemeClr val="dk1"/>
          </a:fillRef>
          <a:effectRef idx="2">
            <a:schemeClr val="dk1"/>
          </a:effectRef>
          <a:fontRef idx="minor">
            <a:schemeClr val="tx1"/>
          </a:fontRef>
        </p:style>
        <p:txBody>
          <a:bodyPr/>
          <a:lstStyle/>
          <a:p>
            <a:endParaRPr lang="en-GB"/>
          </a:p>
        </p:txBody>
      </p:sp>
      <p:sp>
        <p:nvSpPr>
          <p:cNvPr id="54" name="Line 20"/>
          <p:cNvSpPr>
            <a:spLocks noChangeShapeType="1"/>
          </p:cNvSpPr>
          <p:nvPr/>
        </p:nvSpPr>
        <p:spPr bwMode="auto">
          <a:xfrm>
            <a:off x="-449943" y="217714"/>
            <a:ext cx="10334173" cy="5123543"/>
          </a:xfrm>
          <a:prstGeom prst="line">
            <a:avLst/>
          </a:prstGeom>
          <a:ln>
            <a:headEnd/>
            <a:tailE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6"/>
          </a:lnRef>
          <a:fillRef idx="0">
            <a:schemeClr val="accent6"/>
          </a:fillRef>
          <a:effectRef idx="2">
            <a:schemeClr val="accent6"/>
          </a:effectRef>
          <a:fontRef idx="minor">
            <a:schemeClr val="tx1"/>
          </a:fontRef>
        </p:style>
        <p:txBody>
          <a:bodyPr/>
          <a:lstStyle/>
          <a:p>
            <a:endParaRPr lang="en-GB" dirty="0"/>
          </a:p>
        </p:txBody>
      </p:sp>
      <p:sp>
        <p:nvSpPr>
          <p:cNvPr id="55" name="Line 20"/>
          <p:cNvSpPr>
            <a:spLocks noChangeShapeType="1"/>
          </p:cNvSpPr>
          <p:nvPr/>
        </p:nvSpPr>
        <p:spPr bwMode="auto">
          <a:xfrm>
            <a:off x="-420914" y="2496458"/>
            <a:ext cx="10363200" cy="3439885"/>
          </a:xfrm>
          <a:prstGeom prst="line">
            <a:avLst/>
          </a:prstGeom>
          <a:ln>
            <a:solidFill>
              <a:schemeClr val="bg1">
                <a:lumMod val="65000"/>
              </a:schemeClr>
            </a:solidFill>
            <a:headEnd/>
            <a:tailE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6"/>
          </a:lnRef>
          <a:fillRef idx="0">
            <a:schemeClr val="accent6"/>
          </a:fillRef>
          <a:effectRef idx="2">
            <a:schemeClr val="accent6"/>
          </a:effectRef>
          <a:fontRef idx="minor">
            <a:schemeClr val="tx1"/>
          </a:fontRef>
        </p:style>
        <p:txBody>
          <a:bodyPr/>
          <a:lstStyle/>
          <a:p>
            <a:endParaRPr lang="en-GB" dirty="0"/>
          </a:p>
        </p:txBody>
      </p:sp>
      <p:sp>
        <p:nvSpPr>
          <p:cNvPr id="56" name="Line 20"/>
          <p:cNvSpPr>
            <a:spLocks noChangeShapeType="1"/>
          </p:cNvSpPr>
          <p:nvPr/>
        </p:nvSpPr>
        <p:spPr bwMode="auto">
          <a:xfrm flipV="1">
            <a:off x="2409371" y="-595086"/>
            <a:ext cx="2554515" cy="7634515"/>
          </a:xfrm>
          <a:prstGeom prst="line">
            <a:avLst/>
          </a:prstGeom>
          <a:ln>
            <a:headEnd/>
            <a:tailEnd/>
          </a:ln>
        </p:spPr>
        <p:style>
          <a:lnRef idx="3">
            <a:schemeClr val="accent5"/>
          </a:lnRef>
          <a:fillRef idx="0">
            <a:schemeClr val="accent5"/>
          </a:fillRef>
          <a:effectRef idx="2">
            <a:schemeClr val="accent5"/>
          </a:effectRef>
          <a:fontRef idx="minor">
            <a:schemeClr val="tx1"/>
          </a:fontRef>
        </p:style>
        <p:txBody>
          <a:bodyPr/>
          <a:lstStyle/>
          <a:p>
            <a:endParaRPr lang="en-GB" dirty="0"/>
          </a:p>
        </p:txBody>
      </p:sp>
      <p:sp>
        <p:nvSpPr>
          <p:cNvPr id="2" name="Rectangle 1"/>
          <p:cNvSpPr/>
          <p:nvPr/>
        </p:nvSpPr>
        <p:spPr>
          <a:xfrm>
            <a:off x="6155053" y="684957"/>
            <a:ext cx="504056" cy="4469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400" b="1" dirty="0"/>
              <a:t>A</a:t>
            </a:r>
          </a:p>
        </p:txBody>
      </p:sp>
      <p:sp>
        <p:nvSpPr>
          <p:cNvPr id="57" name="Rectangle 56"/>
          <p:cNvSpPr/>
          <p:nvPr/>
        </p:nvSpPr>
        <p:spPr>
          <a:xfrm>
            <a:off x="2569890" y="2088307"/>
            <a:ext cx="504056" cy="4469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B</a:t>
            </a:r>
          </a:p>
        </p:txBody>
      </p:sp>
      <p:sp>
        <p:nvSpPr>
          <p:cNvPr id="58" name="Rectangle 57"/>
          <p:cNvSpPr/>
          <p:nvPr/>
        </p:nvSpPr>
        <p:spPr>
          <a:xfrm>
            <a:off x="7524329" y="1404094"/>
            <a:ext cx="504056" cy="4469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b="1" dirty="0"/>
              <a:t>C</a:t>
            </a:r>
          </a:p>
        </p:txBody>
      </p:sp>
      <p:sp>
        <p:nvSpPr>
          <p:cNvPr id="59" name="Rectangle 58"/>
          <p:cNvSpPr/>
          <p:nvPr/>
        </p:nvSpPr>
        <p:spPr>
          <a:xfrm>
            <a:off x="5328084" y="563563"/>
            <a:ext cx="504056" cy="4469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400" b="1" dirty="0"/>
              <a:t>D</a:t>
            </a:r>
          </a:p>
        </p:txBody>
      </p:sp>
      <p:sp>
        <p:nvSpPr>
          <p:cNvPr id="60" name="Rectangle 59"/>
          <p:cNvSpPr/>
          <p:nvPr/>
        </p:nvSpPr>
        <p:spPr>
          <a:xfrm>
            <a:off x="8206978" y="2745695"/>
            <a:ext cx="504056" cy="44693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b="1" dirty="0"/>
              <a:t>E</a:t>
            </a:r>
          </a:p>
        </p:txBody>
      </p:sp>
      <p:sp>
        <p:nvSpPr>
          <p:cNvPr id="61" name="Rectangle 60"/>
          <p:cNvSpPr/>
          <p:nvPr/>
        </p:nvSpPr>
        <p:spPr>
          <a:xfrm>
            <a:off x="3884538" y="1238168"/>
            <a:ext cx="504056" cy="4469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400" b="1" dirty="0"/>
              <a:t>F</a:t>
            </a:r>
          </a:p>
        </p:txBody>
      </p:sp>
      <p:sp>
        <p:nvSpPr>
          <p:cNvPr id="62" name="Rectangle 61"/>
          <p:cNvSpPr/>
          <p:nvPr/>
        </p:nvSpPr>
        <p:spPr>
          <a:xfrm>
            <a:off x="1058630" y="2866574"/>
            <a:ext cx="504056" cy="446931"/>
          </a:xfrm>
          <a:prstGeom prst="rect">
            <a:avLst/>
          </a:prstGeom>
          <a:solidFill>
            <a:schemeClr val="bg1">
              <a:lumMod val="65000"/>
            </a:schemeClr>
          </a:solidFill>
          <a:ln>
            <a:solidFill>
              <a:schemeClr val="bg1">
                <a:lumMod val="6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400" b="1" dirty="0"/>
              <a:t>G</a:t>
            </a:r>
          </a:p>
        </p:txBody>
      </p:sp>
      <p:sp>
        <p:nvSpPr>
          <p:cNvPr id="63" name="Rectangle 62"/>
          <p:cNvSpPr/>
          <p:nvPr/>
        </p:nvSpPr>
        <p:spPr>
          <a:xfrm>
            <a:off x="8233459" y="4285654"/>
            <a:ext cx="504056" cy="4469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400" b="1" dirty="0"/>
              <a:t>H</a:t>
            </a:r>
          </a:p>
        </p:txBody>
      </p:sp>
      <p:sp>
        <p:nvSpPr>
          <p:cNvPr id="49" name="TextBox 48"/>
          <p:cNvSpPr txBox="1"/>
          <p:nvPr/>
        </p:nvSpPr>
        <p:spPr>
          <a:xfrm>
            <a:off x="153194" y="27260"/>
            <a:ext cx="3796482" cy="1384995"/>
          </a:xfrm>
          <a:prstGeom prst="rect">
            <a:avLst/>
          </a:prstGeom>
          <a:solidFill>
            <a:schemeClr val="bg1">
              <a:alpha val="87000"/>
            </a:schemeClr>
          </a:solidFill>
        </p:spPr>
        <p:txBody>
          <a:bodyPr wrap="square" rtlCol="0">
            <a:spAutoFit/>
          </a:bodyPr>
          <a:lstStyle/>
          <a:p>
            <a:r>
              <a:rPr lang="en-GB" sz="2800" b="1" dirty="0" err="1"/>
              <a:t>Quickfire</a:t>
            </a:r>
            <a:r>
              <a:rPr lang="en-GB" sz="2800" b="1" dirty="0"/>
              <a:t> Gradient </a:t>
            </a:r>
            <a:r>
              <a:rPr lang="en-GB" sz="2800" dirty="0"/>
              <a:t>– What is the gradient of each line?</a:t>
            </a:r>
          </a:p>
        </p:txBody>
      </p:sp>
      <mc:AlternateContent xmlns:mc="http://schemas.openxmlformats.org/markup-compatibility/2006" xmlns:a14="http://schemas.microsoft.com/office/drawing/2010/main">
        <mc:Choice Requires="a14">
          <p:sp>
            <p:nvSpPr>
              <p:cNvPr id="51" name="TextBox 50"/>
              <p:cNvSpPr txBox="1"/>
              <p:nvPr/>
            </p:nvSpPr>
            <p:spPr>
              <a:xfrm>
                <a:off x="226070" y="4977504"/>
                <a:ext cx="3796482" cy="1742144"/>
              </a:xfrm>
              <a:prstGeom prst="rect">
                <a:avLst/>
              </a:prstGeom>
              <a:solidFill>
                <a:schemeClr val="bg1">
                  <a:alpha val="87000"/>
                </a:schemeClr>
              </a:solidFill>
            </p:spPr>
            <p:txBody>
              <a:bodyPr wrap="square" rtlCol="0">
                <a:spAutoFit/>
              </a:bodyPr>
              <a:lstStyle/>
              <a:p>
                <a:r>
                  <a:rPr lang="en-GB" sz="2800" dirty="0"/>
                  <a:t>A: 1     B:  -1     C:  1</a:t>
                </a:r>
                <a:br>
                  <a:rPr lang="en-GB" sz="2800" dirty="0"/>
                </a:br>
                <a:r>
                  <a:rPr lang="en-GB" sz="2800" dirty="0"/>
                  <a:t>D: 2     E:  </a:t>
                </a:r>
                <a14:m>
                  <m:oMath xmlns:m="http://schemas.openxmlformats.org/officeDocument/2006/math">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2</m:t>
                        </m:r>
                      </m:den>
                    </m:f>
                  </m:oMath>
                </a14:m>
                <a:r>
                  <a:rPr lang="en-GB" sz="2800" dirty="0"/>
                  <a:t>       F: 3</a:t>
                </a:r>
                <a:br>
                  <a:rPr lang="en-GB" sz="2800" dirty="0"/>
                </a:br>
                <a:r>
                  <a:rPr lang="en-GB" sz="2800" dirty="0"/>
                  <a:t>G: </a:t>
                </a:r>
                <a14:m>
                  <m:oMath xmlns:m="http://schemas.openxmlformats.org/officeDocument/2006/math">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3</m:t>
                        </m:r>
                      </m:den>
                    </m:f>
                  </m:oMath>
                </a14:m>
                <a:r>
                  <a:rPr lang="en-GB" sz="2800" dirty="0"/>
                  <a:t>   H:  </a:t>
                </a:r>
                <a14:m>
                  <m:oMath xmlns:m="http://schemas.openxmlformats.org/officeDocument/2006/math">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2</m:t>
                        </m:r>
                      </m:den>
                    </m:f>
                  </m:oMath>
                </a14:m>
                <a:endParaRPr lang="en-GB" sz="2800" dirty="0"/>
              </a:p>
            </p:txBody>
          </p:sp>
        </mc:Choice>
        <mc:Fallback xmlns="">
          <p:sp>
            <p:nvSpPr>
              <p:cNvPr id="51" name="TextBox 50"/>
              <p:cNvSpPr txBox="1">
                <a:spLocks noRot="1" noChangeAspect="1" noMove="1" noResize="1" noEditPoints="1" noAdjustHandles="1" noChangeArrowheads="1" noChangeShapeType="1" noTextEdit="1"/>
              </p:cNvSpPr>
              <p:nvPr/>
            </p:nvSpPr>
            <p:spPr>
              <a:xfrm>
                <a:off x="226070" y="4977504"/>
                <a:ext cx="3796482" cy="1742144"/>
              </a:xfrm>
              <a:prstGeom prst="rect">
                <a:avLst/>
              </a:prstGeom>
              <a:blipFill rotWithShape="0">
                <a:blip r:embed="rId2"/>
                <a:stretch>
                  <a:fillRect l="-3210" t="-3509" b="-4211"/>
                </a:stretch>
              </a:blipFill>
            </p:spPr>
            <p:txBody>
              <a:bodyPr/>
              <a:lstStyle/>
              <a:p>
                <a:r>
                  <a:rPr lang="en-GB">
                    <a:noFill/>
                  </a:rPr>
                  <a:t> </a:t>
                </a:r>
              </a:p>
            </p:txBody>
          </p:sp>
        </mc:Fallback>
      </mc:AlternateContent>
      <p:sp>
        <p:nvSpPr>
          <p:cNvPr id="52" name="Rectangle 51"/>
          <p:cNvSpPr/>
          <p:nvPr/>
        </p:nvSpPr>
        <p:spPr>
          <a:xfrm>
            <a:off x="673255" y="4838700"/>
            <a:ext cx="507845" cy="5676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3" name="Rectangle 52"/>
          <p:cNvSpPr/>
          <p:nvPr/>
        </p:nvSpPr>
        <p:spPr>
          <a:xfrm>
            <a:off x="1701365" y="4838647"/>
            <a:ext cx="507845" cy="5676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4" name="Rectangle 63"/>
          <p:cNvSpPr/>
          <p:nvPr/>
        </p:nvSpPr>
        <p:spPr>
          <a:xfrm>
            <a:off x="2857122" y="4852726"/>
            <a:ext cx="507845" cy="5676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5" name="Rectangle 64"/>
          <p:cNvSpPr/>
          <p:nvPr/>
        </p:nvSpPr>
        <p:spPr>
          <a:xfrm>
            <a:off x="673255" y="5436627"/>
            <a:ext cx="507845" cy="5676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6" name="Rectangle 65"/>
          <p:cNvSpPr/>
          <p:nvPr/>
        </p:nvSpPr>
        <p:spPr>
          <a:xfrm>
            <a:off x="1652744" y="5487535"/>
            <a:ext cx="507845" cy="5676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7" name="Rectangle 66"/>
          <p:cNvSpPr/>
          <p:nvPr/>
        </p:nvSpPr>
        <p:spPr>
          <a:xfrm>
            <a:off x="2821918" y="5436627"/>
            <a:ext cx="507845" cy="5676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8" name="Rectangle 67"/>
          <p:cNvSpPr/>
          <p:nvPr/>
        </p:nvSpPr>
        <p:spPr>
          <a:xfrm>
            <a:off x="730322" y="6084152"/>
            <a:ext cx="507845" cy="5676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9" name="Rectangle 68"/>
          <p:cNvSpPr/>
          <p:nvPr/>
        </p:nvSpPr>
        <p:spPr>
          <a:xfrm>
            <a:off x="1939549" y="6084152"/>
            <a:ext cx="507845" cy="5676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9522832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2"/>
                                        </p:tgtEl>
                                      </p:cBhvr>
                                    </p:animEffect>
                                    <p:set>
                                      <p:cBhvr>
                                        <p:cTn id="7"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8" restart="whenNotActive" fill="hold" evtFilter="cancelBubble" nodeType="interactiveSeq">
                <p:stCondLst>
                  <p:cond evt="onClick" delay="0">
                    <p:tgtEl>
                      <p:spTgt spid="5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53"/>
                                        </p:tgtEl>
                                      </p:cBhvr>
                                    </p:animEffect>
                                    <p:set>
                                      <p:cBhvr>
                                        <p:cTn id="13"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14" restart="whenNotActive" fill="hold" evtFilter="cancelBubble" nodeType="interactiveSeq">
                <p:stCondLst>
                  <p:cond evt="onClick" delay="0">
                    <p:tgtEl>
                      <p:spTgt spid="6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64"/>
                                        </p:tgtEl>
                                      </p:cBhvr>
                                    </p:animEffect>
                                    <p:set>
                                      <p:cBhvr>
                                        <p:cTn id="19"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20" restart="whenNotActive" fill="hold" evtFilter="cancelBubble" nodeType="interactiveSeq">
                <p:stCondLst>
                  <p:cond evt="onClick" delay="0">
                    <p:tgtEl>
                      <p:spTgt spid="6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65"/>
                                        </p:tgtEl>
                                      </p:cBhvr>
                                    </p:animEffect>
                                    <p:set>
                                      <p:cBhvr>
                                        <p:cTn id="25"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26" restart="whenNotActive" fill="hold" evtFilter="cancelBubble" nodeType="interactiveSeq">
                <p:stCondLst>
                  <p:cond evt="onClick" delay="0">
                    <p:tgtEl>
                      <p:spTgt spid="66"/>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66"/>
                                        </p:tgtEl>
                                      </p:cBhvr>
                                    </p:animEffect>
                                    <p:set>
                                      <p:cBhvr>
                                        <p:cTn id="31" dur="1" fill="hold">
                                          <p:stCondLst>
                                            <p:cond delay="49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32" restart="whenNotActive" fill="hold" evtFilter="cancelBubble" nodeType="interactiveSeq">
                <p:stCondLst>
                  <p:cond evt="onClick" delay="0">
                    <p:tgtEl>
                      <p:spTgt spid="67"/>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67"/>
                                        </p:tgtEl>
                                      </p:cBhvr>
                                    </p:animEffect>
                                    <p:set>
                                      <p:cBhvr>
                                        <p:cTn id="37"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38" restart="whenNotActive" fill="hold" evtFilter="cancelBubble" nodeType="interactiveSeq">
                <p:stCondLst>
                  <p:cond evt="onClick" delay="0">
                    <p:tgtEl>
                      <p:spTgt spid="68"/>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68"/>
                                        </p:tgtEl>
                                      </p:cBhvr>
                                    </p:animEffect>
                                    <p:set>
                                      <p:cBhvr>
                                        <p:cTn id="43" dur="1" fill="hold">
                                          <p:stCondLst>
                                            <p:cond delay="4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44" restart="whenNotActive" fill="hold" evtFilter="cancelBubble" nodeType="interactiveSeq">
                <p:stCondLst>
                  <p:cond evt="onClick" delay="0">
                    <p:tgtEl>
                      <p:spTgt spid="69"/>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69"/>
                                        </p:tgtEl>
                                      </p:cBhvr>
                                    </p:animEffect>
                                    <p:set>
                                      <p:cBhvr>
                                        <p:cTn id="49" dur="1" fill="hold">
                                          <p:stCondLst>
                                            <p:cond delay="4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childTnLst>
        </p:cTn>
      </p:par>
    </p:tnLst>
    <p:bldLst>
      <p:bldP spid="52" grpId="0" animBg="1"/>
      <p:bldP spid="53" grpId="0" animBg="1"/>
      <p:bldP spid="64" grpId="0" animBg="1"/>
      <p:bldP spid="65" grpId="0" animBg="1"/>
      <p:bldP spid="66" grpId="0" animBg="1"/>
      <p:bldP spid="67" grpId="0" animBg="1"/>
      <p:bldP spid="68" grpId="0" animBg="1"/>
      <p:bldP spid="6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Gradient using the Equation</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95536" y="764704"/>
                <a:ext cx="8568952" cy="646331"/>
              </a:xfrm>
              <a:prstGeom prst="rect">
                <a:avLst/>
              </a:prstGeom>
              <a:noFill/>
            </p:spPr>
            <p:txBody>
              <a:bodyPr wrap="square" rtlCol="0">
                <a:spAutoFit/>
              </a:bodyPr>
              <a:lstStyle/>
              <a:p>
                <a:r>
                  <a:rPr lang="en-GB" dirty="0"/>
                  <a:t>We can get the gradient of a line using just its equation.</a:t>
                </a:r>
              </a:p>
              <a:p>
                <a:r>
                  <a:rPr lang="en-GB" b="1" dirty="0"/>
                  <a:t>Rearrange into the form </a:t>
                </a:r>
                <a14:m>
                  <m:oMath xmlns:m="http://schemas.openxmlformats.org/officeDocument/2006/math">
                    <m:r>
                      <a:rPr lang="en-GB" b="1" i="1" smtClean="0">
                        <a:latin typeface="Cambria Math"/>
                      </a:rPr>
                      <m:t>𝒚</m:t>
                    </m:r>
                    <m:r>
                      <a:rPr lang="en-GB" b="1" i="1" smtClean="0">
                        <a:latin typeface="Cambria Math"/>
                      </a:rPr>
                      <m:t>=</m:t>
                    </m:r>
                    <m:r>
                      <a:rPr lang="en-GB" b="1" i="1" smtClean="0">
                        <a:latin typeface="Cambria Math"/>
                      </a:rPr>
                      <m:t>𝒎𝒙</m:t>
                    </m:r>
                    <m:r>
                      <a:rPr lang="en-GB" b="1" i="1" smtClean="0">
                        <a:latin typeface="Cambria Math"/>
                      </a:rPr>
                      <m:t>+</m:t>
                    </m:r>
                    <m:r>
                      <a:rPr lang="en-GB" b="1" i="1" smtClean="0">
                        <a:latin typeface="Cambria Math"/>
                      </a:rPr>
                      <m:t>𝒄</m:t>
                    </m:r>
                  </m:oMath>
                </a14:m>
                <a:r>
                  <a:rPr lang="en-GB" b="1" dirty="0"/>
                  <a:t> (i.e. make </a:t>
                </a:r>
                <a14:m>
                  <m:oMath xmlns:m="http://schemas.openxmlformats.org/officeDocument/2006/math">
                    <m:r>
                      <a:rPr lang="en-GB" b="1" i="1" smtClean="0">
                        <a:latin typeface="Cambria Math" panose="02040503050406030204" pitchFamily="18" charset="0"/>
                      </a:rPr>
                      <m:t>𝒚</m:t>
                    </m:r>
                  </m:oMath>
                </a14:m>
                <a:r>
                  <a:rPr lang="en-GB" b="1" dirty="0"/>
                  <a:t> the subject; the gradient is </a:t>
                </a:r>
                <a14:m>
                  <m:oMath xmlns:m="http://schemas.openxmlformats.org/officeDocument/2006/math">
                    <m:r>
                      <a:rPr lang="en-GB" b="1" i="1" smtClean="0">
                        <a:latin typeface="Cambria Math"/>
                      </a:rPr>
                      <m:t>𝒎</m:t>
                    </m:r>
                  </m:oMath>
                </a14:m>
                <a:r>
                  <a:rPr lang="en-GB" b="1"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395536" y="764704"/>
                <a:ext cx="8568952" cy="646331"/>
              </a:xfrm>
              <a:prstGeom prst="rect">
                <a:avLst/>
              </a:prstGeom>
              <a:blipFill rotWithShape="0">
                <a:blip r:embed="rId2"/>
                <a:stretch>
                  <a:fillRect l="-640" t="-4717" b="-141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39552" y="2213040"/>
                <a:ext cx="2736304" cy="38600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a:rPr>
                        <m:t>𝑦</m:t>
                      </m:r>
                      <m:r>
                        <a:rPr lang="en-GB" sz="2800" b="0" i="1" smtClean="0">
                          <a:latin typeface="Cambria Math"/>
                        </a:rPr>
                        <m:t>+2</m:t>
                      </m:r>
                      <m:r>
                        <a:rPr lang="en-GB" sz="2800" b="0" i="1" smtClean="0">
                          <a:latin typeface="Cambria Math"/>
                        </a:rPr>
                        <m:t>𝑥</m:t>
                      </m:r>
                      <m:r>
                        <a:rPr lang="en-GB" sz="2800" b="0" i="1" smtClean="0">
                          <a:latin typeface="Cambria Math"/>
                        </a:rPr>
                        <m:t>=1</m:t>
                      </m:r>
                    </m:oMath>
                    <m:oMath xmlns:m="http://schemas.openxmlformats.org/officeDocument/2006/math">
                      <m:r>
                        <a:rPr lang="en-GB" sz="2800" b="1" i="1" smtClean="0">
                          <a:latin typeface="Cambria Math"/>
                        </a:rPr>
                        <m:t>𝒚</m:t>
                      </m:r>
                      <m:r>
                        <a:rPr lang="en-GB" sz="2800" b="1" i="1" smtClean="0">
                          <a:latin typeface="Cambria Math"/>
                        </a:rPr>
                        <m:t>=−</m:t>
                      </m:r>
                      <m:r>
                        <a:rPr lang="en-GB" sz="2800" b="1" i="1" smtClean="0">
                          <a:latin typeface="Cambria Math"/>
                        </a:rPr>
                        <m:t>𝟐</m:t>
                      </m:r>
                      <m:r>
                        <a:rPr lang="en-GB" sz="2800" b="1" i="1" smtClean="0">
                          <a:latin typeface="Cambria Math"/>
                        </a:rPr>
                        <m:t>𝒙</m:t>
                      </m:r>
                      <m:r>
                        <a:rPr lang="en-GB" sz="2800" b="1" i="1" smtClean="0">
                          <a:latin typeface="Cambria Math"/>
                        </a:rPr>
                        <m:t>+</m:t>
                      </m:r>
                      <m:r>
                        <a:rPr lang="en-GB" sz="2800" b="1" i="1" smtClean="0">
                          <a:latin typeface="Cambria Math"/>
                        </a:rPr>
                        <m:t>𝟏</m:t>
                      </m:r>
                    </m:oMath>
                    <m:oMath xmlns:m="http://schemas.openxmlformats.org/officeDocument/2006/math">
                      <m:r>
                        <a:rPr lang="en-GB" sz="2800" b="1" i="1" smtClean="0">
                          <a:latin typeface="Cambria Math"/>
                        </a:rPr>
                        <m:t>∴</m:t>
                      </m:r>
                      <m:r>
                        <a:rPr lang="en-GB" sz="2800" b="1" i="1" smtClean="0">
                          <a:latin typeface="Cambria Math"/>
                        </a:rPr>
                        <m:t>𝒎</m:t>
                      </m:r>
                      <m:r>
                        <a:rPr lang="en-GB" sz="2800" b="1" i="1" smtClean="0">
                          <a:latin typeface="Cambria Math"/>
                        </a:rPr>
                        <m:t>=−</m:t>
                      </m:r>
                      <m:r>
                        <a:rPr lang="en-GB" sz="2800" b="1" i="1" smtClean="0">
                          <a:latin typeface="Cambria Math"/>
                        </a:rPr>
                        <m:t>𝟐</m:t>
                      </m:r>
                    </m:oMath>
                  </m:oMathPara>
                </a14:m>
                <a:endParaRPr lang="en-GB" sz="2800" b="1" dirty="0"/>
              </a:p>
              <a:p>
                <a:endParaRPr lang="en-GB" sz="2800" dirty="0"/>
              </a:p>
              <a:p>
                <a:pPr/>
                <a14:m>
                  <m:oMathPara xmlns:m="http://schemas.openxmlformats.org/officeDocument/2006/math">
                    <m:oMathParaPr>
                      <m:jc m:val="centerGroup"/>
                    </m:oMathParaPr>
                    <m:oMath xmlns:m="http://schemas.openxmlformats.org/officeDocument/2006/math">
                      <m:r>
                        <a:rPr lang="en-GB" sz="2800" b="0" i="1" smtClean="0">
                          <a:latin typeface="Cambria Math"/>
                        </a:rPr>
                        <m:t>2</m:t>
                      </m:r>
                      <m:r>
                        <a:rPr lang="en-GB" sz="2800" b="0" i="1" smtClean="0">
                          <a:latin typeface="Cambria Math"/>
                        </a:rPr>
                        <m:t>𝑦</m:t>
                      </m:r>
                      <m:r>
                        <a:rPr lang="en-GB" sz="2800" b="0" i="1" smtClean="0">
                          <a:latin typeface="Cambria Math"/>
                        </a:rPr>
                        <m:t>=</m:t>
                      </m:r>
                      <m:r>
                        <a:rPr lang="en-GB" sz="2800" b="0" i="1" smtClean="0">
                          <a:latin typeface="Cambria Math"/>
                        </a:rPr>
                        <m:t>𝑥</m:t>
                      </m:r>
                      <m:r>
                        <a:rPr lang="en-GB" sz="2800" b="0" i="1" smtClean="0">
                          <a:latin typeface="Cambria Math"/>
                        </a:rPr>
                        <m:t>+1</m:t>
                      </m:r>
                    </m:oMath>
                    <m:oMath xmlns:m="http://schemas.openxmlformats.org/officeDocument/2006/math">
                      <m:r>
                        <a:rPr lang="en-GB" sz="2800" b="1" i="1" smtClean="0">
                          <a:latin typeface="Cambria Math"/>
                        </a:rPr>
                        <m:t>𝒚</m:t>
                      </m:r>
                      <m:r>
                        <a:rPr lang="en-GB" sz="2800" b="1" i="1" smtClean="0">
                          <a:latin typeface="Cambria Math"/>
                        </a:rPr>
                        <m:t>=</m:t>
                      </m:r>
                      <m:f>
                        <m:fPr>
                          <m:ctrlPr>
                            <a:rPr lang="en-GB" sz="2800" b="1" i="1" smtClean="0">
                              <a:latin typeface="Cambria Math" panose="02040503050406030204" pitchFamily="18" charset="0"/>
                            </a:rPr>
                          </m:ctrlPr>
                        </m:fPr>
                        <m:num>
                          <m:r>
                            <a:rPr lang="en-GB" sz="2800" b="1" i="1" smtClean="0">
                              <a:latin typeface="Cambria Math"/>
                            </a:rPr>
                            <m:t>𝟏</m:t>
                          </m:r>
                        </m:num>
                        <m:den>
                          <m:r>
                            <a:rPr lang="en-GB" sz="2800" b="1" i="1" smtClean="0">
                              <a:latin typeface="Cambria Math"/>
                            </a:rPr>
                            <m:t>𝟐</m:t>
                          </m:r>
                        </m:den>
                      </m:f>
                      <m:r>
                        <a:rPr lang="en-GB" sz="2800" b="1" i="1" smtClean="0">
                          <a:latin typeface="Cambria Math"/>
                        </a:rPr>
                        <m:t>𝒙</m:t>
                      </m:r>
                      <m:r>
                        <a:rPr lang="en-GB" sz="2800" b="1" i="1" smtClean="0">
                          <a:latin typeface="Cambria Math"/>
                        </a:rPr>
                        <m:t>+</m:t>
                      </m:r>
                      <m:f>
                        <m:fPr>
                          <m:ctrlPr>
                            <a:rPr lang="en-GB" sz="2800" b="1" i="1" smtClean="0">
                              <a:latin typeface="Cambria Math" panose="02040503050406030204" pitchFamily="18" charset="0"/>
                            </a:rPr>
                          </m:ctrlPr>
                        </m:fPr>
                        <m:num>
                          <m:r>
                            <a:rPr lang="en-GB" sz="2800" b="1" i="1" smtClean="0">
                              <a:latin typeface="Cambria Math"/>
                            </a:rPr>
                            <m:t>𝟏</m:t>
                          </m:r>
                        </m:num>
                        <m:den>
                          <m:r>
                            <a:rPr lang="en-GB" sz="2800" b="1" i="1" smtClean="0">
                              <a:latin typeface="Cambria Math"/>
                            </a:rPr>
                            <m:t>𝟐</m:t>
                          </m:r>
                        </m:den>
                      </m:f>
                    </m:oMath>
                    <m:oMath xmlns:m="http://schemas.openxmlformats.org/officeDocument/2006/math">
                      <m:r>
                        <a:rPr lang="en-GB" sz="2800" b="1" i="1" smtClean="0">
                          <a:latin typeface="Cambria Math"/>
                        </a:rPr>
                        <m:t>∴</m:t>
                      </m:r>
                      <m:r>
                        <a:rPr lang="en-GB" sz="2800" b="1" i="1" smtClean="0">
                          <a:latin typeface="Cambria Math"/>
                        </a:rPr>
                        <m:t>𝒎</m:t>
                      </m:r>
                      <m:r>
                        <a:rPr lang="en-GB" sz="2800" b="1" i="1" smtClean="0">
                          <a:latin typeface="Cambria Math"/>
                        </a:rPr>
                        <m:t>=</m:t>
                      </m:r>
                      <m:f>
                        <m:fPr>
                          <m:ctrlPr>
                            <a:rPr lang="en-GB" sz="2800" b="1" i="1" smtClean="0">
                              <a:latin typeface="Cambria Math" panose="02040503050406030204" pitchFamily="18" charset="0"/>
                            </a:rPr>
                          </m:ctrlPr>
                        </m:fPr>
                        <m:num>
                          <m:r>
                            <a:rPr lang="en-GB" sz="2800" b="1" i="1" smtClean="0">
                              <a:latin typeface="Cambria Math"/>
                            </a:rPr>
                            <m:t>𝟏</m:t>
                          </m:r>
                        </m:num>
                        <m:den>
                          <m:r>
                            <a:rPr lang="en-GB" sz="2800" b="1" i="1" smtClean="0">
                              <a:latin typeface="Cambria Math"/>
                            </a:rPr>
                            <m:t>𝟐</m:t>
                          </m:r>
                        </m:den>
                      </m:f>
                    </m:oMath>
                  </m:oMathPara>
                </a14:m>
                <a:endParaRPr lang="en-GB" sz="2800" b="1" dirty="0"/>
              </a:p>
            </p:txBody>
          </p:sp>
        </mc:Choice>
        <mc:Fallback xmlns="">
          <p:sp>
            <p:nvSpPr>
              <p:cNvPr id="6" name="TextBox 5"/>
              <p:cNvSpPr txBox="1">
                <a:spLocks noRot="1" noChangeAspect="1" noMove="1" noResize="1" noEditPoints="1" noAdjustHandles="1" noChangeArrowheads="1" noChangeShapeType="1" noTextEdit="1"/>
              </p:cNvSpPr>
              <p:nvPr/>
            </p:nvSpPr>
            <p:spPr>
              <a:xfrm>
                <a:off x="539552" y="2213040"/>
                <a:ext cx="2736304" cy="3860031"/>
              </a:xfrm>
              <a:prstGeom prst="rect">
                <a:avLst/>
              </a:prstGeom>
              <a:blipFill rotWithShape="1">
                <a:blip r:embed="rId3"/>
                <a:stretch>
                  <a:fillRect/>
                </a:stretch>
              </a:blipFill>
            </p:spPr>
            <p:txBody>
              <a:bodyPr/>
              <a:lstStyle/>
              <a:p>
                <a:r>
                  <a:rPr lang="en-GB">
                    <a:noFill/>
                  </a:rPr>
                  <a:t> </a:t>
                </a:r>
              </a:p>
            </p:txBody>
          </p:sp>
        </mc:Fallback>
      </mc:AlternateContent>
      <p:sp>
        <p:nvSpPr>
          <p:cNvPr id="7" name="TextBox 6"/>
          <p:cNvSpPr txBox="1"/>
          <p:nvPr/>
        </p:nvSpPr>
        <p:spPr>
          <a:xfrm>
            <a:off x="627336" y="1732166"/>
            <a:ext cx="2664296" cy="369332"/>
          </a:xfrm>
          <a:prstGeom prst="rect">
            <a:avLst/>
          </a:prstGeom>
          <a:solidFill>
            <a:schemeClr val="bg1"/>
          </a:solidFill>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Examples</a:t>
            </a:r>
          </a:p>
        </p:txBody>
      </p:sp>
      <p:sp>
        <p:nvSpPr>
          <p:cNvPr id="8" name="TextBox 7"/>
          <p:cNvSpPr txBox="1"/>
          <p:nvPr/>
        </p:nvSpPr>
        <p:spPr>
          <a:xfrm>
            <a:off x="4241676" y="1732166"/>
            <a:ext cx="2922612" cy="369332"/>
          </a:xfrm>
          <a:prstGeom prst="rect">
            <a:avLst/>
          </a:prstGeom>
          <a:solidFill>
            <a:schemeClr val="bg1"/>
          </a:solidFill>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Test Your Understanding</a:t>
            </a:r>
          </a:p>
        </p:txBody>
      </p:sp>
      <mc:AlternateContent xmlns:mc="http://schemas.openxmlformats.org/markup-compatibility/2006" xmlns:a14="http://schemas.microsoft.com/office/drawing/2010/main">
        <mc:Choice Requires="a14">
          <p:sp>
            <p:nvSpPr>
              <p:cNvPr id="9" name="TextBox 8"/>
              <p:cNvSpPr txBox="1"/>
              <p:nvPr/>
            </p:nvSpPr>
            <p:spPr>
              <a:xfrm>
                <a:off x="4210844" y="2128952"/>
                <a:ext cx="3726656" cy="47135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a:rPr>
                        <m:t>𝑦</m:t>
                      </m:r>
                      <m:r>
                        <a:rPr lang="en-GB" sz="2400" b="0" i="1" smtClean="0">
                          <a:latin typeface="Cambria Math"/>
                        </a:rPr>
                        <m:t>=1+3</m:t>
                      </m:r>
                      <m:r>
                        <a:rPr lang="en-GB" sz="2400" b="0" i="1" smtClean="0">
                          <a:latin typeface="Cambria Math"/>
                        </a:rPr>
                        <m:t>𝑥</m:t>
                      </m:r>
                    </m:oMath>
                    <m:oMath xmlns:m="http://schemas.openxmlformats.org/officeDocument/2006/math">
                      <m:r>
                        <a:rPr lang="en-GB" sz="2400" b="1" i="1" smtClean="0">
                          <a:latin typeface="Cambria Math"/>
                        </a:rPr>
                        <m:t>𝒎</m:t>
                      </m:r>
                      <m:r>
                        <a:rPr lang="en-GB" sz="2400" b="1" i="1" smtClean="0">
                          <a:latin typeface="Cambria Math"/>
                        </a:rPr>
                        <m:t>=</m:t>
                      </m:r>
                      <m:r>
                        <a:rPr lang="en-GB" sz="2400" b="1" i="1" smtClean="0">
                          <a:latin typeface="Cambria Math"/>
                        </a:rPr>
                        <m:t>𝟑</m:t>
                      </m:r>
                    </m:oMath>
                  </m:oMathPara>
                </a14:m>
                <a:endParaRPr lang="en-GB" sz="2400" b="1" i="1" dirty="0">
                  <a:latin typeface="Cambria Math"/>
                </a:endParaRPr>
              </a:p>
              <a:p>
                <a:endParaRPr lang="en-GB" sz="1100" i="1" dirty="0">
                  <a:latin typeface="Cambria Math"/>
                </a:endParaRPr>
              </a:p>
              <a:p>
                <a:pPr/>
                <a14:m>
                  <m:oMathPara xmlns:m="http://schemas.openxmlformats.org/officeDocument/2006/math">
                    <m:oMathParaPr>
                      <m:jc m:val="centerGroup"/>
                    </m:oMathParaPr>
                    <m:oMath xmlns:m="http://schemas.openxmlformats.org/officeDocument/2006/math">
                      <m:r>
                        <a:rPr lang="en-GB" sz="2400" b="0" i="1" smtClean="0">
                          <a:latin typeface="Cambria Math"/>
                        </a:rPr>
                        <m:t>𝑥</m:t>
                      </m:r>
                      <m:r>
                        <a:rPr lang="en-GB" sz="2400" b="0" i="1" smtClean="0">
                          <a:latin typeface="Cambria Math"/>
                        </a:rPr>
                        <m:t>−</m:t>
                      </m:r>
                      <m:r>
                        <a:rPr lang="en-GB" sz="2400" b="0" i="1" smtClean="0">
                          <a:latin typeface="Cambria Math"/>
                        </a:rPr>
                        <m:t>𝑦</m:t>
                      </m:r>
                      <m:r>
                        <a:rPr lang="en-GB" sz="2400" b="0" i="1" smtClean="0">
                          <a:latin typeface="Cambria Math"/>
                        </a:rPr>
                        <m:t>=1</m:t>
                      </m:r>
                    </m:oMath>
                    <m:oMath xmlns:m="http://schemas.openxmlformats.org/officeDocument/2006/math">
                      <m:r>
                        <a:rPr lang="en-GB" sz="2400" b="1" i="1" smtClean="0">
                          <a:latin typeface="Cambria Math"/>
                        </a:rPr>
                        <m:t>𝒚</m:t>
                      </m:r>
                      <m:r>
                        <a:rPr lang="en-GB" sz="2400" b="1" i="1" smtClean="0">
                          <a:latin typeface="Cambria Math"/>
                        </a:rPr>
                        <m:t>=</m:t>
                      </m:r>
                      <m:r>
                        <a:rPr lang="en-GB" sz="2400" b="1" i="1" smtClean="0">
                          <a:latin typeface="Cambria Math"/>
                        </a:rPr>
                        <m:t>𝒙</m:t>
                      </m:r>
                      <m:r>
                        <a:rPr lang="en-GB" sz="2400" b="1" i="1" smtClean="0">
                          <a:latin typeface="Cambria Math"/>
                        </a:rPr>
                        <m:t>−</m:t>
                      </m:r>
                      <m:r>
                        <a:rPr lang="en-GB" sz="2400" b="1" i="1" smtClean="0">
                          <a:latin typeface="Cambria Math"/>
                        </a:rPr>
                        <m:t>𝟏</m:t>
                      </m:r>
                    </m:oMath>
                    <m:oMath xmlns:m="http://schemas.openxmlformats.org/officeDocument/2006/math">
                      <m:r>
                        <a:rPr lang="en-GB" sz="2400" b="1" i="1" smtClean="0">
                          <a:latin typeface="Cambria Math"/>
                        </a:rPr>
                        <m:t>∴</m:t>
                      </m:r>
                      <m:r>
                        <a:rPr lang="en-GB" sz="2400" b="1" i="1" smtClean="0">
                          <a:latin typeface="Cambria Math"/>
                        </a:rPr>
                        <m:t>𝒎</m:t>
                      </m:r>
                      <m:r>
                        <a:rPr lang="en-GB" sz="2400" b="1" i="1" smtClean="0">
                          <a:latin typeface="Cambria Math"/>
                        </a:rPr>
                        <m:t>=</m:t>
                      </m:r>
                      <m:r>
                        <a:rPr lang="en-GB" sz="2400" b="1" i="1" smtClean="0">
                          <a:latin typeface="Cambria Math"/>
                        </a:rPr>
                        <m:t>𝟏</m:t>
                      </m:r>
                    </m:oMath>
                  </m:oMathPara>
                </a14:m>
                <a:endParaRPr lang="en-GB" sz="2400" dirty="0"/>
              </a:p>
              <a:p>
                <a:endParaRPr lang="en-GB" sz="1050" dirty="0"/>
              </a:p>
              <a:p>
                <a:pPr/>
                <a14:m>
                  <m:oMathPara xmlns:m="http://schemas.openxmlformats.org/officeDocument/2006/math">
                    <m:oMathParaPr>
                      <m:jc m:val="centerGroup"/>
                    </m:oMathParaPr>
                    <m:oMath xmlns:m="http://schemas.openxmlformats.org/officeDocument/2006/math">
                      <m:r>
                        <a:rPr lang="en-GB" sz="2400" b="0" i="1" smtClean="0">
                          <a:latin typeface="Cambria Math"/>
                        </a:rPr>
                        <m:t>2</m:t>
                      </m:r>
                      <m:r>
                        <a:rPr lang="en-GB" sz="2400" b="0" i="1" smtClean="0">
                          <a:latin typeface="Cambria Math"/>
                        </a:rPr>
                        <m:t>𝑦</m:t>
                      </m:r>
                      <m:r>
                        <a:rPr lang="en-GB" sz="2400" b="0" i="1" smtClean="0">
                          <a:latin typeface="Cambria Math"/>
                        </a:rPr>
                        <m:t>+3</m:t>
                      </m:r>
                      <m:r>
                        <a:rPr lang="en-GB" sz="2400" b="0" i="1" smtClean="0">
                          <a:latin typeface="Cambria Math"/>
                        </a:rPr>
                        <m:t>𝑥</m:t>
                      </m:r>
                      <m:r>
                        <a:rPr lang="en-GB" sz="2400" b="0" i="1" smtClean="0">
                          <a:latin typeface="Cambria Math"/>
                        </a:rPr>
                        <m:t>=4</m:t>
                      </m:r>
                    </m:oMath>
                    <m:oMath xmlns:m="http://schemas.openxmlformats.org/officeDocument/2006/math">
                      <m:r>
                        <a:rPr lang="en-GB" sz="2400" b="1" i="1" smtClean="0">
                          <a:latin typeface="Cambria Math"/>
                        </a:rPr>
                        <m:t>𝒚</m:t>
                      </m:r>
                      <m:r>
                        <a:rPr lang="en-GB" sz="2400" b="1" i="1" smtClean="0">
                          <a:latin typeface="Cambria Math"/>
                        </a:rPr>
                        <m:t>=−</m:t>
                      </m:r>
                      <m:f>
                        <m:fPr>
                          <m:ctrlPr>
                            <a:rPr lang="en-GB" sz="2400" b="1" i="1" smtClean="0">
                              <a:latin typeface="Cambria Math" panose="02040503050406030204" pitchFamily="18" charset="0"/>
                            </a:rPr>
                          </m:ctrlPr>
                        </m:fPr>
                        <m:num>
                          <m:r>
                            <a:rPr lang="en-GB" sz="2400" b="1" i="1" smtClean="0">
                              <a:latin typeface="Cambria Math"/>
                            </a:rPr>
                            <m:t>𝟑</m:t>
                          </m:r>
                        </m:num>
                        <m:den>
                          <m:r>
                            <a:rPr lang="en-GB" sz="2400" b="1" i="1" smtClean="0">
                              <a:latin typeface="Cambria Math"/>
                            </a:rPr>
                            <m:t>𝟐</m:t>
                          </m:r>
                        </m:den>
                      </m:f>
                      <m:r>
                        <a:rPr lang="en-GB" sz="2400" b="1" i="1" smtClean="0">
                          <a:latin typeface="Cambria Math"/>
                        </a:rPr>
                        <m:t>𝒙</m:t>
                      </m:r>
                      <m:r>
                        <a:rPr lang="en-GB" sz="2400" b="1" i="1" smtClean="0">
                          <a:latin typeface="Cambria Math"/>
                        </a:rPr>
                        <m:t>+</m:t>
                      </m:r>
                      <m:r>
                        <a:rPr lang="en-GB" sz="2400" b="1" i="1" smtClean="0">
                          <a:latin typeface="Cambria Math"/>
                        </a:rPr>
                        <m:t>𝟐</m:t>
                      </m:r>
                    </m:oMath>
                    <m:oMath xmlns:m="http://schemas.openxmlformats.org/officeDocument/2006/math">
                      <m:r>
                        <a:rPr lang="en-GB" sz="2400" b="1" i="1" smtClean="0">
                          <a:latin typeface="Cambria Math"/>
                        </a:rPr>
                        <m:t>∴</m:t>
                      </m:r>
                      <m:r>
                        <a:rPr lang="en-GB" sz="2400" b="1" i="1" smtClean="0">
                          <a:latin typeface="Cambria Math"/>
                        </a:rPr>
                        <m:t>𝒎</m:t>
                      </m:r>
                      <m:r>
                        <a:rPr lang="en-GB" sz="2400" b="1" i="1" smtClean="0">
                          <a:latin typeface="Cambria Math"/>
                        </a:rPr>
                        <m:t>=−</m:t>
                      </m:r>
                      <m:f>
                        <m:fPr>
                          <m:ctrlPr>
                            <a:rPr lang="en-GB" sz="2400" b="1" i="1" smtClean="0">
                              <a:latin typeface="Cambria Math" panose="02040503050406030204" pitchFamily="18" charset="0"/>
                            </a:rPr>
                          </m:ctrlPr>
                        </m:fPr>
                        <m:num>
                          <m:r>
                            <a:rPr lang="en-GB" sz="2400" b="1" i="1" smtClean="0">
                              <a:latin typeface="Cambria Math"/>
                            </a:rPr>
                            <m:t>𝟑</m:t>
                          </m:r>
                        </m:num>
                        <m:den>
                          <m:r>
                            <a:rPr lang="en-GB" sz="2400" b="1" i="1" smtClean="0">
                              <a:latin typeface="Cambria Math"/>
                            </a:rPr>
                            <m:t>𝟐</m:t>
                          </m:r>
                        </m:den>
                      </m:f>
                    </m:oMath>
                  </m:oMathPara>
                </a14:m>
                <a:endParaRPr lang="en-GB" sz="2400" b="1" dirty="0"/>
              </a:p>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3</m:t>
                      </m:r>
                      <m:r>
                        <a:rPr lang="en-GB" sz="2400" b="0" i="1" smtClean="0">
                          <a:latin typeface="Cambria Math" panose="02040503050406030204" pitchFamily="18" charset="0"/>
                        </a:rPr>
                        <m:t>𝑥</m:t>
                      </m:r>
                      <m:r>
                        <a:rPr lang="en-GB" sz="2400" b="0" i="1" smtClean="0">
                          <a:latin typeface="Cambria Math" panose="02040503050406030204" pitchFamily="18" charset="0"/>
                        </a:rPr>
                        <m:t>−2</m:t>
                      </m:r>
                      <m:r>
                        <a:rPr lang="en-GB" sz="2400" b="0" i="1" smtClean="0">
                          <a:latin typeface="Cambria Math" panose="02040503050406030204" pitchFamily="18" charset="0"/>
                        </a:rPr>
                        <m:t>𝑦</m:t>
                      </m:r>
                      <m:r>
                        <a:rPr lang="en-GB" sz="2400" b="0" i="1" smtClean="0">
                          <a:latin typeface="Cambria Math" panose="02040503050406030204" pitchFamily="18" charset="0"/>
                        </a:rPr>
                        <m:t>=1      </m:t>
                      </m:r>
                      <m:r>
                        <a:rPr lang="en-GB" sz="2400" b="1" i="1" smtClean="0">
                          <a:latin typeface="Cambria Math" panose="02040503050406030204" pitchFamily="18" charset="0"/>
                        </a:rPr>
                        <m:t>𝒎</m:t>
                      </m:r>
                      <m:r>
                        <a:rPr lang="en-GB" sz="2400" b="1"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𝟑</m:t>
                          </m:r>
                        </m:num>
                        <m:den>
                          <m:r>
                            <a:rPr lang="en-GB" sz="2400" b="1" i="1" smtClean="0">
                              <a:latin typeface="Cambria Math" panose="02040503050406030204" pitchFamily="18" charset="0"/>
                            </a:rPr>
                            <m:t>𝟐</m:t>
                          </m:r>
                        </m:den>
                      </m:f>
                    </m:oMath>
                  </m:oMathPara>
                </a14:m>
                <a:endParaRPr lang="en-GB" sz="2400" b="1" dirty="0"/>
              </a:p>
            </p:txBody>
          </p:sp>
        </mc:Choice>
        <mc:Fallback xmlns="">
          <p:sp>
            <p:nvSpPr>
              <p:cNvPr id="9" name="TextBox 8"/>
              <p:cNvSpPr txBox="1">
                <a:spLocks noRot="1" noChangeAspect="1" noMove="1" noResize="1" noEditPoints="1" noAdjustHandles="1" noChangeArrowheads="1" noChangeShapeType="1" noTextEdit="1"/>
              </p:cNvSpPr>
              <p:nvPr/>
            </p:nvSpPr>
            <p:spPr>
              <a:xfrm>
                <a:off x="4210844" y="2128952"/>
                <a:ext cx="3726656" cy="4713598"/>
              </a:xfrm>
              <a:prstGeom prst="rect">
                <a:avLst/>
              </a:prstGeom>
              <a:blipFill rotWithShape="0">
                <a:blip r:embed="rId4"/>
                <a:stretch>
                  <a:fillRect/>
                </a:stretch>
              </a:blipFill>
            </p:spPr>
            <p:txBody>
              <a:bodyPr/>
              <a:lstStyle/>
              <a:p>
                <a:r>
                  <a:rPr lang="en-GB">
                    <a:noFill/>
                  </a:rPr>
                  <a:t> </a:t>
                </a:r>
              </a:p>
            </p:txBody>
          </p:sp>
        </mc:Fallback>
      </mc:AlternateContent>
      <p:sp>
        <p:nvSpPr>
          <p:cNvPr id="10" name="Rectangle 9"/>
          <p:cNvSpPr/>
          <p:nvPr/>
        </p:nvSpPr>
        <p:spPr>
          <a:xfrm>
            <a:off x="754432" y="2780928"/>
            <a:ext cx="2449416" cy="7920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1" name="Rectangle 10"/>
          <p:cNvSpPr/>
          <p:nvPr/>
        </p:nvSpPr>
        <p:spPr>
          <a:xfrm>
            <a:off x="842216" y="4458217"/>
            <a:ext cx="2449416" cy="16148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2" name="Rectangle 11"/>
          <p:cNvSpPr/>
          <p:nvPr/>
        </p:nvSpPr>
        <p:spPr>
          <a:xfrm>
            <a:off x="4824856" y="2586112"/>
            <a:ext cx="2449416" cy="432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3" name="Rectangle 12"/>
          <p:cNvSpPr/>
          <p:nvPr/>
        </p:nvSpPr>
        <p:spPr>
          <a:xfrm>
            <a:off x="4878288" y="3504645"/>
            <a:ext cx="2449416" cy="67014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4" name="Rectangle 13"/>
          <p:cNvSpPr/>
          <p:nvPr/>
        </p:nvSpPr>
        <p:spPr>
          <a:xfrm>
            <a:off x="4951064" y="4722167"/>
            <a:ext cx="2449416" cy="13509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5" name="Rectangle 14"/>
          <p:cNvSpPr/>
          <p:nvPr/>
        </p:nvSpPr>
        <p:spPr>
          <a:xfrm>
            <a:off x="6660400" y="6096000"/>
            <a:ext cx="1277100" cy="68528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6" name="Rectangle 15"/>
          <p:cNvSpPr/>
          <p:nvPr/>
        </p:nvSpPr>
        <p:spPr>
          <a:xfrm>
            <a:off x="3945276" y="2297252"/>
            <a:ext cx="381716" cy="37307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17" name="Rectangle 16"/>
          <p:cNvSpPr/>
          <p:nvPr/>
        </p:nvSpPr>
        <p:spPr>
          <a:xfrm>
            <a:off x="3945276" y="3124076"/>
            <a:ext cx="381716" cy="37307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18" name="Rectangle 17"/>
          <p:cNvSpPr/>
          <p:nvPr/>
        </p:nvSpPr>
        <p:spPr>
          <a:xfrm>
            <a:off x="3945276" y="4349095"/>
            <a:ext cx="381716" cy="37307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p:sp>
        <p:nvSpPr>
          <p:cNvPr id="19" name="Rectangle 18"/>
          <p:cNvSpPr/>
          <p:nvPr/>
        </p:nvSpPr>
        <p:spPr>
          <a:xfrm>
            <a:off x="3949344" y="6252105"/>
            <a:ext cx="381716" cy="37307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4</a:t>
            </a:r>
          </a:p>
        </p:txBody>
      </p:sp>
    </p:spTree>
    <p:extLst>
      <p:ext uri="{BB962C8B-B14F-4D97-AF65-F5344CB8AC3E}">
        <p14:creationId xmlns:p14="http://schemas.microsoft.com/office/powerpoint/2010/main" val="29495851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6" restart="whenNotActive" fill="hold" evtFilter="cancelBubble" nodeType="interactiveSeq">
                <p:stCondLst>
                  <p:cond evt="onClick" delay="0">
                    <p:tgtEl>
                      <p:spTgt spid="14"/>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4"/>
                                        </p:tgtEl>
                                      </p:cBhvr>
                                    </p:animEffect>
                                    <p:set>
                                      <p:cBhvr>
                                        <p:cTn id="31"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2" restart="whenNotActive" fill="hold" evtFilter="cancelBubble" nodeType="interactiveSeq">
                <p:stCondLst>
                  <p:cond evt="onClick" delay="0">
                    <p:tgtEl>
                      <p:spTgt spid="15"/>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0" grpId="0" animBg="1"/>
      <p:bldP spid="11" grpId="0" animBg="1"/>
      <p:bldP spid="12" grpId="0" animBg="1"/>
      <p:bldP spid="13" grpId="0" animBg="1"/>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2"/>
          <p:cNvSpPr>
            <a:spLocks noChangeShapeType="1"/>
          </p:cNvSpPr>
          <p:nvPr/>
        </p:nvSpPr>
        <p:spPr bwMode="auto">
          <a:xfrm>
            <a:off x="4572000" y="0"/>
            <a:ext cx="0" cy="68580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3" name="Line 3"/>
          <p:cNvSpPr>
            <a:spLocks noChangeShapeType="1"/>
          </p:cNvSpPr>
          <p:nvPr/>
        </p:nvSpPr>
        <p:spPr bwMode="auto">
          <a:xfrm>
            <a:off x="0" y="3429000"/>
            <a:ext cx="91440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4" name="Text Box 4"/>
          <p:cNvSpPr txBox="1">
            <a:spLocks noChangeArrowheads="1"/>
          </p:cNvSpPr>
          <p:nvPr/>
        </p:nvSpPr>
        <p:spPr bwMode="auto">
          <a:xfrm>
            <a:off x="0" y="342900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1pPr>
            <a:lvl2pPr>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2pPr>
            <a:lvl3pPr>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3pPr>
            <a:lvl4pPr>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4pPr>
            <a:lvl5pPr>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5pPr>
            <a:lvl6pPr fontAlgn="base">
              <a:spcBef>
                <a:spcPct val="0"/>
              </a:spcBef>
              <a:spcAft>
                <a:spcPct val="0"/>
              </a:spcAft>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6pPr>
            <a:lvl7pPr fontAlgn="base">
              <a:spcBef>
                <a:spcPct val="0"/>
              </a:spcBef>
              <a:spcAft>
                <a:spcPct val="0"/>
              </a:spcAft>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7pPr>
            <a:lvl8pPr fontAlgn="base">
              <a:spcBef>
                <a:spcPct val="0"/>
              </a:spcBef>
              <a:spcAft>
                <a:spcPct val="0"/>
              </a:spcAft>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8pPr>
            <a:lvl9pPr fontAlgn="base">
              <a:spcBef>
                <a:spcPct val="0"/>
              </a:spcBef>
              <a:spcAft>
                <a:spcPct val="0"/>
              </a:spcAft>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9pPr>
          </a:lstStyle>
          <a:p>
            <a:pPr>
              <a:spcBef>
                <a:spcPct val="50000"/>
              </a:spcBef>
            </a:pPr>
            <a:r>
              <a:rPr lang="en-GB" sz="1400" dirty="0"/>
              <a:t>x	-5	-4	-3	-2	-1	0	1	2	3	4	5	6</a:t>
            </a:r>
            <a:endParaRPr lang="en-US" sz="1400" dirty="0"/>
          </a:p>
        </p:txBody>
      </p:sp>
      <p:sp>
        <p:nvSpPr>
          <p:cNvPr id="10245" name="Line 5"/>
          <p:cNvSpPr>
            <a:spLocks noChangeShapeType="1"/>
          </p:cNvSpPr>
          <p:nvPr/>
        </p:nvSpPr>
        <p:spPr bwMode="auto">
          <a:xfrm flipH="1">
            <a:off x="25082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6" name="Line 6"/>
          <p:cNvSpPr>
            <a:spLocks noChangeShapeType="1"/>
          </p:cNvSpPr>
          <p:nvPr/>
        </p:nvSpPr>
        <p:spPr bwMode="auto">
          <a:xfrm>
            <a:off x="971550"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7" name="Line 7"/>
          <p:cNvSpPr>
            <a:spLocks noChangeShapeType="1"/>
          </p:cNvSpPr>
          <p:nvPr/>
        </p:nvSpPr>
        <p:spPr bwMode="auto">
          <a:xfrm>
            <a:off x="169227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8" name="Line 8"/>
          <p:cNvSpPr>
            <a:spLocks noChangeShapeType="1"/>
          </p:cNvSpPr>
          <p:nvPr/>
        </p:nvSpPr>
        <p:spPr bwMode="auto">
          <a:xfrm>
            <a:off x="2411413"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9" name="Line 9"/>
          <p:cNvSpPr>
            <a:spLocks noChangeShapeType="1"/>
          </p:cNvSpPr>
          <p:nvPr/>
        </p:nvSpPr>
        <p:spPr bwMode="auto">
          <a:xfrm>
            <a:off x="3132138"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0" name="Line 10"/>
          <p:cNvSpPr>
            <a:spLocks noChangeShapeType="1"/>
          </p:cNvSpPr>
          <p:nvPr/>
        </p:nvSpPr>
        <p:spPr bwMode="auto">
          <a:xfrm>
            <a:off x="0" y="2708275"/>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1" name="Line 11"/>
          <p:cNvSpPr>
            <a:spLocks noChangeShapeType="1"/>
          </p:cNvSpPr>
          <p:nvPr/>
        </p:nvSpPr>
        <p:spPr bwMode="auto">
          <a:xfrm>
            <a:off x="529272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2" name="Line 12"/>
          <p:cNvSpPr>
            <a:spLocks noChangeShapeType="1"/>
          </p:cNvSpPr>
          <p:nvPr/>
        </p:nvSpPr>
        <p:spPr bwMode="auto">
          <a:xfrm>
            <a:off x="6011863"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3" name="Line 13"/>
          <p:cNvSpPr>
            <a:spLocks noChangeShapeType="1"/>
          </p:cNvSpPr>
          <p:nvPr/>
        </p:nvSpPr>
        <p:spPr bwMode="auto">
          <a:xfrm>
            <a:off x="6732588"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4" name="Line 14"/>
          <p:cNvSpPr>
            <a:spLocks noChangeShapeType="1"/>
          </p:cNvSpPr>
          <p:nvPr/>
        </p:nvSpPr>
        <p:spPr bwMode="auto">
          <a:xfrm>
            <a:off x="745172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5" name="Line 15"/>
          <p:cNvSpPr>
            <a:spLocks noChangeShapeType="1"/>
          </p:cNvSpPr>
          <p:nvPr/>
        </p:nvSpPr>
        <p:spPr bwMode="auto">
          <a:xfrm>
            <a:off x="8172450"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6" name="Line 16"/>
          <p:cNvSpPr>
            <a:spLocks noChangeShapeType="1"/>
          </p:cNvSpPr>
          <p:nvPr/>
        </p:nvSpPr>
        <p:spPr bwMode="auto">
          <a:xfrm>
            <a:off x="889317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7" name="Line 17"/>
          <p:cNvSpPr>
            <a:spLocks noChangeShapeType="1"/>
          </p:cNvSpPr>
          <p:nvPr/>
        </p:nvSpPr>
        <p:spPr bwMode="auto">
          <a:xfrm>
            <a:off x="0" y="549275"/>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8" name="Line 18"/>
          <p:cNvSpPr>
            <a:spLocks noChangeShapeType="1"/>
          </p:cNvSpPr>
          <p:nvPr/>
        </p:nvSpPr>
        <p:spPr bwMode="auto">
          <a:xfrm>
            <a:off x="0" y="1268413"/>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9" name="Line 19"/>
          <p:cNvSpPr>
            <a:spLocks noChangeShapeType="1"/>
          </p:cNvSpPr>
          <p:nvPr/>
        </p:nvSpPr>
        <p:spPr bwMode="auto">
          <a:xfrm>
            <a:off x="0" y="1989138"/>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1" name="Line 21"/>
          <p:cNvSpPr>
            <a:spLocks noChangeShapeType="1"/>
          </p:cNvSpPr>
          <p:nvPr/>
        </p:nvSpPr>
        <p:spPr bwMode="auto">
          <a:xfrm>
            <a:off x="0" y="4149725"/>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2" name="Line 22"/>
          <p:cNvSpPr>
            <a:spLocks noChangeShapeType="1"/>
          </p:cNvSpPr>
          <p:nvPr/>
        </p:nvSpPr>
        <p:spPr bwMode="auto">
          <a:xfrm flipV="1">
            <a:off x="0" y="4868863"/>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3" name="Line 23"/>
          <p:cNvSpPr>
            <a:spLocks noChangeShapeType="1"/>
          </p:cNvSpPr>
          <p:nvPr/>
        </p:nvSpPr>
        <p:spPr bwMode="auto">
          <a:xfrm>
            <a:off x="0" y="5589588"/>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4" name="Line 24"/>
          <p:cNvSpPr>
            <a:spLocks noChangeShapeType="1"/>
          </p:cNvSpPr>
          <p:nvPr/>
        </p:nvSpPr>
        <p:spPr bwMode="auto">
          <a:xfrm>
            <a:off x="0" y="6308725"/>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5" name="Text Box 25"/>
          <p:cNvSpPr txBox="1">
            <a:spLocks noChangeArrowheads="1"/>
          </p:cNvSpPr>
          <p:nvPr/>
        </p:nvSpPr>
        <p:spPr bwMode="auto">
          <a:xfrm>
            <a:off x="4283968" y="0"/>
            <a:ext cx="28803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1400" dirty="0"/>
              <a:t>y</a:t>
            </a:r>
          </a:p>
          <a:p>
            <a:endParaRPr lang="en-GB" sz="1400" dirty="0"/>
          </a:p>
          <a:p>
            <a:endParaRPr lang="en-US" sz="1400" dirty="0"/>
          </a:p>
        </p:txBody>
      </p:sp>
      <p:sp>
        <p:nvSpPr>
          <p:cNvPr id="10266" name="Text Box 26"/>
          <p:cNvSpPr txBox="1">
            <a:spLocks noChangeArrowheads="1"/>
          </p:cNvSpPr>
          <p:nvPr/>
        </p:nvSpPr>
        <p:spPr bwMode="auto">
          <a:xfrm>
            <a:off x="4264025" y="258763"/>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400"/>
              <a:t>4</a:t>
            </a:r>
            <a:endParaRPr lang="en-US" sz="1400"/>
          </a:p>
        </p:txBody>
      </p:sp>
      <p:sp>
        <p:nvSpPr>
          <p:cNvPr id="10267" name="Text Box 27"/>
          <p:cNvSpPr txBox="1">
            <a:spLocks noChangeArrowheads="1"/>
          </p:cNvSpPr>
          <p:nvPr/>
        </p:nvSpPr>
        <p:spPr bwMode="auto">
          <a:xfrm>
            <a:off x="4264025" y="979488"/>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400"/>
              <a:t>3</a:t>
            </a:r>
            <a:endParaRPr lang="en-US" sz="1400"/>
          </a:p>
        </p:txBody>
      </p:sp>
      <p:sp>
        <p:nvSpPr>
          <p:cNvPr id="10268" name="Text Box 28"/>
          <p:cNvSpPr txBox="1">
            <a:spLocks noChangeArrowheads="1"/>
          </p:cNvSpPr>
          <p:nvPr/>
        </p:nvSpPr>
        <p:spPr bwMode="auto">
          <a:xfrm>
            <a:off x="4264025" y="1698625"/>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400"/>
              <a:t>2</a:t>
            </a:r>
            <a:endParaRPr lang="en-US" sz="1400"/>
          </a:p>
        </p:txBody>
      </p:sp>
      <p:sp>
        <p:nvSpPr>
          <p:cNvPr id="10269" name="Text Box 29"/>
          <p:cNvSpPr txBox="1">
            <a:spLocks noChangeArrowheads="1"/>
          </p:cNvSpPr>
          <p:nvPr/>
        </p:nvSpPr>
        <p:spPr bwMode="auto">
          <a:xfrm>
            <a:off x="4264025" y="2419350"/>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400"/>
              <a:t>1</a:t>
            </a:r>
            <a:endParaRPr lang="en-US" sz="1400"/>
          </a:p>
        </p:txBody>
      </p:sp>
      <p:sp>
        <p:nvSpPr>
          <p:cNvPr id="10270" name="Text Box 30"/>
          <p:cNvSpPr txBox="1">
            <a:spLocks noChangeArrowheads="1"/>
          </p:cNvSpPr>
          <p:nvPr/>
        </p:nvSpPr>
        <p:spPr bwMode="auto">
          <a:xfrm>
            <a:off x="4264025" y="3859213"/>
            <a:ext cx="3413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400"/>
              <a:t>-1</a:t>
            </a:r>
            <a:endParaRPr lang="en-US" sz="1400"/>
          </a:p>
        </p:txBody>
      </p:sp>
      <p:sp>
        <p:nvSpPr>
          <p:cNvPr id="10271" name="Text Box 31"/>
          <p:cNvSpPr txBox="1">
            <a:spLocks noChangeArrowheads="1"/>
          </p:cNvSpPr>
          <p:nvPr/>
        </p:nvSpPr>
        <p:spPr bwMode="auto">
          <a:xfrm>
            <a:off x="4264025" y="4579938"/>
            <a:ext cx="3413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400"/>
              <a:t>-2</a:t>
            </a:r>
            <a:endParaRPr lang="en-US" sz="1400"/>
          </a:p>
        </p:txBody>
      </p:sp>
      <p:sp>
        <p:nvSpPr>
          <p:cNvPr id="10272" name="Text Box 32"/>
          <p:cNvSpPr txBox="1">
            <a:spLocks noChangeArrowheads="1"/>
          </p:cNvSpPr>
          <p:nvPr/>
        </p:nvSpPr>
        <p:spPr bwMode="auto">
          <a:xfrm>
            <a:off x="4264025" y="5299075"/>
            <a:ext cx="3413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400"/>
              <a:t>-3</a:t>
            </a:r>
            <a:endParaRPr lang="en-US" sz="1400"/>
          </a:p>
        </p:txBody>
      </p:sp>
      <p:sp>
        <p:nvSpPr>
          <p:cNvPr id="10273" name="Text Box 33"/>
          <p:cNvSpPr txBox="1">
            <a:spLocks noChangeArrowheads="1"/>
          </p:cNvSpPr>
          <p:nvPr/>
        </p:nvSpPr>
        <p:spPr bwMode="auto">
          <a:xfrm>
            <a:off x="4264025" y="6019800"/>
            <a:ext cx="3413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400"/>
              <a:t>-4</a:t>
            </a:r>
            <a:endParaRPr lang="en-US" sz="1400"/>
          </a:p>
        </p:txBody>
      </p:sp>
      <p:sp>
        <p:nvSpPr>
          <p:cNvPr id="10288" name="Line 48"/>
          <p:cNvSpPr>
            <a:spLocks noChangeShapeType="1"/>
          </p:cNvSpPr>
          <p:nvPr/>
        </p:nvSpPr>
        <p:spPr bwMode="auto">
          <a:xfrm>
            <a:off x="385127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6" name="Line 20"/>
          <p:cNvSpPr>
            <a:spLocks noChangeShapeType="1"/>
          </p:cNvSpPr>
          <p:nvPr/>
        </p:nvSpPr>
        <p:spPr bwMode="auto">
          <a:xfrm flipV="1">
            <a:off x="2411412" y="-666751"/>
            <a:ext cx="5151438" cy="7696149"/>
          </a:xfrm>
          <a:prstGeom prst="line">
            <a:avLst/>
          </a:prstGeom>
          <a:ln>
            <a:headEnd/>
            <a:tailE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dk1"/>
          </a:lnRef>
          <a:fillRef idx="0">
            <a:schemeClr val="dk1"/>
          </a:fillRef>
          <a:effectRef idx="2">
            <a:schemeClr val="dk1"/>
          </a:effectRef>
          <a:fontRef idx="minor">
            <a:schemeClr val="tx1"/>
          </a:fontRef>
        </p:style>
        <p:txBody>
          <a:bodyPr/>
          <a:lstStyle/>
          <a:p>
            <a:endParaRPr lang="en-GB"/>
          </a:p>
        </p:txBody>
      </p:sp>
      <p:sp>
        <p:nvSpPr>
          <p:cNvPr id="3" name="Oval 2"/>
          <p:cNvSpPr/>
          <p:nvPr/>
        </p:nvSpPr>
        <p:spPr>
          <a:xfrm>
            <a:off x="3707904" y="4732338"/>
            <a:ext cx="288032" cy="28083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1" name="Oval 50"/>
          <p:cNvSpPr/>
          <p:nvPr/>
        </p:nvSpPr>
        <p:spPr>
          <a:xfrm>
            <a:off x="6588572" y="408856"/>
            <a:ext cx="288032" cy="28083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 name="TextBox 3"/>
              <p:cNvSpPr txBox="1"/>
              <p:nvPr/>
            </p:nvSpPr>
            <p:spPr>
              <a:xfrm>
                <a:off x="2411412" y="4293096"/>
                <a:ext cx="129649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sz="2400" b="1" i="1" smtClean="0">
                              <a:latin typeface="Cambria Math" panose="02040503050406030204" pitchFamily="18" charset="0"/>
                            </a:rPr>
                          </m:ctrlPr>
                        </m:dPr>
                        <m:e>
                          <m:r>
                            <a:rPr lang="en-GB" sz="2400" b="1" i="1" smtClean="0">
                              <a:latin typeface="Cambria Math"/>
                            </a:rPr>
                            <m:t>−</m:t>
                          </m:r>
                          <m:r>
                            <a:rPr lang="en-GB" sz="2400" b="1" i="1" smtClean="0">
                              <a:latin typeface="Cambria Math"/>
                            </a:rPr>
                            <m:t>𝟏</m:t>
                          </m:r>
                          <m:r>
                            <a:rPr lang="en-GB" sz="2400" b="1" i="1" smtClean="0">
                              <a:latin typeface="Cambria Math"/>
                            </a:rPr>
                            <m:t>, −</m:t>
                          </m:r>
                          <m:r>
                            <a:rPr lang="en-GB" sz="2400" b="1" i="1" smtClean="0">
                              <a:latin typeface="Cambria Math"/>
                            </a:rPr>
                            <m:t>𝟐</m:t>
                          </m:r>
                        </m:e>
                      </m:d>
                    </m:oMath>
                  </m:oMathPara>
                </a14:m>
                <a:endParaRPr lang="en-GB" sz="2400" b="1" dirty="0"/>
              </a:p>
            </p:txBody>
          </p:sp>
        </mc:Choice>
        <mc:Fallback xmlns="">
          <p:sp>
            <p:nvSpPr>
              <p:cNvPr id="4" name="TextBox 3"/>
              <p:cNvSpPr txBox="1">
                <a:spLocks noRot="1" noChangeAspect="1" noMove="1" noResize="1" noEditPoints="1" noAdjustHandles="1" noChangeArrowheads="1" noChangeShapeType="1" noTextEdit="1"/>
              </p:cNvSpPr>
              <p:nvPr/>
            </p:nvSpPr>
            <p:spPr>
              <a:xfrm>
                <a:off x="2411412" y="4293096"/>
                <a:ext cx="1296492" cy="461665"/>
              </a:xfrm>
              <a:prstGeom prst="rect">
                <a:avLst/>
              </a:prstGeom>
              <a:blipFill rotWithShape="1">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7058769" y="113939"/>
                <a:ext cx="100816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sz="2400" b="1" i="1" smtClean="0">
                              <a:latin typeface="Cambria Math" panose="02040503050406030204" pitchFamily="18" charset="0"/>
                            </a:rPr>
                          </m:ctrlPr>
                        </m:dPr>
                        <m:e>
                          <m:r>
                            <a:rPr lang="en-GB" sz="2400" b="1" i="1" smtClean="0">
                              <a:latin typeface="Cambria Math"/>
                            </a:rPr>
                            <m:t>𝟑</m:t>
                          </m:r>
                          <m:r>
                            <a:rPr lang="en-GB" sz="2400" b="1" i="1" smtClean="0">
                              <a:latin typeface="Cambria Math"/>
                            </a:rPr>
                            <m:t>, </m:t>
                          </m:r>
                          <m:r>
                            <a:rPr lang="en-GB" sz="2400" b="1" i="1" smtClean="0">
                              <a:latin typeface="Cambria Math"/>
                            </a:rPr>
                            <m:t>𝟒</m:t>
                          </m:r>
                        </m:e>
                      </m:d>
                    </m:oMath>
                  </m:oMathPara>
                </a14:m>
                <a:endParaRPr lang="en-GB" sz="2400" b="1" dirty="0"/>
              </a:p>
            </p:txBody>
          </p:sp>
        </mc:Choice>
        <mc:Fallback xmlns="">
          <p:sp>
            <p:nvSpPr>
              <p:cNvPr id="65" name="TextBox 64"/>
              <p:cNvSpPr txBox="1">
                <a:spLocks noRot="1" noChangeAspect="1" noMove="1" noResize="1" noEditPoints="1" noAdjustHandles="1" noChangeArrowheads="1" noChangeShapeType="1" noTextEdit="1"/>
              </p:cNvSpPr>
              <p:nvPr/>
            </p:nvSpPr>
            <p:spPr>
              <a:xfrm>
                <a:off x="7058769" y="113939"/>
                <a:ext cx="1008162" cy="461665"/>
              </a:xfrm>
              <a:prstGeom prst="rect">
                <a:avLst/>
              </a:prstGeom>
              <a:blipFill rotWithShape="1">
                <a:blip r:embed="rId3"/>
                <a:stretch>
                  <a:fillRect/>
                </a:stretch>
              </a:blipFill>
            </p:spPr>
            <p:txBody>
              <a:bodyPr/>
              <a:lstStyle/>
              <a:p>
                <a:r>
                  <a:rPr lang="en-GB">
                    <a:noFill/>
                  </a:rPr>
                  <a:t> </a:t>
                </a:r>
              </a:p>
            </p:txBody>
          </p:sp>
        </mc:Fallback>
      </mc:AlternateContent>
      <p:sp>
        <p:nvSpPr>
          <p:cNvPr id="66" name="TextBox 65"/>
          <p:cNvSpPr txBox="1"/>
          <p:nvPr/>
        </p:nvSpPr>
        <p:spPr>
          <a:xfrm>
            <a:off x="199454" y="160903"/>
            <a:ext cx="3796482" cy="2246769"/>
          </a:xfrm>
          <a:prstGeom prst="rect">
            <a:avLst/>
          </a:prstGeom>
          <a:solidFill>
            <a:schemeClr val="bg1">
              <a:alpha val="87000"/>
            </a:schemeClr>
          </a:solidFill>
        </p:spPr>
        <p:txBody>
          <a:bodyPr wrap="square" rtlCol="0">
            <a:spAutoFit/>
          </a:bodyPr>
          <a:lstStyle/>
          <a:p>
            <a:r>
              <a:rPr lang="en-GB" sz="2800" dirty="0"/>
              <a:t>Suppose we just had two points on the line and wanted to determine the gradient, but didn’t want to draw a grid.</a:t>
            </a:r>
          </a:p>
        </p:txBody>
      </p:sp>
      <p:cxnSp>
        <p:nvCxnSpPr>
          <p:cNvPr id="6" name="Straight Arrow Connector 5"/>
          <p:cNvCxnSpPr/>
          <p:nvPr/>
        </p:nvCxnSpPr>
        <p:spPr>
          <a:xfrm flipV="1">
            <a:off x="3851920" y="4868863"/>
            <a:ext cx="2880668" cy="3894"/>
          </a:xfrm>
          <a:prstGeom prst="straightConnector1">
            <a:avLst/>
          </a:prstGeom>
          <a:ln>
            <a:prstDash val="dash"/>
            <a:tailEnd type="arrow"/>
          </a:ln>
        </p:spPr>
        <p:style>
          <a:lnRef idx="3">
            <a:schemeClr val="dk1"/>
          </a:lnRef>
          <a:fillRef idx="0">
            <a:schemeClr val="dk1"/>
          </a:fillRef>
          <a:effectRef idx="2">
            <a:schemeClr val="dk1"/>
          </a:effectRef>
          <a:fontRef idx="minor">
            <a:schemeClr val="tx1"/>
          </a:fontRef>
        </p:style>
      </p:cxnSp>
      <p:cxnSp>
        <p:nvCxnSpPr>
          <p:cNvPr id="67" name="Straight Arrow Connector 66"/>
          <p:cNvCxnSpPr/>
          <p:nvPr/>
        </p:nvCxnSpPr>
        <p:spPr>
          <a:xfrm flipV="1">
            <a:off x="6732588" y="563563"/>
            <a:ext cx="0" cy="4309195"/>
          </a:xfrm>
          <a:prstGeom prst="straightConnector1">
            <a:avLst/>
          </a:prstGeom>
          <a:ln>
            <a:prstDash val="dash"/>
            <a:tailEnd type="arrow"/>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68" name="TextBox 67"/>
              <p:cNvSpPr txBox="1"/>
              <p:nvPr/>
            </p:nvSpPr>
            <p:spPr>
              <a:xfrm>
                <a:off x="4834347" y="5013176"/>
                <a:ext cx="3796482" cy="461665"/>
              </a:xfrm>
              <a:prstGeom prst="rect">
                <a:avLst/>
              </a:prstGeom>
              <a:solidFill>
                <a:schemeClr val="bg1">
                  <a:alpha val="87000"/>
                </a:schemeClr>
              </a:solidFill>
            </p:spPr>
            <p:txBody>
              <a:bodyPr wrap="square" rtlCol="0">
                <a:spAutoFit/>
              </a:bodyPr>
              <a:lstStyle/>
              <a:p>
                <a14:m>
                  <m:oMath xmlns:m="http://schemas.openxmlformats.org/officeDocument/2006/math">
                    <m:r>
                      <a:rPr lang="en-GB" sz="2400" b="0" i="1" smtClean="0">
                        <a:latin typeface="Cambria Math"/>
                      </a:rPr>
                      <m:t>𝑥</m:t>
                    </m:r>
                  </m:oMath>
                </a14:m>
                <a:r>
                  <a:rPr lang="en-GB" sz="2400" dirty="0"/>
                  <a:t> has increased by 4.</a:t>
                </a:r>
              </a:p>
            </p:txBody>
          </p:sp>
        </mc:Choice>
        <mc:Fallback xmlns="">
          <p:sp>
            <p:nvSpPr>
              <p:cNvPr id="68" name="TextBox 67"/>
              <p:cNvSpPr txBox="1">
                <a:spLocks noRot="1" noChangeAspect="1" noMove="1" noResize="1" noEditPoints="1" noAdjustHandles="1" noChangeArrowheads="1" noChangeShapeType="1" noTextEdit="1"/>
              </p:cNvSpPr>
              <p:nvPr/>
            </p:nvSpPr>
            <p:spPr>
              <a:xfrm>
                <a:off x="4834347" y="5013176"/>
                <a:ext cx="3796482" cy="461665"/>
              </a:xfrm>
              <a:prstGeom prst="rect">
                <a:avLst/>
              </a:prstGeom>
              <a:blipFill rotWithShape="1">
                <a:blip r:embed="rId4"/>
                <a:stretch>
                  <a:fillRect t="-10526" b="-2894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9" name="TextBox 68"/>
              <p:cNvSpPr txBox="1"/>
              <p:nvPr/>
            </p:nvSpPr>
            <p:spPr>
              <a:xfrm>
                <a:off x="6876604" y="1601081"/>
                <a:ext cx="2139481" cy="830997"/>
              </a:xfrm>
              <a:prstGeom prst="rect">
                <a:avLst/>
              </a:prstGeom>
              <a:solidFill>
                <a:schemeClr val="bg1">
                  <a:alpha val="87000"/>
                </a:schemeClr>
              </a:solidFill>
            </p:spPr>
            <p:txBody>
              <a:bodyPr wrap="square" rtlCol="0">
                <a:spAutoFit/>
              </a:bodyPr>
              <a:lstStyle/>
              <a:p>
                <a14:m>
                  <m:oMath xmlns:m="http://schemas.openxmlformats.org/officeDocument/2006/math">
                    <m:r>
                      <a:rPr lang="en-GB" sz="2400" b="0" i="1" smtClean="0">
                        <a:latin typeface="Cambria Math"/>
                      </a:rPr>
                      <m:t>𝑦</m:t>
                    </m:r>
                  </m:oMath>
                </a14:m>
                <a:r>
                  <a:rPr lang="en-GB" sz="2400" dirty="0"/>
                  <a:t> has increased by 6.</a:t>
                </a:r>
              </a:p>
            </p:txBody>
          </p:sp>
        </mc:Choice>
        <mc:Fallback xmlns="">
          <p:sp>
            <p:nvSpPr>
              <p:cNvPr id="69" name="TextBox 68"/>
              <p:cNvSpPr txBox="1">
                <a:spLocks noRot="1" noChangeAspect="1" noMove="1" noResize="1" noEditPoints="1" noAdjustHandles="1" noChangeArrowheads="1" noChangeShapeType="1" noTextEdit="1"/>
              </p:cNvSpPr>
              <p:nvPr/>
            </p:nvSpPr>
            <p:spPr>
              <a:xfrm>
                <a:off x="6876604" y="1601081"/>
                <a:ext cx="2139481" cy="830997"/>
              </a:xfrm>
              <a:prstGeom prst="rect">
                <a:avLst/>
              </a:prstGeom>
              <a:blipFill rotWithShape="1">
                <a:blip r:embed="rId5"/>
                <a:stretch>
                  <a:fillRect l="-4274" t="-5882" r="-6553" b="-1617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3262287" y="5893226"/>
                <a:ext cx="3796482"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a:t>So what does </a:t>
                </a:r>
                <a14:m>
                  <m:oMath xmlns:m="http://schemas.openxmlformats.org/officeDocument/2006/math">
                    <m:r>
                      <a:rPr lang="en-GB" sz="2400" b="0" i="1" smtClean="0">
                        <a:latin typeface="Cambria Math"/>
                      </a:rPr>
                      <m:t>𝑦</m:t>
                    </m:r>
                  </m:oMath>
                </a14:m>
                <a:r>
                  <a:rPr lang="en-GB" sz="2400" dirty="0"/>
                  <a:t> change by for each unit increase in </a:t>
                </a:r>
                <a14:m>
                  <m:oMath xmlns:m="http://schemas.openxmlformats.org/officeDocument/2006/math">
                    <m:r>
                      <a:rPr lang="en-GB" sz="2400" b="0" i="1" smtClean="0">
                        <a:latin typeface="Cambria Math"/>
                      </a:rPr>
                      <m:t>𝑥</m:t>
                    </m:r>
                  </m:oMath>
                </a14:m>
                <a:r>
                  <a:rPr lang="en-GB" sz="2400" dirty="0"/>
                  <a:t>?</a:t>
                </a:r>
              </a:p>
            </p:txBody>
          </p:sp>
        </mc:Choice>
        <mc:Fallback xmlns="">
          <p:sp>
            <p:nvSpPr>
              <p:cNvPr id="70" name="TextBox 69"/>
              <p:cNvSpPr txBox="1">
                <a:spLocks noRot="1" noChangeAspect="1" noMove="1" noResize="1" noEditPoints="1" noAdjustHandles="1" noChangeArrowheads="1" noChangeShapeType="1" noTextEdit="1"/>
              </p:cNvSpPr>
              <p:nvPr/>
            </p:nvSpPr>
            <p:spPr>
              <a:xfrm>
                <a:off x="3262287" y="5893226"/>
                <a:ext cx="3796482" cy="830997"/>
              </a:xfrm>
              <a:prstGeom prst="rect">
                <a:avLst/>
              </a:prstGeom>
              <a:blipFill rotWithShape="1">
                <a:blip r:embed="rId6"/>
                <a:stretch>
                  <a:fillRect l="-2073" t="-4286" b="-1428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1" name="TextBox 70"/>
              <p:cNvSpPr txBox="1"/>
              <p:nvPr/>
            </p:nvSpPr>
            <p:spPr>
              <a:xfrm>
                <a:off x="7058769" y="5893226"/>
                <a:ext cx="2041688" cy="81259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GB" sz="2500" b="1" i="1" smtClean="0">
                          <a:latin typeface="Cambria Math"/>
                        </a:rPr>
                        <m:t>𝒎</m:t>
                      </m:r>
                      <m:r>
                        <a:rPr lang="en-GB" sz="2500" b="1" i="1" smtClean="0">
                          <a:latin typeface="Cambria Math"/>
                        </a:rPr>
                        <m:t>=</m:t>
                      </m:r>
                      <m:f>
                        <m:fPr>
                          <m:ctrlPr>
                            <a:rPr lang="en-GB" sz="2500" b="1" i="1" smtClean="0">
                              <a:latin typeface="Cambria Math" panose="02040503050406030204" pitchFamily="18" charset="0"/>
                            </a:rPr>
                          </m:ctrlPr>
                        </m:fPr>
                        <m:num>
                          <m:r>
                            <a:rPr lang="en-GB" sz="2500" b="1" i="1" smtClean="0">
                              <a:latin typeface="Cambria Math"/>
                            </a:rPr>
                            <m:t>𝟔</m:t>
                          </m:r>
                        </m:num>
                        <m:den>
                          <m:r>
                            <a:rPr lang="en-GB" sz="2500" b="1" i="1" smtClean="0">
                              <a:latin typeface="Cambria Math"/>
                            </a:rPr>
                            <m:t>𝟒</m:t>
                          </m:r>
                        </m:den>
                      </m:f>
                      <m:r>
                        <a:rPr lang="en-GB" sz="2500" b="1" i="1" smtClean="0">
                          <a:latin typeface="Cambria Math"/>
                        </a:rPr>
                        <m:t>=</m:t>
                      </m:r>
                      <m:r>
                        <a:rPr lang="en-GB" sz="2500" b="1" i="1" smtClean="0">
                          <a:latin typeface="Cambria Math"/>
                        </a:rPr>
                        <m:t>𝟏</m:t>
                      </m:r>
                      <m:r>
                        <a:rPr lang="en-GB" sz="2500" b="1" i="1" smtClean="0">
                          <a:latin typeface="Cambria Math"/>
                        </a:rPr>
                        <m:t>.</m:t>
                      </m:r>
                      <m:r>
                        <a:rPr lang="en-GB" sz="2500" b="1" i="1" smtClean="0">
                          <a:latin typeface="Cambria Math"/>
                        </a:rPr>
                        <m:t>𝟓</m:t>
                      </m:r>
                    </m:oMath>
                  </m:oMathPara>
                </a14:m>
                <a:endParaRPr lang="en-GB" sz="2500" b="1" dirty="0"/>
              </a:p>
            </p:txBody>
          </p:sp>
        </mc:Choice>
        <mc:Fallback xmlns="">
          <p:sp>
            <p:nvSpPr>
              <p:cNvPr id="71" name="TextBox 70"/>
              <p:cNvSpPr txBox="1">
                <a:spLocks noRot="1" noChangeAspect="1" noMove="1" noResize="1" noEditPoints="1" noAdjustHandles="1" noChangeArrowheads="1" noChangeShapeType="1" noTextEdit="1"/>
              </p:cNvSpPr>
              <p:nvPr/>
            </p:nvSpPr>
            <p:spPr>
              <a:xfrm>
                <a:off x="7058769" y="5893226"/>
                <a:ext cx="2041688" cy="812595"/>
              </a:xfrm>
              <a:prstGeom prst="rect">
                <a:avLst/>
              </a:prstGeom>
              <a:blipFill rotWithShape="1">
                <a:blip r:embed="rId7"/>
                <a:stretch>
                  <a:fillRect/>
                </a:stretch>
              </a:blipFill>
            </p:spPr>
            <p:txBody>
              <a:bodyPr/>
              <a:lstStyle/>
              <a:p>
                <a:r>
                  <a:rPr lang="en-GB">
                    <a:noFill/>
                  </a:rPr>
                  <a:t> </a:t>
                </a:r>
              </a:p>
            </p:txBody>
          </p:sp>
        </mc:Fallback>
      </mc:AlternateContent>
      <p:sp>
        <p:nvSpPr>
          <p:cNvPr id="72" name="Rectangle 71"/>
          <p:cNvSpPr/>
          <p:nvPr/>
        </p:nvSpPr>
        <p:spPr>
          <a:xfrm>
            <a:off x="7802736" y="5867897"/>
            <a:ext cx="1297721" cy="8379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2808673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1000"/>
                                        <p:tgtEl>
                                          <p:spTgt spid="68"/>
                                        </p:tgtEl>
                                      </p:cBhvr>
                                    </p:animEffect>
                                    <p:anim calcmode="lin" valueType="num">
                                      <p:cBhvr>
                                        <p:cTn id="8" dur="1000" fill="hold"/>
                                        <p:tgtEl>
                                          <p:spTgt spid="68"/>
                                        </p:tgtEl>
                                        <p:attrNameLst>
                                          <p:attrName>ppt_x</p:attrName>
                                        </p:attrNameLst>
                                      </p:cBhvr>
                                      <p:tavLst>
                                        <p:tav tm="0">
                                          <p:val>
                                            <p:strVal val="#ppt_x"/>
                                          </p:val>
                                        </p:tav>
                                        <p:tav tm="100000">
                                          <p:val>
                                            <p:strVal val="#ppt_x"/>
                                          </p:val>
                                        </p:tav>
                                      </p:tavLst>
                                    </p:anim>
                                    <p:anim calcmode="lin" valueType="num">
                                      <p:cBhvr>
                                        <p:cTn id="9" dur="1000" fill="hold"/>
                                        <p:tgtEl>
                                          <p:spTgt spid="6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fade">
                                      <p:cBhvr>
                                        <p:cTn id="19" dur="1000"/>
                                        <p:tgtEl>
                                          <p:spTgt spid="67"/>
                                        </p:tgtEl>
                                      </p:cBhvr>
                                    </p:animEffect>
                                    <p:anim calcmode="lin" valueType="num">
                                      <p:cBhvr>
                                        <p:cTn id="20" dur="1000" fill="hold"/>
                                        <p:tgtEl>
                                          <p:spTgt spid="67"/>
                                        </p:tgtEl>
                                        <p:attrNameLst>
                                          <p:attrName>ppt_x</p:attrName>
                                        </p:attrNameLst>
                                      </p:cBhvr>
                                      <p:tavLst>
                                        <p:tav tm="0">
                                          <p:val>
                                            <p:strVal val="#ppt_x"/>
                                          </p:val>
                                        </p:tav>
                                        <p:tav tm="100000">
                                          <p:val>
                                            <p:strVal val="#ppt_x"/>
                                          </p:val>
                                        </p:tav>
                                      </p:tavLst>
                                    </p:anim>
                                    <p:anim calcmode="lin" valueType="num">
                                      <p:cBhvr>
                                        <p:cTn id="21" dur="1000" fill="hold"/>
                                        <p:tgtEl>
                                          <p:spTgt spid="6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1000"/>
                                        <p:tgtEl>
                                          <p:spTgt spid="69"/>
                                        </p:tgtEl>
                                      </p:cBhvr>
                                    </p:animEffect>
                                    <p:anim calcmode="lin" valueType="num">
                                      <p:cBhvr>
                                        <p:cTn id="25" dur="1000" fill="hold"/>
                                        <p:tgtEl>
                                          <p:spTgt spid="69"/>
                                        </p:tgtEl>
                                        <p:attrNameLst>
                                          <p:attrName>ppt_x</p:attrName>
                                        </p:attrNameLst>
                                      </p:cBhvr>
                                      <p:tavLst>
                                        <p:tav tm="0">
                                          <p:val>
                                            <p:strVal val="#ppt_x"/>
                                          </p:val>
                                        </p:tav>
                                        <p:tav tm="100000">
                                          <p:val>
                                            <p:strVal val="#ppt_x"/>
                                          </p:val>
                                        </p:tav>
                                      </p:tavLst>
                                    </p:anim>
                                    <p:anim calcmode="lin" valueType="num">
                                      <p:cBhvr>
                                        <p:cTn id="26"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7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72"/>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0" nodeType="clickEffect">
                                  <p:stCondLst>
                                    <p:cond delay="0"/>
                                  </p:stCondLst>
                                  <p:childTnLst>
                                    <p:animEffect transition="out" filter="fade">
                                      <p:cBhvr>
                                        <p:cTn id="39" dur="500"/>
                                        <p:tgtEl>
                                          <p:spTgt spid="72"/>
                                        </p:tgtEl>
                                      </p:cBhvr>
                                    </p:animEffect>
                                    <p:set>
                                      <p:cBhvr>
                                        <p:cTn id="40" dur="1" fill="hold">
                                          <p:stCondLst>
                                            <p:cond delay="499"/>
                                          </p:stCondLst>
                                        </p:cTn>
                                        <p:tgtEl>
                                          <p:spTgt spid="72"/>
                                        </p:tgtEl>
                                        <p:attrNameLst>
                                          <p:attrName>style.visibility</p:attrName>
                                        </p:attrNameLst>
                                      </p:cBhvr>
                                      <p:to>
                                        <p:strVal val="hidden"/>
                                      </p:to>
                                    </p:set>
                                  </p:childTnLst>
                                </p:cTn>
                              </p:par>
                            </p:childTnLst>
                          </p:cTn>
                        </p:par>
                      </p:childTnLst>
                    </p:cTn>
                  </p:par>
                </p:childTnLst>
              </p:cTn>
              <p:nextCondLst>
                <p:cond evt="onClick" delay="0">
                  <p:tgtEl>
                    <p:spTgt spid="72"/>
                  </p:tgtEl>
                </p:cond>
              </p:nextCondLst>
            </p:seq>
          </p:childTnLst>
        </p:cTn>
      </p:par>
    </p:tnLst>
    <p:bldLst>
      <p:bldP spid="68" grpId="0" animBg="1"/>
      <p:bldP spid="69" grpId="0" animBg="1"/>
      <p:bldP spid="70" grpId="0" animBg="1"/>
      <p:bldP spid="71" grpId="0" animBg="1"/>
      <p:bldP spid="72" grpId="0" animBg="1"/>
      <p:bldP spid="72"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Gradient using two points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971600" y="1196752"/>
                <a:ext cx="7848872" cy="1847685"/>
              </a:xfrm>
              <a:prstGeom prst="rect">
                <a:avLst/>
              </a:prstGeom>
              <a:noFill/>
            </p:spPr>
            <p:txBody>
              <a:bodyPr wrap="square" rtlCol="0">
                <a:spAutoFit/>
              </a:bodyPr>
              <a:lstStyle/>
              <a:p>
                <a:r>
                  <a:rPr lang="en-GB" sz="2800" dirty="0"/>
                  <a:t>Given two points on a line, the gradient is:</a:t>
                </a:r>
              </a:p>
              <a:p>
                <a:endParaRPr lang="en-GB" sz="2800" dirty="0"/>
              </a:p>
              <a:p>
                <a:pPr/>
                <a14:m>
                  <m:oMathPara xmlns:m="http://schemas.openxmlformats.org/officeDocument/2006/math">
                    <m:oMathParaPr>
                      <m:jc m:val="centerGroup"/>
                    </m:oMathParaPr>
                    <m:oMath xmlns:m="http://schemas.openxmlformats.org/officeDocument/2006/math">
                      <m:r>
                        <a:rPr lang="en-GB" sz="2800" b="0" i="1" smtClean="0">
                          <a:latin typeface="Cambria Math"/>
                        </a:rPr>
                        <m:t>𝑚</m:t>
                      </m:r>
                      <m:r>
                        <a:rPr lang="en-GB" sz="2800" b="0" i="1" smtClean="0">
                          <a:latin typeface="Cambria Math"/>
                        </a:rPr>
                        <m:t>=</m:t>
                      </m:r>
                      <m:f>
                        <m:fPr>
                          <m:ctrlPr>
                            <a:rPr lang="en-GB" sz="2800" b="0" i="1" smtClean="0">
                              <a:latin typeface="Cambria Math" panose="02040503050406030204" pitchFamily="18" charset="0"/>
                            </a:rPr>
                          </m:ctrlPr>
                        </m:fPr>
                        <m:num>
                          <m:r>
                            <a:rPr lang="en-GB" sz="2800" b="0" i="1" smtClean="0">
                              <a:latin typeface="Cambria Math"/>
                            </a:rPr>
                            <m:t>𝑐h𝑎𝑛𝑔𝑒</m:t>
                          </m:r>
                          <m:r>
                            <a:rPr lang="en-GB" sz="2800" b="0" i="1" smtClean="0">
                              <a:latin typeface="Cambria Math"/>
                            </a:rPr>
                            <m:t> </m:t>
                          </m:r>
                          <m:r>
                            <a:rPr lang="en-GB" sz="2800" b="0" i="1" smtClean="0">
                              <a:latin typeface="Cambria Math"/>
                            </a:rPr>
                            <m:t>𝑖𝑛</m:t>
                          </m:r>
                          <m:r>
                            <a:rPr lang="en-GB" sz="2800" b="0" i="1" smtClean="0">
                              <a:latin typeface="Cambria Math"/>
                            </a:rPr>
                            <m:t> </m:t>
                          </m:r>
                          <m:r>
                            <a:rPr lang="en-GB" sz="2800" b="0" i="1" smtClean="0">
                              <a:latin typeface="Cambria Math"/>
                            </a:rPr>
                            <m:t>𝑦</m:t>
                          </m:r>
                        </m:num>
                        <m:den>
                          <m:r>
                            <a:rPr lang="en-GB" sz="2800" b="0" i="1" smtClean="0">
                              <a:latin typeface="Cambria Math"/>
                            </a:rPr>
                            <m:t>𝑐h𝑎𝑛𝑔𝑒</m:t>
                          </m:r>
                          <m:r>
                            <a:rPr lang="en-GB" sz="2800" b="0" i="1" smtClean="0">
                              <a:latin typeface="Cambria Math"/>
                            </a:rPr>
                            <m:t> </m:t>
                          </m:r>
                          <m:r>
                            <a:rPr lang="en-GB" sz="2800" b="0" i="1" smtClean="0">
                              <a:latin typeface="Cambria Math"/>
                            </a:rPr>
                            <m:t>𝑖𝑛</m:t>
                          </m:r>
                          <m:r>
                            <a:rPr lang="en-GB" sz="2800" b="0" i="1" smtClean="0">
                              <a:latin typeface="Cambria Math"/>
                            </a:rPr>
                            <m:t> </m:t>
                          </m:r>
                          <m:r>
                            <a:rPr lang="en-GB" sz="2800" b="0" i="1" smtClean="0">
                              <a:latin typeface="Cambria Math"/>
                            </a:rPr>
                            <m:t>𝑥</m:t>
                          </m:r>
                        </m:den>
                      </m:f>
                    </m:oMath>
                  </m:oMathPara>
                </a14:m>
                <a:endParaRPr lang="en-GB"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971600" y="1196752"/>
                <a:ext cx="7848872" cy="1847685"/>
              </a:xfrm>
              <a:prstGeom prst="rect">
                <a:avLst/>
              </a:prstGeom>
              <a:blipFill rotWithShape="1">
                <a:blip r:embed="rId2"/>
                <a:stretch>
                  <a:fillRect l="-1553" t="-2970"/>
                </a:stretch>
              </a:blipFill>
            </p:spPr>
            <p:txBody>
              <a:bodyPr/>
              <a:lstStyle/>
              <a:p>
                <a:r>
                  <a:rPr lang="en-GB">
                    <a:noFill/>
                  </a:rPr>
                  <a:t> </a:t>
                </a:r>
              </a:p>
            </p:txBody>
          </p:sp>
        </mc:Fallback>
      </mc:AlternateContent>
      <p:sp>
        <p:nvSpPr>
          <p:cNvPr id="6" name="TextBox 5"/>
          <p:cNvSpPr txBox="1"/>
          <p:nvPr/>
        </p:nvSpPr>
        <p:spPr>
          <a:xfrm>
            <a:off x="120130" y="1155254"/>
            <a:ext cx="720080" cy="769441"/>
          </a:xfrm>
          <a:prstGeom prst="rect">
            <a:avLst/>
          </a:prstGeom>
          <a:noFill/>
        </p:spPr>
        <p:txBody>
          <a:bodyPr wrap="square" rtlCol="0">
            <a:spAutoFit/>
          </a:bodyPr>
          <a:lstStyle/>
          <a:p>
            <a:r>
              <a:rPr lang="en-GB" sz="4400" dirty="0">
                <a:latin typeface="Wingdings" pitchFamily="2" charset="2"/>
              </a:rPr>
              <a:t>!</a:t>
            </a:r>
          </a:p>
        </p:txBody>
      </p:sp>
      <mc:AlternateContent xmlns:mc="http://schemas.openxmlformats.org/markup-compatibility/2006" xmlns:a14="http://schemas.microsoft.com/office/drawing/2010/main">
        <mc:Choice Requires="a14">
          <p:sp>
            <p:nvSpPr>
              <p:cNvPr id="8" name="TextBox 7"/>
              <p:cNvSpPr txBox="1"/>
              <p:nvPr/>
            </p:nvSpPr>
            <p:spPr>
              <a:xfrm>
                <a:off x="480170" y="3729226"/>
                <a:ext cx="4595886"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sz="4000" b="0" i="1" smtClean="0">
                              <a:latin typeface="Cambria Math" panose="02040503050406030204" pitchFamily="18" charset="0"/>
                            </a:rPr>
                          </m:ctrlPr>
                        </m:dPr>
                        <m:e>
                          <m:r>
                            <a:rPr lang="en-GB" sz="4000" b="0" i="1" smtClean="0">
                              <a:latin typeface="Cambria Math"/>
                            </a:rPr>
                            <m:t>1, 4</m:t>
                          </m:r>
                        </m:e>
                      </m:d>
                      <m:r>
                        <a:rPr lang="en-GB" sz="4000" b="0" i="1" smtClean="0">
                          <a:latin typeface="Cambria Math"/>
                        </a:rPr>
                        <m:t>    (3, 10)</m:t>
                      </m:r>
                    </m:oMath>
                  </m:oMathPara>
                </a14:m>
                <a:endParaRPr lang="en-GB" sz="4000" dirty="0"/>
              </a:p>
            </p:txBody>
          </p:sp>
        </mc:Choice>
        <mc:Fallback xmlns="">
          <p:sp>
            <p:nvSpPr>
              <p:cNvPr id="8" name="TextBox 7"/>
              <p:cNvSpPr txBox="1">
                <a:spLocks noRot="1" noChangeAspect="1" noMove="1" noResize="1" noEditPoints="1" noAdjustHandles="1" noChangeArrowheads="1" noChangeShapeType="1" noTextEdit="1"/>
              </p:cNvSpPr>
              <p:nvPr/>
            </p:nvSpPr>
            <p:spPr>
              <a:xfrm>
                <a:off x="480170" y="3729226"/>
                <a:ext cx="4595886" cy="707886"/>
              </a:xfrm>
              <a:prstGeom prst="rect">
                <a:avLst/>
              </a:prstGeom>
              <a:blipFill rotWithShape="1">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508104" y="3795137"/>
                <a:ext cx="2808312"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000" b="0" i="1" smtClean="0">
                          <a:latin typeface="Cambria Math"/>
                        </a:rPr>
                        <m:t>𝑚</m:t>
                      </m:r>
                      <m:r>
                        <a:rPr lang="en-GB" sz="4000" b="0" i="1" smtClean="0">
                          <a:latin typeface="Cambria Math"/>
                        </a:rPr>
                        <m:t>=3</m:t>
                      </m:r>
                    </m:oMath>
                  </m:oMathPara>
                </a14:m>
                <a:endParaRPr lang="en-GB" sz="4000" dirty="0"/>
              </a:p>
            </p:txBody>
          </p:sp>
        </mc:Choice>
        <mc:Fallback xmlns="">
          <p:sp>
            <p:nvSpPr>
              <p:cNvPr id="18" name="TextBox 17"/>
              <p:cNvSpPr txBox="1">
                <a:spLocks noRot="1" noChangeAspect="1" noMove="1" noResize="1" noEditPoints="1" noAdjustHandles="1" noChangeArrowheads="1" noChangeShapeType="1" noTextEdit="1"/>
              </p:cNvSpPr>
              <p:nvPr/>
            </p:nvSpPr>
            <p:spPr>
              <a:xfrm>
                <a:off x="5508104" y="3795137"/>
                <a:ext cx="2808312" cy="707886"/>
              </a:xfrm>
              <a:prstGeom prst="rect">
                <a:avLst/>
              </a:prstGeom>
              <a:blipFill rotWithShape="1">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14717" y="4725144"/>
                <a:ext cx="4595886"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sz="4000" b="0" i="1" smtClean="0">
                              <a:latin typeface="Cambria Math" panose="02040503050406030204" pitchFamily="18" charset="0"/>
                            </a:rPr>
                          </m:ctrlPr>
                        </m:dPr>
                        <m:e>
                          <m:r>
                            <a:rPr lang="en-GB" sz="4000" b="0" i="1" smtClean="0">
                              <a:latin typeface="Cambria Math"/>
                            </a:rPr>
                            <m:t>5, 7</m:t>
                          </m:r>
                        </m:e>
                      </m:d>
                      <m:r>
                        <a:rPr lang="en-GB" sz="4000" b="0" i="1" smtClean="0">
                          <a:latin typeface="Cambria Math"/>
                        </a:rPr>
                        <m:t>    (8, 1)</m:t>
                      </m:r>
                    </m:oMath>
                  </m:oMathPara>
                </a14:m>
                <a:endParaRPr lang="en-GB" sz="4000" dirty="0"/>
              </a:p>
            </p:txBody>
          </p:sp>
        </mc:Choice>
        <mc:Fallback xmlns="">
          <p:sp>
            <p:nvSpPr>
              <p:cNvPr id="19" name="TextBox 18"/>
              <p:cNvSpPr txBox="1">
                <a:spLocks noRot="1" noChangeAspect="1" noMove="1" noResize="1" noEditPoints="1" noAdjustHandles="1" noChangeArrowheads="1" noChangeShapeType="1" noTextEdit="1"/>
              </p:cNvSpPr>
              <p:nvPr/>
            </p:nvSpPr>
            <p:spPr>
              <a:xfrm>
                <a:off x="314717" y="4725144"/>
                <a:ext cx="4595886" cy="707886"/>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5652120" y="4579723"/>
                <a:ext cx="2808312"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000" b="0" i="1" smtClean="0">
                          <a:latin typeface="Cambria Math"/>
                        </a:rPr>
                        <m:t>𝑚</m:t>
                      </m:r>
                      <m:r>
                        <a:rPr lang="en-GB" sz="4000" b="0" i="1" smtClean="0">
                          <a:latin typeface="Cambria Math"/>
                        </a:rPr>
                        <m:t>=−2</m:t>
                      </m:r>
                    </m:oMath>
                  </m:oMathPara>
                </a14:m>
                <a:endParaRPr lang="en-GB" sz="4000" dirty="0"/>
              </a:p>
            </p:txBody>
          </p:sp>
        </mc:Choice>
        <mc:Fallback xmlns="">
          <p:sp>
            <p:nvSpPr>
              <p:cNvPr id="23" name="TextBox 22"/>
              <p:cNvSpPr txBox="1">
                <a:spLocks noRot="1" noChangeAspect="1" noMove="1" noResize="1" noEditPoints="1" noAdjustHandles="1" noChangeArrowheads="1" noChangeShapeType="1" noTextEdit="1"/>
              </p:cNvSpPr>
              <p:nvPr/>
            </p:nvSpPr>
            <p:spPr>
              <a:xfrm>
                <a:off x="5652120" y="4579723"/>
                <a:ext cx="2808312" cy="707886"/>
              </a:xfrm>
              <a:prstGeom prst="rect">
                <a:avLst/>
              </a:prstGeom>
              <a:blipFill rotWithShape="1">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611560" y="5661248"/>
                <a:ext cx="4595886"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sz="4000" b="0" i="1" smtClean="0">
                              <a:latin typeface="Cambria Math" panose="02040503050406030204" pitchFamily="18" charset="0"/>
                            </a:rPr>
                          </m:ctrlPr>
                        </m:dPr>
                        <m:e>
                          <m:r>
                            <a:rPr lang="en-GB" sz="4000" b="0" i="1" smtClean="0">
                              <a:latin typeface="Cambria Math"/>
                            </a:rPr>
                            <m:t>2, 2</m:t>
                          </m:r>
                        </m:e>
                      </m:d>
                      <m:r>
                        <a:rPr lang="en-GB" sz="4000" b="0" i="1" smtClean="0">
                          <a:latin typeface="Cambria Math"/>
                        </a:rPr>
                        <m:t>    (−1, 10)</m:t>
                      </m:r>
                    </m:oMath>
                  </m:oMathPara>
                </a14:m>
                <a:endParaRPr lang="en-GB" sz="4000" dirty="0"/>
              </a:p>
            </p:txBody>
          </p:sp>
        </mc:Choice>
        <mc:Fallback xmlns="">
          <p:sp>
            <p:nvSpPr>
              <p:cNvPr id="24" name="TextBox 23"/>
              <p:cNvSpPr txBox="1">
                <a:spLocks noRot="1" noChangeAspect="1" noMove="1" noResize="1" noEditPoints="1" noAdjustHandles="1" noChangeArrowheads="1" noChangeShapeType="1" noTextEdit="1"/>
              </p:cNvSpPr>
              <p:nvPr/>
            </p:nvSpPr>
            <p:spPr>
              <a:xfrm>
                <a:off x="611560" y="5661248"/>
                <a:ext cx="4595886" cy="707886"/>
              </a:xfrm>
              <a:prstGeom prst="rect">
                <a:avLst/>
              </a:prstGeom>
              <a:blipFill rotWithShape="1">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5636484" y="5499803"/>
                <a:ext cx="2808312" cy="12488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000" b="0" i="1" smtClean="0">
                          <a:latin typeface="Cambria Math"/>
                        </a:rPr>
                        <m:t>𝑚</m:t>
                      </m:r>
                      <m:r>
                        <a:rPr lang="en-GB" sz="4000" b="0" i="1" smtClean="0">
                          <a:latin typeface="Cambria Math"/>
                        </a:rPr>
                        <m:t>=−</m:t>
                      </m:r>
                      <m:f>
                        <m:fPr>
                          <m:ctrlPr>
                            <a:rPr lang="en-GB" sz="4000" b="0" i="1" smtClean="0">
                              <a:latin typeface="Cambria Math" panose="02040503050406030204" pitchFamily="18" charset="0"/>
                            </a:rPr>
                          </m:ctrlPr>
                        </m:fPr>
                        <m:num>
                          <m:r>
                            <a:rPr lang="en-GB" sz="4000" b="0" i="1" smtClean="0">
                              <a:latin typeface="Cambria Math"/>
                            </a:rPr>
                            <m:t>8</m:t>
                          </m:r>
                        </m:num>
                        <m:den>
                          <m:r>
                            <a:rPr lang="en-GB" sz="4000" b="0" i="1" smtClean="0">
                              <a:latin typeface="Cambria Math"/>
                            </a:rPr>
                            <m:t>3</m:t>
                          </m:r>
                        </m:den>
                      </m:f>
                    </m:oMath>
                  </m:oMathPara>
                </a14:m>
                <a:endParaRPr lang="en-GB" sz="4000" dirty="0"/>
              </a:p>
            </p:txBody>
          </p:sp>
        </mc:Choice>
        <mc:Fallback xmlns="">
          <p:sp>
            <p:nvSpPr>
              <p:cNvPr id="25" name="TextBox 24"/>
              <p:cNvSpPr txBox="1">
                <a:spLocks noRot="1" noChangeAspect="1" noMove="1" noResize="1" noEditPoints="1" noAdjustHandles="1" noChangeArrowheads="1" noChangeShapeType="1" noTextEdit="1"/>
              </p:cNvSpPr>
              <p:nvPr/>
            </p:nvSpPr>
            <p:spPr>
              <a:xfrm>
                <a:off x="5636484" y="5499803"/>
                <a:ext cx="2808312" cy="1248803"/>
              </a:xfrm>
              <a:prstGeom prst="rect">
                <a:avLst/>
              </a:prstGeom>
              <a:blipFill rotWithShape="1">
                <a:blip r:embed="rId8"/>
                <a:stretch>
                  <a:fillRect/>
                </a:stretch>
              </a:blipFill>
            </p:spPr>
            <p:txBody>
              <a:bodyPr/>
              <a:lstStyle/>
              <a:p>
                <a:r>
                  <a:rPr lang="en-GB">
                    <a:noFill/>
                  </a:rPr>
                  <a:t> </a:t>
                </a:r>
              </a:p>
            </p:txBody>
          </p:sp>
        </mc:Fallback>
      </mc:AlternateContent>
      <p:sp>
        <p:nvSpPr>
          <p:cNvPr id="26" name="Rectangle 25"/>
          <p:cNvSpPr/>
          <p:nvPr/>
        </p:nvSpPr>
        <p:spPr>
          <a:xfrm>
            <a:off x="7238928" y="3861048"/>
            <a:ext cx="828093"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7" name="Rectangle 26"/>
          <p:cNvSpPr/>
          <p:nvPr/>
        </p:nvSpPr>
        <p:spPr>
          <a:xfrm>
            <a:off x="7236296" y="4645634"/>
            <a:ext cx="828093"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8" name="Rectangle 27"/>
          <p:cNvSpPr/>
          <p:nvPr/>
        </p:nvSpPr>
        <p:spPr>
          <a:xfrm>
            <a:off x="7236295" y="5578120"/>
            <a:ext cx="828093" cy="11505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cxnSp>
        <p:nvCxnSpPr>
          <p:cNvPr id="29" name="Straight Connector 28"/>
          <p:cNvCxnSpPr/>
          <p:nvPr/>
        </p:nvCxnSpPr>
        <p:spPr>
          <a:xfrm>
            <a:off x="218" y="3573016"/>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18" y="4568934"/>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18" y="5499803"/>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10220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7"/>
                                        </p:tgtEl>
                                      </p:cBhvr>
                                    </p:animEffect>
                                    <p:set>
                                      <p:cBhvr>
                                        <p:cTn id="13"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4" restart="whenNotActive" fill="hold" evtFilter="cancelBubble" nodeType="interactiveSeq">
                <p:stCondLst>
                  <p:cond evt="onClick" delay="0">
                    <p:tgtEl>
                      <p:spTgt spid="2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8"/>
                                        </p:tgtEl>
                                      </p:cBhvr>
                                    </p:animEffect>
                                    <p:set>
                                      <p:cBhvr>
                                        <p:cTn id="19"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bldLst>
      <p:bldP spid="26" grpId="0" animBg="1"/>
      <p:bldP spid="27" grpId="0" animBg="1"/>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GCSE specification:</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9" name="TextBox 8"/>
          <p:cNvSpPr txBox="1"/>
          <p:nvPr/>
        </p:nvSpPr>
        <p:spPr>
          <a:xfrm>
            <a:off x="251521" y="836712"/>
            <a:ext cx="8640960" cy="2985433"/>
          </a:xfrm>
          <a:prstGeom prst="rect">
            <a:avLst/>
          </a:prstGeom>
          <a:noFill/>
        </p:spPr>
        <p:txBody>
          <a:bodyPr wrap="square" rtlCol="0">
            <a:spAutoFit/>
          </a:bodyPr>
          <a:lstStyle/>
          <a:p>
            <a:pPr marL="342900" lvl="0" indent="-342900">
              <a:spcBef>
                <a:spcPts val="600"/>
              </a:spcBef>
              <a:spcAft>
                <a:spcPts val="600"/>
              </a:spcAft>
              <a:buFont typeface="Webdings"/>
              <a:buChar char=""/>
              <a:tabLst>
                <a:tab pos="228600" algn="l"/>
              </a:tabLst>
            </a:pPr>
            <a:r>
              <a:rPr lang="en-GB" sz="1600" dirty="0"/>
              <a:t>Understand that an equation of the form y = mx + c corresponds to a straight line graph</a:t>
            </a:r>
          </a:p>
          <a:p>
            <a:pPr marL="342900" lvl="0" indent="-342900">
              <a:spcBef>
                <a:spcPts val="600"/>
              </a:spcBef>
              <a:spcAft>
                <a:spcPts val="600"/>
              </a:spcAft>
              <a:buFont typeface="Webdings"/>
              <a:buChar char=""/>
              <a:tabLst>
                <a:tab pos="228600" algn="l"/>
              </a:tabLst>
            </a:pPr>
            <a:r>
              <a:rPr lang="en-GB" sz="1600" dirty="0"/>
              <a:t>Plot straight line graphs from their equations</a:t>
            </a:r>
          </a:p>
          <a:p>
            <a:pPr marL="342900" lvl="0" indent="-342900">
              <a:spcBef>
                <a:spcPts val="600"/>
              </a:spcBef>
              <a:spcAft>
                <a:spcPts val="600"/>
              </a:spcAft>
              <a:buFont typeface="Webdings"/>
              <a:buChar char=""/>
              <a:tabLst>
                <a:tab pos="228600" algn="l"/>
              </a:tabLst>
            </a:pPr>
            <a:r>
              <a:rPr lang="en-GB" sz="1600" dirty="0"/>
              <a:t>Find the gradient of a straight line graph, using its equation or using two points. </a:t>
            </a:r>
          </a:p>
          <a:p>
            <a:pPr marL="342900" lvl="0" indent="-342900">
              <a:spcBef>
                <a:spcPts val="600"/>
              </a:spcBef>
              <a:spcAft>
                <a:spcPts val="600"/>
              </a:spcAft>
              <a:buFont typeface="Webdings"/>
              <a:buChar char=""/>
              <a:tabLst>
                <a:tab pos="228600" algn="l"/>
              </a:tabLst>
            </a:pPr>
            <a:r>
              <a:rPr lang="en-GB" sz="1600" dirty="0"/>
              <a:t>Understand how the gradient of a real life graph relates to the relationship between the two variables</a:t>
            </a:r>
            <a:endParaRPr lang="en-GB" sz="1600" dirty="0">
              <a:latin typeface="Times New Roman"/>
              <a:ea typeface="Times New Roman"/>
            </a:endParaRPr>
          </a:p>
          <a:p>
            <a:pPr marL="342900" lvl="0" indent="-342900">
              <a:spcBef>
                <a:spcPts val="600"/>
              </a:spcBef>
              <a:spcAft>
                <a:spcPts val="600"/>
              </a:spcAft>
              <a:buFont typeface="Webdings"/>
              <a:buChar char=""/>
              <a:tabLst>
                <a:tab pos="228600" algn="l"/>
              </a:tabLst>
            </a:pPr>
            <a:r>
              <a:rPr lang="en-GB" sz="1600" dirty="0"/>
              <a:t>Understand how the gradients of parallel lines are related.</a:t>
            </a:r>
          </a:p>
          <a:p>
            <a:pPr marL="342900" lvl="0" indent="-342900">
              <a:spcBef>
                <a:spcPts val="600"/>
              </a:spcBef>
              <a:spcAft>
                <a:spcPts val="600"/>
              </a:spcAft>
              <a:buFont typeface="Webdings"/>
              <a:buChar char=""/>
              <a:tabLst>
                <a:tab pos="228600" algn="l"/>
              </a:tabLst>
            </a:pPr>
            <a:r>
              <a:rPr lang="en-GB" sz="1600" b="1" dirty="0"/>
              <a:t>Understand how the gradients of perpendicular lines are related (NEW TO YOU).</a:t>
            </a:r>
          </a:p>
          <a:p>
            <a:pPr marL="342900" lvl="0" indent="-342900">
              <a:spcBef>
                <a:spcPts val="600"/>
              </a:spcBef>
              <a:spcAft>
                <a:spcPts val="600"/>
              </a:spcAft>
              <a:buFont typeface="Webdings"/>
              <a:buChar char=""/>
              <a:tabLst>
                <a:tab pos="228600" algn="l"/>
              </a:tabLst>
            </a:pPr>
            <a:r>
              <a:rPr lang="en-GB" sz="1600" dirty="0"/>
              <a:t>Generate equations of a line parallel or perpendicular to a straight line graph.</a:t>
            </a:r>
          </a:p>
        </p:txBody>
      </p:sp>
    </p:spTree>
    <p:extLst>
      <p:ext uri="{BB962C8B-B14F-4D97-AF65-F5344CB8AC3E}">
        <p14:creationId xmlns:p14="http://schemas.microsoft.com/office/powerpoint/2010/main" val="33939807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err="1"/>
                <a:t>Quickfire</a:t>
              </a:r>
              <a:r>
                <a:rPr lang="en-GB" sz="3200" dirty="0"/>
                <a:t> Gradients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95536" y="1052736"/>
                <a:ext cx="4896544" cy="4892814"/>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3200" b="0" i="1" smtClean="0">
                          <a:latin typeface="Cambria Math" panose="02040503050406030204" pitchFamily="18" charset="0"/>
                        </a:rPr>
                        <m:t>𝑦</m:t>
                      </m:r>
                      <m:r>
                        <a:rPr lang="en-GB" sz="3200" b="0" i="1" smtClean="0">
                          <a:latin typeface="Cambria Math" panose="02040503050406030204" pitchFamily="18" charset="0"/>
                        </a:rPr>
                        <m:t>=1−</m:t>
                      </m:r>
                      <m:r>
                        <a:rPr lang="en-GB" sz="3200" b="0" i="1" smtClean="0">
                          <a:latin typeface="Cambria Math" panose="02040503050406030204" pitchFamily="18" charset="0"/>
                        </a:rPr>
                        <m:t>𝑥</m:t>
                      </m:r>
                      <m:r>
                        <a:rPr lang="en-GB" sz="3200" b="0" i="1" smtClean="0">
                          <a:latin typeface="Cambria Math" panose="02040503050406030204" pitchFamily="18" charset="0"/>
                        </a:rPr>
                        <m:t>                 </m:t>
                      </m:r>
                      <m:r>
                        <a:rPr lang="en-GB" sz="3200" b="1" i="1" smtClean="0">
                          <a:latin typeface="Cambria Math" panose="02040503050406030204" pitchFamily="18" charset="0"/>
                        </a:rPr>
                        <m:t>𝒎</m:t>
                      </m:r>
                      <m:r>
                        <a:rPr lang="en-GB" sz="3200" b="1" i="1" smtClean="0">
                          <a:latin typeface="Cambria Math" panose="02040503050406030204" pitchFamily="18" charset="0"/>
                        </a:rPr>
                        <m:t>=−</m:t>
                      </m:r>
                      <m:r>
                        <a:rPr lang="en-GB" sz="3200" b="1" i="1" smtClean="0">
                          <a:latin typeface="Cambria Math" panose="02040503050406030204" pitchFamily="18" charset="0"/>
                        </a:rPr>
                        <m:t>𝟏</m:t>
                      </m:r>
                    </m:oMath>
                  </m:oMathPara>
                </a14:m>
                <a:endParaRPr lang="en-GB" sz="3200" b="1" dirty="0"/>
              </a:p>
              <a:p>
                <a:pPr/>
                <a14:m>
                  <m:oMathPara xmlns:m="http://schemas.openxmlformats.org/officeDocument/2006/math">
                    <m:oMathParaPr>
                      <m:jc m:val="left"/>
                    </m:oMathParaPr>
                    <m:oMath xmlns:m="http://schemas.openxmlformats.org/officeDocument/2006/math">
                      <m:d>
                        <m:dPr>
                          <m:ctrlPr>
                            <a:rPr lang="en-GB" sz="3200" b="0" i="1" smtClean="0">
                              <a:latin typeface="Cambria Math" panose="02040503050406030204" pitchFamily="18" charset="0"/>
                            </a:rPr>
                          </m:ctrlPr>
                        </m:dPr>
                        <m:e>
                          <m:r>
                            <a:rPr lang="en-GB" sz="3200" b="0" i="1" smtClean="0">
                              <a:latin typeface="Cambria Math" panose="02040503050406030204" pitchFamily="18" charset="0"/>
                            </a:rPr>
                            <m:t>1,4</m:t>
                          </m:r>
                        </m:e>
                      </m:d>
                      <m:r>
                        <a:rPr lang="en-GB" sz="3200" b="0" i="1" smtClean="0">
                          <a:latin typeface="Cambria Math" panose="02040503050406030204" pitchFamily="18" charset="0"/>
                        </a:rPr>
                        <m:t>, </m:t>
                      </m:r>
                      <m:d>
                        <m:dPr>
                          <m:ctrlPr>
                            <a:rPr lang="en-GB" sz="3200" b="0" i="1" smtClean="0">
                              <a:latin typeface="Cambria Math" panose="02040503050406030204" pitchFamily="18" charset="0"/>
                            </a:rPr>
                          </m:ctrlPr>
                        </m:dPr>
                        <m:e>
                          <m:r>
                            <a:rPr lang="en-GB" sz="3200" b="0" i="1" smtClean="0">
                              <a:latin typeface="Cambria Math" panose="02040503050406030204" pitchFamily="18" charset="0"/>
                            </a:rPr>
                            <m:t>3,12</m:t>
                          </m:r>
                        </m:e>
                      </m:d>
                      <m:r>
                        <a:rPr lang="en-GB" sz="3200" b="0" i="1" smtClean="0">
                          <a:latin typeface="Cambria Math" panose="02040503050406030204" pitchFamily="18" charset="0"/>
                        </a:rPr>
                        <m:t>            </m:t>
                      </m:r>
                      <m:r>
                        <a:rPr lang="en-GB" sz="3200" b="1" i="1" smtClean="0">
                          <a:latin typeface="Cambria Math" panose="02040503050406030204" pitchFamily="18" charset="0"/>
                        </a:rPr>
                        <m:t>𝒎</m:t>
                      </m:r>
                      <m:r>
                        <a:rPr lang="en-GB" sz="3200" b="1" i="1" smtClean="0">
                          <a:latin typeface="Cambria Math" panose="02040503050406030204" pitchFamily="18" charset="0"/>
                        </a:rPr>
                        <m:t>=</m:t>
                      </m:r>
                      <m:r>
                        <a:rPr lang="en-GB" sz="3200" b="1" i="1" smtClean="0">
                          <a:latin typeface="Cambria Math" panose="02040503050406030204" pitchFamily="18" charset="0"/>
                        </a:rPr>
                        <m:t>𝟒</m:t>
                      </m:r>
                    </m:oMath>
                  </m:oMathPara>
                </a14:m>
                <a:endParaRPr lang="en-GB" sz="3200" b="1" dirty="0"/>
              </a:p>
              <a:p>
                <a:pPr/>
                <a14:m>
                  <m:oMathPara xmlns:m="http://schemas.openxmlformats.org/officeDocument/2006/math">
                    <m:oMathParaPr>
                      <m:jc m:val="left"/>
                    </m:oMathParaPr>
                    <m:oMath xmlns:m="http://schemas.openxmlformats.org/officeDocument/2006/math">
                      <m:r>
                        <a:rPr lang="en-GB" sz="3200" b="0" i="1" smtClean="0">
                          <a:latin typeface="Cambria Math" panose="02040503050406030204" pitchFamily="18" charset="0"/>
                        </a:rPr>
                        <m:t>3</m:t>
                      </m:r>
                      <m:r>
                        <a:rPr lang="en-GB" sz="3200" b="0" i="1" smtClean="0">
                          <a:latin typeface="Cambria Math" panose="02040503050406030204" pitchFamily="18" charset="0"/>
                        </a:rPr>
                        <m:t>𝑦</m:t>
                      </m:r>
                      <m:r>
                        <a:rPr lang="en-GB" sz="3200" b="0" i="1" smtClean="0">
                          <a:latin typeface="Cambria Math" panose="02040503050406030204" pitchFamily="18" charset="0"/>
                        </a:rPr>
                        <m:t>=5</m:t>
                      </m:r>
                      <m:r>
                        <a:rPr lang="en-GB" sz="3200" b="0" i="1" smtClean="0">
                          <a:latin typeface="Cambria Math" panose="02040503050406030204" pitchFamily="18" charset="0"/>
                        </a:rPr>
                        <m:t>𝑥</m:t>
                      </m:r>
                      <m:r>
                        <a:rPr lang="en-GB" sz="3200" b="0" i="1" smtClean="0">
                          <a:latin typeface="Cambria Math" panose="02040503050406030204" pitchFamily="18" charset="0"/>
                        </a:rPr>
                        <m:t>+4            </m:t>
                      </m:r>
                      <m:r>
                        <a:rPr lang="en-GB" sz="3200" b="1" i="1" smtClean="0">
                          <a:latin typeface="Cambria Math" panose="02040503050406030204" pitchFamily="18" charset="0"/>
                        </a:rPr>
                        <m:t>𝒎</m:t>
                      </m:r>
                      <m:r>
                        <a:rPr lang="en-GB" sz="3200" b="1" i="1" smtClean="0">
                          <a:latin typeface="Cambria Math" panose="02040503050406030204" pitchFamily="18" charset="0"/>
                        </a:rPr>
                        <m:t>=</m:t>
                      </m:r>
                      <m:f>
                        <m:fPr>
                          <m:ctrlPr>
                            <a:rPr lang="en-GB" sz="3200" b="1" i="1" smtClean="0">
                              <a:latin typeface="Cambria Math" panose="02040503050406030204" pitchFamily="18" charset="0"/>
                            </a:rPr>
                          </m:ctrlPr>
                        </m:fPr>
                        <m:num>
                          <m:r>
                            <a:rPr lang="en-GB" sz="3200" b="1" i="1" smtClean="0">
                              <a:latin typeface="Cambria Math" panose="02040503050406030204" pitchFamily="18" charset="0"/>
                            </a:rPr>
                            <m:t>𝟓</m:t>
                          </m:r>
                        </m:num>
                        <m:den>
                          <m:r>
                            <a:rPr lang="en-GB" sz="3200" b="1" i="1" smtClean="0">
                              <a:latin typeface="Cambria Math" panose="02040503050406030204" pitchFamily="18" charset="0"/>
                            </a:rPr>
                            <m:t>𝟑</m:t>
                          </m:r>
                        </m:den>
                      </m:f>
                    </m:oMath>
                  </m:oMathPara>
                </a14:m>
                <a:endParaRPr lang="en-GB" sz="3200" b="1" dirty="0"/>
              </a:p>
              <a:p>
                <a:pPr/>
                <a14:m>
                  <m:oMathPara xmlns:m="http://schemas.openxmlformats.org/officeDocument/2006/math">
                    <m:oMathParaPr>
                      <m:jc m:val="left"/>
                    </m:oMathParaPr>
                    <m:oMath xmlns:m="http://schemas.openxmlformats.org/officeDocument/2006/math">
                      <m:d>
                        <m:dPr>
                          <m:ctrlPr>
                            <a:rPr lang="en-GB" sz="3200" b="0" i="1" smtClean="0">
                              <a:latin typeface="Cambria Math" panose="02040503050406030204" pitchFamily="18" charset="0"/>
                            </a:rPr>
                          </m:ctrlPr>
                        </m:dPr>
                        <m:e>
                          <m:r>
                            <a:rPr lang="en-GB" sz="3200" b="0" i="1" smtClean="0">
                              <a:latin typeface="Cambria Math" panose="02040503050406030204" pitchFamily="18" charset="0"/>
                            </a:rPr>
                            <m:t>5,7</m:t>
                          </m:r>
                        </m:e>
                      </m:d>
                      <m:r>
                        <a:rPr lang="en-GB" sz="3200" b="0" i="1" smtClean="0">
                          <a:latin typeface="Cambria Math" panose="02040503050406030204" pitchFamily="18" charset="0"/>
                        </a:rPr>
                        <m:t>, </m:t>
                      </m:r>
                      <m:d>
                        <m:dPr>
                          <m:ctrlPr>
                            <a:rPr lang="en-GB" sz="3200" b="0" i="1" smtClean="0">
                              <a:latin typeface="Cambria Math" panose="02040503050406030204" pitchFamily="18" charset="0"/>
                            </a:rPr>
                          </m:ctrlPr>
                        </m:dPr>
                        <m:e>
                          <m:r>
                            <a:rPr lang="en-GB" sz="3200" b="0" i="1" smtClean="0">
                              <a:latin typeface="Cambria Math" panose="02040503050406030204" pitchFamily="18" charset="0"/>
                            </a:rPr>
                            <m:t>9,9</m:t>
                          </m:r>
                        </m:e>
                      </m:d>
                      <m:r>
                        <a:rPr lang="en-GB" sz="3200" b="0" i="1" smtClean="0">
                          <a:latin typeface="Cambria Math" panose="02040503050406030204" pitchFamily="18" charset="0"/>
                        </a:rPr>
                        <m:t>               </m:t>
                      </m:r>
                      <m:r>
                        <a:rPr lang="en-GB" sz="3200" b="1" i="1" smtClean="0">
                          <a:latin typeface="Cambria Math" panose="02040503050406030204" pitchFamily="18" charset="0"/>
                        </a:rPr>
                        <m:t>𝒎</m:t>
                      </m:r>
                      <m:r>
                        <a:rPr lang="en-GB" sz="3200" b="1" i="1" smtClean="0">
                          <a:latin typeface="Cambria Math" panose="02040503050406030204" pitchFamily="18" charset="0"/>
                        </a:rPr>
                        <m:t>=</m:t>
                      </m:r>
                      <m:f>
                        <m:fPr>
                          <m:ctrlPr>
                            <a:rPr lang="en-GB" sz="3200" b="1" i="1" smtClean="0">
                              <a:latin typeface="Cambria Math" panose="02040503050406030204" pitchFamily="18" charset="0"/>
                            </a:rPr>
                          </m:ctrlPr>
                        </m:fPr>
                        <m:num>
                          <m:r>
                            <a:rPr lang="en-GB" sz="3200" b="1" i="1" smtClean="0">
                              <a:latin typeface="Cambria Math" panose="02040503050406030204" pitchFamily="18" charset="0"/>
                            </a:rPr>
                            <m:t>𝟏</m:t>
                          </m:r>
                        </m:num>
                        <m:den>
                          <m:r>
                            <a:rPr lang="en-GB" sz="3200" b="1" i="1" smtClean="0">
                              <a:latin typeface="Cambria Math" panose="02040503050406030204" pitchFamily="18" charset="0"/>
                            </a:rPr>
                            <m:t>𝟐</m:t>
                          </m:r>
                        </m:den>
                      </m:f>
                    </m:oMath>
                  </m:oMathPara>
                </a14:m>
                <a:endParaRPr lang="en-GB" sz="3200" b="1" dirty="0"/>
              </a:p>
              <a:p>
                <a:pPr/>
                <a14:m>
                  <m:oMathPara xmlns:m="http://schemas.openxmlformats.org/officeDocument/2006/math">
                    <m:oMathParaPr>
                      <m:jc m:val="left"/>
                    </m:oMathParaPr>
                    <m:oMath xmlns:m="http://schemas.openxmlformats.org/officeDocument/2006/math">
                      <m:r>
                        <a:rPr lang="en-GB" sz="3200" b="0" i="1" smtClean="0">
                          <a:latin typeface="Cambria Math" panose="02040503050406030204" pitchFamily="18" charset="0"/>
                        </a:rPr>
                        <m:t>2</m:t>
                      </m:r>
                      <m:r>
                        <a:rPr lang="en-GB" sz="3200" b="0" i="1" smtClean="0">
                          <a:latin typeface="Cambria Math" panose="02040503050406030204" pitchFamily="18" charset="0"/>
                        </a:rPr>
                        <m:t>𝑥</m:t>
                      </m:r>
                      <m:r>
                        <a:rPr lang="en-GB" sz="3200" b="0" i="1" smtClean="0">
                          <a:latin typeface="Cambria Math" panose="02040503050406030204" pitchFamily="18" charset="0"/>
                        </a:rPr>
                        <m:t>+</m:t>
                      </m:r>
                      <m:r>
                        <a:rPr lang="en-GB" sz="3200" b="0" i="1" smtClean="0">
                          <a:latin typeface="Cambria Math" panose="02040503050406030204" pitchFamily="18" charset="0"/>
                        </a:rPr>
                        <m:t>𝑦</m:t>
                      </m:r>
                      <m:r>
                        <a:rPr lang="en-GB" sz="3200" b="0" i="1" smtClean="0">
                          <a:latin typeface="Cambria Math" panose="02040503050406030204" pitchFamily="18" charset="0"/>
                        </a:rPr>
                        <m:t>=1              </m:t>
                      </m:r>
                      <m:r>
                        <a:rPr lang="en-GB" sz="3200" b="1" i="1" smtClean="0">
                          <a:latin typeface="Cambria Math" panose="02040503050406030204" pitchFamily="18" charset="0"/>
                        </a:rPr>
                        <m:t>𝒎</m:t>
                      </m:r>
                      <m:r>
                        <a:rPr lang="en-GB" sz="3200" b="1" i="1" smtClean="0">
                          <a:latin typeface="Cambria Math" panose="02040503050406030204" pitchFamily="18" charset="0"/>
                        </a:rPr>
                        <m:t>=−</m:t>
                      </m:r>
                      <m:r>
                        <a:rPr lang="en-GB" sz="3200" b="1" i="1" smtClean="0">
                          <a:latin typeface="Cambria Math" panose="02040503050406030204" pitchFamily="18" charset="0"/>
                        </a:rPr>
                        <m:t>𝟐</m:t>
                      </m:r>
                    </m:oMath>
                  </m:oMathPara>
                </a14:m>
                <a:endParaRPr lang="en-GB" sz="3200" b="1" dirty="0"/>
              </a:p>
              <a:p>
                <a:pPr/>
                <a14:m>
                  <m:oMathPara xmlns:m="http://schemas.openxmlformats.org/officeDocument/2006/math">
                    <m:oMathParaPr>
                      <m:jc m:val="left"/>
                    </m:oMathParaPr>
                    <m:oMath xmlns:m="http://schemas.openxmlformats.org/officeDocument/2006/math">
                      <m:d>
                        <m:dPr>
                          <m:ctrlPr>
                            <a:rPr lang="en-GB" sz="3200" b="0" i="1" smtClean="0">
                              <a:latin typeface="Cambria Math" panose="02040503050406030204" pitchFamily="18" charset="0"/>
                            </a:rPr>
                          </m:ctrlPr>
                        </m:dPr>
                        <m:e>
                          <m:r>
                            <a:rPr lang="en-GB" sz="3200" b="0" i="1" smtClean="0">
                              <a:latin typeface="Cambria Math" panose="02040503050406030204" pitchFamily="18" charset="0"/>
                            </a:rPr>
                            <m:t>−1,0</m:t>
                          </m:r>
                        </m:e>
                      </m:d>
                      <m:r>
                        <a:rPr lang="en-GB" sz="3200" b="0" i="1" smtClean="0">
                          <a:latin typeface="Cambria Math" panose="02040503050406030204" pitchFamily="18" charset="0"/>
                        </a:rPr>
                        <m:t>, </m:t>
                      </m:r>
                      <m:d>
                        <m:dPr>
                          <m:ctrlPr>
                            <a:rPr lang="en-GB" sz="3200" b="0" i="1" smtClean="0">
                              <a:latin typeface="Cambria Math" panose="02040503050406030204" pitchFamily="18" charset="0"/>
                            </a:rPr>
                          </m:ctrlPr>
                        </m:dPr>
                        <m:e>
                          <m:r>
                            <a:rPr lang="en-GB" sz="3200" b="0" i="1" smtClean="0">
                              <a:latin typeface="Cambria Math" panose="02040503050406030204" pitchFamily="18" charset="0"/>
                            </a:rPr>
                            <m:t>4, −10</m:t>
                          </m:r>
                        </m:e>
                      </m:d>
                      <m:r>
                        <a:rPr lang="en-GB" sz="3200" b="0" i="1" smtClean="0">
                          <a:latin typeface="Cambria Math" panose="02040503050406030204" pitchFamily="18" charset="0"/>
                        </a:rPr>
                        <m:t>    </m:t>
                      </m:r>
                      <m:r>
                        <a:rPr lang="en-GB" sz="3200" b="1" i="1" smtClean="0">
                          <a:latin typeface="Cambria Math" panose="02040503050406030204" pitchFamily="18" charset="0"/>
                        </a:rPr>
                        <m:t>𝒎</m:t>
                      </m:r>
                      <m:r>
                        <a:rPr lang="en-GB" sz="3200" b="1" i="1" smtClean="0">
                          <a:latin typeface="Cambria Math" panose="02040503050406030204" pitchFamily="18" charset="0"/>
                        </a:rPr>
                        <m:t>=−</m:t>
                      </m:r>
                      <m:r>
                        <a:rPr lang="en-GB" sz="3200" b="1" i="1" smtClean="0">
                          <a:latin typeface="Cambria Math" panose="02040503050406030204" pitchFamily="18" charset="0"/>
                        </a:rPr>
                        <m:t>𝟐</m:t>
                      </m:r>
                    </m:oMath>
                  </m:oMathPara>
                </a14:m>
                <a:endParaRPr lang="en-GB" sz="3200" b="1" dirty="0"/>
              </a:p>
              <a:p>
                <a:pPr/>
                <a14:m>
                  <m:oMathPara xmlns:m="http://schemas.openxmlformats.org/officeDocument/2006/math">
                    <m:oMathParaPr>
                      <m:jc m:val="left"/>
                    </m:oMathParaPr>
                    <m:oMath xmlns:m="http://schemas.openxmlformats.org/officeDocument/2006/math">
                      <m:r>
                        <a:rPr lang="en-GB" sz="3200" b="0" i="1" smtClean="0">
                          <a:latin typeface="Cambria Math" panose="02040503050406030204" pitchFamily="18" charset="0"/>
                        </a:rPr>
                        <m:t>5</m:t>
                      </m:r>
                      <m:r>
                        <a:rPr lang="en-GB" sz="3200" b="0" i="1" smtClean="0">
                          <a:latin typeface="Cambria Math" panose="02040503050406030204" pitchFamily="18" charset="0"/>
                        </a:rPr>
                        <m:t>𝑥</m:t>
                      </m:r>
                      <m:r>
                        <a:rPr lang="en-GB" sz="3200" b="0" i="1" smtClean="0">
                          <a:latin typeface="Cambria Math" panose="02040503050406030204" pitchFamily="18" charset="0"/>
                        </a:rPr>
                        <m:t>−2</m:t>
                      </m:r>
                      <m:r>
                        <a:rPr lang="en-GB" sz="3200" b="0" i="1" smtClean="0">
                          <a:latin typeface="Cambria Math" panose="02040503050406030204" pitchFamily="18" charset="0"/>
                        </a:rPr>
                        <m:t>𝑦</m:t>
                      </m:r>
                      <m:r>
                        <a:rPr lang="en-GB" sz="3200" b="0" i="1" smtClean="0">
                          <a:latin typeface="Cambria Math" panose="02040503050406030204" pitchFamily="18" charset="0"/>
                        </a:rPr>
                        <m:t>=4           </m:t>
                      </m:r>
                      <m:r>
                        <a:rPr lang="en-GB" sz="3200" b="1" i="1" smtClean="0">
                          <a:latin typeface="Cambria Math" panose="02040503050406030204" pitchFamily="18" charset="0"/>
                        </a:rPr>
                        <m:t>𝒎</m:t>
                      </m:r>
                      <m:r>
                        <a:rPr lang="en-GB" sz="3200" b="1" i="1" smtClean="0">
                          <a:latin typeface="Cambria Math" panose="02040503050406030204" pitchFamily="18" charset="0"/>
                        </a:rPr>
                        <m:t>=</m:t>
                      </m:r>
                      <m:f>
                        <m:fPr>
                          <m:ctrlPr>
                            <a:rPr lang="en-GB" sz="3200" b="1" i="1" smtClean="0">
                              <a:latin typeface="Cambria Math" panose="02040503050406030204" pitchFamily="18" charset="0"/>
                            </a:rPr>
                          </m:ctrlPr>
                        </m:fPr>
                        <m:num>
                          <m:r>
                            <a:rPr lang="en-GB" sz="3200" b="1" i="1" smtClean="0">
                              <a:latin typeface="Cambria Math" panose="02040503050406030204" pitchFamily="18" charset="0"/>
                            </a:rPr>
                            <m:t>𝟓</m:t>
                          </m:r>
                        </m:num>
                        <m:den>
                          <m:r>
                            <a:rPr lang="en-GB" sz="3200" b="1" i="1" smtClean="0">
                              <a:latin typeface="Cambria Math" panose="02040503050406030204" pitchFamily="18" charset="0"/>
                            </a:rPr>
                            <m:t>𝟐</m:t>
                          </m:r>
                        </m:den>
                      </m:f>
                    </m:oMath>
                  </m:oMathPara>
                </a14:m>
                <a:endParaRPr lang="en-GB" sz="32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395536" y="1052736"/>
                <a:ext cx="4896544" cy="4892814"/>
              </a:xfrm>
              <a:prstGeom prst="rect">
                <a:avLst/>
              </a:prstGeom>
              <a:blipFill rotWithShape="0">
                <a:blip r:embed="rId2"/>
                <a:stretch>
                  <a:fillRect/>
                </a:stretch>
              </a:blipFill>
            </p:spPr>
            <p:txBody>
              <a:bodyPr/>
              <a:lstStyle/>
              <a:p>
                <a:r>
                  <a:rPr lang="en-GB">
                    <a:noFill/>
                  </a:rPr>
                  <a:t> </a:t>
                </a:r>
              </a:p>
            </p:txBody>
          </p:sp>
        </mc:Fallback>
      </mc:AlternateContent>
      <p:sp>
        <p:nvSpPr>
          <p:cNvPr id="6" name="Rectangle 5"/>
          <p:cNvSpPr/>
          <p:nvPr/>
        </p:nvSpPr>
        <p:spPr>
          <a:xfrm>
            <a:off x="4495800" y="965448"/>
            <a:ext cx="1930400" cy="6474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7" name="Rectangle 6"/>
          <p:cNvSpPr/>
          <p:nvPr/>
        </p:nvSpPr>
        <p:spPr>
          <a:xfrm>
            <a:off x="4495800" y="1612900"/>
            <a:ext cx="1930400" cy="4953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8" name="Rectangle 7"/>
          <p:cNvSpPr/>
          <p:nvPr/>
        </p:nvSpPr>
        <p:spPr>
          <a:xfrm>
            <a:off x="4495800" y="2108200"/>
            <a:ext cx="1930400" cy="8763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9" name="Rectangle 8"/>
          <p:cNvSpPr/>
          <p:nvPr/>
        </p:nvSpPr>
        <p:spPr>
          <a:xfrm>
            <a:off x="4495800" y="2984500"/>
            <a:ext cx="1930400" cy="9525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0" name="Rectangle 9"/>
          <p:cNvSpPr/>
          <p:nvPr/>
        </p:nvSpPr>
        <p:spPr>
          <a:xfrm>
            <a:off x="4495800" y="3937000"/>
            <a:ext cx="1930400" cy="4953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1" name="Rectangle 10"/>
          <p:cNvSpPr/>
          <p:nvPr/>
        </p:nvSpPr>
        <p:spPr>
          <a:xfrm>
            <a:off x="4495800" y="4432300"/>
            <a:ext cx="1930400" cy="4953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2" name="Rectangle 11"/>
          <p:cNvSpPr/>
          <p:nvPr/>
        </p:nvSpPr>
        <p:spPr>
          <a:xfrm>
            <a:off x="4495800" y="4927600"/>
            <a:ext cx="1930400" cy="10179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7204111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8" restart="whenNotActive" fill="hold" evtFilter="cancelBubble" nodeType="interactiveSeq">
                <p:stCondLst>
                  <p:cond evt="onClick" delay="0">
                    <p:tgtEl>
                      <p:spTgt spid="12"/>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Midpoint of a line segment</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6" name="Straight Connector 5"/>
          <p:cNvCxnSpPr/>
          <p:nvPr/>
        </p:nvCxnSpPr>
        <p:spPr>
          <a:xfrm flipV="1">
            <a:off x="755576" y="1556792"/>
            <a:ext cx="2736304" cy="1296144"/>
          </a:xfrm>
          <a:prstGeom prst="line">
            <a:avLst/>
          </a:prstGeom>
        </p:spPr>
        <p:style>
          <a:lnRef idx="3">
            <a:schemeClr val="dk1"/>
          </a:lnRef>
          <a:fillRef idx="0">
            <a:schemeClr val="dk1"/>
          </a:fillRef>
          <a:effectRef idx="2">
            <a:schemeClr val="dk1"/>
          </a:effectRef>
          <a:fontRef idx="minor">
            <a:schemeClr val="tx1"/>
          </a:fontRef>
        </p:style>
      </p:cxnSp>
      <p:sp>
        <p:nvSpPr>
          <p:cNvPr id="7" name="Oval 6"/>
          <p:cNvSpPr/>
          <p:nvPr/>
        </p:nvSpPr>
        <p:spPr>
          <a:xfrm>
            <a:off x="683568" y="2780928"/>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 name="Oval 7"/>
          <p:cNvSpPr/>
          <p:nvPr/>
        </p:nvSpPr>
        <p:spPr>
          <a:xfrm>
            <a:off x="3448335" y="1495604"/>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9" name="TextBox 8"/>
              <p:cNvSpPr txBox="1"/>
              <p:nvPr/>
            </p:nvSpPr>
            <p:spPr>
              <a:xfrm>
                <a:off x="368393" y="2813979"/>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368393" y="2813979"/>
                <a:ext cx="432048" cy="369332"/>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520343" y="1280741"/>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3520343" y="1280741"/>
                <a:ext cx="432048" cy="369332"/>
              </a:xfrm>
              <a:prstGeom prst="rect">
                <a:avLst/>
              </a:prstGeom>
              <a:blipFill rotWithShape="0">
                <a:blip r:embed="rId3"/>
                <a:stretch>
                  <a:fillRect/>
                </a:stretch>
              </a:blipFill>
            </p:spPr>
            <p:txBody>
              <a:bodyPr/>
              <a:lstStyle/>
              <a:p>
                <a:r>
                  <a:rPr lang="en-GB">
                    <a:noFill/>
                  </a:rPr>
                  <a:t> </a:t>
                </a:r>
              </a:p>
            </p:txBody>
          </p:sp>
        </mc:Fallback>
      </mc:AlternateContent>
      <p:sp>
        <p:nvSpPr>
          <p:cNvPr id="11" name="Oval 10"/>
          <p:cNvSpPr/>
          <p:nvPr/>
        </p:nvSpPr>
        <p:spPr>
          <a:xfrm>
            <a:off x="2108123" y="2110823"/>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2" name="TextBox 11"/>
              <p:cNvSpPr txBox="1"/>
              <p:nvPr/>
            </p:nvSpPr>
            <p:spPr>
              <a:xfrm>
                <a:off x="2036115" y="1736845"/>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𝑀</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2036115" y="1736845"/>
                <a:ext cx="432048" cy="369332"/>
              </a:xfrm>
              <a:prstGeom prst="rect">
                <a:avLst/>
              </a:prstGeom>
              <a:blipFill rotWithShape="0">
                <a:blip r:embed="rId4"/>
                <a:stretch>
                  <a:fillRect/>
                </a:stretch>
              </a:blipFill>
            </p:spPr>
            <p:txBody>
              <a:bodyPr/>
              <a:lstStyle/>
              <a:p>
                <a:r>
                  <a:rPr lang="en-GB">
                    <a:noFill/>
                  </a:rPr>
                  <a:t> </a:t>
                </a:r>
              </a:p>
            </p:txBody>
          </p:sp>
        </mc:Fallback>
      </mc:AlternateContent>
      <p:cxnSp>
        <p:nvCxnSpPr>
          <p:cNvPr id="13" name="Straight Connector 12"/>
          <p:cNvCxnSpPr/>
          <p:nvPr/>
        </p:nvCxnSpPr>
        <p:spPr>
          <a:xfrm flipV="1">
            <a:off x="5127211" y="1506284"/>
            <a:ext cx="2736304" cy="1296144"/>
          </a:xfrm>
          <a:prstGeom prst="line">
            <a:avLst/>
          </a:prstGeom>
        </p:spPr>
        <p:style>
          <a:lnRef idx="3">
            <a:schemeClr val="dk1"/>
          </a:lnRef>
          <a:fillRef idx="0">
            <a:schemeClr val="dk1"/>
          </a:fillRef>
          <a:effectRef idx="2">
            <a:schemeClr val="dk1"/>
          </a:effectRef>
          <a:fontRef idx="minor">
            <a:schemeClr val="tx1"/>
          </a:fontRef>
        </p:style>
      </p:cxnSp>
      <p:sp>
        <p:nvSpPr>
          <p:cNvPr id="14" name="Oval 13"/>
          <p:cNvSpPr/>
          <p:nvPr/>
        </p:nvSpPr>
        <p:spPr>
          <a:xfrm>
            <a:off x="5055203" y="2730420"/>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5" name="Oval 14"/>
          <p:cNvSpPr/>
          <p:nvPr/>
        </p:nvSpPr>
        <p:spPr>
          <a:xfrm>
            <a:off x="7819970" y="1445096"/>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6" name="TextBox 15"/>
              <p:cNvSpPr txBox="1"/>
              <p:nvPr/>
            </p:nvSpPr>
            <p:spPr>
              <a:xfrm>
                <a:off x="4740028" y="2763471"/>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4740028" y="2763471"/>
                <a:ext cx="432048" cy="369332"/>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7891978" y="1230233"/>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7891978" y="1230233"/>
                <a:ext cx="432048" cy="369332"/>
              </a:xfrm>
              <a:prstGeom prst="rect">
                <a:avLst/>
              </a:prstGeom>
              <a:blipFill rotWithShape="0">
                <a:blip r:embed="rId6"/>
                <a:stretch>
                  <a:fillRect/>
                </a:stretch>
              </a:blipFill>
            </p:spPr>
            <p:txBody>
              <a:bodyPr/>
              <a:lstStyle/>
              <a:p>
                <a:r>
                  <a:rPr lang="en-GB">
                    <a:noFill/>
                  </a:rPr>
                  <a:t> </a:t>
                </a:r>
              </a:p>
            </p:txBody>
          </p:sp>
        </mc:Fallback>
      </mc:AlternateContent>
      <p:sp>
        <p:nvSpPr>
          <p:cNvPr id="18" name="Oval 17"/>
          <p:cNvSpPr/>
          <p:nvPr/>
        </p:nvSpPr>
        <p:spPr>
          <a:xfrm>
            <a:off x="6127218" y="2236585"/>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9" name="TextBox 18"/>
              <p:cNvSpPr txBox="1"/>
              <p:nvPr/>
            </p:nvSpPr>
            <p:spPr>
              <a:xfrm>
                <a:off x="6055210" y="1862607"/>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𝐶</m:t>
                      </m:r>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6055210" y="1862607"/>
                <a:ext cx="432048" cy="369332"/>
              </a:xfrm>
              <a:prstGeom prst="rect">
                <a:avLst/>
              </a:prstGeom>
              <a:blipFill rotWithShape="0">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368393" y="3501008"/>
                <a:ext cx="3583998" cy="1754326"/>
              </a:xfrm>
              <a:prstGeom prst="rect">
                <a:avLst/>
              </a:prstGeom>
              <a:noFill/>
            </p:spPr>
            <p:txBody>
              <a:bodyPr wrap="square" rtlCol="0">
                <a:spAutoFit/>
              </a:bodyPr>
              <a:lstStyle/>
              <a:p>
                <a:r>
                  <a:rPr lang="en-GB" dirty="0"/>
                  <a:t>If </a:t>
                </a:r>
                <a14:m>
                  <m:oMath xmlns:m="http://schemas.openxmlformats.org/officeDocument/2006/math">
                    <m:r>
                      <a:rPr lang="en-GB" b="0" i="1" smtClean="0">
                        <a:latin typeface="Cambria Math" panose="02040503050406030204" pitchFamily="18" charset="0"/>
                      </a:rPr>
                      <m:t>𝐴</m:t>
                    </m:r>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2,5</m:t>
                        </m:r>
                      </m:e>
                    </m:d>
                  </m:oMath>
                </a14:m>
                <a:r>
                  <a:rPr lang="en-GB" dirty="0"/>
                  <a:t> and </a:t>
                </a:r>
                <a14:m>
                  <m:oMath xmlns:m="http://schemas.openxmlformats.org/officeDocument/2006/math">
                    <m:r>
                      <a:rPr lang="en-GB" b="0" i="1" smtClean="0">
                        <a:latin typeface="Cambria Math" panose="02040503050406030204" pitchFamily="18" charset="0"/>
                      </a:rPr>
                      <m:t>𝐵</m:t>
                    </m:r>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6,6</m:t>
                        </m:r>
                      </m:e>
                    </m:d>
                  </m:oMath>
                </a14:m>
                <a:r>
                  <a:rPr lang="en-GB" dirty="0"/>
                  <a:t>, find the midpoint </a:t>
                </a:r>
                <a14:m>
                  <m:oMath xmlns:m="http://schemas.openxmlformats.org/officeDocument/2006/math">
                    <m:r>
                      <a:rPr lang="en-GB" b="0" i="1" smtClean="0">
                        <a:latin typeface="Cambria Math" panose="02040503050406030204" pitchFamily="18" charset="0"/>
                      </a:rPr>
                      <m:t>𝑀</m:t>
                    </m:r>
                  </m:oMath>
                </a14:m>
                <a:r>
                  <a:rPr lang="en-GB" dirty="0"/>
                  <a:t> of </a:t>
                </a:r>
                <a14:m>
                  <m:oMath xmlns:m="http://schemas.openxmlformats.org/officeDocument/2006/math">
                    <m:r>
                      <a:rPr lang="en-GB" b="0" i="1" smtClean="0">
                        <a:latin typeface="Cambria Math" panose="02040503050406030204" pitchFamily="18" charset="0"/>
                      </a:rPr>
                      <m:t>𝐴𝐵</m:t>
                    </m:r>
                  </m:oMath>
                </a14:m>
                <a:r>
                  <a:rPr lang="en-GB" dirty="0"/>
                  <a:t>.</a:t>
                </a:r>
              </a:p>
              <a:p>
                <a:endParaRPr lang="en-GB" dirty="0"/>
              </a:p>
              <a:p>
                <a:r>
                  <a:rPr lang="en-GB" b="1" dirty="0"/>
                  <a:t>Just find mean of </a:t>
                </a:r>
                <a14:m>
                  <m:oMath xmlns:m="http://schemas.openxmlformats.org/officeDocument/2006/math">
                    <m:r>
                      <a:rPr lang="en-GB" b="1" i="1" smtClean="0">
                        <a:latin typeface="Cambria Math" panose="02040503050406030204" pitchFamily="18" charset="0"/>
                      </a:rPr>
                      <m:t>𝒙</m:t>
                    </m:r>
                  </m:oMath>
                </a14:m>
                <a:r>
                  <a:rPr lang="en-GB" b="1" dirty="0"/>
                  <a:t> values and mean of </a:t>
                </a:r>
                <a14:m>
                  <m:oMath xmlns:m="http://schemas.openxmlformats.org/officeDocument/2006/math">
                    <m:r>
                      <a:rPr lang="en-GB" b="1" i="1" smtClean="0">
                        <a:latin typeface="Cambria Math" panose="02040503050406030204" pitchFamily="18" charset="0"/>
                      </a:rPr>
                      <m:t>𝒚</m:t>
                    </m:r>
                  </m:oMath>
                </a14:m>
                <a:r>
                  <a:rPr lang="en-GB" b="1" dirty="0"/>
                  <a:t> values.</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𝑴</m:t>
                      </m:r>
                      <m:r>
                        <a:rPr lang="en-GB" b="1" i="1" smtClean="0">
                          <a:latin typeface="Cambria Math" panose="02040503050406030204" pitchFamily="18" charset="0"/>
                        </a:rPr>
                        <m:t>=</m:t>
                      </m:r>
                      <m:d>
                        <m:dPr>
                          <m:ctrlPr>
                            <a:rPr lang="en-GB" b="1" i="1" smtClean="0">
                              <a:latin typeface="Cambria Math" panose="02040503050406030204" pitchFamily="18" charset="0"/>
                            </a:rPr>
                          </m:ctrlPr>
                        </m:dPr>
                        <m:e>
                          <m:r>
                            <a:rPr lang="en-GB" b="1" i="1" smtClean="0">
                              <a:latin typeface="Cambria Math" panose="02040503050406030204" pitchFamily="18" charset="0"/>
                            </a:rPr>
                            <m:t>𝟒</m:t>
                          </m:r>
                          <m:r>
                            <a:rPr lang="en-GB" b="1" i="1" smtClean="0">
                              <a:latin typeface="Cambria Math" panose="02040503050406030204" pitchFamily="18" charset="0"/>
                            </a:rPr>
                            <m:t>, </m:t>
                          </m:r>
                          <m:r>
                            <a:rPr lang="en-GB" b="1" i="1" smtClean="0">
                              <a:latin typeface="Cambria Math" panose="02040503050406030204" pitchFamily="18" charset="0"/>
                            </a:rPr>
                            <m:t>𝟓</m:t>
                          </m:r>
                          <m:r>
                            <a:rPr lang="en-GB" b="1" i="1" smtClean="0">
                              <a:latin typeface="Cambria Math" panose="02040503050406030204" pitchFamily="18" charset="0"/>
                            </a:rPr>
                            <m:t>.</m:t>
                          </m:r>
                          <m:r>
                            <a:rPr lang="en-GB" b="1" i="1" smtClean="0">
                              <a:latin typeface="Cambria Math" panose="02040503050406030204" pitchFamily="18" charset="0"/>
                            </a:rPr>
                            <m:t>𝟓</m:t>
                          </m:r>
                        </m:e>
                      </m:d>
                    </m:oMath>
                  </m:oMathPara>
                </a14:m>
                <a:endParaRPr lang="en-GB" b="1" dirty="0"/>
              </a:p>
            </p:txBody>
          </p:sp>
        </mc:Choice>
        <mc:Fallback xmlns="">
          <p:sp>
            <p:nvSpPr>
              <p:cNvPr id="20" name="TextBox 19"/>
              <p:cNvSpPr txBox="1">
                <a:spLocks noRot="1" noChangeAspect="1" noMove="1" noResize="1" noEditPoints="1" noAdjustHandles="1" noChangeArrowheads="1" noChangeShapeType="1" noTextEdit="1"/>
              </p:cNvSpPr>
              <p:nvPr/>
            </p:nvSpPr>
            <p:spPr>
              <a:xfrm>
                <a:off x="368393" y="3501008"/>
                <a:ext cx="3583998" cy="1754326"/>
              </a:xfrm>
              <a:prstGeom prst="rect">
                <a:avLst/>
              </a:prstGeom>
              <a:blipFill rotWithShape="0">
                <a:blip r:embed="rId8"/>
                <a:stretch>
                  <a:fillRect l="-1361" t="-1736" r="-170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954266" y="3231521"/>
                <a:ext cx="3583998" cy="3470502"/>
              </a:xfrm>
              <a:prstGeom prst="rect">
                <a:avLst/>
              </a:prstGeom>
              <a:noFill/>
            </p:spPr>
            <p:txBody>
              <a:bodyPr wrap="square" rtlCol="0">
                <a:spAutoFit/>
              </a:bodyPr>
              <a:lstStyle/>
              <a:p>
                <a:r>
                  <a:rPr lang="en-GB" dirty="0"/>
                  <a:t>A point </a:t>
                </a:r>
                <a14:m>
                  <m:oMath xmlns:m="http://schemas.openxmlformats.org/officeDocument/2006/math">
                    <m:r>
                      <a:rPr lang="en-GB" b="0" i="1" smtClean="0">
                        <a:latin typeface="Cambria Math" panose="02040503050406030204" pitchFamily="18" charset="0"/>
                      </a:rPr>
                      <m:t>𝐶</m:t>
                    </m:r>
                  </m:oMath>
                </a14:m>
                <a:r>
                  <a:rPr lang="en-GB" dirty="0"/>
                  <a:t> is on the line segment </a:t>
                </a:r>
                <a14:m>
                  <m:oMath xmlns:m="http://schemas.openxmlformats.org/officeDocument/2006/math">
                    <m:r>
                      <a:rPr lang="en-GB" b="0" i="1" smtClean="0">
                        <a:latin typeface="Cambria Math" panose="02040503050406030204" pitchFamily="18" charset="0"/>
                      </a:rPr>
                      <m:t>𝐴𝐵</m:t>
                    </m:r>
                  </m:oMath>
                </a14:m>
                <a:r>
                  <a:rPr lang="en-GB" dirty="0"/>
                  <a:t> such that </a:t>
                </a:r>
                <a14:m>
                  <m:oMath xmlns:m="http://schemas.openxmlformats.org/officeDocument/2006/math">
                    <m:r>
                      <a:rPr lang="en-GB" b="0" i="1" smtClean="0">
                        <a:latin typeface="Cambria Math" panose="02040503050406030204" pitchFamily="18" charset="0"/>
                      </a:rPr>
                      <m:t>𝐴</m:t>
                    </m:r>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4,3</m:t>
                        </m:r>
                      </m:e>
                    </m:d>
                    <m:r>
                      <a:rPr lang="en-GB" b="0" i="1" smtClean="0">
                        <a:latin typeface="Cambria Math" panose="02040503050406030204" pitchFamily="18" charset="0"/>
                      </a:rPr>
                      <m:t>, </m:t>
                    </m:r>
                    <m:r>
                      <a:rPr lang="en-GB" b="0" i="1" smtClean="0">
                        <a:latin typeface="Cambria Math" panose="02040503050406030204" pitchFamily="18" charset="0"/>
                      </a:rPr>
                      <m:t>𝐵</m:t>
                    </m:r>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14,7</m:t>
                        </m:r>
                      </m:e>
                    </m:d>
                  </m:oMath>
                </a14:m>
                <a:r>
                  <a:rPr lang="en-GB" dirty="0"/>
                  <a:t> and </a:t>
                </a:r>
                <a14:m>
                  <m:oMath xmlns:m="http://schemas.openxmlformats.org/officeDocument/2006/math">
                    <m:r>
                      <a:rPr lang="en-GB" b="0" i="1" smtClean="0">
                        <a:latin typeface="Cambria Math" panose="02040503050406030204" pitchFamily="18" charset="0"/>
                      </a:rPr>
                      <m:t>𝐴𝐶</m:t>
                    </m:r>
                    <m:r>
                      <a:rPr lang="en-GB" b="0" i="1" smtClean="0">
                        <a:latin typeface="Cambria Math" panose="02040503050406030204" pitchFamily="18" charset="0"/>
                      </a:rPr>
                      <m:t>:</m:t>
                    </m:r>
                    <m:r>
                      <a:rPr lang="en-GB" b="0" i="1" smtClean="0">
                        <a:latin typeface="Cambria Math" panose="02040503050406030204" pitchFamily="18" charset="0"/>
                      </a:rPr>
                      <m:t>𝐶𝐵</m:t>
                    </m:r>
                    <m:r>
                      <a:rPr lang="en-GB" b="0" i="1" smtClean="0">
                        <a:latin typeface="Cambria Math" panose="02040503050406030204" pitchFamily="18" charset="0"/>
                      </a:rPr>
                      <m:t>=2:3</m:t>
                    </m:r>
                  </m:oMath>
                </a14:m>
                <a:r>
                  <a:rPr lang="en-GB" dirty="0"/>
                  <a:t>. Find the coordinate of </a:t>
                </a:r>
                <a14:m>
                  <m:oMath xmlns:m="http://schemas.openxmlformats.org/officeDocument/2006/math">
                    <m:r>
                      <a:rPr lang="en-GB" b="0" i="1" smtClean="0">
                        <a:latin typeface="Cambria Math" panose="02040503050406030204" pitchFamily="18" charset="0"/>
                      </a:rPr>
                      <m:t>𝐶</m:t>
                    </m:r>
                  </m:oMath>
                </a14:m>
                <a:r>
                  <a:rPr lang="en-GB" dirty="0"/>
                  <a:t>.</a:t>
                </a:r>
              </a:p>
              <a:p>
                <a:endParaRPr lang="en-GB" dirty="0"/>
              </a:p>
              <a:p>
                <a:r>
                  <a:rPr lang="en-GB" b="1" dirty="0"/>
                  <a:t>Need to go </a:t>
                </a:r>
                <a14:m>
                  <m:oMath xmlns:m="http://schemas.openxmlformats.org/officeDocument/2006/math">
                    <m:f>
                      <m:fPr>
                        <m:ctrlPr>
                          <a:rPr lang="en-GB" b="1" i="1" smtClean="0">
                            <a:latin typeface="Cambria Math" panose="02040503050406030204" pitchFamily="18" charset="0"/>
                          </a:rPr>
                        </m:ctrlPr>
                      </m:fPr>
                      <m:num>
                        <m:r>
                          <a:rPr lang="en-GB" b="1" i="1" smtClean="0">
                            <a:latin typeface="Cambria Math" panose="02040503050406030204" pitchFamily="18" charset="0"/>
                          </a:rPr>
                          <m:t>𝟐</m:t>
                        </m:r>
                      </m:num>
                      <m:den>
                        <m:r>
                          <a:rPr lang="en-GB" b="1" i="1" smtClean="0">
                            <a:latin typeface="Cambria Math" panose="02040503050406030204" pitchFamily="18" charset="0"/>
                          </a:rPr>
                          <m:t>𝟓</m:t>
                        </m:r>
                      </m:den>
                    </m:f>
                  </m:oMath>
                </a14:m>
                <a:r>
                  <a:rPr lang="en-GB" b="1" dirty="0"/>
                  <a:t> of the way along the line.</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𝟒</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𝟐</m:t>
                          </m:r>
                        </m:num>
                        <m:den>
                          <m:r>
                            <a:rPr lang="en-GB" b="1" i="1" smtClean="0">
                              <a:latin typeface="Cambria Math" panose="02040503050406030204" pitchFamily="18" charset="0"/>
                            </a:rPr>
                            <m:t>𝟓</m:t>
                          </m:r>
                        </m:den>
                      </m:f>
                      <m:r>
                        <a:rPr lang="en-GB" b="1" i="1" smtClean="0">
                          <a:latin typeface="Cambria Math" panose="02040503050406030204" pitchFamily="18" charset="0"/>
                        </a:rPr>
                        <m:t>×</m:t>
                      </m:r>
                      <m:r>
                        <a:rPr lang="en-GB" b="1" i="1" smtClean="0">
                          <a:latin typeface="Cambria Math" panose="02040503050406030204" pitchFamily="18" charset="0"/>
                        </a:rPr>
                        <m:t>𝟏𝟎</m:t>
                      </m:r>
                      <m:r>
                        <a:rPr lang="en-GB" b="1" i="1" smtClean="0">
                          <a:latin typeface="Cambria Math" panose="02040503050406030204" pitchFamily="18" charset="0"/>
                        </a:rPr>
                        <m:t>=</m:t>
                      </m:r>
                      <m:r>
                        <a:rPr lang="en-GB" b="1" i="1" smtClean="0">
                          <a:latin typeface="Cambria Math" panose="02040503050406030204" pitchFamily="18" charset="0"/>
                        </a:rPr>
                        <m:t>𝟖</m:t>
                      </m:r>
                    </m:oMath>
                    <m:oMath xmlns:m="http://schemas.openxmlformats.org/officeDocument/2006/math">
                      <m:r>
                        <a:rPr lang="en-GB" b="1" i="1" smtClean="0">
                          <a:latin typeface="Cambria Math" panose="02040503050406030204" pitchFamily="18" charset="0"/>
                        </a:rPr>
                        <m:t>𝟑</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𝟐</m:t>
                          </m:r>
                        </m:num>
                        <m:den>
                          <m:r>
                            <a:rPr lang="en-GB" b="1" i="1" smtClean="0">
                              <a:latin typeface="Cambria Math" panose="02040503050406030204" pitchFamily="18" charset="0"/>
                            </a:rPr>
                            <m:t>𝟓</m:t>
                          </m:r>
                        </m:den>
                      </m:f>
                      <m:r>
                        <a:rPr lang="en-GB" b="1" i="1" smtClean="0">
                          <a:latin typeface="Cambria Math" panose="02040503050406030204" pitchFamily="18" charset="0"/>
                        </a:rPr>
                        <m:t>×</m:t>
                      </m:r>
                      <m:r>
                        <a:rPr lang="en-GB" b="1" i="1" smtClean="0">
                          <a:latin typeface="Cambria Math" panose="02040503050406030204" pitchFamily="18" charset="0"/>
                        </a:rPr>
                        <m:t>𝟒</m:t>
                      </m:r>
                      <m:r>
                        <a:rPr lang="en-GB" b="1" i="1" smtClean="0">
                          <a:latin typeface="Cambria Math" panose="02040503050406030204" pitchFamily="18" charset="0"/>
                        </a:rPr>
                        <m:t>=</m:t>
                      </m:r>
                      <m:r>
                        <a:rPr lang="en-GB" b="1" i="1" smtClean="0">
                          <a:latin typeface="Cambria Math" panose="02040503050406030204" pitchFamily="18" charset="0"/>
                        </a:rPr>
                        <m:t>𝟒</m:t>
                      </m:r>
                      <m:r>
                        <a:rPr lang="en-GB" b="1" i="1" smtClean="0">
                          <a:latin typeface="Cambria Math" panose="02040503050406030204" pitchFamily="18" charset="0"/>
                        </a:rPr>
                        <m:t>.</m:t>
                      </m:r>
                      <m:r>
                        <a:rPr lang="en-GB" b="1" i="1" smtClean="0">
                          <a:latin typeface="Cambria Math" panose="02040503050406030204" pitchFamily="18" charset="0"/>
                        </a:rPr>
                        <m:t>𝟔</m:t>
                      </m:r>
                    </m:oMath>
                  </m:oMathPara>
                </a14:m>
                <a:endParaRPr lang="en-GB" b="1" dirty="0"/>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𝑪</m:t>
                      </m:r>
                      <m:r>
                        <a:rPr lang="en-GB" b="1" i="1" smtClean="0">
                          <a:latin typeface="Cambria Math" panose="02040503050406030204" pitchFamily="18" charset="0"/>
                        </a:rPr>
                        <m:t>=</m:t>
                      </m:r>
                      <m:d>
                        <m:dPr>
                          <m:ctrlPr>
                            <a:rPr lang="en-GB" b="1" i="1" smtClean="0">
                              <a:latin typeface="Cambria Math" panose="02040503050406030204" pitchFamily="18" charset="0"/>
                            </a:rPr>
                          </m:ctrlPr>
                        </m:dPr>
                        <m:e>
                          <m:r>
                            <a:rPr lang="en-GB" b="1" i="1" smtClean="0">
                              <a:latin typeface="Cambria Math" panose="02040503050406030204" pitchFamily="18" charset="0"/>
                            </a:rPr>
                            <m:t>𝟖</m:t>
                          </m:r>
                          <m:r>
                            <a:rPr lang="en-GB" b="1" i="1" smtClean="0">
                              <a:latin typeface="Cambria Math" panose="02040503050406030204" pitchFamily="18" charset="0"/>
                            </a:rPr>
                            <m:t>, </m:t>
                          </m:r>
                          <m:r>
                            <a:rPr lang="en-GB" b="1" i="1" smtClean="0">
                              <a:latin typeface="Cambria Math" panose="02040503050406030204" pitchFamily="18" charset="0"/>
                            </a:rPr>
                            <m:t>𝟒</m:t>
                          </m:r>
                          <m:r>
                            <a:rPr lang="en-GB" b="1" i="1" smtClean="0">
                              <a:latin typeface="Cambria Math" panose="02040503050406030204" pitchFamily="18" charset="0"/>
                            </a:rPr>
                            <m:t>.</m:t>
                          </m:r>
                          <m:r>
                            <a:rPr lang="en-GB" b="1" i="1" smtClean="0">
                              <a:latin typeface="Cambria Math" panose="02040503050406030204" pitchFamily="18" charset="0"/>
                            </a:rPr>
                            <m:t>𝟔</m:t>
                          </m:r>
                        </m:e>
                      </m:d>
                    </m:oMath>
                  </m:oMathPara>
                </a14:m>
                <a:endParaRPr lang="en-GB" b="1" dirty="0"/>
              </a:p>
            </p:txBody>
          </p:sp>
        </mc:Choice>
        <mc:Fallback xmlns="">
          <p:sp>
            <p:nvSpPr>
              <p:cNvPr id="21" name="TextBox 20"/>
              <p:cNvSpPr txBox="1">
                <a:spLocks noRot="1" noChangeAspect="1" noMove="1" noResize="1" noEditPoints="1" noAdjustHandles="1" noChangeArrowheads="1" noChangeShapeType="1" noTextEdit="1"/>
              </p:cNvSpPr>
              <p:nvPr/>
            </p:nvSpPr>
            <p:spPr>
              <a:xfrm>
                <a:off x="4954266" y="3231521"/>
                <a:ext cx="3583998" cy="3470502"/>
              </a:xfrm>
              <a:prstGeom prst="rect">
                <a:avLst/>
              </a:prstGeom>
              <a:blipFill rotWithShape="0">
                <a:blip r:embed="rId9"/>
                <a:stretch>
                  <a:fillRect l="-1531" t="-879"/>
                </a:stretch>
              </a:blipFill>
            </p:spPr>
            <p:txBody>
              <a:bodyPr/>
              <a:lstStyle/>
              <a:p>
                <a:r>
                  <a:rPr lang="en-GB">
                    <a:noFill/>
                  </a:rPr>
                  <a:t> </a:t>
                </a:r>
              </a:p>
            </p:txBody>
          </p:sp>
        </mc:Fallback>
      </mc:AlternateContent>
      <p:sp>
        <p:nvSpPr>
          <p:cNvPr id="22" name="Rectangle 21"/>
          <p:cNvSpPr/>
          <p:nvPr/>
        </p:nvSpPr>
        <p:spPr>
          <a:xfrm>
            <a:off x="342513" y="4313699"/>
            <a:ext cx="3609878" cy="1259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3" name="Rectangle 22"/>
          <p:cNvSpPr/>
          <p:nvPr/>
        </p:nvSpPr>
        <p:spPr>
          <a:xfrm>
            <a:off x="4860032" y="4544945"/>
            <a:ext cx="3609878" cy="21570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4781055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3"/>
                                        </p:tgtEl>
                                      </p:cBhvr>
                                    </p:animEffect>
                                    <p:set>
                                      <p:cBhvr>
                                        <p:cTn id="13"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2" grpId="0" animBg="1"/>
      <p:bldP spid="2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899592" y="836712"/>
                <a:ext cx="6624736" cy="2308324"/>
              </a:xfrm>
              <a:prstGeom prst="rect">
                <a:avLst/>
              </a:prstGeom>
              <a:noFill/>
            </p:spPr>
            <p:txBody>
              <a:bodyPr wrap="square" rtlCol="0">
                <a:spAutoFit/>
              </a:bodyPr>
              <a:lstStyle/>
              <a:p>
                <a:r>
                  <a:rPr lang="en-GB" dirty="0"/>
                  <a:t>If </a:t>
                </a:r>
                <a14:m>
                  <m:oMath xmlns:m="http://schemas.openxmlformats.org/officeDocument/2006/math">
                    <m:r>
                      <a:rPr lang="en-GB" b="0" i="1" smtClean="0">
                        <a:latin typeface="Cambria Math" panose="02040503050406030204" pitchFamily="18" charset="0"/>
                      </a:rPr>
                      <m:t>𝐴</m:t>
                    </m:r>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4,0,−2</m:t>
                        </m:r>
                      </m:e>
                    </m:d>
                  </m:oMath>
                </a14:m>
                <a:r>
                  <a:rPr lang="en-GB" dirty="0"/>
                  <a:t> and </a:t>
                </a:r>
                <a14:m>
                  <m:oMath xmlns:m="http://schemas.openxmlformats.org/officeDocument/2006/math">
                    <m:r>
                      <a:rPr lang="en-GB" b="0" i="1" smtClean="0">
                        <a:latin typeface="Cambria Math" panose="02040503050406030204" pitchFamily="18" charset="0"/>
                      </a:rPr>
                      <m:t>𝐵</m:t>
                    </m:r>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12,−3,7</m:t>
                        </m:r>
                      </m:e>
                    </m:d>
                  </m:oMath>
                </a14:m>
                <a:r>
                  <a:rPr lang="en-GB" dirty="0"/>
                  <a:t>, find the midpoint </a:t>
                </a:r>
                <a14:m>
                  <m:oMath xmlns:m="http://schemas.openxmlformats.org/officeDocument/2006/math">
                    <m:r>
                      <a:rPr lang="en-GB" b="0" i="1" smtClean="0">
                        <a:latin typeface="Cambria Math" panose="02040503050406030204" pitchFamily="18" charset="0"/>
                      </a:rPr>
                      <m:t>𝑀</m:t>
                    </m:r>
                  </m:oMath>
                </a14:m>
                <a:r>
                  <a:rPr lang="en-GB" dirty="0"/>
                  <a:t> of </a:t>
                </a:r>
                <a14:m>
                  <m:oMath xmlns:m="http://schemas.openxmlformats.org/officeDocument/2006/math">
                    <m:r>
                      <a:rPr lang="en-GB" b="0" i="1" smtClean="0">
                        <a:latin typeface="Cambria Math" panose="02040503050406030204" pitchFamily="18" charset="0"/>
                      </a:rPr>
                      <m:t>𝐴𝐵</m:t>
                    </m:r>
                  </m:oMath>
                </a14:m>
                <a:r>
                  <a:rPr lang="en-GB" dirty="0"/>
                  <a:t>.</a:t>
                </a:r>
              </a:p>
              <a:p>
                <a:endParaRPr lang="en-GB" dirty="0"/>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𝑴</m:t>
                      </m:r>
                      <m:r>
                        <a:rPr lang="en-GB" b="1" i="1" smtClean="0">
                          <a:latin typeface="Cambria Math" panose="02040503050406030204" pitchFamily="18" charset="0"/>
                        </a:rPr>
                        <m:t>=</m:t>
                      </m:r>
                      <m:d>
                        <m:dPr>
                          <m:ctrlPr>
                            <a:rPr lang="en-GB" b="1" i="1" smtClean="0">
                              <a:latin typeface="Cambria Math" panose="02040503050406030204" pitchFamily="18" charset="0"/>
                            </a:rPr>
                          </m:ctrlPr>
                        </m:dPr>
                        <m:e>
                          <m:r>
                            <a:rPr lang="en-GB" b="1" i="1" smtClean="0">
                              <a:latin typeface="Cambria Math" panose="02040503050406030204" pitchFamily="18" charset="0"/>
                            </a:rPr>
                            <m:t>𝟖</m:t>
                          </m:r>
                          <m:r>
                            <a:rPr lang="en-GB" b="1" i="1" smtClean="0">
                              <a:latin typeface="Cambria Math" panose="02040503050406030204" pitchFamily="18" charset="0"/>
                            </a:rPr>
                            <m:t>, −</m:t>
                          </m:r>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𝟓</m:t>
                          </m:r>
                          <m:r>
                            <a:rPr lang="en-GB" b="1" i="1" smtClean="0">
                              <a:latin typeface="Cambria Math" panose="02040503050406030204" pitchFamily="18" charset="0"/>
                            </a:rPr>
                            <m:t>, </m:t>
                          </m:r>
                          <m:r>
                            <a:rPr lang="en-GB" b="1" i="1" smtClean="0">
                              <a:latin typeface="Cambria Math" panose="02040503050406030204" pitchFamily="18" charset="0"/>
                            </a:rPr>
                            <m:t>𝟐</m:t>
                          </m:r>
                          <m:r>
                            <a:rPr lang="en-GB" b="1" i="1" smtClean="0">
                              <a:latin typeface="Cambria Math" panose="02040503050406030204" pitchFamily="18" charset="0"/>
                            </a:rPr>
                            <m:t>.</m:t>
                          </m:r>
                          <m:r>
                            <a:rPr lang="en-GB" b="1" i="1" smtClean="0">
                              <a:latin typeface="Cambria Math" panose="02040503050406030204" pitchFamily="18" charset="0"/>
                            </a:rPr>
                            <m:t>𝟓</m:t>
                          </m:r>
                        </m:e>
                      </m:d>
                    </m:oMath>
                  </m:oMathPara>
                </a14:m>
                <a:endParaRPr lang="en-GB" b="1" dirty="0"/>
              </a:p>
              <a:p>
                <a:endParaRPr lang="en-GB" b="1" dirty="0"/>
              </a:p>
              <a:p>
                <a14:m>
                  <m:oMath xmlns:m="http://schemas.openxmlformats.org/officeDocument/2006/math">
                    <m:r>
                      <a:rPr lang="en-GB" b="0" i="1" smtClean="0">
                        <a:latin typeface="Cambria Math" panose="02040503050406030204" pitchFamily="18" charset="0"/>
                      </a:rPr>
                      <m:t>𝐶</m:t>
                    </m:r>
                  </m:oMath>
                </a14:m>
                <a:r>
                  <a:rPr lang="en-GB" dirty="0"/>
                  <a:t> is a point on the line segment </a:t>
                </a:r>
                <a14:m>
                  <m:oMath xmlns:m="http://schemas.openxmlformats.org/officeDocument/2006/math">
                    <m:r>
                      <a:rPr lang="en-GB" b="0" i="1" smtClean="0">
                        <a:latin typeface="Cambria Math" panose="02040503050406030204" pitchFamily="18" charset="0"/>
                      </a:rPr>
                      <m:t>𝐴</m:t>
                    </m:r>
                    <m:d>
                      <m:dPr>
                        <m:ctrlPr>
                          <a:rPr lang="en-GB" i="1" smtClean="0">
                            <a:latin typeface="Cambria Math" panose="02040503050406030204" pitchFamily="18" charset="0"/>
                          </a:rPr>
                        </m:ctrlPr>
                      </m:dPr>
                      <m:e>
                        <m:r>
                          <a:rPr lang="en-GB" b="0" i="1" smtClean="0">
                            <a:latin typeface="Cambria Math" panose="02040503050406030204" pitchFamily="18" charset="0"/>
                          </a:rPr>
                          <m:t>2,4</m:t>
                        </m:r>
                      </m:e>
                    </m:d>
                  </m:oMath>
                </a14:m>
                <a:r>
                  <a:rPr lang="en-GB" dirty="0"/>
                  <a:t> to </a:t>
                </a:r>
                <a14:m>
                  <m:oMath xmlns:m="http://schemas.openxmlformats.org/officeDocument/2006/math">
                    <m:r>
                      <a:rPr lang="en-GB" b="0" i="1" smtClean="0">
                        <a:latin typeface="Cambria Math" panose="02040503050406030204" pitchFamily="18" charset="0"/>
                      </a:rPr>
                      <m:t>𝐵</m:t>
                    </m:r>
                    <m:r>
                      <a:rPr lang="en-GB" b="0" i="1" smtClean="0">
                        <a:latin typeface="Cambria Math" panose="02040503050406030204" pitchFamily="18" charset="0"/>
                      </a:rPr>
                      <m:t>(10,7)</m:t>
                    </m:r>
                  </m:oMath>
                </a14:m>
                <a:r>
                  <a:rPr lang="en-GB" dirty="0"/>
                  <a:t> such that </a:t>
                </a:r>
                <a14:m>
                  <m:oMath xmlns:m="http://schemas.openxmlformats.org/officeDocument/2006/math">
                    <m:r>
                      <a:rPr lang="en-GB" b="0" i="1" smtClean="0">
                        <a:latin typeface="Cambria Math" panose="02040503050406030204" pitchFamily="18" charset="0"/>
                      </a:rPr>
                      <m:t>𝐴𝐶</m:t>
                    </m:r>
                    <m:r>
                      <a:rPr lang="en-GB" b="0" i="1" smtClean="0">
                        <a:latin typeface="Cambria Math" panose="02040503050406030204" pitchFamily="18" charset="0"/>
                      </a:rPr>
                      <m:t>:</m:t>
                    </m:r>
                    <m:r>
                      <a:rPr lang="en-GB" b="0" i="1" smtClean="0">
                        <a:latin typeface="Cambria Math" panose="02040503050406030204" pitchFamily="18" charset="0"/>
                      </a:rPr>
                      <m:t>𝐶𝐵</m:t>
                    </m:r>
                    <m:r>
                      <a:rPr lang="en-GB" b="0" i="1" smtClean="0">
                        <a:latin typeface="Cambria Math" panose="02040503050406030204" pitchFamily="18" charset="0"/>
                      </a:rPr>
                      <m:t>=3:1</m:t>
                    </m:r>
                  </m:oMath>
                </a14:m>
                <a:r>
                  <a:rPr lang="en-GB" dirty="0"/>
                  <a:t>. Determine the coordinates of </a:t>
                </a:r>
                <a14:m>
                  <m:oMath xmlns:m="http://schemas.openxmlformats.org/officeDocument/2006/math">
                    <m:r>
                      <a:rPr lang="en-GB" b="0" i="1" smtClean="0">
                        <a:latin typeface="Cambria Math" panose="02040503050406030204" pitchFamily="18" charset="0"/>
                      </a:rPr>
                      <m:t>𝐶</m:t>
                    </m:r>
                  </m:oMath>
                </a14:m>
                <a:r>
                  <a:rPr lang="en-GB" dirty="0"/>
                  <a:t>.</a:t>
                </a:r>
              </a:p>
              <a:p>
                <a:endParaRPr lang="en-GB" b="1" dirty="0"/>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𝑪</m:t>
                      </m:r>
                      <m:r>
                        <a:rPr lang="en-GB" b="1" i="1" smtClean="0">
                          <a:latin typeface="Cambria Math" panose="02040503050406030204" pitchFamily="18" charset="0"/>
                        </a:rPr>
                        <m:t>(</m:t>
                      </m:r>
                      <m:r>
                        <a:rPr lang="en-GB" b="1" i="1" smtClean="0">
                          <a:latin typeface="Cambria Math" panose="02040503050406030204" pitchFamily="18" charset="0"/>
                        </a:rPr>
                        <m:t>𝟖</m:t>
                      </m:r>
                      <m:r>
                        <a:rPr lang="en-GB" b="1" i="1" smtClean="0">
                          <a:latin typeface="Cambria Math" panose="02040503050406030204" pitchFamily="18" charset="0"/>
                        </a:rPr>
                        <m:t>,</m:t>
                      </m:r>
                      <m:r>
                        <a:rPr lang="en-GB" b="1" i="1" smtClean="0">
                          <a:latin typeface="Cambria Math" panose="02040503050406030204" pitchFamily="18" charset="0"/>
                        </a:rPr>
                        <m:t>𝟔</m:t>
                      </m:r>
                      <m:r>
                        <a:rPr lang="en-GB" b="1" i="1" smtClean="0">
                          <a:latin typeface="Cambria Math" panose="02040503050406030204" pitchFamily="18" charset="0"/>
                        </a:rPr>
                        <m:t>.</m:t>
                      </m:r>
                      <m:r>
                        <a:rPr lang="en-GB" b="1" i="1" smtClean="0">
                          <a:latin typeface="Cambria Math" panose="02040503050406030204" pitchFamily="18" charset="0"/>
                        </a:rPr>
                        <m:t>𝟐𝟓</m:t>
                      </m:r>
                      <m:r>
                        <a:rPr lang="en-GB" b="1" i="1" smtClean="0">
                          <a:latin typeface="Cambria Math" panose="02040503050406030204" pitchFamily="18" charset="0"/>
                        </a:rPr>
                        <m:t>)</m:t>
                      </m:r>
                    </m:oMath>
                  </m:oMathPara>
                </a14:m>
                <a:endParaRPr lang="en-GB" b="1" dirty="0"/>
              </a:p>
            </p:txBody>
          </p:sp>
        </mc:Choice>
        <mc:Fallback xmlns="">
          <p:sp>
            <p:nvSpPr>
              <p:cNvPr id="5" name="TextBox 4"/>
              <p:cNvSpPr txBox="1">
                <a:spLocks noRot="1" noChangeAspect="1" noMove="1" noResize="1" noEditPoints="1" noAdjustHandles="1" noChangeArrowheads="1" noChangeShapeType="1" noTextEdit="1"/>
              </p:cNvSpPr>
              <p:nvPr/>
            </p:nvSpPr>
            <p:spPr>
              <a:xfrm>
                <a:off x="899592" y="836712"/>
                <a:ext cx="6624736" cy="2308324"/>
              </a:xfrm>
              <a:prstGeom prst="rect">
                <a:avLst/>
              </a:prstGeom>
              <a:blipFill rotWithShape="0">
                <a:blip r:embed="rId2"/>
                <a:stretch>
                  <a:fillRect l="-829" t="-1319" b="-1319"/>
                </a:stretch>
              </a:blipFill>
            </p:spPr>
            <p:txBody>
              <a:bodyPr/>
              <a:lstStyle/>
              <a:p>
                <a:r>
                  <a:rPr lang="en-GB">
                    <a:noFill/>
                  </a:rPr>
                  <a:t> </a:t>
                </a:r>
              </a:p>
            </p:txBody>
          </p:sp>
        </mc:Fallback>
      </mc:AlternateContent>
      <p:sp>
        <p:nvSpPr>
          <p:cNvPr id="6" name="Rectangle 5"/>
          <p:cNvSpPr/>
          <p:nvPr/>
        </p:nvSpPr>
        <p:spPr>
          <a:xfrm>
            <a:off x="433697" y="847729"/>
            <a:ext cx="360040" cy="3600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7" name="Rectangle 6"/>
          <p:cNvSpPr/>
          <p:nvPr/>
        </p:nvSpPr>
        <p:spPr>
          <a:xfrm>
            <a:off x="423202" y="2008821"/>
            <a:ext cx="360040" cy="3600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8" name="Rectangle 7"/>
          <p:cNvSpPr/>
          <p:nvPr/>
        </p:nvSpPr>
        <p:spPr>
          <a:xfrm>
            <a:off x="3008594" y="1273045"/>
            <a:ext cx="2565941" cy="57779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9" name="Rectangle 8"/>
          <p:cNvSpPr/>
          <p:nvPr/>
        </p:nvSpPr>
        <p:spPr>
          <a:xfrm>
            <a:off x="2994035" y="2627888"/>
            <a:ext cx="2565941" cy="57779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38380317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8"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294662352"/>
                  </p:ext>
                </p:extLst>
              </p:nvPr>
            </p:nvGraphicFramePr>
            <p:xfrm>
              <a:off x="748189" y="1594677"/>
              <a:ext cx="3039110" cy="3224532"/>
            </p:xfrm>
            <a:graphic>
              <a:graphicData uri="http://schemas.openxmlformats.org/drawingml/2006/table">
                <a:tbl>
                  <a:tblPr firstRow="1" firstCol="1" bandRow="1"/>
                  <a:tblGrid>
                    <a:gridCol w="1508760">
                      <a:extLst>
                        <a:ext uri="{9D8B030D-6E8A-4147-A177-3AD203B41FA5}">
                          <a16:colId xmlns:a16="http://schemas.microsoft.com/office/drawing/2014/main" val="20000"/>
                        </a:ext>
                      </a:extLst>
                    </a:gridCol>
                    <a:gridCol w="1530350">
                      <a:extLst>
                        <a:ext uri="{9D8B030D-6E8A-4147-A177-3AD203B41FA5}">
                          <a16:colId xmlns:a16="http://schemas.microsoft.com/office/drawing/2014/main" val="20001"/>
                        </a:ext>
                      </a:extLst>
                    </a:gridCol>
                  </a:tblGrid>
                  <a:tr h="0">
                    <a:tc>
                      <a:txBody>
                        <a:bodyPr/>
                        <a:lstStyle/>
                        <a:p>
                          <a:pPr>
                            <a:lnSpc>
                              <a:spcPct val="115000"/>
                            </a:lnSpc>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Equation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Gradient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nSpc>
                              <a:spcPct val="115000"/>
                            </a:lnSpc>
                            <a:spcAft>
                              <a:spcPts val="0"/>
                            </a:spcAft>
                          </a:pPr>
                          <a14:m>
                            <m:oMathPara xmlns:m="http://schemas.openxmlformats.org/officeDocument/2006/math">
                              <m:oMathParaPr>
                                <m:jc m:val="centerGroup"/>
                              </m:oMathParaPr>
                              <m:oMath xmlns:m="http://schemas.openxmlformats.org/officeDocument/2006/math">
                                <m:r>
                                  <a:rPr lang="en-GB" sz="1400" i="1">
                                    <a:effectLst/>
                                    <a:latin typeface="Cambria Math" panose="02040503050406030204" pitchFamily="18" charset="0"/>
                                    <a:ea typeface="Calibri" panose="020F0502020204030204" pitchFamily="34" charset="0"/>
                                    <a:cs typeface="Times New Roman" panose="02020603050405020304" pitchFamily="18" charset="0"/>
                                  </a:rPr>
                                  <m:t>𝑦</m:t>
                                </m:r>
                                <m:r>
                                  <a:rPr lang="en-GB" sz="1400" i="1">
                                    <a:effectLst/>
                                    <a:latin typeface="Cambria Math" panose="02040503050406030204" pitchFamily="18" charset="0"/>
                                    <a:ea typeface="Calibri" panose="020F0502020204030204" pitchFamily="34" charset="0"/>
                                    <a:cs typeface="Times New Roman" panose="02020603050405020304" pitchFamily="18" charset="0"/>
                                  </a:rPr>
                                  <m:t>=</m:t>
                                </m:r>
                                <m:r>
                                  <a:rPr lang="en-GB" sz="1400" i="1">
                                    <a:effectLst/>
                                    <a:latin typeface="Cambria Math" panose="02040503050406030204" pitchFamily="18" charset="0"/>
                                    <a:ea typeface="Calibri" panose="020F0502020204030204" pitchFamily="34" charset="0"/>
                                    <a:cs typeface="Times New Roman" panose="02020603050405020304" pitchFamily="18" charset="0"/>
                                  </a:rPr>
                                  <m:t>𝑥</m:t>
                                </m:r>
                                <m:r>
                                  <a:rPr lang="en-GB" sz="1400" i="1">
                                    <a:effectLst/>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a:rPr lang="en-GB" sz="1400" b="1" i="1" smtClean="0">
                                  <a:effectLst/>
                                  <a:latin typeface="Cambria Math" panose="02040503050406030204" pitchFamily="18" charset="0"/>
                                  <a:ea typeface="Calibri" panose="020F0502020204030204" pitchFamily="34" charset="0"/>
                                  <a:cs typeface="Times New Roman" panose="02020603050405020304" pitchFamily="18" charset="0"/>
                                </a:rPr>
                                <m:t>𝟏</m:t>
                              </m:r>
                            </m:oMath>
                          </a14:m>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nSpc>
                              <a:spcPct val="115000"/>
                            </a:lnSpc>
                            <a:spcAft>
                              <a:spcPts val="0"/>
                            </a:spcAft>
                          </a:pPr>
                          <a14:m>
                            <m:oMathPara xmlns:m="http://schemas.openxmlformats.org/officeDocument/2006/math">
                              <m:oMathParaPr>
                                <m:jc m:val="centerGroup"/>
                              </m:oMathParaPr>
                              <m:oMath xmlns:m="http://schemas.openxmlformats.org/officeDocument/2006/math">
                                <m:r>
                                  <a:rPr lang="en-GB" sz="1400" i="1" smtClean="0">
                                    <a:effectLst/>
                                    <a:latin typeface="Cambria Math" panose="02040503050406030204" pitchFamily="18" charset="0"/>
                                    <a:ea typeface="Calibri" panose="020F0502020204030204" pitchFamily="34" charset="0"/>
                                    <a:cs typeface="Times New Roman" panose="02020603050405020304" pitchFamily="18" charset="0"/>
                                  </a:rPr>
                                  <m:t>𝑦</m:t>
                                </m:r>
                                <m:r>
                                  <a:rPr lang="en-GB" sz="1400" i="1" smtClean="0">
                                    <a:effectLst/>
                                    <a:latin typeface="Cambria Math" panose="02040503050406030204" pitchFamily="18" charset="0"/>
                                    <a:ea typeface="Calibri" panose="020F0502020204030204" pitchFamily="34" charset="0"/>
                                    <a:cs typeface="Times New Roman" panose="02020603050405020304" pitchFamily="18" charset="0"/>
                                  </a:rPr>
                                  <m:t>=2−</m:t>
                                </m:r>
                                <m:r>
                                  <a:rPr lang="en-GB" sz="1400" b="0" i="1" smtClean="0">
                                    <a:effectLst/>
                                    <a:latin typeface="Cambria Math" panose="02040503050406030204" pitchFamily="18" charset="0"/>
                                    <a:ea typeface="Calibri" panose="020F0502020204030204" pitchFamily="34" charset="0"/>
                                    <a:cs typeface="Times New Roman" panose="02020603050405020304" pitchFamily="18" charset="0"/>
                                  </a:rPr>
                                  <m:t>𝑥</m:t>
                                </m:r>
                              </m:oMath>
                            </m:oMathPara>
                          </a14:m>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a:rPr lang="en-GB" sz="1400" b="1" i="1" smtClean="0">
                                  <a:effectLst/>
                                  <a:latin typeface="Cambria Math" panose="02040503050406030204" pitchFamily="18" charset="0"/>
                                  <a:ea typeface="Calibri" panose="020F0502020204030204" pitchFamily="34" charset="0"/>
                                  <a:cs typeface="Times New Roman" panose="02020603050405020304" pitchFamily="18" charset="0"/>
                                </a:rPr>
                                <m:t>𝟐</m:t>
                              </m:r>
                            </m:oMath>
                          </a14:m>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nSpc>
                              <a:spcPct val="115000"/>
                            </a:lnSpc>
                            <a:spcAft>
                              <a:spcPts val="0"/>
                            </a:spcAft>
                          </a:pPr>
                          <a14:m>
                            <m:oMathPara xmlns:m="http://schemas.openxmlformats.org/officeDocument/2006/math">
                              <m:oMathParaPr>
                                <m:jc m:val="centerGroup"/>
                              </m:oMathParaPr>
                              <m:oMath xmlns:m="http://schemas.openxmlformats.org/officeDocument/2006/math">
                                <m:r>
                                  <a:rPr lang="en-GB" sz="1400" i="1" smtClean="0">
                                    <a:effectLst/>
                                    <a:latin typeface="Cambria Math" panose="02040503050406030204" pitchFamily="18" charset="0"/>
                                    <a:ea typeface="Calibri" panose="020F0502020204030204" pitchFamily="34" charset="0"/>
                                    <a:cs typeface="Times New Roman" panose="02020603050405020304" pitchFamily="18" charset="0"/>
                                  </a:rPr>
                                  <m:t>𝑦</m:t>
                                </m:r>
                                <m:r>
                                  <a:rPr lang="en-GB" sz="1400" i="1" smtClean="0">
                                    <a:effectLst/>
                                    <a:latin typeface="Cambria Math" panose="02040503050406030204" pitchFamily="18" charset="0"/>
                                    <a:ea typeface="Calibri" panose="020F0502020204030204" pitchFamily="34" charset="0"/>
                                    <a:cs typeface="Times New Roman" panose="02020603050405020304" pitchFamily="18" charset="0"/>
                                  </a:rPr>
                                  <m:t>=3</m:t>
                                </m:r>
                              </m:oMath>
                            </m:oMathPara>
                          </a14:m>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a:rPr lang="en-GB" sz="1400"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GB" sz="1400" b="1" i="1" smtClean="0">
                                  <a:effectLst/>
                                  <a:latin typeface="Cambria Math" panose="02040503050406030204" pitchFamily="18" charset="0"/>
                                  <a:ea typeface="Calibri" panose="020F0502020204030204" pitchFamily="34" charset="0"/>
                                  <a:cs typeface="Times New Roman" panose="02020603050405020304" pitchFamily="18" charset="0"/>
                                </a:rPr>
                                <m:t>𝟏</m:t>
                              </m:r>
                            </m:oMath>
                          </a14:m>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nSpc>
                              <a:spcPct val="115000"/>
                            </a:lnSpc>
                            <a:spcAft>
                              <a:spcPts val="0"/>
                            </a:spcAft>
                          </a:pPr>
                          <a14:m>
                            <m:oMathPara xmlns:m="http://schemas.openxmlformats.org/officeDocument/2006/math">
                              <m:oMathParaPr>
                                <m:jc m:val="centerGroup"/>
                              </m:oMathParaPr>
                              <m:oMath xmlns:m="http://schemas.openxmlformats.org/officeDocument/2006/math">
                                <m:r>
                                  <a:rPr lang="en-GB" sz="1400" i="1">
                                    <a:effectLst/>
                                    <a:latin typeface="Cambria Math" panose="02040503050406030204" pitchFamily="18" charset="0"/>
                                    <a:ea typeface="Calibri" panose="020F0502020204030204" pitchFamily="34" charset="0"/>
                                    <a:cs typeface="Times New Roman" panose="02020603050405020304" pitchFamily="18" charset="0"/>
                                  </a:rPr>
                                  <m:t>2</m:t>
                                </m:r>
                                <m:r>
                                  <a:rPr lang="en-GB" sz="1400" i="1">
                                    <a:effectLst/>
                                    <a:latin typeface="Cambria Math" panose="02040503050406030204" pitchFamily="18" charset="0"/>
                                    <a:ea typeface="Calibri" panose="020F0502020204030204" pitchFamily="34" charset="0"/>
                                    <a:cs typeface="Times New Roman" panose="02020603050405020304" pitchFamily="18" charset="0"/>
                                  </a:rPr>
                                  <m:t>𝑦</m:t>
                                </m:r>
                                <m:r>
                                  <a:rPr lang="en-GB" sz="1400" i="1">
                                    <a:effectLst/>
                                    <a:latin typeface="Cambria Math" panose="02040503050406030204" pitchFamily="18" charset="0"/>
                                    <a:ea typeface="Calibri" panose="020F0502020204030204" pitchFamily="34" charset="0"/>
                                    <a:cs typeface="Times New Roman" panose="02020603050405020304" pitchFamily="18" charset="0"/>
                                  </a:rPr>
                                  <m:t>=6</m:t>
                                </m:r>
                                <m:r>
                                  <a:rPr lang="en-GB" sz="1400" i="1">
                                    <a:effectLst/>
                                    <a:latin typeface="Cambria Math" panose="02040503050406030204" pitchFamily="18" charset="0"/>
                                    <a:ea typeface="Calibri" panose="020F0502020204030204" pitchFamily="34" charset="0"/>
                                    <a:cs typeface="Times New Roman" panose="02020603050405020304" pitchFamily="18" charset="0"/>
                                  </a:rPr>
                                  <m:t>𝑥</m:t>
                                </m:r>
                                <m:r>
                                  <a:rPr lang="en-GB" sz="1400" i="1">
                                    <a:effectLst/>
                                    <a:latin typeface="Cambria Math" panose="02040503050406030204" pitchFamily="18" charset="0"/>
                                    <a:ea typeface="Calibri" panose="020F0502020204030204" pitchFamily="34" charset="0"/>
                                    <a:cs typeface="Times New Roman" panose="02020603050405020304" pitchFamily="18" charset="0"/>
                                  </a:rPr>
                                  <m:t>−4</m:t>
                                </m:r>
                              </m:oMath>
                            </m:oMathPara>
                          </a14:m>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a:rPr lang="en-GB" sz="1400" b="1" i="1" smtClean="0">
                                  <a:effectLst/>
                                  <a:latin typeface="Cambria Math" panose="02040503050406030204" pitchFamily="18" charset="0"/>
                                  <a:ea typeface="Calibri" panose="020F0502020204030204" pitchFamily="34" charset="0"/>
                                  <a:cs typeface="Times New Roman" panose="02020603050405020304" pitchFamily="18" charset="0"/>
                                </a:rPr>
                                <m:t>𝟑</m:t>
                              </m:r>
                            </m:oMath>
                          </a14:m>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a:lnSpc>
                              <a:spcPct val="115000"/>
                            </a:lnSpc>
                            <a:spcAft>
                              <a:spcPts val="0"/>
                            </a:spcAft>
                          </a:pPr>
                          <a14:m>
                            <m:oMathPara xmlns:m="http://schemas.openxmlformats.org/officeDocument/2006/math">
                              <m:oMathParaPr>
                                <m:jc m:val="centerGroup"/>
                              </m:oMathParaPr>
                              <m:oMath xmlns:m="http://schemas.openxmlformats.org/officeDocument/2006/math">
                                <m:r>
                                  <a:rPr lang="en-GB" sz="1400" i="1">
                                    <a:effectLst/>
                                    <a:latin typeface="Cambria Math" panose="02040503050406030204" pitchFamily="18" charset="0"/>
                                    <a:ea typeface="Calibri" panose="020F0502020204030204" pitchFamily="34" charset="0"/>
                                    <a:cs typeface="Times New Roman" panose="02020603050405020304" pitchFamily="18" charset="0"/>
                                  </a:rPr>
                                  <m:t>4</m:t>
                                </m:r>
                                <m:r>
                                  <a:rPr lang="en-GB" sz="1400" i="1">
                                    <a:effectLst/>
                                    <a:latin typeface="Cambria Math" panose="02040503050406030204" pitchFamily="18" charset="0"/>
                                    <a:ea typeface="Calibri" panose="020F0502020204030204" pitchFamily="34" charset="0"/>
                                    <a:cs typeface="Times New Roman" panose="02020603050405020304" pitchFamily="18" charset="0"/>
                                  </a:rPr>
                                  <m:t>𝑦</m:t>
                                </m:r>
                                <m:r>
                                  <a:rPr lang="en-GB" sz="1400" i="1">
                                    <a:effectLst/>
                                    <a:latin typeface="Cambria Math" panose="02040503050406030204" pitchFamily="18" charset="0"/>
                                    <a:ea typeface="Calibri" panose="020F0502020204030204" pitchFamily="34" charset="0"/>
                                    <a:cs typeface="Times New Roman" panose="02020603050405020304" pitchFamily="18" charset="0"/>
                                  </a:rPr>
                                  <m:t>=5</m:t>
                                </m:r>
                                <m:r>
                                  <a:rPr lang="en-GB" sz="1400" i="1">
                                    <a:effectLst/>
                                    <a:latin typeface="Cambria Math" panose="02040503050406030204" pitchFamily="18" charset="0"/>
                                    <a:ea typeface="Calibri" panose="020F0502020204030204" pitchFamily="34" charset="0"/>
                                    <a:cs typeface="Times New Roman" panose="02020603050405020304" pitchFamily="18" charset="0"/>
                                  </a:rPr>
                                  <m:t>𝑥</m:t>
                                </m:r>
                                <m:r>
                                  <a:rPr lang="en-GB" sz="1400" i="1">
                                    <a:effectLst/>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a:rPr lang="en-GB" sz="1400" b="1" i="1" smtClean="0">
                                  <a:effectLst/>
                                  <a:latin typeface="Cambria Math"/>
                                  <a:ea typeface="Calibri" panose="020F0502020204030204" pitchFamily="34" charset="0"/>
                                  <a:cs typeface="Times New Roman" panose="02020603050405020304" pitchFamily="18" charset="0"/>
                                </a:rPr>
                                <m:t>𝟏</m:t>
                              </m:r>
                              <m:r>
                                <a:rPr lang="en-GB" sz="1400" b="1" i="1" smtClean="0">
                                  <a:effectLst/>
                                  <a:latin typeface="Cambria Math"/>
                                  <a:ea typeface="Calibri" panose="020F0502020204030204" pitchFamily="34" charset="0"/>
                                  <a:cs typeface="Times New Roman" panose="02020603050405020304" pitchFamily="18" charset="0"/>
                                </a:rPr>
                                <m:t>.</m:t>
                              </m:r>
                              <m:r>
                                <a:rPr lang="en-GB" sz="1400" b="1" i="1" smtClean="0">
                                  <a:effectLst/>
                                  <a:latin typeface="Cambria Math"/>
                                  <a:ea typeface="Calibri" panose="020F0502020204030204" pitchFamily="34" charset="0"/>
                                  <a:cs typeface="Times New Roman" panose="02020603050405020304" pitchFamily="18" charset="0"/>
                                </a:rPr>
                                <m:t>𝟐𝟓</m:t>
                              </m:r>
                            </m:oMath>
                          </a14:m>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a:lnSpc>
                              <a:spcPct val="115000"/>
                            </a:lnSpc>
                            <a:spcAft>
                              <a:spcPts val="0"/>
                            </a:spcAft>
                          </a:pPr>
                          <a14:m>
                            <m:oMathPara xmlns:m="http://schemas.openxmlformats.org/officeDocument/2006/math">
                              <m:oMathParaPr>
                                <m:jc m:val="centerGroup"/>
                              </m:oMathParaPr>
                              <m:oMath xmlns:m="http://schemas.openxmlformats.org/officeDocument/2006/math">
                                <m:r>
                                  <a:rPr lang="en-GB" sz="1400" i="1">
                                    <a:effectLst/>
                                    <a:latin typeface="Cambria Math" panose="02040503050406030204" pitchFamily="18" charset="0"/>
                                    <a:ea typeface="Calibri" panose="020F0502020204030204" pitchFamily="34" charset="0"/>
                                    <a:cs typeface="Times New Roman" panose="02020603050405020304" pitchFamily="18" charset="0"/>
                                  </a:rPr>
                                  <m:t>𝑥</m:t>
                                </m:r>
                                <m:r>
                                  <a:rPr lang="en-GB" sz="1400" i="1">
                                    <a:effectLst/>
                                    <a:latin typeface="Cambria Math" panose="02040503050406030204" pitchFamily="18" charset="0"/>
                                    <a:ea typeface="Calibri" panose="020F0502020204030204" pitchFamily="34" charset="0"/>
                                    <a:cs typeface="Times New Roman" panose="02020603050405020304" pitchFamily="18" charset="0"/>
                                  </a:rPr>
                                  <m:t>+</m:t>
                                </m:r>
                                <m:r>
                                  <a:rPr lang="en-GB" sz="1400" i="1">
                                    <a:effectLst/>
                                    <a:latin typeface="Cambria Math" panose="02040503050406030204" pitchFamily="18" charset="0"/>
                                    <a:ea typeface="Calibri" panose="020F0502020204030204" pitchFamily="34" charset="0"/>
                                    <a:cs typeface="Times New Roman" panose="02020603050405020304" pitchFamily="18" charset="0"/>
                                  </a:rPr>
                                  <m:t>𝑦</m:t>
                                </m:r>
                                <m:r>
                                  <a:rPr lang="en-GB" sz="1400" i="1">
                                    <a:effectLst/>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a:rPr lang="en-GB" sz="1400"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GB" sz="1400" b="1" i="1" smtClean="0">
                                  <a:effectLst/>
                                  <a:latin typeface="Cambria Math" panose="02040503050406030204" pitchFamily="18" charset="0"/>
                                  <a:ea typeface="Calibri" panose="020F0502020204030204" pitchFamily="34" charset="0"/>
                                  <a:cs typeface="Times New Roman" panose="02020603050405020304" pitchFamily="18" charset="0"/>
                                </a:rPr>
                                <m:t>𝟏</m:t>
                              </m:r>
                            </m:oMath>
                          </a14:m>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a:lnSpc>
                              <a:spcPct val="115000"/>
                            </a:lnSpc>
                            <a:spcAft>
                              <a:spcPts val="0"/>
                            </a:spcAft>
                          </a:pPr>
                          <a14:m>
                            <m:oMathPara xmlns:m="http://schemas.openxmlformats.org/officeDocument/2006/math">
                              <m:oMathParaPr>
                                <m:jc m:val="centerGroup"/>
                              </m:oMathParaPr>
                              <m:oMath xmlns:m="http://schemas.openxmlformats.org/officeDocument/2006/math">
                                <m:r>
                                  <a:rPr lang="en-GB" sz="1400" i="1">
                                    <a:effectLst/>
                                    <a:latin typeface="Cambria Math" panose="02040503050406030204" pitchFamily="18" charset="0"/>
                                    <a:ea typeface="Calibri" panose="020F0502020204030204" pitchFamily="34" charset="0"/>
                                    <a:cs typeface="Times New Roman" panose="02020603050405020304" pitchFamily="18" charset="0"/>
                                  </a:rPr>
                                  <m:t>2</m:t>
                                </m:r>
                                <m:r>
                                  <a:rPr lang="en-GB" sz="1400" i="1">
                                    <a:effectLst/>
                                    <a:latin typeface="Cambria Math" panose="02040503050406030204" pitchFamily="18" charset="0"/>
                                    <a:ea typeface="Calibri" panose="020F0502020204030204" pitchFamily="34" charset="0"/>
                                    <a:cs typeface="Times New Roman" panose="02020603050405020304" pitchFamily="18" charset="0"/>
                                  </a:rPr>
                                  <m:t>𝑥</m:t>
                                </m:r>
                                <m:r>
                                  <a:rPr lang="en-GB" sz="1400" i="1">
                                    <a:effectLst/>
                                    <a:latin typeface="Cambria Math" panose="02040503050406030204" pitchFamily="18" charset="0"/>
                                    <a:ea typeface="Calibri" panose="020F0502020204030204" pitchFamily="34" charset="0"/>
                                    <a:cs typeface="Times New Roman" panose="02020603050405020304" pitchFamily="18" charset="0"/>
                                  </a:rPr>
                                  <m:t>+3</m:t>
                                </m:r>
                                <m:r>
                                  <a:rPr lang="en-GB" sz="1400" i="1">
                                    <a:effectLst/>
                                    <a:latin typeface="Cambria Math" panose="02040503050406030204" pitchFamily="18" charset="0"/>
                                    <a:ea typeface="Calibri" panose="020F0502020204030204" pitchFamily="34" charset="0"/>
                                    <a:cs typeface="Times New Roman" panose="02020603050405020304" pitchFamily="18" charset="0"/>
                                  </a:rPr>
                                  <m:t>𝑦</m:t>
                                </m:r>
                                <m:r>
                                  <a:rPr lang="en-GB" sz="1400" i="1">
                                    <a:effectLst/>
                                    <a:latin typeface="Cambria Math" panose="02040503050406030204" pitchFamily="18" charset="0"/>
                                    <a:ea typeface="Calibri" panose="020F0502020204030204" pitchFamily="34" charset="0"/>
                                    <a:cs typeface="Times New Roman" panose="02020603050405020304" pitchFamily="18" charset="0"/>
                                  </a:rPr>
                                  <m:t>=−4</m:t>
                                </m:r>
                              </m:oMath>
                            </m:oMathPara>
                          </a14:m>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a:rPr lang="en-GB" sz="1400" b="1"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GB" sz="1400" b="1"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en-GB" sz="1400" b="1" i="1" smtClean="0">
                                      <a:effectLst/>
                                      <a:latin typeface="Cambria Math" panose="02040503050406030204" pitchFamily="18" charset="0"/>
                                      <a:ea typeface="Calibri" panose="020F0502020204030204" pitchFamily="34" charset="0"/>
                                      <a:cs typeface="Times New Roman" panose="02020603050405020304" pitchFamily="18" charset="0"/>
                                    </a:rPr>
                                    <m:t>𝟐</m:t>
                                  </m:r>
                                </m:num>
                                <m:den>
                                  <m:r>
                                    <a:rPr lang="en-GB" sz="1400" b="1" i="1" smtClean="0">
                                      <a:effectLst/>
                                      <a:latin typeface="Cambria Math" panose="02040503050406030204" pitchFamily="18" charset="0"/>
                                      <a:ea typeface="Calibri" panose="020F0502020204030204" pitchFamily="34" charset="0"/>
                                      <a:cs typeface="Times New Roman" panose="02020603050405020304" pitchFamily="18" charset="0"/>
                                    </a:rPr>
                                    <m:t>𝟑</m:t>
                                  </m:r>
                                </m:den>
                              </m:f>
                            </m:oMath>
                          </a14:m>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a:lnSpc>
                              <a:spcPct val="115000"/>
                            </a:lnSpc>
                            <a:spcAft>
                              <a:spcPts val="0"/>
                            </a:spcAft>
                          </a:pPr>
                          <a14:m>
                            <m:oMathPara xmlns:m="http://schemas.openxmlformats.org/officeDocument/2006/math">
                              <m:oMathParaPr>
                                <m:jc m:val="centerGroup"/>
                              </m:oMathParaPr>
                              <m:oMath xmlns:m="http://schemas.openxmlformats.org/officeDocument/2006/math">
                                <m:r>
                                  <a:rPr lang="en-GB" sz="1400" b="0" i="1" smtClean="0">
                                    <a:effectLst/>
                                    <a:latin typeface="Cambria Math" panose="02040503050406030204" pitchFamily="18" charset="0"/>
                                    <a:ea typeface="Calibri" panose="020F0502020204030204" pitchFamily="34" charset="0"/>
                                    <a:cs typeface="Times New Roman" panose="02020603050405020304" pitchFamily="18" charset="0"/>
                                  </a:rPr>
                                  <m:t>𝑥</m:t>
                                </m:r>
                                <m:r>
                                  <a:rPr lang="en-GB" sz="1400" b="0" i="1" smtClean="0">
                                    <a:effectLst/>
                                    <a:latin typeface="Cambria Math" panose="02040503050406030204" pitchFamily="18" charset="0"/>
                                    <a:ea typeface="Calibri" panose="020F0502020204030204" pitchFamily="34" charset="0"/>
                                    <a:cs typeface="Times New Roman" panose="02020603050405020304" pitchFamily="18" charset="0"/>
                                  </a:rPr>
                                  <m:t>−3</m:t>
                                </m:r>
                                <m:r>
                                  <a:rPr lang="en-GB" sz="1400" b="0" i="1" smtClean="0">
                                    <a:effectLst/>
                                    <a:latin typeface="Cambria Math" panose="02040503050406030204" pitchFamily="18" charset="0"/>
                                    <a:ea typeface="Calibri" panose="020F0502020204030204" pitchFamily="34" charset="0"/>
                                    <a:cs typeface="Times New Roman" panose="02020603050405020304" pitchFamily="18" charset="0"/>
                                  </a:rPr>
                                  <m:t>𝑦</m:t>
                                </m:r>
                                <m:r>
                                  <a:rPr lang="en-GB" sz="1400" b="0" i="1" smtClean="0">
                                    <a:effectLst/>
                                    <a:latin typeface="Cambria Math" panose="02040503050406030204" pitchFamily="18" charset="0"/>
                                    <a:ea typeface="Calibri" panose="020F0502020204030204" pitchFamily="34" charset="0"/>
                                    <a:cs typeface="Times New Roman" panose="02020603050405020304" pitchFamily="18" charset="0"/>
                                  </a:rPr>
                                  <m:t>=4</m:t>
                                </m:r>
                              </m:oMath>
                            </m:oMathPara>
                          </a14:m>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14:m>
                            <m:oMath xmlns:m="http://schemas.openxmlformats.org/officeDocument/2006/math">
                              <m:f>
                                <m:fPr>
                                  <m:ctrlPr>
                                    <a:rPr lang="en-GB" sz="1400" b="1"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en-GB" sz="1400" b="1" i="1" smtClean="0">
                                      <a:effectLst/>
                                      <a:latin typeface="Cambria Math" panose="02040503050406030204" pitchFamily="18" charset="0"/>
                                      <a:ea typeface="Calibri" panose="020F0502020204030204" pitchFamily="34" charset="0"/>
                                      <a:cs typeface="Times New Roman" panose="02020603050405020304" pitchFamily="18" charset="0"/>
                                    </a:rPr>
                                    <m:t>𝟏</m:t>
                                  </m:r>
                                </m:num>
                                <m:den>
                                  <m:r>
                                    <a:rPr lang="en-GB" sz="1400" b="1" i="1" smtClean="0">
                                      <a:effectLst/>
                                      <a:latin typeface="Cambria Math" panose="02040503050406030204" pitchFamily="18" charset="0"/>
                                      <a:ea typeface="Calibri" panose="020F0502020204030204" pitchFamily="34" charset="0"/>
                                      <a:cs typeface="Times New Roman" panose="02020603050405020304" pitchFamily="18" charset="0"/>
                                    </a:rPr>
                                    <m:t>𝟑</m:t>
                                  </m:r>
                                </m:den>
                              </m:f>
                            </m:oMath>
                          </a14:m>
                          <a:r>
                            <a:rPr lang="en-GB" sz="1400" b="1"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0">
                    <a:tc>
                      <a:txBody>
                        <a:bodyPr/>
                        <a:lstStyle/>
                        <a:p>
                          <a:pPr>
                            <a:lnSpc>
                              <a:spcPct val="115000"/>
                            </a:lnSpc>
                            <a:spcAft>
                              <a:spcPts val="0"/>
                            </a:spcAft>
                          </a:pPr>
                          <a14:m>
                            <m:oMathPara xmlns:m="http://schemas.openxmlformats.org/officeDocument/2006/math">
                              <m:oMathParaPr>
                                <m:jc m:val="centerGroup"/>
                              </m:oMathParaPr>
                              <m:oMath xmlns:m="http://schemas.openxmlformats.org/officeDocument/2006/math">
                                <m:r>
                                  <a:rPr lang="en-GB" sz="1400" b="0" i="1" smtClean="0">
                                    <a:effectLst/>
                                    <a:latin typeface="Cambria Math" panose="02040503050406030204" pitchFamily="18" charset="0"/>
                                    <a:ea typeface="Calibri" panose="020F0502020204030204" pitchFamily="34" charset="0"/>
                                    <a:cs typeface="Times New Roman" panose="02020603050405020304" pitchFamily="18" charset="0"/>
                                  </a:rPr>
                                  <m:t>𝑥</m:t>
                                </m:r>
                                <m:r>
                                  <a:rPr lang="en-GB" sz="1400" b="0" i="1" smtClean="0">
                                    <a:effectLst/>
                                    <a:latin typeface="Cambria Math" panose="02040503050406030204" pitchFamily="18" charset="0"/>
                                    <a:ea typeface="Calibri" panose="020F0502020204030204" pitchFamily="34" charset="0"/>
                                    <a:cs typeface="Times New Roman" panose="02020603050405020304" pitchFamily="18" charset="0"/>
                                  </a:rPr>
                                  <m:t>+4</m:t>
                                </m:r>
                                <m:r>
                                  <a:rPr lang="en-GB" sz="1400" b="0" i="1" smtClean="0">
                                    <a:effectLst/>
                                    <a:latin typeface="Cambria Math" panose="02040503050406030204" pitchFamily="18" charset="0"/>
                                    <a:ea typeface="Calibri" panose="020F0502020204030204" pitchFamily="34" charset="0"/>
                                    <a:cs typeface="Times New Roman" panose="02020603050405020304" pitchFamily="18" charset="0"/>
                                  </a:rPr>
                                  <m:t>𝑦</m:t>
                                </m:r>
                                <m:r>
                                  <a:rPr lang="en-GB" sz="1400" b="0" i="1" smtClean="0">
                                    <a:effectLst/>
                                    <a:latin typeface="Cambria Math" panose="02040503050406030204" pitchFamily="18" charset="0"/>
                                    <a:ea typeface="Calibri" panose="020F0502020204030204" pitchFamily="34" charset="0"/>
                                    <a:cs typeface="Times New Roman" panose="02020603050405020304" pitchFamily="18" charset="0"/>
                                  </a:rPr>
                                  <m:t>=5</m:t>
                                </m:r>
                              </m:oMath>
                            </m:oMathPara>
                          </a14:m>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14:m>
                            <m:oMath xmlns:m="http://schemas.openxmlformats.org/officeDocument/2006/math">
                              <m:r>
                                <a:rPr lang="en-GB" sz="1400" b="1"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GB" sz="1400" b="1"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en-GB" sz="1400" b="1" i="1" smtClean="0">
                                      <a:effectLst/>
                                      <a:latin typeface="Cambria Math" panose="02040503050406030204" pitchFamily="18" charset="0"/>
                                      <a:ea typeface="Calibri" panose="020F0502020204030204" pitchFamily="34" charset="0"/>
                                      <a:cs typeface="Times New Roman" panose="02020603050405020304" pitchFamily="18" charset="0"/>
                                    </a:rPr>
                                    <m:t>𝟏</m:t>
                                  </m:r>
                                </m:num>
                                <m:den>
                                  <m:r>
                                    <a:rPr lang="en-GB" sz="1400" b="1" i="1" smtClean="0">
                                      <a:effectLst/>
                                      <a:latin typeface="Cambria Math" panose="02040503050406030204" pitchFamily="18" charset="0"/>
                                      <a:ea typeface="Calibri" panose="020F0502020204030204" pitchFamily="34" charset="0"/>
                                      <a:cs typeface="Times New Roman" panose="02020603050405020304" pitchFamily="18" charset="0"/>
                                    </a:rPr>
                                    <m:t>𝟒</m:t>
                                  </m:r>
                                </m:den>
                              </m:f>
                            </m:oMath>
                          </a14:m>
                          <a:r>
                            <a:rPr lang="en-GB" sz="1400" b="1"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0">
                    <a:tc>
                      <a:txBody>
                        <a:bodyPr/>
                        <a:lstStyle/>
                        <a:p>
                          <a:pPr>
                            <a:lnSpc>
                              <a:spcPct val="115000"/>
                            </a:lnSpc>
                            <a:spcAft>
                              <a:spcPts val="0"/>
                            </a:spcAft>
                          </a:pPr>
                          <a14:m>
                            <m:oMathPara xmlns:m="http://schemas.openxmlformats.org/officeDocument/2006/math">
                              <m:oMathParaPr>
                                <m:jc m:val="centerGroup"/>
                              </m:oMathParaPr>
                              <m:oMath xmlns:m="http://schemas.openxmlformats.org/officeDocument/2006/math">
                                <m:r>
                                  <a:rPr lang="en-GB" sz="1400" b="0" i="1" smtClean="0">
                                    <a:effectLst/>
                                    <a:latin typeface="Cambria Math" panose="02040503050406030204" pitchFamily="18" charset="0"/>
                                    <a:ea typeface="Calibri" panose="020F0502020204030204" pitchFamily="34" charset="0"/>
                                    <a:cs typeface="Times New Roman" panose="02020603050405020304" pitchFamily="18" charset="0"/>
                                  </a:rPr>
                                  <m:t>3</m:t>
                                </m:r>
                                <m:r>
                                  <a:rPr lang="en-GB" sz="1400" b="0" i="1" smtClean="0">
                                    <a:effectLst/>
                                    <a:latin typeface="Cambria Math" panose="02040503050406030204" pitchFamily="18" charset="0"/>
                                    <a:ea typeface="Calibri" panose="020F0502020204030204" pitchFamily="34" charset="0"/>
                                    <a:cs typeface="Times New Roman" panose="02020603050405020304" pitchFamily="18" charset="0"/>
                                  </a:rPr>
                                  <m:t>𝑥</m:t>
                                </m:r>
                                <m:r>
                                  <a:rPr lang="en-GB" sz="1400" b="0" i="1" smtClean="0">
                                    <a:effectLst/>
                                    <a:latin typeface="Cambria Math" panose="02040503050406030204" pitchFamily="18" charset="0"/>
                                    <a:ea typeface="Calibri" panose="020F0502020204030204" pitchFamily="34" charset="0"/>
                                    <a:cs typeface="Times New Roman" panose="02020603050405020304" pitchFamily="18" charset="0"/>
                                  </a:rPr>
                                  <m:t>−4</m:t>
                                </m:r>
                                <m:r>
                                  <a:rPr lang="en-GB" sz="1400" b="0" i="1" smtClean="0">
                                    <a:effectLst/>
                                    <a:latin typeface="Cambria Math" panose="02040503050406030204" pitchFamily="18" charset="0"/>
                                    <a:ea typeface="Calibri" panose="020F0502020204030204" pitchFamily="34" charset="0"/>
                                    <a:cs typeface="Times New Roman" panose="02020603050405020304" pitchFamily="18" charset="0"/>
                                  </a:rPr>
                                  <m:t>𝑦</m:t>
                                </m:r>
                                <m:r>
                                  <a:rPr lang="en-GB" sz="1400" b="0" i="1" smtClean="0">
                                    <a:effectLst/>
                                    <a:latin typeface="Cambria Math" panose="02040503050406030204" pitchFamily="18" charset="0"/>
                                    <a:ea typeface="Calibri" panose="020F0502020204030204" pitchFamily="34" charset="0"/>
                                    <a:cs typeface="Times New Roman" panose="02020603050405020304" pitchFamily="18" charset="0"/>
                                  </a:rPr>
                                  <m:t>=7</m:t>
                                </m:r>
                              </m:oMath>
                            </m:oMathPara>
                          </a14:m>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f>
                                  <m:fPr>
                                    <m:ctrlPr>
                                      <a:rPr lang="en-GB" sz="1400" b="1"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en-GB" sz="1400" b="1" i="1" smtClean="0">
                                        <a:effectLst/>
                                        <a:latin typeface="Cambria Math" panose="02040503050406030204" pitchFamily="18" charset="0"/>
                                        <a:ea typeface="Calibri" panose="020F0502020204030204" pitchFamily="34" charset="0"/>
                                        <a:cs typeface="Times New Roman" panose="02020603050405020304" pitchFamily="18" charset="0"/>
                                      </a:rPr>
                                      <m:t>𝟑</m:t>
                                    </m:r>
                                  </m:num>
                                  <m:den>
                                    <m:r>
                                      <a:rPr lang="en-GB" sz="1400" b="1" i="1" smtClean="0">
                                        <a:effectLst/>
                                        <a:latin typeface="Cambria Math" panose="02040503050406030204" pitchFamily="18" charset="0"/>
                                        <a:ea typeface="Calibri" panose="020F0502020204030204" pitchFamily="34" charset="0"/>
                                        <a:cs typeface="Times New Roman" panose="02020603050405020304" pitchFamily="18" charset="0"/>
                                      </a:rPr>
                                      <m:t>𝟒</m:t>
                                    </m:r>
                                  </m:den>
                                </m:f>
                              </m:oMath>
                            </m:oMathPara>
                          </a14:m>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294662352"/>
                  </p:ext>
                </p:extLst>
              </p:nvPr>
            </p:nvGraphicFramePr>
            <p:xfrm>
              <a:off x="748189" y="1594677"/>
              <a:ext cx="3039110" cy="3238946"/>
            </p:xfrm>
            <a:graphic>
              <a:graphicData uri="http://schemas.openxmlformats.org/drawingml/2006/table">
                <a:tbl>
                  <a:tblPr firstRow="1" firstCol="1" bandRow="1"/>
                  <a:tblGrid>
                    <a:gridCol w="1508760"/>
                    <a:gridCol w="1530350"/>
                  </a:tblGrid>
                  <a:tr h="245364">
                    <a:tc>
                      <a:txBody>
                        <a:bodyPr/>
                        <a:lstStyle/>
                        <a:p>
                          <a:pPr>
                            <a:lnSpc>
                              <a:spcPct val="115000"/>
                            </a:lnSpc>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Equation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Gradient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364">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403" t="-112195" r="-102419" b="-1104878"/>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98810" t="-112195" r="-794" b="-1104878"/>
                          </a:stretch>
                        </a:blipFill>
                      </a:tcPr>
                    </a:tc>
                  </a:tr>
                  <a:tr h="245364">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403" t="-217500" r="-102419" b="-10325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98810" t="-217500" r="-794" b="-1032500"/>
                          </a:stretch>
                        </a:blipFill>
                      </a:tcPr>
                    </a:tc>
                  </a:tr>
                  <a:tr h="245364">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403" t="-317500" r="-102419" b="-9325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98810" t="-317500" r="-794" b="-932500"/>
                          </a:stretch>
                        </a:blipFill>
                      </a:tcPr>
                    </a:tc>
                  </a:tr>
                  <a:tr h="245364">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403" t="-407317" r="-102419" b="-809756"/>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98810" t="-407317" r="-794" b="-809756"/>
                          </a:stretch>
                        </a:blipFill>
                      </a:tcPr>
                    </a:tc>
                  </a:tr>
                  <a:tr h="245364">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403" t="-520000" r="-102419" b="-7300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98810" t="-520000" r="-794" b="-730000"/>
                          </a:stretch>
                        </a:blipFill>
                      </a:tcPr>
                    </a:tc>
                  </a:tr>
                  <a:tr h="245364">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403" t="-620000" r="-102419" b="-6300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98810" t="-620000" r="-794" b="-630000"/>
                          </a:stretch>
                        </a:blipFill>
                      </a:tcPr>
                    </a:tc>
                  </a:tr>
                  <a:tr h="354394">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403" t="-496552" r="-102419" b="-334483"/>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98810" t="-496552" r="-794" b="-334483"/>
                          </a:stretch>
                        </a:blipFill>
                      </a:tcPr>
                    </a:tc>
                  </a:tr>
                  <a:tr h="354394">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403" t="-586441" r="-102419" b="-228814"/>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98810" t="-586441" r="-794" b="-228814"/>
                          </a:stretch>
                        </a:blipFill>
                      </a:tcPr>
                    </a:tc>
                  </a:tr>
                  <a:tr h="353251">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403" t="-698276" r="-102419" b="-132759"/>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98810" t="-698276" r="-794" b="-132759"/>
                          </a:stretch>
                        </a:blipFill>
                      </a:tcPr>
                    </a:tc>
                  </a:tr>
                  <a:tr h="459359">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403" t="-617333" r="-102419" b="-2667"/>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98810" t="-617333" r="-794" b="-2667"/>
                          </a:stretch>
                        </a:blipFill>
                      </a:tcPr>
                    </a:tc>
                  </a:tr>
                </a:tbl>
              </a:graphicData>
            </a:graphic>
          </p:graphicFrame>
        </mc:Fallback>
      </mc:AlternateContent>
      <p:grpSp>
        <p:nvGrpSpPr>
          <p:cNvPr id="4" name="Group 3"/>
          <p:cNvGrpSpPr/>
          <p:nvPr/>
        </p:nvGrpSpPr>
        <p:grpSpPr>
          <a:xfrm>
            <a:off x="0" y="0"/>
            <a:ext cx="9143074" cy="599127"/>
            <a:chOff x="0" y="13335"/>
            <a:chExt cx="9144218" cy="599127"/>
          </a:xfrm>
        </p:grpSpPr>
        <p:sp>
          <p:nvSpPr>
            <p:cNvPr id="5"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2</a:t>
              </a:r>
            </a:p>
          </p:txBody>
        </p:sp>
        <p:cxnSp>
          <p:nvCxnSpPr>
            <p:cNvPr id="6" name="Straight Connector 5"/>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8" name="TextBox 7"/>
              <p:cNvSpPr txBox="1"/>
              <p:nvPr/>
            </p:nvSpPr>
            <p:spPr>
              <a:xfrm>
                <a:off x="611560" y="771372"/>
                <a:ext cx="3312368" cy="830997"/>
              </a:xfrm>
              <a:prstGeom prst="rect">
                <a:avLst/>
              </a:prstGeom>
              <a:noFill/>
            </p:spPr>
            <p:txBody>
              <a:bodyPr wrap="square" rtlCol="0">
                <a:spAutoFit/>
              </a:bodyPr>
              <a:lstStyle/>
              <a:p>
                <a:r>
                  <a:rPr lang="en-GB" sz="1600" dirty="0"/>
                  <a:t>By rearranging the equations into the form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r>
                      <a:rPr lang="en-GB" sz="1600" b="0" i="1" smtClean="0">
                        <a:latin typeface="Cambria Math" panose="02040503050406030204" pitchFamily="18" charset="0"/>
                      </a:rPr>
                      <m:t>𝑚𝑥</m:t>
                    </m:r>
                    <m:r>
                      <a:rPr lang="en-GB" sz="1600" b="0" i="1" smtClean="0">
                        <a:latin typeface="Cambria Math" panose="02040503050406030204" pitchFamily="18" charset="0"/>
                      </a:rPr>
                      <m:t>+</m:t>
                    </m:r>
                    <m:r>
                      <a:rPr lang="en-GB" sz="1600" b="0" i="1" smtClean="0">
                        <a:latin typeface="Cambria Math" panose="02040503050406030204" pitchFamily="18" charset="0"/>
                      </a:rPr>
                      <m:t>𝑐</m:t>
                    </m:r>
                  </m:oMath>
                </a14:m>
                <a:r>
                  <a:rPr lang="en-GB" sz="1600" dirty="0"/>
                  <a:t>, determine the gradient of each line.</a:t>
                </a:r>
              </a:p>
            </p:txBody>
          </p:sp>
        </mc:Choice>
        <mc:Fallback xmlns="">
          <p:sp>
            <p:nvSpPr>
              <p:cNvPr id="8" name="TextBox 7"/>
              <p:cNvSpPr txBox="1">
                <a:spLocks noRot="1" noChangeAspect="1" noMove="1" noResize="1" noEditPoints="1" noAdjustHandles="1" noChangeArrowheads="1" noChangeShapeType="1" noTextEdit="1"/>
              </p:cNvSpPr>
              <p:nvPr/>
            </p:nvSpPr>
            <p:spPr>
              <a:xfrm>
                <a:off x="611560" y="771372"/>
                <a:ext cx="3312368" cy="830997"/>
              </a:xfrm>
              <a:prstGeom prst="rect">
                <a:avLst/>
              </a:prstGeom>
              <a:blipFill rotWithShape="0">
                <a:blip r:embed="rId4"/>
                <a:stretch>
                  <a:fillRect l="-919" t="-2206" r="-735" b="-8824"/>
                </a:stretch>
              </a:blipFill>
            </p:spPr>
            <p:txBody>
              <a:bodyPr/>
              <a:lstStyle/>
              <a:p>
                <a:r>
                  <a:rPr lang="en-GB">
                    <a:noFill/>
                  </a:rPr>
                  <a:t> </a:t>
                </a:r>
              </a:p>
            </p:txBody>
          </p:sp>
        </mc:Fallback>
      </mc:AlternateContent>
      <p:sp>
        <p:nvSpPr>
          <p:cNvPr id="9" name="Rectangle 8"/>
          <p:cNvSpPr/>
          <p:nvPr/>
        </p:nvSpPr>
        <p:spPr>
          <a:xfrm>
            <a:off x="323528" y="836712"/>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10" name="Rectangle 9"/>
          <p:cNvSpPr/>
          <p:nvPr/>
        </p:nvSpPr>
        <p:spPr>
          <a:xfrm>
            <a:off x="4283396" y="806252"/>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mc:AlternateContent xmlns:mc="http://schemas.openxmlformats.org/markup-compatibility/2006" xmlns:a14="http://schemas.microsoft.com/office/drawing/2010/main">
        <mc:Choice Requires="a14">
          <p:graphicFrame>
            <p:nvGraphicFramePr>
              <p:cNvPr id="12" name="Table 11"/>
              <p:cNvGraphicFramePr>
                <a:graphicFrameLocks noGrp="1"/>
              </p:cNvGraphicFramePr>
              <p:nvPr>
                <p:extLst>
                  <p:ext uri="{D42A27DB-BD31-4B8C-83A1-F6EECF244321}">
                    <p14:modId xmlns:p14="http://schemas.microsoft.com/office/powerpoint/2010/main" val="2943073464"/>
                  </p:ext>
                </p:extLst>
              </p:nvPr>
            </p:nvGraphicFramePr>
            <p:xfrm>
              <a:off x="4932040" y="1412776"/>
              <a:ext cx="3358564" cy="3491564"/>
            </p:xfrm>
            <a:graphic>
              <a:graphicData uri="http://schemas.openxmlformats.org/drawingml/2006/table">
                <a:tbl>
                  <a:tblPr firstRow="1" firstCol="1" bandRow="1"/>
                  <a:tblGrid>
                    <a:gridCol w="1008112">
                      <a:extLst>
                        <a:ext uri="{9D8B030D-6E8A-4147-A177-3AD203B41FA5}">
                          <a16:colId xmlns:a16="http://schemas.microsoft.com/office/drawing/2014/main" val="20000"/>
                        </a:ext>
                      </a:extLst>
                    </a:gridCol>
                    <a:gridCol w="1059434">
                      <a:extLst>
                        <a:ext uri="{9D8B030D-6E8A-4147-A177-3AD203B41FA5}">
                          <a16:colId xmlns:a16="http://schemas.microsoft.com/office/drawing/2014/main" val="20001"/>
                        </a:ext>
                      </a:extLst>
                    </a:gridCol>
                    <a:gridCol w="1291018">
                      <a:extLst>
                        <a:ext uri="{9D8B030D-6E8A-4147-A177-3AD203B41FA5}">
                          <a16:colId xmlns:a16="http://schemas.microsoft.com/office/drawing/2014/main" val="20002"/>
                        </a:ext>
                      </a:extLst>
                    </a:gridCol>
                  </a:tblGrid>
                  <a:tr h="0">
                    <a:tc>
                      <a:txBody>
                        <a:bodyPr/>
                        <a:lstStyle/>
                        <a:p>
                          <a:pPr>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Point 1</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Point 2</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Gradient</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spcAft>
                              <a:spcPts val="0"/>
                            </a:spcAft>
                          </a:pPr>
                          <a14:m>
                            <m:oMathPara xmlns:m="http://schemas.openxmlformats.org/officeDocument/2006/math">
                              <m:oMathParaPr>
                                <m:jc m:val="centerGroup"/>
                              </m:oMathParaPr>
                              <m:oMath xmlns:m="http://schemas.openxmlformats.org/officeDocument/2006/math">
                                <m:r>
                                  <a:rPr lang="en-GB" sz="1600" i="1">
                                    <a:effectLst/>
                                    <a:latin typeface="Cambria Math" panose="02040503050406030204" pitchFamily="18" charset="0"/>
                                    <a:ea typeface="Calibri" panose="020F0502020204030204" pitchFamily="34" charset="0"/>
                                    <a:cs typeface="Times New Roman" panose="02020603050405020304" pitchFamily="18" charset="0"/>
                                  </a:rPr>
                                  <m:t>(0,0)</m:t>
                                </m:r>
                              </m:oMath>
                            </m:oMathPara>
                          </a14:m>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14:m>
                            <m:oMathPara xmlns:m="http://schemas.openxmlformats.org/officeDocument/2006/math">
                              <m:oMathParaPr>
                                <m:jc m:val="centerGroup"/>
                              </m:oMathParaPr>
                              <m:oMath xmlns:m="http://schemas.openxmlformats.org/officeDocument/2006/math">
                                <m:d>
                                  <m:dPr>
                                    <m:ctrlPr>
                                      <a:rPr lang="en-GB" sz="1600" i="1">
                                        <a:effectLst/>
                                        <a:latin typeface="Cambria Math" panose="02040503050406030204" pitchFamily="18" charset="0"/>
                                        <a:ea typeface="Calibri" panose="020F0502020204030204" pitchFamily="34" charset="0"/>
                                        <a:cs typeface="Times New Roman" panose="02020603050405020304" pitchFamily="18" charset="0"/>
                                      </a:rPr>
                                    </m:ctrlPr>
                                  </m:dPr>
                                  <m:e>
                                    <m:r>
                                      <a:rPr lang="en-GB" sz="1600" i="1">
                                        <a:effectLst/>
                                        <a:latin typeface="Cambria Math" panose="02040503050406030204" pitchFamily="18" charset="0"/>
                                        <a:ea typeface="Calibri" panose="020F0502020204030204" pitchFamily="34" charset="0"/>
                                        <a:cs typeface="Times New Roman" panose="02020603050405020304" pitchFamily="18" charset="0"/>
                                      </a:rPr>
                                      <m:t>2,2</m:t>
                                    </m:r>
                                  </m:e>
                                </m:d>
                              </m:oMath>
                            </m:oMathPara>
                          </a14:m>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a:rPr lang="en-GB" sz="1600" b="1" i="1" smtClean="0">
                                  <a:effectLst/>
                                  <a:latin typeface="Cambria Math"/>
                                  <a:ea typeface="Calibri" panose="020F0502020204030204" pitchFamily="34" charset="0"/>
                                  <a:cs typeface="Times New Roman" panose="02020603050405020304" pitchFamily="18" charset="0"/>
                                </a:rPr>
                                <m:t>𝟏</m:t>
                              </m:r>
                            </m:oMath>
                          </a14:m>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spcAft>
                              <a:spcPts val="0"/>
                            </a:spcAft>
                          </a:pPr>
                          <a14:m>
                            <m:oMathPara xmlns:m="http://schemas.openxmlformats.org/officeDocument/2006/math">
                              <m:oMathParaPr>
                                <m:jc m:val="centerGroup"/>
                              </m:oMathParaPr>
                              <m:oMath xmlns:m="http://schemas.openxmlformats.org/officeDocument/2006/math">
                                <m:d>
                                  <m:dPr>
                                    <m:ctrlPr>
                                      <a:rPr lang="en-GB" sz="1600" i="1"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en-GB" sz="1600" b="0" i="1" smtClean="0">
                                        <a:effectLst/>
                                        <a:latin typeface="Cambria Math" panose="02040503050406030204" pitchFamily="18" charset="0"/>
                                        <a:ea typeface="Calibri" panose="020F0502020204030204" pitchFamily="34" charset="0"/>
                                        <a:cs typeface="Times New Roman" panose="02020603050405020304" pitchFamily="18" charset="0"/>
                                      </a:rPr>
                                      <m:t>1,3</m:t>
                                    </m:r>
                                  </m:e>
                                </m:d>
                              </m:oMath>
                            </m:oMathPara>
                          </a14:m>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14:m>
                            <m:oMathPara xmlns:m="http://schemas.openxmlformats.org/officeDocument/2006/math">
                              <m:oMathParaPr>
                                <m:jc m:val="centerGroup"/>
                              </m:oMathParaPr>
                              <m:oMath xmlns:m="http://schemas.openxmlformats.org/officeDocument/2006/math">
                                <m:d>
                                  <m:dPr>
                                    <m:ctrlPr>
                                      <a:rPr lang="en-GB" sz="1600" i="1"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en-GB" sz="1600" b="0" i="1" smtClean="0">
                                        <a:effectLst/>
                                        <a:latin typeface="Cambria Math" panose="02040503050406030204" pitchFamily="18" charset="0"/>
                                        <a:ea typeface="Calibri" panose="020F0502020204030204" pitchFamily="34" charset="0"/>
                                        <a:cs typeface="Times New Roman" panose="02020603050405020304" pitchFamily="18" charset="0"/>
                                      </a:rPr>
                                      <m:t>3</m:t>
                                    </m:r>
                                    <m:r>
                                      <a:rPr lang="en-GB" sz="1600" i="1">
                                        <a:effectLst/>
                                        <a:latin typeface="Cambria Math" panose="02040503050406030204" pitchFamily="18" charset="0"/>
                                        <a:ea typeface="Calibri" panose="020F0502020204030204" pitchFamily="34" charset="0"/>
                                        <a:cs typeface="Times New Roman" panose="02020603050405020304" pitchFamily="18" charset="0"/>
                                      </a:rPr>
                                      <m:t>,</m:t>
                                    </m:r>
                                    <m:r>
                                      <a:rPr lang="en-GB" sz="1600" b="0" i="1" smtClean="0">
                                        <a:effectLst/>
                                        <a:latin typeface="Cambria Math" panose="02040503050406030204" pitchFamily="18" charset="0"/>
                                        <a:ea typeface="Calibri" panose="020F0502020204030204" pitchFamily="34" charset="0"/>
                                        <a:cs typeface="Times New Roman" panose="02020603050405020304" pitchFamily="18" charset="0"/>
                                      </a:rPr>
                                      <m:t>7</m:t>
                                    </m:r>
                                  </m:e>
                                </m:d>
                              </m:oMath>
                            </m:oMathPara>
                          </a14:m>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a:rPr lang="en-GB" sz="1600" b="1" i="1" smtClean="0">
                                  <a:effectLst/>
                                  <a:latin typeface="Cambria Math" panose="02040503050406030204" pitchFamily="18" charset="0"/>
                                  <a:ea typeface="Calibri" panose="020F0502020204030204" pitchFamily="34" charset="0"/>
                                  <a:cs typeface="Times New Roman" panose="02020603050405020304" pitchFamily="18" charset="0"/>
                                </a:rPr>
                                <m:t>𝟐</m:t>
                              </m:r>
                            </m:oMath>
                          </a14:m>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spcAft>
                              <a:spcPts val="0"/>
                            </a:spcAft>
                          </a:pPr>
                          <a14:m>
                            <m:oMathPara xmlns:m="http://schemas.openxmlformats.org/officeDocument/2006/math">
                              <m:oMathParaPr>
                                <m:jc m:val="centerGroup"/>
                              </m:oMathParaPr>
                              <m:oMath xmlns:m="http://schemas.openxmlformats.org/officeDocument/2006/math">
                                <m:d>
                                  <m:dPr>
                                    <m:ctrlPr>
                                      <a:rPr lang="en-GB" sz="1600" i="1"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en-GB" sz="1600" b="0" i="1" smtClean="0">
                                        <a:effectLst/>
                                        <a:latin typeface="Cambria Math" panose="02040503050406030204" pitchFamily="18" charset="0"/>
                                        <a:ea typeface="Calibri" panose="020F0502020204030204" pitchFamily="34" charset="0"/>
                                        <a:cs typeface="Times New Roman" panose="02020603050405020304" pitchFamily="18" charset="0"/>
                                      </a:rPr>
                                      <m:t>0,5</m:t>
                                    </m:r>
                                  </m:e>
                                </m:d>
                              </m:oMath>
                            </m:oMathPara>
                          </a14:m>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14:m>
                            <m:oMathPara xmlns:m="http://schemas.openxmlformats.org/officeDocument/2006/math">
                              <m:oMathParaPr>
                                <m:jc m:val="centerGroup"/>
                              </m:oMathParaPr>
                              <m:oMath xmlns:m="http://schemas.openxmlformats.org/officeDocument/2006/math">
                                <m:d>
                                  <m:dPr>
                                    <m:ctrlPr>
                                      <a:rPr lang="en-GB" sz="1600" i="1"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en-GB" sz="1600" b="0" i="1" smtClean="0">
                                        <a:effectLst/>
                                        <a:latin typeface="Cambria Math" panose="02040503050406030204" pitchFamily="18" charset="0"/>
                                        <a:ea typeface="Calibri" panose="020F0502020204030204" pitchFamily="34" charset="0"/>
                                        <a:cs typeface="Times New Roman" panose="02020603050405020304" pitchFamily="18" charset="0"/>
                                      </a:rPr>
                                      <m:t>4</m:t>
                                    </m:r>
                                    <m:r>
                                      <a:rPr lang="en-GB" sz="1600" i="1">
                                        <a:effectLst/>
                                        <a:latin typeface="Cambria Math" panose="02040503050406030204" pitchFamily="18" charset="0"/>
                                        <a:ea typeface="Calibri" panose="020F0502020204030204" pitchFamily="34" charset="0"/>
                                        <a:cs typeface="Times New Roman" panose="02020603050405020304" pitchFamily="18" charset="0"/>
                                      </a:rPr>
                                      <m:t>, </m:t>
                                    </m:r>
                                    <m:r>
                                      <a:rPr lang="en-GB" sz="1600" b="0" i="1" smtClean="0">
                                        <a:effectLst/>
                                        <a:latin typeface="Cambria Math" panose="02040503050406030204" pitchFamily="18" charset="0"/>
                                        <a:ea typeface="Calibri" panose="020F0502020204030204" pitchFamily="34" charset="0"/>
                                        <a:cs typeface="Times New Roman" panose="02020603050405020304" pitchFamily="18" charset="0"/>
                                      </a:rPr>
                                      <m:t>25</m:t>
                                    </m:r>
                                  </m:e>
                                </m:d>
                              </m:oMath>
                            </m:oMathPara>
                          </a14:m>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a:rPr lang="en-GB" sz="1600" b="1" i="1" smtClean="0">
                                  <a:effectLst/>
                                  <a:latin typeface="Cambria Math" panose="02040503050406030204" pitchFamily="18" charset="0"/>
                                  <a:ea typeface="Calibri" panose="020F0502020204030204" pitchFamily="34" charset="0"/>
                                  <a:cs typeface="Times New Roman" panose="02020603050405020304" pitchFamily="18" charset="0"/>
                                </a:rPr>
                                <m:t>𝟓</m:t>
                              </m:r>
                            </m:oMath>
                          </a14:m>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spcAft>
                              <a:spcPts val="0"/>
                            </a:spcAft>
                          </a:pPr>
                          <a14:m>
                            <m:oMathPara xmlns:m="http://schemas.openxmlformats.org/officeDocument/2006/math">
                              <m:oMathParaPr>
                                <m:jc m:val="centerGroup"/>
                              </m:oMathParaPr>
                              <m:oMath xmlns:m="http://schemas.openxmlformats.org/officeDocument/2006/math">
                                <m:d>
                                  <m:dPr>
                                    <m:ctrlPr>
                                      <a:rPr lang="en-GB" sz="1600" i="1"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en-GB" sz="1600" b="0" i="1" smtClean="0">
                                        <a:effectLst/>
                                        <a:latin typeface="Cambria Math" panose="02040503050406030204" pitchFamily="18" charset="0"/>
                                        <a:ea typeface="Calibri" panose="020F0502020204030204" pitchFamily="34" charset="0"/>
                                        <a:cs typeface="Times New Roman" panose="02020603050405020304" pitchFamily="18" charset="0"/>
                                      </a:rPr>
                                      <m:t>2,2</m:t>
                                    </m:r>
                                  </m:e>
                                </m:d>
                              </m:oMath>
                            </m:oMathPara>
                          </a14:m>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14:m>
                            <m:oMathPara xmlns:m="http://schemas.openxmlformats.org/officeDocument/2006/math">
                              <m:oMathParaPr>
                                <m:jc m:val="centerGroup"/>
                              </m:oMathParaPr>
                              <m:oMath xmlns:m="http://schemas.openxmlformats.org/officeDocument/2006/math">
                                <m:d>
                                  <m:dPr>
                                    <m:ctrlPr>
                                      <a:rPr lang="en-GB" sz="1600" i="1"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en-GB" sz="1600" b="0" i="1" smtClean="0">
                                        <a:effectLst/>
                                        <a:latin typeface="Cambria Math" panose="02040503050406030204" pitchFamily="18" charset="0"/>
                                        <a:ea typeface="Calibri" panose="020F0502020204030204" pitchFamily="34" charset="0"/>
                                        <a:cs typeface="Times New Roman" panose="02020603050405020304" pitchFamily="18" charset="0"/>
                                      </a:rPr>
                                      <m:t>−1,5</m:t>
                                    </m:r>
                                  </m:e>
                                </m:d>
                              </m:oMath>
                            </m:oMathPara>
                          </a14:m>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a:rPr lang="en-GB" sz="1600"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GB" sz="1600" b="1" i="1" smtClean="0">
                                  <a:effectLst/>
                                  <a:latin typeface="Cambria Math" panose="02040503050406030204" pitchFamily="18" charset="0"/>
                                  <a:ea typeface="Calibri" panose="020F0502020204030204" pitchFamily="34" charset="0"/>
                                  <a:cs typeface="Times New Roman" panose="02020603050405020304" pitchFamily="18" charset="0"/>
                                </a:rPr>
                                <m:t>𝟏</m:t>
                              </m:r>
                            </m:oMath>
                          </a14:m>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a:spcAft>
                              <a:spcPts val="0"/>
                            </a:spcAft>
                          </a:pPr>
                          <a14:m>
                            <m:oMathPara xmlns:m="http://schemas.openxmlformats.org/officeDocument/2006/math">
                              <m:oMathParaPr>
                                <m:jc m:val="centerGroup"/>
                              </m:oMathParaPr>
                              <m:oMath xmlns:m="http://schemas.openxmlformats.org/officeDocument/2006/math">
                                <m:d>
                                  <m:dPr>
                                    <m:ctrlPr>
                                      <a:rPr lang="en-GB" sz="1600" i="1"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en-GB" sz="1600" b="0" i="1" smtClean="0">
                                        <a:effectLst/>
                                        <a:latin typeface="Cambria Math" panose="02040503050406030204" pitchFamily="18" charset="0"/>
                                        <a:ea typeface="Calibri" panose="020F0502020204030204" pitchFamily="34" charset="0"/>
                                        <a:cs typeface="Times New Roman" panose="02020603050405020304" pitchFamily="18" charset="0"/>
                                      </a:rPr>
                                      <m:t>4,3</m:t>
                                    </m:r>
                                  </m:e>
                                </m:d>
                              </m:oMath>
                            </m:oMathPara>
                          </a14:m>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14:m>
                            <m:oMathPara xmlns:m="http://schemas.openxmlformats.org/officeDocument/2006/math">
                              <m:oMathParaPr>
                                <m:jc m:val="centerGroup"/>
                              </m:oMathParaPr>
                              <m:oMath xmlns:m="http://schemas.openxmlformats.org/officeDocument/2006/math">
                                <m:d>
                                  <m:dPr>
                                    <m:ctrlPr>
                                      <a:rPr lang="en-GB" sz="1600" i="1"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en-GB" sz="1600" b="0" i="1" smtClean="0">
                                        <a:effectLst/>
                                        <a:latin typeface="Cambria Math" panose="02040503050406030204" pitchFamily="18" charset="0"/>
                                        <a:ea typeface="Calibri" panose="020F0502020204030204" pitchFamily="34" charset="0"/>
                                        <a:cs typeface="Times New Roman" panose="02020603050405020304" pitchFamily="18" charset="0"/>
                                      </a:rPr>
                                      <m:t>10,6</m:t>
                                    </m:r>
                                  </m:e>
                                </m:d>
                              </m:oMath>
                            </m:oMathPara>
                          </a14:m>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en-GB" sz="1600" b="1"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en-GB" sz="1600" b="1" i="1" smtClean="0">
                                      <a:effectLst/>
                                      <a:latin typeface="Cambria Math" panose="02040503050406030204" pitchFamily="18" charset="0"/>
                                      <a:ea typeface="Calibri" panose="020F0502020204030204" pitchFamily="34" charset="0"/>
                                      <a:cs typeface="Times New Roman" panose="02020603050405020304" pitchFamily="18" charset="0"/>
                                    </a:rPr>
                                    <m:t>𝟏</m:t>
                                  </m:r>
                                </m:num>
                                <m:den>
                                  <m:r>
                                    <a:rPr lang="en-GB" sz="1600" b="1" i="1" smtClean="0">
                                      <a:effectLst/>
                                      <a:latin typeface="Cambria Math" panose="02040503050406030204" pitchFamily="18" charset="0"/>
                                      <a:ea typeface="Calibri" panose="020F0502020204030204" pitchFamily="34" charset="0"/>
                                      <a:cs typeface="Times New Roman" panose="02020603050405020304" pitchFamily="18" charset="0"/>
                                    </a:rPr>
                                    <m:t>𝟐</m:t>
                                  </m:r>
                                </m:den>
                              </m:f>
                            </m:oMath>
                          </a14:m>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a:spcAft>
                              <a:spcPts val="0"/>
                            </a:spcAft>
                          </a:pPr>
                          <a14:m>
                            <m:oMathPara xmlns:m="http://schemas.openxmlformats.org/officeDocument/2006/math">
                              <m:oMathParaPr>
                                <m:jc m:val="centerGroup"/>
                              </m:oMathParaPr>
                              <m:oMath xmlns:m="http://schemas.openxmlformats.org/officeDocument/2006/math">
                                <m:d>
                                  <m:dPr>
                                    <m:ctrlPr>
                                      <a:rPr lang="en-GB" sz="1600" i="1"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en-GB" sz="1600" b="0" i="1" smtClean="0">
                                        <a:effectLst/>
                                        <a:latin typeface="Cambria Math" panose="02040503050406030204" pitchFamily="18" charset="0"/>
                                        <a:ea typeface="Calibri" panose="020F0502020204030204" pitchFamily="34" charset="0"/>
                                        <a:cs typeface="Times New Roman" panose="02020603050405020304" pitchFamily="18" charset="0"/>
                                      </a:rPr>
                                      <m:t>7,8</m:t>
                                    </m:r>
                                  </m:e>
                                </m:d>
                              </m:oMath>
                            </m:oMathPara>
                          </a14:m>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14:m>
                            <m:oMathPara xmlns:m="http://schemas.openxmlformats.org/officeDocument/2006/math">
                              <m:oMathParaPr>
                                <m:jc m:val="centerGroup"/>
                              </m:oMathParaPr>
                              <m:oMath xmlns:m="http://schemas.openxmlformats.org/officeDocument/2006/math">
                                <m:d>
                                  <m:dPr>
                                    <m:ctrlPr>
                                      <a:rPr lang="en-GB" sz="1600" i="1"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en-GB" sz="1600" b="0" i="1" smtClean="0">
                                        <a:effectLst/>
                                        <a:latin typeface="Cambria Math" panose="02040503050406030204" pitchFamily="18" charset="0"/>
                                        <a:ea typeface="Calibri" panose="020F0502020204030204" pitchFamily="34" charset="0"/>
                                        <a:cs typeface="Times New Roman" panose="02020603050405020304" pitchFamily="18" charset="0"/>
                                      </a:rPr>
                                      <m:t>−4,−3</m:t>
                                    </m:r>
                                  </m:e>
                                </m:d>
                              </m:oMath>
                            </m:oMathPara>
                          </a14:m>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a:rPr lang="en-GB" sz="1600" b="1" i="1" smtClean="0">
                                  <a:effectLst/>
                                  <a:latin typeface="Cambria Math" panose="02040503050406030204" pitchFamily="18" charset="0"/>
                                  <a:ea typeface="Calibri" panose="020F0502020204030204" pitchFamily="34" charset="0"/>
                                  <a:cs typeface="Times New Roman" panose="02020603050405020304" pitchFamily="18" charset="0"/>
                                </a:rPr>
                                <m:t>𝟏</m:t>
                              </m:r>
                            </m:oMath>
                          </a14:m>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81352">
                    <a:tc>
                      <a:txBody>
                        <a:bodyPr/>
                        <a:lstStyle/>
                        <a:p>
                          <a:pPr algn="ctr">
                            <a:spcAft>
                              <a:spcPts val="0"/>
                            </a:spcAft>
                          </a:pPr>
                          <a14:m>
                            <m:oMathPara xmlns:m="http://schemas.openxmlformats.org/officeDocument/2006/math">
                              <m:oMathParaPr>
                                <m:jc m:val="centerGroup"/>
                              </m:oMathParaPr>
                              <m:oMath xmlns:m="http://schemas.openxmlformats.org/officeDocument/2006/math">
                                <m:d>
                                  <m:dPr>
                                    <m:ctrlPr>
                                      <a:rPr lang="en-GB" sz="1600" i="1"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en-GB" sz="1600" b="0" i="1" smtClean="0">
                                        <a:effectLst/>
                                        <a:latin typeface="Cambria Math" panose="02040503050406030204" pitchFamily="18" charset="0"/>
                                        <a:ea typeface="Calibri" panose="020F0502020204030204" pitchFamily="34" charset="0"/>
                                        <a:cs typeface="Times New Roman" panose="02020603050405020304" pitchFamily="18" charset="0"/>
                                      </a:rPr>
                                      <m:t>7,1</m:t>
                                    </m:r>
                                  </m:e>
                                </m:d>
                              </m:oMath>
                            </m:oMathPara>
                          </a14:m>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14:m>
                            <m:oMathPara xmlns:m="http://schemas.openxmlformats.org/officeDocument/2006/math">
                              <m:oMathParaPr>
                                <m:jc m:val="centerGroup"/>
                              </m:oMathParaPr>
                              <m:oMath xmlns:m="http://schemas.openxmlformats.org/officeDocument/2006/math">
                                <m:d>
                                  <m:dPr>
                                    <m:ctrlPr>
                                      <a:rPr lang="en-GB" sz="1600" i="1"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en-GB" sz="1600" b="0" i="1" smtClean="0">
                                        <a:effectLst/>
                                        <a:latin typeface="Cambria Math" panose="02040503050406030204" pitchFamily="18" charset="0"/>
                                        <a:ea typeface="Calibri" panose="020F0502020204030204" pitchFamily="34" charset="0"/>
                                        <a:cs typeface="Times New Roman" panose="02020603050405020304" pitchFamily="18" charset="0"/>
                                      </a:rPr>
                                      <m:t>−1,5</m:t>
                                    </m:r>
                                  </m:e>
                                </m:d>
                              </m:oMath>
                            </m:oMathPara>
                          </a14:m>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a:rPr lang="en-GB" sz="1600" b="1"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GB" sz="1600" b="1"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en-GB" sz="1600" b="1" i="1" smtClean="0">
                                      <a:effectLst/>
                                      <a:latin typeface="Cambria Math" panose="02040503050406030204" pitchFamily="18" charset="0"/>
                                      <a:ea typeface="Calibri" panose="020F0502020204030204" pitchFamily="34" charset="0"/>
                                      <a:cs typeface="Times New Roman" panose="02020603050405020304" pitchFamily="18" charset="0"/>
                                    </a:rPr>
                                    <m:t>𝟏</m:t>
                                  </m:r>
                                </m:num>
                                <m:den>
                                  <m:r>
                                    <a:rPr lang="en-GB" sz="1600" b="1" i="1" smtClean="0">
                                      <a:effectLst/>
                                      <a:latin typeface="Cambria Math" panose="02040503050406030204" pitchFamily="18" charset="0"/>
                                      <a:ea typeface="Calibri" panose="020F0502020204030204" pitchFamily="34" charset="0"/>
                                      <a:cs typeface="Times New Roman" panose="02020603050405020304" pitchFamily="18" charset="0"/>
                                    </a:rPr>
                                    <m:t>𝟐</m:t>
                                  </m:r>
                                </m:den>
                              </m:f>
                            </m:oMath>
                          </a14:m>
                          <a:r>
                            <a:rPr lang="en-GB" sz="1400" b="1"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algn="ctr">
                            <a:spcAft>
                              <a:spcPts val="0"/>
                            </a:spcAft>
                          </a:pPr>
                          <a14:m>
                            <m:oMathPara xmlns:m="http://schemas.openxmlformats.org/officeDocument/2006/math">
                              <m:oMathParaPr>
                                <m:jc m:val="centerGroup"/>
                              </m:oMathParaPr>
                              <m:oMath xmlns:m="http://schemas.openxmlformats.org/officeDocument/2006/math">
                                <m:d>
                                  <m:dPr>
                                    <m:ctrlPr>
                                      <a:rPr lang="en-GB" sz="1400" b="0" i="1"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en-GB" sz="1400" b="0" i="1" smtClean="0">
                                        <a:effectLst/>
                                        <a:latin typeface="Cambria Math" panose="02040503050406030204" pitchFamily="18" charset="0"/>
                                        <a:ea typeface="Calibri" panose="020F0502020204030204" pitchFamily="34" charset="0"/>
                                        <a:cs typeface="Times New Roman" panose="02020603050405020304" pitchFamily="18" charset="0"/>
                                      </a:rPr>
                                      <m:t>6,5</m:t>
                                    </m:r>
                                  </m:e>
                                </m:d>
                              </m:oMath>
                            </m:oMathPara>
                          </a14:m>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14:m>
                            <m:oMathPara xmlns:m="http://schemas.openxmlformats.org/officeDocument/2006/math">
                              <m:oMathParaPr>
                                <m:jc m:val="centerGroup"/>
                              </m:oMathParaPr>
                              <m:oMath xmlns:m="http://schemas.openxmlformats.org/officeDocument/2006/math">
                                <m:d>
                                  <m:dPr>
                                    <m:ctrlPr>
                                      <a:rPr lang="en-GB" sz="1400" b="0" i="1"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en-GB" sz="1400" b="0" i="1" smtClean="0">
                                        <a:effectLst/>
                                        <a:latin typeface="Cambria Math" panose="02040503050406030204" pitchFamily="18" charset="0"/>
                                        <a:ea typeface="Calibri" panose="020F0502020204030204" pitchFamily="34" charset="0"/>
                                        <a:cs typeface="Times New Roman" panose="02020603050405020304" pitchFamily="18" charset="0"/>
                                      </a:rPr>
                                      <m:t>8,1</m:t>
                                    </m:r>
                                  </m:e>
                                </m:d>
                              </m:oMath>
                            </m:oMathPara>
                          </a14:m>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14:m>
                            <m:oMath xmlns:m="http://schemas.openxmlformats.org/officeDocument/2006/math">
                              <m:r>
                                <a:rPr lang="en-GB" sz="1400"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GB" sz="1400" b="1" i="1" smtClean="0">
                                  <a:effectLst/>
                                  <a:latin typeface="Cambria Math" panose="02040503050406030204" pitchFamily="18" charset="0"/>
                                  <a:ea typeface="Calibri" panose="020F0502020204030204" pitchFamily="34" charset="0"/>
                                  <a:cs typeface="Times New Roman" panose="02020603050405020304" pitchFamily="18" charset="0"/>
                                </a:rPr>
                                <m:t>𝟐</m:t>
                              </m:r>
                            </m:oMath>
                          </a14:m>
                          <a:r>
                            <a:rPr lang="en-GB" sz="1400" b="1"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62704">
                    <a:tc>
                      <a:txBody>
                        <a:bodyPr/>
                        <a:lstStyle/>
                        <a:p>
                          <a:pPr algn="ctr">
                            <a:spcAft>
                              <a:spcPts val="0"/>
                            </a:spcAft>
                          </a:pPr>
                          <a14:m>
                            <m:oMathPara xmlns:m="http://schemas.openxmlformats.org/officeDocument/2006/math">
                              <m:oMathParaPr>
                                <m:jc m:val="centerGroup"/>
                              </m:oMathParaPr>
                              <m:oMath xmlns:m="http://schemas.openxmlformats.org/officeDocument/2006/math">
                                <m:d>
                                  <m:dPr>
                                    <m:ctrlPr>
                                      <a:rPr lang="en-GB" sz="1400" b="0" i="1"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en-GB" sz="1400" b="0" i="1" smtClean="0">
                                        <a:effectLst/>
                                        <a:latin typeface="Cambria Math" panose="02040503050406030204" pitchFamily="18" charset="0"/>
                                        <a:ea typeface="Calibri" panose="020F0502020204030204" pitchFamily="34" charset="0"/>
                                        <a:cs typeface="Times New Roman" panose="02020603050405020304" pitchFamily="18" charset="0"/>
                                      </a:rPr>
                                      <m:t>1,3</m:t>
                                    </m:r>
                                  </m:e>
                                </m:d>
                              </m:oMath>
                            </m:oMathPara>
                          </a14:m>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14:m>
                            <m:oMathPara xmlns:m="http://schemas.openxmlformats.org/officeDocument/2006/math">
                              <m:oMathParaPr>
                                <m:jc m:val="centerGroup"/>
                              </m:oMathParaPr>
                              <m:oMath xmlns:m="http://schemas.openxmlformats.org/officeDocument/2006/math">
                                <m:d>
                                  <m:dPr>
                                    <m:ctrlPr>
                                      <a:rPr lang="en-GB" sz="1400" b="0" i="1"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en-GB" sz="1400" b="0" i="1" smtClean="0">
                                        <a:effectLst/>
                                        <a:latin typeface="Cambria Math" panose="02040503050406030204" pitchFamily="18" charset="0"/>
                                        <a:ea typeface="Calibri" panose="020F0502020204030204" pitchFamily="34" charset="0"/>
                                        <a:cs typeface="Times New Roman" panose="02020603050405020304" pitchFamily="18" charset="0"/>
                                      </a:rPr>
                                      <m:t>5,10</m:t>
                                    </m:r>
                                  </m:e>
                                </m:d>
                              </m:oMath>
                            </m:oMathPara>
                          </a14:m>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14:m>
                            <m:oMath xmlns:m="http://schemas.openxmlformats.org/officeDocument/2006/math">
                              <m:f>
                                <m:fPr>
                                  <m:ctrlPr>
                                    <a:rPr lang="en-GB" sz="1400" b="1"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en-GB" sz="1400" b="1" i="1" smtClean="0">
                                      <a:effectLst/>
                                      <a:latin typeface="Cambria Math" panose="02040503050406030204" pitchFamily="18" charset="0"/>
                                      <a:ea typeface="Calibri" panose="020F0502020204030204" pitchFamily="34" charset="0"/>
                                      <a:cs typeface="Times New Roman" panose="02020603050405020304" pitchFamily="18" charset="0"/>
                                    </a:rPr>
                                    <m:t>𝟕</m:t>
                                  </m:r>
                                </m:num>
                                <m:den>
                                  <m:r>
                                    <a:rPr lang="en-GB" sz="1400" b="1" i="1" smtClean="0">
                                      <a:effectLst/>
                                      <a:latin typeface="Cambria Math" panose="02040503050406030204" pitchFamily="18" charset="0"/>
                                      <a:ea typeface="Calibri" panose="020F0502020204030204" pitchFamily="34" charset="0"/>
                                      <a:cs typeface="Times New Roman" panose="02020603050405020304" pitchFamily="18" charset="0"/>
                                    </a:rPr>
                                    <m:t>𝟒</m:t>
                                  </m:r>
                                </m:den>
                              </m:f>
                            </m:oMath>
                          </a14:m>
                          <a:r>
                            <a:rPr lang="en-GB" sz="1400" b="1"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60040">
                    <a:tc>
                      <a:txBody>
                        <a:bodyPr/>
                        <a:lstStyle/>
                        <a:p>
                          <a:pPr algn="ctr">
                            <a:spcAft>
                              <a:spcPts val="0"/>
                            </a:spcAft>
                          </a:pPr>
                          <a14:m>
                            <m:oMathPara xmlns:m="http://schemas.openxmlformats.org/officeDocument/2006/math">
                              <m:oMathParaPr>
                                <m:jc m:val="centerGroup"/>
                              </m:oMathParaPr>
                              <m:oMath xmlns:m="http://schemas.openxmlformats.org/officeDocument/2006/math">
                                <m:r>
                                  <a:rPr lang="en-GB" sz="1400" b="0" i="1" smtClean="0">
                                    <a:effectLst/>
                                    <a:latin typeface="Cambria Math" panose="02040503050406030204" pitchFamily="18" charset="0"/>
                                    <a:ea typeface="Calibri" panose="020F0502020204030204" pitchFamily="34" charset="0"/>
                                    <a:cs typeface="Times New Roman" panose="02020603050405020304" pitchFamily="18" charset="0"/>
                                  </a:rPr>
                                  <m:t> </m:t>
                                </m:r>
                                <m:d>
                                  <m:dPr>
                                    <m:ctrlPr>
                                      <a:rPr lang="en-GB" sz="1400" b="0" i="1"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en-GB" sz="1400" b="0" i="1" smtClean="0">
                                        <a:effectLst/>
                                        <a:latin typeface="Cambria Math" panose="02040503050406030204" pitchFamily="18" charset="0"/>
                                        <a:ea typeface="Calibri" panose="020F0502020204030204" pitchFamily="34" charset="0"/>
                                        <a:cs typeface="Times New Roman" panose="02020603050405020304" pitchFamily="18" charset="0"/>
                                      </a:rPr>
                                      <m:t>−1,4</m:t>
                                    </m:r>
                                  </m:e>
                                </m:d>
                              </m:oMath>
                            </m:oMathPara>
                          </a14:m>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14:m>
                            <m:oMathPara xmlns:m="http://schemas.openxmlformats.org/officeDocument/2006/math">
                              <m:oMathParaPr>
                                <m:jc m:val="centerGroup"/>
                              </m:oMathParaPr>
                              <m:oMath xmlns:m="http://schemas.openxmlformats.org/officeDocument/2006/math">
                                <m:d>
                                  <m:dPr>
                                    <m:ctrlPr>
                                      <a:rPr lang="en-GB" sz="1400" b="0" i="1"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en-GB" sz="1400" b="0" i="1" smtClean="0">
                                        <a:effectLst/>
                                        <a:latin typeface="Cambria Math" panose="02040503050406030204" pitchFamily="18" charset="0"/>
                                        <a:ea typeface="Calibri" panose="020F0502020204030204" pitchFamily="34" charset="0"/>
                                        <a:cs typeface="Times New Roman" panose="02020603050405020304" pitchFamily="18" charset="0"/>
                                      </a:rPr>
                                      <m:t>9,−5</m:t>
                                    </m:r>
                                  </m:e>
                                </m:d>
                              </m:oMath>
                            </m:oMathPara>
                          </a14:m>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14:m>
                            <m:oMath xmlns:m="http://schemas.openxmlformats.org/officeDocument/2006/math">
                              <m:r>
                                <a:rPr lang="en-GB" sz="1400" b="1"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GB" sz="1400" b="1"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en-GB" sz="1400" b="1" i="1" smtClean="0">
                                      <a:effectLst/>
                                      <a:latin typeface="Cambria Math" panose="02040503050406030204" pitchFamily="18" charset="0"/>
                                      <a:ea typeface="Calibri" panose="020F0502020204030204" pitchFamily="34" charset="0"/>
                                      <a:cs typeface="Times New Roman" panose="02020603050405020304" pitchFamily="18" charset="0"/>
                                    </a:rPr>
                                    <m:t>𝟗</m:t>
                                  </m:r>
                                </m:num>
                                <m:den>
                                  <m:r>
                                    <a:rPr lang="en-GB" sz="1400" b="1" i="1" smtClean="0">
                                      <a:effectLst/>
                                      <a:latin typeface="Cambria Math" panose="02040503050406030204" pitchFamily="18" charset="0"/>
                                      <a:ea typeface="Calibri" panose="020F0502020204030204" pitchFamily="34" charset="0"/>
                                      <a:cs typeface="Times New Roman" panose="02020603050405020304" pitchFamily="18" charset="0"/>
                                    </a:rPr>
                                    <m:t>𝟏𝟎</m:t>
                                  </m:r>
                                </m:den>
                              </m:f>
                            </m:oMath>
                          </a14:m>
                          <a:r>
                            <a:rPr lang="en-GB" sz="1400" b="1"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60040">
                    <a:tc>
                      <a:txBody>
                        <a:bodyPr/>
                        <a:lstStyle/>
                        <a:p>
                          <a:pPr algn="ctr">
                            <a:spcAft>
                              <a:spcPts val="0"/>
                            </a:spcAft>
                          </a:pPr>
                          <a14:m>
                            <m:oMathPara xmlns:m="http://schemas.openxmlformats.org/officeDocument/2006/math">
                              <m:oMathParaPr>
                                <m:jc m:val="centerGroup"/>
                              </m:oMathParaPr>
                              <m:oMath xmlns:m="http://schemas.openxmlformats.org/officeDocument/2006/math">
                                <m:d>
                                  <m:dPr>
                                    <m:ctrlPr>
                                      <a:rPr lang="en-GB" sz="1400" b="0" i="1"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en-GB" sz="1400" b="0" i="1" smtClean="0">
                                        <a:effectLst/>
                                        <a:latin typeface="Cambria Math" panose="02040503050406030204" pitchFamily="18" charset="0"/>
                                        <a:ea typeface="Calibri" panose="020F0502020204030204" pitchFamily="34" charset="0"/>
                                        <a:cs typeface="Times New Roman" panose="02020603050405020304" pitchFamily="18" charset="0"/>
                                      </a:rPr>
                                      <m:t>1,0</m:t>
                                    </m:r>
                                  </m:e>
                                </m:d>
                              </m:oMath>
                            </m:oMathPara>
                          </a14:m>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14:m>
                            <m:oMathPara xmlns:m="http://schemas.openxmlformats.org/officeDocument/2006/math">
                              <m:oMathParaPr>
                                <m:jc m:val="centerGroup"/>
                              </m:oMathParaPr>
                              <m:oMath xmlns:m="http://schemas.openxmlformats.org/officeDocument/2006/math">
                                <m:d>
                                  <m:dPr>
                                    <m:ctrlPr>
                                      <a:rPr lang="en-GB" sz="1400" b="0" i="1"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en-GB" sz="1400" b="0" i="1" smtClean="0">
                                        <a:effectLst/>
                                        <a:latin typeface="Cambria Math" panose="02040503050406030204" pitchFamily="18" charset="0"/>
                                        <a:ea typeface="Calibri" panose="020F0502020204030204" pitchFamily="34" charset="0"/>
                                        <a:cs typeface="Times New Roman" panose="02020603050405020304" pitchFamily="18" charset="0"/>
                                      </a:rPr>
                                      <m:t>−2,−4</m:t>
                                    </m:r>
                                  </m:e>
                                </m:d>
                              </m:oMath>
                            </m:oMathPara>
                          </a14:m>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14:m>
                            <m:oMath xmlns:m="http://schemas.openxmlformats.org/officeDocument/2006/math">
                              <m:f>
                                <m:fPr>
                                  <m:ctrlPr>
                                    <a:rPr lang="en-GB" sz="1400" b="1"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en-GB" sz="1400" b="1" i="1" smtClean="0">
                                      <a:effectLst/>
                                      <a:latin typeface="Cambria Math" panose="02040503050406030204" pitchFamily="18" charset="0"/>
                                      <a:ea typeface="Calibri" panose="020F0502020204030204" pitchFamily="34" charset="0"/>
                                      <a:cs typeface="Times New Roman" panose="02020603050405020304" pitchFamily="18" charset="0"/>
                                    </a:rPr>
                                    <m:t>𝟒</m:t>
                                  </m:r>
                                </m:num>
                                <m:den>
                                  <m:r>
                                    <a:rPr lang="en-GB" sz="1400" b="1" i="1" smtClean="0">
                                      <a:effectLst/>
                                      <a:latin typeface="Cambria Math" panose="02040503050406030204" pitchFamily="18" charset="0"/>
                                      <a:ea typeface="Calibri" panose="020F0502020204030204" pitchFamily="34" charset="0"/>
                                      <a:cs typeface="Times New Roman" panose="02020603050405020304" pitchFamily="18" charset="0"/>
                                    </a:rPr>
                                    <m:t>𝟑</m:t>
                                  </m:r>
                                </m:den>
                              </m:f>
                            </m:oMath>
                          </a14:m>
                          <a:r>
                            <a:rPr lang="en-GB" sz="1400" b="1"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mc:Choice>
        <mc:Fallback xmlns="">
          <p:graphicFrame>
            <p:nvGraphicFramePr>
              <p:cNvPr id="12" name="Table 11"/>
              <p:cNvGraphicFramePr>
                <a:graphicFrameLocks noGrp="1"/>
              </p:cNvGraphicFramePr>
              <p:nvPr>
                <p:extLst>
                  <p:ext uri="{D42A27DB-BD31-4B8C-83A1-F6EECF244321}">
                    <p14:modId xmlns:p14="http://schemas.microsoft.com/office/powerpoint/2010/main" val="2943073464"/>
                  </p:ext>
                </p:extLst>
              </p:nvPr>
            </p:nvGraphicFramePr>
            <p:xfrm>
              <a:off x="4932040" y="1412776"/>
              <a:ext cx="3358564" cy="3491564"/>
            </p:xfrm>
            <a:graphic>
              <a:graphicData uri="http://schemas.openxmlformats.org/drawingml/2006/table">
                <a:tbl>
                  <a:tblPr firstRow="1" firstCol="1" bandRow="1"/>
                  <a:tblGrid>
                    <a:gridCol w="1008112"/>
                    <a:gridCol w="1059434"/>
                    <a:gridCol w="1291018"/>
                  </a:tblGrid>
                  <a:tr h="243840">
                    <a:tc>
                      <a:txBody>
                        <a:bodyPr/>
                        <a:lstStyle/>
                        <a:p>
                          <a:pPr>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Point 1</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Point 2</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Gradient</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840">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5"/>
                          <a:stretch>
                            <a:fillRect l="-602" t="-125000" r="-233735" b="-12400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5"/>
                          <a:stretch>
                            <a:fillRect l="-95977" t="-125000" r="-122989" b="-12400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5"/>
                          <a:stretch>
                            <a:fillRect l="-160849" t="-125000" r="-943" b="-1240000"/>
                          </a:stretch>
                        </a:blipFill>
                      </a:tcPr>
                    </a:tc>
                  </a:tr>
                  <a:tr h="243840">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5"/>
                          <a:stretch>
                            <a:fillRect l="-602" t="-225000" r="-233735" b="-11400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5"/>
                          <a:stretch>
                            <a:fillRect l="-95977" t="-225000" r="-122989" b="-11400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5"/>
                          <a:stretch>
                            <a:fillRect l="-160849" t="-225000" r="-943" b="-1140000"/>
                          </a:stretch>
                        </a:blipFill>
                      </a:tcPr>
                    </a:tc>
                  </a:tr>
                  <a:tr h="243840">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5"/>
                          <a:stretch>
                            <a:fillRect l="-602" t="-325000" r="-233735" b="-10400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5"/>
                          <a:stretch>
                            <a:fillRect l="-95977" t="-325000" r="-122989" b="-10400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5"/>
                          <a:stretch>
                            <a:fillRect l="-160849" t="-325000" r="-943" b="-1040000"/>
                          </a:stretch>
                        </a:blipFill>
                      </a:tcPr>
                    </a:tc>
                  </a:tr>
                  <a:tr h="243840">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5"/>
                          <a:stretch>
                            <a:fillRect l="-602" t="-425000" r="-233735" b="-9400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5"/>
                          <a:stretch>
                            <a:fillRect l="-95977" t="-425000" r="-122989" b="-9400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5"/>
                          <a:stretch>
                            <a:fillRect l="-160849" t="-425000" r="-943" b="-940000"/>
                          </a:stretch>
                        </a:blipFill>
                      </a:tcPr>
                    </a:tc>
                  </a:tr>
                  <a:tr h="351028">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5"/>
                          <a:stretch>
                            <a:fillRect l="-602" t="-362069" r="-233735" b="-548276"/>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5"/>
                          <a:stretch>
                            <a:fillRect l="-95977" t="-362069" r="-122989" b="-548276"/>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5"/>
                          <a:stretch>
                            <a:fillRect l="-160849" t="-362069" r="-943" b="-548276"/>
                          </a:stretch>
                        </a:blipFill>
                      </a:tcPr>
                    </a:tc>
                  </a:tr>
                  <a:tr h="243840">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5"/>
                          <a:stretch>
                            <a:fillRect l="-602" t="-670000" r="-233735" b="-6950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5"/>
                          <a:stretch>
                            <a:fillRect l="-95977" t="-670000" r="-122989" b="-6950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5"/>
                          <a:stretch>
                            <a:fillRect l="-160849" t="-670000" r="-943" b="-695000"/>
                          </a:stretch>
                        </a:blipFill>
                      </a:tcPr>
                    </a:tc>
                  </a:tr>
                  <a:tr h="381352">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5"/>
                          <a:stretch>
                            <a:fillRect l="-602" t="-488889" r="-233735" b="-34127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5"/>
                          <a:stretch>
                            <a:fillRect l="-95977" t="-488889" r="-122989" b="-34127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5"/>
                          <a:stretch>
                            <a:fillRect l="-160849" t="-488889" r="-943" b="-341270"/>
                          </a:stretch>
                        </a:blipFill>
                      </a:tcPr>
                    </a:tc>
                  </a:tr>
                  <a:tr h="213360">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5"/>
                          <a:stretch>
                            <a:fillRect l="-602" t="-1060000" r="-233735" b="-514286"/>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5"/>
                          <a:stretch>
                            <a:fillRect l="-95977" t="-1060000" r="-122989" b="-514286"/>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5"/>
                          <a:stretch>
                            <a:fillRect l="-160849" t="-1060000" r="-943" b="-514286"/>
                          </a:stretch>
                        </a:blipFill>
                      </a:tcPr>
                    </a:tc>
                  </a:tr>
                  <a:tr h="362704">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5"/>
                          <a:stretch>
                            <a:fillRect l="-602" t="-676667" r="-233735" b="-2000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5"/>
                          <a:stretch>
                            <a:fillRect l="-95977" t="-676667" r="-122989" b="-2000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5"/>
                          <a:stretch>
                            <a:fillRect l="-160849" t="-676667" r="-943" b="-200000"/>
                          </a:stretch>
                        </a:blipFill>
                      </a:tcPr>
                    </a:tc>
                  </a:tr>
                  <a:tr h="360040">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5"/>
                          <a:stretch>
                            <a:fillRect l="-602" t="-789831" r="-233735" b="-10339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5"/>
                          <a:stretch>
                            <a:fillRect l="-95977" t="-789831" r="-122989" b="-10339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5"/>
                          <a:stretch>
                            <a:fillRect l="-160849" t="-789831" r="-943" b="-103390"/>
                          </a:stretch>
                        </a:blipFill>
                      </a:tcPr>
                    </a:tc>
                  </a:tr>
                  <a:tr h="360040">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5"/>
                          <a:stretch>
                            <a:fillRect l="-602" t="-889831" r="-233735" b="-339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5"/>
                          <a:stretch>
                            <a:fillRect l="-95977" t="-889831" r="-122989" b="-339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5"/>
                          <a:stretch>
                            <a:fillRect l="-160849" t="-889831" r="-943" b="-3390"/>
                          </a:stretch>
                        </a:blipFill>
                      </a:tcPr>
                    </a:tc>
                  </a:tr>
                </a:tbl>
              </a:graphicData>
            </a:graphic>
          </p:graphicFrame>
        </mc:Fallback>
      </mc:AlternateContent>
      <p:sp>
        <p:nvSpPr>
          <p:cNvPr id="13" name="TextBox 12"/>
          <p:cNvSpPr txBox="1"/>
          <p:nvPr/>
        </p:nvSpPr>
        <p:spPr>
          <a:xfrm>
            <a:off x="4788024" y="709245"/>
            <a:ext cx="4104456" cy="584775"/>
          </a:xfrm>
          <a:prstGeom prst="rect">
            <a:avLst/>
          </a:prstGeom>
          <a:noFill/>
        </p:spPr>
        <p:txBody>
          <a:bodyPr wrap="square" rtlCol="0">
            <a:spAutoFit/>
          </a:bodyPr>
          <a:lstStyle/>
          <a:p>
            <a:r>
              <a:rPr lang="en-GB" sz="1600" dirty="0"/>
              <a:t>Determine the gradient of the line which goes through the following points.</a:t>
            </a:r>
          </a:p>
        </p:txBody>
      </p:sp>
      <p:sp>
        <p:nvSpPr>
          <p:cNvPr id="19" name="Rectangle 18"/>
          <p:cNvSpPr/>
          <p:nvPr/>
        </p:nvSpPr>
        <p:spPr>
          <a:xfrm>
            <a:off x="2267172" y="1844823"/>
            <a:ext cx="1512740" cy="2398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0" name="Rectangle 19"/>
          <p:cNvSpPr/>
          <p:nvPr/>
        </p:nvSpPr>
        <p:spPr>
          <a:xfrm>
            <a:off x="2267172" y="2099109"/>
            <a:ext cx="1512740" cy="2398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1" name="Rectangle 20"/>
          <p:cNvSpPr/>
          <p:nvPr/>
        </p:nvSpPr>
        <p:spPr>
          <a:xfrm>
            <a:off x="2268710" y="2327084"/>
            <a:ext cx="1512740" cy="2398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30" name="Rectangle 29"/>
          <p:cNvSpPr/>
          <p:nvPr/>
        </p:nvSpPr>
        <p:spPr>
          <a:xfrm>
            <a:off x="6983660" y="1644650"/>
            <a:ext cx="1289050" cy="2413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31" name="Rectangle 30"/>
          <p:cNvSpPr/>
          <p:nvPr/>
        </p:nvSpPr>
        <p:spPr>
          <a:xfrm>
            <a:off x="7010400" y="1885950"/>
            <a:ext cx="1289050" cy="2413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32" name="Rectangle 31"/>
          <p:cNvSpPr/>
          <p:nvPr/>
        </p:nvSpPr>
        <p:spPr>
          <a:xfrm>
            <a:off x="7010400" y="2148130"/>
            <a:ext cx="1289050" cy="2413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33" name="Rectangle 32"/>
          <p:cNvSpPr/>
          <p:nvPr/>
        </p:nvSpPr>
        <p:spPr>
          <a:xfrm>
            <a:off x="7010400" y="2384910"/>
            <a:ext cx="1289050" cy="2413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34" name="Rectangle 33"/>
          <p:cNvSpPr/>
          <p:nvPr/>
        </p:nvSpPr>
        <p:spPr>
          <a:xfrm>
            <a:off x="7010400" y="2626210"/>
            <a:ext cx="1289050" cy="34559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35" name="Rectangle 34"/>
          <p:cNvSpPr/>
          <p:nvPr/>
        </p:nvSpPr>
        <p:spPr>
          <a:xfrm>
            <a:off x="7010400" y="2982606"/>
            <a:ext cx="1289050" cy="2413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36" name="Rectangle 35"/>
          <p:cNvSpPr/>
          <p:nvPr/>
        </p:nvSpPr>
        <p:spPr>
          <a:xfrm>
            <a:off x="7010400" y="3223906"/>
            <a:ext cx="1289050" cy="3846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37" name="Rectangle 36"/>
          <p:cNvSpPr/>
          <p:nvPr/>
        </p:nvSpPr>
        <p:spPr>
          <a:xfrm>
            <a:off x="7010400" y="3602372"/>
            <a:ext cx="1289050" cy="2413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38" name="Rectangle 37"/>
          <p:cNvSpPr/>
          <p:nvPr/>
        </p:nvSpPr>
        <p:spPr>
          <a:xfrm>
            <a:off x="7010400" y="3844257"/>
            <a:ext cx="1289050" cy="3403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39" name="Rectangle 38"/>
          <p:cNvSpPr/>
          <p:nvPr/>
        </p:nvSpPr>
        <p:spPr>
          <a:xfrm>
            <a:off x="7010400" y="4193914"/>
            <a:ext cx="1289050" cy="3403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40" name="Rectangle 39"/>
          <p:cNvSpPr/>
          <p:nvPr/>
        </p:nvSpPr>
        <p:spPr>
          <a:xfrm>
            <a:off x="7010400" y="4542972"/>
            <a:ext cx="1289050" cy="3403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44" name="Rectangle 43"/>
          <p:cNvSpPr/>
          <p:nvPr/>
        </p:nvSpPr>
        <p:spPr>
          <a:xfrm>
            <a:off x="2267172" y="2581370"/>
            <a:ext cx="1512740" cy="2398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45" name="Rectangle 44"/>
          <p:cNvSpPr/>
          <p:nvPr/>
        </p:nvSpPr>
        <p:spPr>
          <a:xfrm>
            <a:off x="2267172" y="2829522"/>
            <a:ext cx="1512740" cy="2398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46" name="Rectangle 45"/>
          <p:cNvSpPr/>
          <p:nvPr/>
        </p:nvSpPr>
        <p:spPr>
          <a:xfrm>
            <a:off x="2267172" y="3065126"/>
            <a:ext cx="1512740" cy="2398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47" name="Rectangle 46"/>
          <p:cNvSpPr/>
          <p:nvPr/>
        </p:nvSpPr>
        <p:spPr>
          <a:xfrm>
            <a:off x="2267172" y="3295341"/>
            <a:ext cx="1512740" cy="36225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48" name="Rectangle 47"/>
          <p:cNvSpPr/>
          <p:nvPr/>
        </p:nvSpPr>
        <p:spPr>
          <a:xfrm>
            <a:off x="2267172" y="3657600"/>
            <a:ext cx="1512740" cy="36225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49" name="Rectangle 48"/>
          <p:cNvSpPr/>
          <p:nvPr/>
        </p:nvSpPr>
        <p:spPr>
          <a:xfrm>
            <a:off x="2267172" y="4010267"/>
            <a:ext cx="1512740" cy="36225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50" name="Rectangle 49"/>
          <p:cNvSpPr/>
          <p:nvPr/>
        </p:nvSpPr>
        <p:spPr>
          <a:xfrm>
            <a:off x="2267172" y="4372526"/>
            <a:ext cx="1512740" cy="45664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 name="TextBox 1"/>
          <p:cNvSpPr txBox="1"/>
          <p:nvPr/>
        </p:nvSpPr>
        <p:spPr>
          <a:xfrm>
            <a:off x="6322595" y="89857"/>
            <a:ext cx="2736304" cy="369332"/>
          </a:xfrm>
          <a:prstGeom prst="rect">
            <a:avLst/>
          </a:prstGeom>
          <a:noFill/>
        </p:spPr>
        <p:txBody>
          <a:bodyPr wrap="square" rtlCol="0">
            <a:spAutoFit/>
          </a:bodyPr>
          <a:lstStyle/>
          <a:p>
            <a:pPr algn="r"/>
            <a:r>
              <a:rPr lang="en-GB" dirty="0">
                <a:solidFill>
                  <a:schemeClr val="bg1"/>
                </a:solidFill>
              </a:rPr>
              <a:t>(On provided sheet)</a:t>
            </a:r>
          </a:p>
        </p:txBody>
      </p:sp>
    </p:spTree>
    <p:extLst>
      <p:ext uri="{BB962C8B-B14F-4D97-AF65-F5344CB8AC3E}">
        <p14:creationId xmlns:p14="http://schemas.microsoft.com/office/powerpoint/2010/main" val="28652472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8" restart="whenNotActive" fill="hold" evtFilter="cancelBubble" nodeType="interactiveSeq">
                <p:stCondLst>
                  <p:cond evt="onClick" delay="0">
                    <p:tgtEl>
                      <p:spTgt spid="2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0"/>
                                        </p:tgtEl>
                                      </p:cBhvr>
                                    </p:animEffect>
                                    <p:set>
                                      <p:cBhvr>
                                        <p:cTn id="13"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4" restart="whenNotActive" fill="hold" evtFilter="cancelBubble" nodeType="interactiveSeq">
                <p:stCondLst>
                  <p:cond evt="onClick" delay="0">
                    <p:tgtEl>
                      <p:spTgt spid="2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1"/>
                                        </p:tgtEl>
                                      </p:cBhvr>
                                    </p:animEffect>
                                    <p:set>
                                      <p:cBhvr>
                                        <p:cTn id="19"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0" restart="whenNotActive" fill="hold" evtFilter="cancelBubble" nodeType="interactiveSeq">
                <p:stCondLst>
                  <p:cond evt="onClick" delay="0">
                    <p:tgtEl>
                      <p:spTgt spid="3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30"/>
                                        </p:tgtEl>
                                      </p:cBhvr>
                                    </p:animEffect>
                                    <p:set>
                                      <p:cBhvr>
                                        <p:cTn id="25"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6" restart="whenNotActive" fill="hold" evtFilter="cancelBubble" nodeType="interactiveSeq">
                <p:stCondLst>
                  <p:cond evt="onClick" delay="0">
                    <p:tgtEl>
                      <p:spTgt spid="31"/>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31"/>
                                        </p:tgtEl>
                                      </p:cBhvr>
                                    </p:animEffect>
                                    <p:set>
                                      <p:cBhvr>
                                        <p:cTn id="31"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32" restart="whenNotActive" fill="hold" evtFilter="cancelBubble" nodeType="interactiveSeq">
                <p:stCondLst>
                  <p:cond evt="onClick" delay="0">
                    <p:tgtEl>
                      <p:spTgt spid="32"/>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32"/>
                                        </p:tgtEl>
                                      </p:cBhvr>
                                    </p:animEffect>
                                    <p:set>
                                      <p:cBhvr>
                                        <p:cTn id="37"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38" restart="whenNotActive" fill="hold" evtFilter="cancelBubble" nodeType="interactiveSeq">
                <p:stCondLst>
                  <p:cond evt="onClick" delay="0">
                    <p:tgtEl>
                      <p:spTgt spid="33"/>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33"/>
                                        </p:tgtEl>
                                      </p:cBhvr>
                                    </p:animEffect>
                                    <p:set>
                                      <p:cBhvr>
                                        <p:cTn id="43"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44" restart="whenNotActive" fill="hold" evtFilter="cancelBubble" nodeType="interactiveSeq">
                <p:stCondLst>
                  <p:cond evt="onClick" delay="0">
                    <p:tgtEl>
                      <p:spTgt spid="34"/>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34"/>
                                        </p:tgtEl>
                                      </p:cBhvr>
                                    </p:animEffect>
                                    <p:set>
                                      <p:cBhvr>
                                        <p:cTn id="49"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50" restart="whenNotActive" fill="hold" evtFilter="cancelBubble" nodeType="interactiveSeq">
                <p:stCondLst>
                  <p:cond evt="onClick" delay="0">
                    <p:tgtEl>
                      <p:spTgt spid="35"/>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35"/>
                                        </p:tgtEl>
                                      </p:cBhvr>
                                    </p:animEffect>
                                    <p:set>
                                      <p:cBhvr>
                                        <p:cTn id="55"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56" restart="whenNotActive" fill="hold" evtFilter="cancelBubble" nodeType="interactiveSeq">
                <p:stCondLst>
                  <p:cond evt="onClick" delay="0">
                    <p:tgtEl>
                      <p:spTgt spid="36"/>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36"/>
                                        </p:tgtEl>
                                      </p:cBhvr>
                                    </p:animEffect>
                                    <p:set>
                                      <p:cBhvr>
                                        <p:cTn id="61"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62" restart="whenNotActive" fill="hold" evtFilter="cancelBubble" nodeType="interactiveSeq">
                <p:stCondLst>
                  <p:cond evt="onClick" delay="0">
                    <p:tgtEl>
                      <p:spTgt spid="37"/>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37"/>
                                        </p:tgtEl>
                                      </p:cBhvr>
                                    </p:animEffect>
                                    <p:set>
                                      <p:cBhvr>
                                        <p:cTn id="67"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68" restart="whenNotActive" fill="hold" evtFilter="cancelBubble" nodeType="interactiveSeq">
                <p:stCondLst>
                  <p:cond evt="onClick" delay="0">
                    <p:tgtEl>
                      <p:spTgt spid="38"/>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38"/>
                                        </p:tgtEl>
                                      </p:cBhvr>
                                    </p:animEffect>
                                    <p:set>
                                      <p:cBhvr>
                                        <p:cTn id="73"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74" restart="whenNotActive" fill="hold" evtFilter="cancelBubble" nodeType="interactiveSeq">
                <p:stCondLst>
                  <p:cond evt="onClick" delay="0">
                    <p:tgtEl>
                      <p:spTgt spid="39"/>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grpId="0" nodeType="clickEffect">
                                  <p:stCondLst>
                                    <p:cond delay="0"/>
                                  </p:stCondLst>
                                  <p:childTnLst>
                                    <p:animEffect transition="out" filter="fade">
                                      <p:cBhvr>
                                        <p:cTn id="78" dur="500"/>
                                        <p:tgtEl>
                                          <p:spTgt spid="39"/>
                                        </p:tgtEl>
                                      </p:cBhvr>
                                    </p:animEffect>
                                    <p:set>
                                      <p:cBhvr>
                                        <p:cTn id="79"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80" restart="whenNotActive" fill="hold" evtFilter="cancelBubble" nodeType="interactiveSeq">
                <p:stCondLst>
                  <p:cond evt="onClick" delay="0">
                    <p:tgtEl>
                      <p:spTgt spid="40"/>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40"/>
                                        </p:tgtEl>
                                      </p:cBhvr>
                                    </p:animEffect>
                                    <p:set>
                                      <p:cBhvr>
                                        <p:cTn id="85"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86" restart="whenNotActive" fill="hold" evtFilter="cancelBubble" nodeType="interactiveSeq">
                <p:stCondLst>
                  <p:cond evt="onClick" delay="0">
                    <p:tgtEl>
                      <p:spTgt spid="44"/>
                    </p:tgtEl>
                  </p:cond>
                </p:stCondLst>
                <p:endSync evt="end" delay="0">
                  <p:rtn val="all"/>
                </p:endSync>
                <p:childTnLst>
                  <p:par>
                    <p:cTn id="87" fill="hold">
                      <p:stCondLst>
                        <p:cond delay="0"/>
                      </p:stCondLst>
                      <p:childTnLst>
                        <p:par>
                          <p:cTn id="88" fill="hold">
                            <p:stCondLst>
                              <p:cond delay="0"/>
                            </p:stCondLst>
                            <p:childTnLst>
                              <p:par>
                                <p:cTn id="89" presetID="10" presetClass="exit" presetSubtype="0" fill="hold" grpId="0" nodeType="clickEffect">
                                  <p:stCondLst>
                                    <p:cond delay="0"/>
                                  </p:stCondLst>
                                  <p:childTnLst>
                                    <p:animEffect transition="out" filter="fade">
                                      <p:cBhvr>
                                        <p:cTn id="90" dur="500"/>
                                        <p:tgtEl>
                                          <p:spTgt spid="44"/>
                                        </p:tgtEl>
                                      </p:cBhvr>
                                    </p:animEffect>
                                    <p:set>
                                      <p:cBhvr>
                                        <p:cTn id="91"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92" restart="whenNotActive" fill="hold" evtFilter="cancelBubble" nodeType="interactiveSeq">
                <p:stCondLst>
                  <p:cond evt="onClick" delay="0">
                    <p:tgtEl>
                      <p:spTgt spid="45"/>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grpId="0" nodeType="clickEffect">
                                  <p:stCondLst>
                                    <p:cond delay="0"/>
                                  </p:stCondLst>
                                  <p:childTnLst>
                                    <p:animEffect transition="out" filter="fade">
                                      <p:cBhvr>
                                        <p:cTn id="96" dur="500"/>
                                        <p:tgtEl>
                                          <p:spTgt spid="45"/>
                                        </p:tgtEl>
                                      </p:cBhvr>
                                    </p:animEffect>
                                    <p:set>
                                      <p:cBhvr>
                                        <p:cTn id="97"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98" restart="whenNotActive" fill="hold" evtFilter="cancelBubble" nodeType="interactiveSeq">
                <p:stCondLst>
                  <p:cond evt="onClick" delay="0">
                    <p:tgtEl>
                      <p:spTgt spid="46"/>
                    </p:tgtEl>
                  </p:cond>
                </p:stCondLst>
                <p:endSync evt="end" delay="0">
                  <p:rtn val="all"/>
                </p:endSync>
                <p:childTnLst>
                  <p:par>
                    <p:cTn id="99" fill="hold">
                      <p:stCondLst>
                        <p:cond delay="0"/>
                      </p:stCondLst>
                      <p:childTnLst>
                        <p:par>
                          <p:cTn id="100" fill="hold">
                            <p:stCondLst>
                              <p:cond delay="0"/>
                            </p:stCondLst>
                            <p:childTnLst>
                              <p:par>
                                <p:cTn id="101" presetID="10" presetClass="exit" presetSubtype="0" fill="hold" grpId="0" nodeType="clickEffect">
                                  <p:stCondLst>
                                    <p:cond delay="0"/>
                                  </p:stCondLst>
                                  <p:childTnLst>
                                    <p:animEffect transition="out" filter="fade">
                                      <p:cBhvr>
                                        <p:cTn id="102" dur="500"/>
                                        <p:tgtEl>
                                          <p:spTgt spid="46"/>
                                        </p:tgtEl>
                                      </p:cBhvr>
                                    </p:animEffect>
                                    <p:set>
                                      <p:cBhvr>
                                        <p:cTn id="103"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104" restart="whenNotActive" fill="hold" evtFilter="cancelBubble" nodeType="interactiveSeq">
                <p:stCondLst>
                  <p:cond evt="onClick" delay="0">
                    <p:tgtEl>
                      <p:spTgt spid="47"/>
                    </p:tgtEl>
                  </p:cond>
                </p:stCondLst>
                <p:endSync evt="end" delay="0">
                  <p:rtn val="all"/>
                </p:endSync>
                <p:childTnLst>
                  <p:par>
                    <p:cTn id="105" fill="hold">
                      <p:stCondLst>
                        <p:cond delay="0"/>
                      </p:stCondLst>
                      <p:childTnLst>
                        <p:par>
                          <p:cTn id="106" fill="hold">
                            <p:stCondLst>
                              <p:cond delay="0"/>
                            </p:stCondLst>
                            <p:childTnLst>
                              <p:par>
                                <p:cTn id="107" presetID="10" presetClass="exit" presetSubtype="0" fill="hold" grpId="0" nodeType="clickEffect">
                                  <p:stCondLst>
                                    <p:cond delay="0"/>
                                  </p:stCondLst>
                                  <p:childTnLst>
                                    <p:animEffect transition="out" filter="fade">
                                      <p:cBhvr>
                                        <p:cTn id="108" dur="500"/>
                                        <p:tgtEl>
                                          <p:spTgt spid="47"/>
                                        </p:tgtEl>
                                      </p:cBhvr>
                                    </p:animEffect>
                                    <p:set>
                                      <p:cBhvr>
                                        <p:cTn id="109"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110" restart="whenNotActive" fill="hold" evtFilter="cancelBubble" nodeType="interactiveSeq">
                <p:stCondLst>
                  <p:cond evt="onClick" delay="0">
                    <p:tgtEl>
                      <p:spTgt spid="48"/>
                    </p:tgtEl>
                  </p:cond>
                </p:stCondLst>
                <p:endSync evt="end" delay="0">
                  <p:rtn val="all"/>
                </p:endSync>
                <p:childTnLst>
                  <p:par>
                    <p:cTn id="111" fill="hold">
                      <p:stCondLst>
                        <p:cond delay="0"/>
                      </p:stCondLst>
                      <p:childTnLst>
                        <p:par>
                          <p:cTn id="112" fill="hold">
                            <p:stCondLst>
                              <p:cond delay="0"/>
                            </p:stCondLst>
                            <p:childTnLst>
                              <p:par>
                                <p:cTn id="113" presetID="10" presetClass="exit" presetSubtype="0" fill="hold" grpId="0" nodeType="clickEffect">
                                  <p:stCondLst>
                                    <p:cond delay="0"/>
                                  </p:stCondLst>
                                  <p:childTnLst>
                                    <p:animEffect transition="out" filter="fade">
                                      <p:cBhvr>
                                        <p:cTn id="114" dur="500"/>
                                        <p:tgtEl>
                                          <p:spTgt spid="48"/>
                                        </p:tgtEl>
                                      </p:cBhvr>
                                    </p:animEffect>
                                    <p:set>
                                      <p:cBhvr>
                                        <p:cTn id="115"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116" restart="whenNotActive" fill="hold" evtFilter="cancelBubble" nodeType="interactiveSeq">
                <p:stCondLst>
                  <p:cond evt="onClick" delay="0">
                    <p:tgtEl>
                      <p:spTgt spid="49"/>
                    </p:tgtEl>
                  </p:cond>
                </p:stCondLst>
                <p:endSync evt="end" delay="0">
                  <p:rtn val="all"/>
                </p:endSync>
                <p:childTnLst>
                  <p:par>
                    <p:cTn id="117" fill="hold">
                      <p:stCondLst>
                        <p:cond delay="0"/>
                      </p:stCondLst>
                      <p:childTnLst>
                        <p:par>
                          <p:cTn id="118" fill="hold">
                            <p:stCondLst>
                              <p:cond delay="0"/>
                            </p:stCondLst>
                            <p:childTnLst>
                              <p:par>
                                <p:cTn id="119" presetID="10" presetClass="exit" presetSubtype="0" fill="hold" grpId="0" nodeType="clickEffect">
                                  <p:stCondLst>
                                    <p:cond delay="0"/>
                                  </p:stCondLst>
                                  <p:childTnLst>
                                    <p:animEffect transition="out" filter="fade">
                                      <p:cBhvr>
                                        <p:cTn id="120" dur="500"/>
                                        <p:tgtEl>
                                          <p:spTgt spid="49"/>
                                        </p:tgtEl>
                                      </p:cBhvr>
                                    </p:animEffect>
                                    <p:set>
                                      <p:cBhvr>
                                        <p:cTn id="121"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122" restart="whenNotActive" fill="hold" evtFilter="cancelBubble" nodeType="interactiveSeq">
                <p:stCondLst>
                  <p:cond evt="onClick" delay="0">
                    <p:tgtEl>
                      <p:spTgt spid="50"/>
                    </p:tgtEl>
                  </p:cond>
                </p:stCondLst>
                <p:endSync evt="end" delay="0">
                  <p:rtn val="all"/>
                </p:endSync>
                <p:childTnLst>
                  <p:par>
                    <p:cTn id="123" fill="hold">
                      <p:stCondLst>
                        <p:cond delay="0"/>
                      </p:stCondLst>
                      <p:childTnLst>
                        <p:par>
                          <p:cTn id="124" fill="hold">
                            <p:stCondLst>
                              <p:cond delay="0"/>
                            </p:stCondLst>
                            <p:childTnLst>
                              <p:par>
                                <p:cTn id="125" presetID="10" presetClass="exit" presetSubtype="0" fill="hold" grpId="0" nodeType="clickEffect">
                                  <p:stCondLst>
                                    <p:cond delay="0"/>
                                  </p:stCondLst>
                                  <p:childTnLst>
                                    <p:animEffect transition="out" filter="fade">
                                      <p:cBhvr>
                                        <p:cTn id="126" dur="500"/>
                                        <p:tgtEl>
                                          <p:spTgt spid="50"/>
                                        </p:tgtEl>
                                      </p:cBhvr>
                                    </p:animEffect>
                                    <p:set>
                                      <p:cBhvr>
                                        <p:cTn id="127"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childTnLst>
        </p:cTn>
      </p:par>
    </p:tnLst>
    <p:bldLst>
      <p:bldP spid="19" grpId="0" animBg="1"/>
      <p:bldP spid="20" grpId="0" animBg="1"/>
      <p:bldP spid="21"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4" grpId="0" animBg="1"/>
      <p:bldP spid="45" grpId="0" animBg="1"/>
      <p:bldP spid="46" grpId="0" animBg="1"/>
      <p:bldP spid="47" grpId="0" animBg="1"/>
      <p:bldP spid="48" grpId="0" animBg="1"/>
      <p:bldP spid="4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2</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Rectangle 4"/>
          <p:cNvSpPr/>
          <p:nvPr/>
        </p:nvSpPr>
        <p:spPr>
          <a:xfrm>
            <a:off x="251520" y="764704"/>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mc:AlternateContent xmlns:mc="http://schemas.openxmlformats.org/markup-compatibility/2006" xmlns:a14="http://schemas.microsoft.com/office/drawing/2010/main">
        <mc:Choice Requires="a14">
          <p:sp>
            <p:nvSpPr>
              <p:cNvPr id="6" name="Rectangle 5"/>
              <p:cNvSpPr/>
              <p:nvPr/>
            </p:nvSpPr>
            <p:spPr>
              <a:xfrm>
                <a:off x="539552" y="731844"/>
                <a:ext cx="4104456" cy="5394234"/>
              </a:xfrm>
              <a:prstGeom prst="rect">
                <a:avLst/>
              </a:prstGeom>
            </p:spPr>
            <p:txBody>
              <a:bodyPr wrap="square">
                <a:spAutoFit/>
              </a:bodyPr>
              <a:lstStyle/>
              <a:p>
                <a:pPr lvl="0">
                  <a:lnSpc>
                    <a:spcPct val="107000"/>
                  </a:lnSpc>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Determine the midpoint of </a:t>
                </a:r>
                <a14:m>
                  <m:oMath xmlns:m="http://schemas.openxmlformats.org/officeDocument/2006/math">
                    <m:r>
                      <a:rPr lang="en-GB" sz="1600" i="1">
                        <a:effectLst/>
                        <a:latin typeface="Cambria Math" panose="02040503050406030204" pitchFamily="18" charset="0"/>
                        <a:ea typeface="Times New Roman" panose="02020603050405020304" pitchFamily="18" charset="0"/>
                        <a:cs typeface="Times New Roman" panose="02020603050405020304" pitchFamily="18" charset="0"/>
                      </a:rPr>
                      <m:t>𝐴</m:t>
                    </m:r>
                  </m:oMath>
                </a14:m>
                <a:r>
                  <a:rPr lang="en-GB" sz="1600" dirty="0">
                    <a:effectLst/>
                    <a:latin typeface="Calibri" panose="020F0502020204030204" pitchFamily="34" charset="0"/>
                    <a:ea typeface="Times New Roman" panose="02020603050405020304" pitchFamily="18" charset="0"/>
                    <a:cs typeface="Times New Roman" panose="02020603050405020304" pitchFamily="18" charset="0"/>
                  </a:rPr>
                  <a:t> and </a:t>
                </a:r>
                <a14:m>
                  <m:oMath xmlns:m="http://schemas.openxmlformats.org/officeDocument/2006/math">
                    <m:r>
                      <a:rPr lang="en-GB" sz="1600" i="1">
                        <a:effectLst/>
                        <a:latin typeface="Cambria Math" panose="02040503050406030204" pitchFamily="18" charset="0"/>
                        <a:ea typeface="Times New Roman" panose="02020603050405020304" pitchFamily="18" charset="0"/>
                        <a:cs typeface="Times New Roman" panose="02020603050405020304" pitchFamily="18" charset="0"/>
                      </a:rPr>
                      <m:t>𝐵</m:t>
                    </m:r>
                  </m:oMath>
                </a14:m>
                <a:r>
                  <a:rPr lang="en-GB" sz="1600" dirty="0">
                    <a:effectLst/>
                    <a:latin typeface="Calibri" panose="020F0502020204030204" pitchFamily="34" charset="0"/>
                    <a:ea typeface="Times New Roman" panose="02020603050405020304" pitchFamily="18" charset="0"/>
                    <a:cs typeface="Times New Roman" panose="02020603050405020304" pitchFamily="18" charset="0"/>
                  </a:rPr>
                  <a:t>.</a:t>
                </a:r>
              </a:p>
              <a:p>
                <a:pPr lvl="0">
                  <a:lnSpc>
                    <a:spcPct val="107000"/>
                  </a:lnSpc>
                  <a:spcAft>
                    <a:spcPts val="0"/>
                  </a:spcAft>
                </a:pPr>
                <a14:m>
                  <m:oMath xmlns:m="http://schemas.openxmlformats.org/officeDocument/2006/math">
                    <m:r>
                      <a:rPr lang="en-GB" sz="1600" i="1">
                        <a:effectLst/>
                        <a:latin typeface="Cambria Math" panose="02040503050406030204" pitchFamily="18" charset="0"/>
                        <a:ea typeface="Times New Roman" panose="02020603050405020304" pitchFamily="18" charset="0"/>
                        <a:cs typeface="Times New Roman" panose="02020603050405020304" pitchFamily="18" charset="0"/>
                      </a:rPr>
                      <m:t>𝐴</m:t>
                    </m:r>
                    <m:d>
                      <m:dPr>
                        <m:ctrlPr>
                          <a:rPr lang="en-GB" sz="16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GB" sz="1600" i="1">
                            <a:effectLst/>
                            <a:latin typeface="Cambria Math" panose="02040503050406030204" pitchFamily="18" charset="0"/>
                            <a:ea typeface="Times New Roman" panose="02020603050405020304" pitchFamily="18" charset="0"/>
                            <a:cs typeface="Times New Roman" panose="02020603050405020304" pitchFamily="18" charset="0"/>
                          </a:rPr>
                          <m:t>3,6</m:t>
                        </m:r>
                      </m:e>
                    </m:d>
                    <m:r>
                      <a:rPr lang="en-GB" sz="1600" i="1">
                        <a:effectLst/>
                        <a:latin typeface="Cambria Math" panose="02040503050406030204" pitchFamily="18" charset="0"/>
                        <a:ea typeface="Times New Roman" panose="02020603050405020304" pitchFamily="18" charset="0"/>
                        <a:cs typeface="Times New Roman" panose="02020603050405020304" pitchFamily="18" charset="0"/>
                      </a:rPr>
                      <m:t>, </m:t>
                    </m:r>
                    <m:r>
                      <a:rPr lang="en-GB" sz="1600" i="1">
                        <a:effectLst/>
                        <a:latin typeface="Cambria Math" panose="02040503050406030204" pitchFamily="18" charset="0"/>
                        <a:ea typeface="Times New Roman" panose="02020603050405020304" pitchFamily="18" charset="0"/>
                        <a:cs typeface="Times New Roman" panose="02020603050405020304" pitchFamily="18" charset="0"/>
                      </a:rPr>
                      <m:t>𝐵</m:t>
                    </m:r>
                    <m:d>
                      <m:dPr>
                        <m:ctrlPr>
                          <a:rPr lang="en-GB" sz="16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GB" sz="1600" i="1">
                            <a:effectLst/>
                            <a:latin typeface="Cambria Math" panose="02040503050406030204" pitchFamily="18" charset="0"/>
                            <a:ea typeface="Times New Roman" panose="02020603050405020304" pitchFamily="18" charset="0"/>
                            <a:cs typeface="Times New Roman" panose="02020603050405020304" pitchFamily="18" charset="0"/>
                          </a:rPr>
                          <m:t>5,8</m:t>
                        </m:r>
                      </m:e>
                    </m:d>
                  </m:oMath>
                </a14:m>
                <a:r>
                  <a:rPr lang="en-GB" sz="1600" i="1" dirty="0">
                    <a:effectLst/>
                    <a:latin typeface="Cambria Math" panose="02040503050406030204" pitchFamily="18" charset="0"/>
                    <a:ea typeface="Times New Roman" panose="02020603050405020304" pitchFamily="18" charset="0"/>
                    <a:cs typeface="Times New Roman" panose="02020603050405020304" pitchFamily="18" charset="0"/>
                  </a:rPr>
                  <a:t>                         </a:t>
                </a:r>
                <a14:m>
                  <m:oMath xmlns:m="http://schemas.openxmlformats.org/officeDocument/2006/math">
                    <m:r>
                      <a:rPr lang="en-GB" sz="1600" b="1" i="1" dirty="0"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GB" sz="1600" b="1" i="1" dirty="0" smtClean="0">
                        <a:effectLst/>
                        <a:latin typeface="Cambria Math" panose="02040503050406030204" pitchFamily="18" charset="0"/>
                        <a:ea typeface="Times New Roman" panose="02020603050405020304" pitchFamily="18" charset="0"/>
                        <a:cs typeface="Times New Roman" panose="02020603050405020304" pitchFamily="18" charset="0"/>
                      </a:rPr>
                      <m:t>𝟒</m:t>
                    </m:r>
                    <m:r>
                      <a:rPr lang="en-GB" sz="1600" b="1" i="1" dirty="0"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GB" sz="1600" b="1" i="1" dirty="0" smtClean="0">
                        <a:effectLst/>
                        <a:latin typeface="Cambria Math" panose="02040503050406030204" pitchFamily="18" charset="0"/>
                        <a:ea typeface="Times New Roman" panose="02020603050405020304" pitchFamily="18" charset="0"/>
                        <a:cs typeface="Times New Roman" panose="02020603050405020304" pitchFamily="18" charset="0"/>
                      </a:rPr>
                      <m:t>𝟕</m:t>
                    </m:r>
                    <m:r>
                      <a:rPr lang="en-GB" sz="1600" b="1" i="1" dirty="0" smtClean="0">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GB" sz="1600" b="1" i="1" dirty="0">
                  <a:effectLst/>
                  <a:latin typeface="Cambria Math" panose="02040503050406030204" pitchFamily="18" charset="0"/>
                  <a:ea typeface="Times New Roman" panose="02020603050405020304" pitchFamily="18" charset="0"/>
                  <a:cs typeface="Times New Roman" panose="02020603050405020304" pitchFamily="18" charset="0"/>
                </a:endParaRPr>
              </a:p>
              <a:p>
                <a:pPr lvl="0">
                  <a:lnSpc>
                    <a:spcPct val="107000"/>
                  </a:lnSpc>
                  <a:spcAft>
                    <a:spcPts val="0"/>
                  </a:spcAft>
                </a:pPr>
                <a14:m>
                  <m:oMath xmlns:m="http://schemas.openxmlformats.org/officeDocument/2006/math">
                    <m:r>
                      <a:rPr lang="en-GB" sz="1600" i="1">
                        <a:effectLst/>
                        <a:latin typeface="Cambria Math" panose="02040503050406030204" pitchFamily="18" charset="0"/>
                        <a:ea typeface="Times New Roman" panose="02020603050405020304" pitchFamily="18" charset="0"/>
                        <a:cs typeface="Times New Roman" panose="02020603050405020304" pitchFamily="18" charset="0"/>
                      </a:rPr>
                      <m:t>𝐴</m:t>
                    </m:r>
                    <m:d>
                      <m:dPr>
                        <m:ctrlPr>
                          <a:rPr lang="en-GB" sz="16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GB" sz="1600" i="1">
                            <a:effectLst/>
                            <a:latin typeface="Cambria Math" panose="02040503050406030204" pitchFamily="18" charset="0"/>
                            <a:ea typeface="Times New Roman" panose="02020603050405020304" pitchFamily="18" charset="0"/>
                            <a:cs typeface="Times New Roman" panose="02020603050405020304" pitchFamily="18" charset="0"/>
                          </a:rPr>
                          <m:t>3,6</m:t>
                        </m:r>
                      </m:e>
                    </m:d>
                    <m:r>
                      <a:rPr lang="en-GB" sz="1600" i="1">
                        <a:effectLst/>
                        <a:latin typeface="Cambria Math" panose="02040503050406030204" pitchFamily="18" charset="0"/>
                        <a:ea typeface="Times New Roman" panose="02020603050405020304" pitchFamily="18" charset="0"/>
                        <a:cs typeface="Times New Roman" panose="02020603050405020304" pitchFamily="18" charset="0"/>
                      </a:rPr>
                      <m:t>, </m:t>
                    </m:r>
                    <m:r>
                      <a:rPr lang="en-GB" sz="1600" i="1">
                        <a:effectLst/>
                        <a:latin typeface="Cambria Math" panose="02040503050406030204" pitchFamily="18" charset="0"/>
                        <a:ea typeface="Times New Roman" panose="02020603050405020304" pitchFamily="18" charset="0"/>
                        <a:cs typeface="Times New Roman" panose="02020603050405020304" pitchFamily="18" charset="0"/>
                      </a:rPr>
                      <m:t>𝐵</m:t>
                    </m:r>
                    <m:d>
                      <m:dPr>
                        <m:ctrlPr>
                          <a:rPr lang="en-GB" sz="16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GB" sz="1600" i="1">
                            <a:effectLst/>
                            <a:latin typeface="Cambria Math" panose="02040503050406030204" pitchFamily="18" charset="0"/>
                            <a:ea typeface="Times New Roman" panose="02020603050405020304" pitchFamily="18" charset="0"/>
                            <a:cs typeface="Times New Roman" panose="02020603050405020304" pitchFamily="18" charset="0"/>
                          </a:rPr>
                          <m:t>19, 9</m:t>
                        </m:r>
                      </m:e>
                    </m:d>
                  </m:oMath>
                </a14:m>
                <a:r>
                  <a:rPr lang="en-GB" sz="1600" i="1" dirty="0">
                    <a:effectLst/>
                    <a:latin typeface="Cambria Math" panose="02040503050406030204" pitchFamily="18" charset="0"/>
                    <a:ea typeface="Times New Roman" panose="02020603050405020304" pitchFamily="18" charset="0"/>
                    <a:cs typeface="Times New Roman" panose="02020603050405020304" pitchFamily="18" charset="0"/>
                  </a:rPr>
                  <a:t>                      </a:t>
                </a:r>
                <a14:m>
                  <m:oMath xmlns:m="http://schemas.openxmlformats.org/officeDocument/2006/math">
                    <m:r>
                      <a:rPr lang="en-GB" sz="1600" b="1" i="1" dirty="0"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GB" sz="1600" b="1" i="1" dirty="0" smtClean="0">
                        <a:effectLst/>
                        <a:latin typeface="Cambria Math" panose="02040503050406030204" pitchFamily="18" charset="0"/>
                        <a:ea typeface="Times New Roman" panose="02020603050405020304" pitchFamily="18" charset="0"/>
                        <a:cs typeface="Times New Roman" panose="02020603050405020304" pitchFamily="18" charset="0"/>
                      </a:rPr>
                      <m:t>𝟏𝟏</m:t>
                    </m:r>
                    <m:r>
                      <a:rPr lang="en-GB" sz="1600" b="1" i="1" dirty="0"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GB" sz="1600" b="1" i="1" dirty="0" smtClean="0">
                        <a:effectLst/>
                        <a:latin typeface="Cambria Math" panose="02040503050406030204" pitchFamily="18" charset="0"/>
                        <a:ea typeface="Times New Roman" panose="02020603050405020304" pitchFamily="18" charset="0"/>
                        <a:cs typeface="Times New Roman" panose="02020603050405020304" pitchFamily="18" charset="0"/>
                      </a:rPr>
                      <m:t>𝟕</m:t>
                    </m:r>
                    <m:r>
                      <a:rPr lang="en-GB" sz="1600" b="1" i="1" dirty="0"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GB" sz="1600" b="1" i="1" dirty="0" smtClean="0">
                        <a:effectLst/>
                        <a:latin typeface="Cambria Math" panose="02040503050406030204" pitchFamily="18" charset="0"/>
                        <a:ea typeface="Times New Roman" panose="02020603050405020304" pitchFamily="18" charset="0"/>
                        <a:cs typeface="Times New Roman" panose="02020603050405020304" pitchFamily="18" charset="0"/>
                      </a:rPr>
                      <m:t>𝟓</m:t>
                    </m:r>
                    <m:r>
                      <a:rPr lang="en-GB" sz="1600" b="1" i="1" dirty="0" smtClean="0">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GB" sz="1600" b="1" i="1" dirty="0">
                  <a:effectLst/>
                  <a:latin typeface="Cambria Math" panose="02040503050406030204" pitchFamily="18" charset="0"/>
                  <a:ea typeface="Times New Roman" panose="02020603050405020304" pitchFamily="18" charset="0"/>
                  <a:cs typeface="Times New Roman" panose="02020603050405020304" pitchFamily="18" charset="0"/>
                </a:endParaRPr>
              </a:p>
              <a:p>
                <a:pPr lvl="0">
                  <a:lnSpc>
                    <a:spcPct val="107000"/>
                  </a:lnSpc>
                  <a:spcAft>
                    <a:spcPts val="0"/>
                  </a:spcAft>
                </a:pPr>
                <a14:m>
                  <m:oMath xmlns:m="http://schemas.openxmlformats.org/officeDocument/2006/math">
                    <m:r>
                      <a:rPr lang="en-GB" sz="1600" i="1">
                        <a:effectLst/>
                        <a:latin typeface="Cambria Math" panose="02040503050406030204" pitchFamily="18" charset="0"/>
                        <a:ea typeface="Times New Roman" panose="02020603050405020304" pitchFamily="18" charset="0"/>
                        <a:cs typeface="Times New Roman" panose="02020603050405020304" pitchFamily="18" charset="0"/>
                      </a:rPr>
                      <m:t>𝐴</m:t>
                    </m:r>
                    <m:d>
                      <m:dPr>
                        <m:ctrlPr>
                          <a:rPr lang="en-GB" sz="16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GB" sz="1600" i="1">
                            <a:effectLst/>
                            <a:latin typeface="Cambria Math" panose="02040503050406030204" pitchFamily="18" charset="0"/>
                            <a:ea typeface="Times New Roman" panose="02020603050405020304" pitchFamily="18" charset="0"/>
                            <a:cs typeface="Times New Roman" panose="02020603050405020304" pitchFamily="18" charset="0"/>
                          </a:rPr>
                          <m:t>3,6</m:t>
                        </m:r>
                      </m:e>
                    </m:d>
                    <m:r>
                      <a:rPr lang="en-GB" sz="1600" i="1">
                        <a:effectLst/>
                        <a:latin typeface="Cambria Math" panose="02040503050406030204" pitchFamily="18" charset="0"/>
                        <a:ea typeface="Times New Roman" panose="02020603050405020304" pitchFamily="18" charset="0"/>
                        <a:cs typeface="Times New Roman" panose="02020603050405020304" pitchFamily="18" charset="0"/>
                      </a:rPr>
                      <m:t>, </m:t>
                    </m:r>
                    <m:r>
                      <a:rPr lang="en-GB" sz="1600" i="1">
                        <a:effectLst/>
                        <a:latin typeface="Cambria Math" panose="02040503050406030204" pitchFamily="18" charset="0"/>
                        <a:ea typeface="Times New Roman" panose="02020603050405020304" pitchFamily="18" charset="0"/>
                        <a:cs typeface="Times New Roman" panose="02020603050405020304" pitchFamily="18" charset="0"/>
                      </a:rPr>
                      <m:t>𝐵</m:t>
                    </m:r>
                    <m:d>
                      <m:dPr>
                        <m:ctrlPr>
                          <a:rPr lang="en-GB" sz="16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GB" sz="1600" i="1">
                            <a:effectLst/>
                            <a:latin typeface="Cambria Math" panose="02040503050406030204" pitchFamily="18" charset="0"/>
                            <a:ea typeface="Times New Roman" panose="02020603050405020304" pitchFamily="18" charset="0"/>
                            <a:cs typeface="Times New Roman" panose="02020603050405020304" pitchFamily="18" charset="0"/>
                          </a:rPr>
                          <m:t>−1, −6</m:t>
                        </m:r>
                      </m:e>
                    </m:d>
                  </m:oMath>
                </a14:m>
                <a:r>
                  <a:rPr lang="en-GB" sz="1600" i="1" dirty="0">
                    <a:effectLst/>
                    <a:latin typeface="Cambria Math" panose="02040503050406030204" pitchFamily="18" charset="0"/>
                    <a:ea typeface="Times New Roman" panose="02020603050405020304" pitchFamily="18" charset="0"/>
                    <a:cs typeface="Times New Roman" panose="02020603050405020304" pitchFamily="18" charset="0"/>
                  </a:rPr>
                  <a:t>                </a:t>
                </a:r>
                <a:r>
                  <a:rPr lang="en-GB" sz="1600" b="1" i="1" dirty="0">
                    <a:effectLst/>
                    <a:latin typeface="Cambria Math" panose="02040503050406030204" pitchFamily="18" charset="0"/>
                    <a:ea typeface="Times New Roman" panose="02020603050405020304" pitchFamily="18" charset="0"/>
                    <a:cs typeface="Times New Roman" panose="02020603050405020304" pitchFamily="18" charset="0"/>
                  </a:rPr>
                  <a:t>  </a:t>
                </a:r>
                <a14:m>
                  <m:oMath xmlns:m="http://schemas.openxmlformats.org/officeDocument/2006/math">
                    <m:r>
                      <a:rPr lang="en-GB" sz="1600" b="1" i="1" dirty="0"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GB" sz="1600" b="1" i="1" dirty="0" smtClean="0">
                        <a:effectLst/>
                        <a:latin typeface="Cambria Math" panose="02040503050406030204" pitchFamily="18" charset="0"/>
                        <a:ea typeface="Times New Roman" panose="02020603050405020304" pitchFamily="18" charset="0"/>
                        <a:cs typeface="Times New Roman" panose="02020603050405020304" pitchFamily="18" charset="0"/>
                      </a:rPr>
                      <m:t>𝟏</m:t>
                    </m:r>
                    <m:r>
                      <a:rPr lang="en-GB" sz="1600" b="1" i="1" dirty="0"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GB" sz="1600" b="1" i="1" dirty="0" smtClean="0">
                        <a:effectLst/>
                        <a:latin typeface="Cambria Math" panose="02040503050406030204" pitchFamily="18" charset="0"/>
                        <a:ea typeface="Times New Roman" panose="02020603050405020304" pitchFamily="18" charset="0"/>
                        <a:cs typeface="Times New Roman" panose="02020603050405020304" pitchFamily="18" charset="0"/>
                      </a:rPr>
                      <m:t>𝟎</m:t>
                    </m:r>
                    <m:r>
                      <a:rPr lang="en-GB" sz="1600" b="1" i="1" dirty="0" smtClean="0">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GB" sz="1600" b="1" i="1" dirty="0">
                  <a:effectLst/>
                  <a:latin typeface="Cambria Math" panose="02040503050406030204" pitchFamily="18" charset="0"/>
                  <a:ea typeface="Times New Roman" panose="02020603050405020304" pitchFamily="18" charset="0"/>
                  <a:cs typeface="Times New Roman" panose="02020603050405020304" pitchFamily="18" charset="0"/>
                </a:endParaRPr>
              </a:p>
              <a:p>
                <a:pPr lvl="0">
                  <a:lnSpc>
                    <a:spcPct val="107000"/>
                  </a:lnSpc>
                  <a:spcAft>
                    <a:spcPts val="0"/>
                  </a:spcAft>
                </a:pPr>
                <a14:m>
                  <m:oMath xmlns:m="http://schemas.openxmlformats.org/officeDocument/2006/math">
                    <m:r>
                      <a:rPr lang="en-GB" sz="1600" i="1">
                        <a:effectLst/>
                        <a:latin typeface="Cambria Math" panose="02040503050406030204" pitchFamily="18" charset="0"/>
                        <a:ea typeface="Times New Roman" panose="02020603050405020304" pitchFamily="18" charset="0"/>
                        <a:cs typeface="Times New Roman" panose="02020603050405020304" pitchFamily="18" charset="0"/>
                      </a:rPr>
                      <m:t>𝐴</m:t>
                    </m:r>
                    <m:d>
                      <m:dPr>
                        <m:ctrlPr>
                          <a:rPr lang="en-GB" sz="16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GB" sz="1600" i="1">
                            <a:effectLst/>
                            <a:latin typeface="Cambria Math" panose="02040503050406030204" pitchFamily="18" charset="0"/>
                            <a:ea typeface="Times New Roman" panose="02020603050405020304" pitchFamily="18" charset="0"/>
                            <a:cs typeface="Times New Roman" panose="02020603050405020304" pitchFamily="18" charset="0"/>
                          </a:rPr>
                          <m:t>−1, 5, 4</m:t>
                        </m:r>
                      </m:e>
                    </m:d>
                    <m:r>
                      <a:rPr lang="en-GB" sz="1600" i="1">
                        <a:effectLst/>
                        <a:latin typeface="Cambria Math" panose="02040503050406030204" pitchFamily="18" charset="0"/>
                        <a:ea typeface="Times New Roman" panose="02020603050405020304" pitchFamily="18" charset="0"/>
                        <a:cs typeface="Times New Roman" panose="02020603050405020304" pitchFamily="18" charset="0"/>
                      </a:rPr>
                      <m:t>, </m:t>
                    </m:r>
                    <m:r>
                      <a:rPr lang="en-GB" sz="1600" i="1">
                        <a:effectLst/>
                        <a:latin typeface="Cambria Math" panose="02040503050406030204" pitchFamily="18" charset="0"/>
                        <a:ea typeface="Times New Roman" panose="02020603050405020304" pitchFamily="18" charset="0"/>
                        <a:cs typeface="Times New Roman" panose="02020603050405020304" pitchFamily="18" charset="0"/>
                      </a:rPr>
                      <m:t>𝐵</m:t>
                    </m:r>
                    <m:r>
                      <a:rPr lang="en-GB" sz="1600" i="1">
                        <a:effectLst/>
                        <a:latin typeface="Cambria Math" panose="02040503050406030204" pitchFamily="18" charset="0"/>
                        <a:ea typeface="Times New Roman" panose="02020603050405020304" pitchFamily="18" charset="0"/>
                        <a:cs typeface="Times New Roman" panose="02020603050405020304" pitchFamily="18" charset="0"/>
                      </a:rPr>
                      <m:t>(−7, −1, 9)</m:t>
                    </m:r>
                  </m:oMath>
                </a14:m>
                <a:r>
                  <a:rPr lang="en-GB" sz="1600" dirty="0">
                    <a:effectLst/>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d>
                      <m:dPr>
                        <m:ctrlPr>
                          <a:rPr lang="en-GB" sz="1600" b="1" i="1" dirty="0"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en-GB" sz="1600" b="1"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en-GB" sz="1600" b="1" i="1" dirty="0" smtClean="0">
                            <a:effectLst/>
                            <a:latin typeface="Cambria Math" panose="02040503050406030204" pitchFamily="18" charset="0"/>
                            <a:ea typeface="Calibri" panose="020F0502020204030204" pitchFamily="34" charset="0"/>
                            <a:cs typeface="Times New Roman" panose="02020603050405020304" pitchFamily="18" charset="0"/>
                          </a:rPr>
                          <m:t>𝟒</m:t>
                        </m:r>
                        <m:r>
                          <a:rPr lang="en-GB" sz="1600" b="1" i="1" dirty="0" smtClean="0">
                            <a:effectLst/>
                            <a:latin typeface="Cambria Math" panose="02040503050406030204" pitchFamily="18" charset="0"/>
                            <a:ea typeface="Calibri" panose="020F0502020204030204" pitchFamily="34" charset="0"/>
                            <a:cs typeface="Times New Roman" panose="02020603050405020304" pitchFamily="18" charset="0"/>
                          </a:rPr>
                          <m:t>, </m:t>
                        </m:r>
                        <m:r>
                          <a:rPr lang="en-GB" sz="1600" b="1" i="1" dirty="0" smtClean="0">
                            <a:effectLst/>
                            <a:latin typeface="Cambria Math" panose="02040503050406030204" pitchFamily="18" charset="0"/>
                            <a:ea typeface="Calibri" panose="020F0502020204030204" pitchFamily="34" charset="0"/>
                            <a:cs typeface="Times New Roman" panose="02020603050405020304" pitchFamily="18" charset="0"/>
                          </a:rPr>
                          <m:t>𝟐</m:t>
                        </m:r>
                        <m:r>
                          <a:rPr lang="en-GB" sz="1600" b="1" i="1" dirty="0" smtClean="0">
                            <a:effectLst/>
                            <a:latin typeface="Cambria Math" panose="02040503050406030204" pitchFamily="18" charset="0"/>
                            <a:ea typeface="Calibri" panose="020F0502020204030204" pitchFamily="34" charset="0"/>
                            <a:cs typeface="Times New Roman" panose="02020603050405020304" pitchFamily="18" charset="0"/>
                          </a:rPr>
                          <m:t>, </m:t>
                        </m:r>
                        <m:r>
                          <a:rPr lang="en-GB" sz="1600" b="1" i="1" dirty="0" smtClean="0">
                            <a:effectLst/>
                            <a:latin typeface="Cambria Math" panose="02040503050406030204" pitchFamily="18" charset="0"/>
                            <a:ea typeface="Calibri" panose="020F0502020204030204" pitchFamily="34" charset="0"/>
                            <a:cs typeface="Times New Roman" panose="02020603050405020304" pitchFamily="18" charset="0"/>
                          </a:rPr>
                          <m:t>𝟔</m:t>
                        </m:r>
                        <m:r>
                          <a:rPr lang="en-GB" sz="1600" b="1"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en-GB" sz="1600" b="1" i="1" dirty="0" smtClean="0">
                            <a:effectLst/>
                            <a:latin typeface="Cambria Math" panose="02040503050406030204" pitchFamily="18" charset="0"/>
                            <a:ea typeface="Calibri" panose="020F0502020204030204" pitchFamily="34" charset="0"/>
                            <a:cs typeface="Times New Roman" panose="02020603050405020304" pitchFamily="18" charset="0"/>
                          </a:rPr>
                          <m:t>𝟓</m:t>
                        </m:r>
                      </m:e>
                    </m:d>
                  </m:oMath>
                </a14:m>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GB" sz="1600" dirty="0"/>
                  <a:t>If </a:t>
                </a:r>
                <a14:m>
                  <m:oMath xmlns:m="http://schemas.openxmlformats.org/officeDocument/2006/math">
                    <m:r>
                      <a:rPr lang="en-GB" sz="1600" i="1">
                        <a:latin typeface="Cambria Math" panose="02040503050406030204" pitchFamily="18" charset="0"/>
                      </a:rPr>
                      <m:t>𝑎𝑥</m:t>
                    </m:r>
                    <m:r>
                      <a:rPr lang="en-GB" sz="1600" i="1">
                        <a:latin typeface="Cambria Math" panose="02040503050406030204" pitchFamily="18" charset="0"/>
                      </a:rPr>
                      <m:t>+</m:t>
                    </m:r>
                    <m:r>
                      <a:rPr lang="en-GB" sz="1600" i="1">
                        <a:latin typeface="Cambria Math" panose="02040503050406030204" pitchFamily="18" charset="0"/>
                      </a:rPr>
                      <m:t>𝑏𝑦</m:t>
                    </m:r>
                    <m:r>
                      <a:rPr lang="en-GB" sz="1600" i="1">
                        <a:latin typeface="Cambria Math" panose="02040503050406030204" pitchFamily="18" charset="0"/>
                      </a:rPr>
                      <m:t>=1</m:t>
                    </m:r>
                  </m:oMath>
                </a14:m>
                <a:r>
                  <a:rPr lang="en-GB" sz="1600" dirty="0"/>
                  <a:t>, where </a:t>
                </a:r>
                <a14:m>
                  <m:oMath xmlns:m="http://schemas.openxmlformats.org/officeDocument/2006/math">
                    <m:r>
                      <a:rPr lang="en-GB" sz="1600" i="1">
                        <a:latin typeface="Cambria Math" panose="02040503050406030204" pitchFamily="18" charset="0"/>
                      </a:rPr>
                      <m:t>𝑎</m:t>
                    </m:r>
                  </m:oMath>
                </a14:m>
                <a:r>
                  <a:rPr lang="en-GB" sz="1600" dirty="0"/>
                  <a:t> and </a:t>
                </a:r>
                <a14:m>
                  <m:oMath xmlns:m="http://schemas.openxmlformats.org/officeDocument/2006/math">
                    <m:r>
                      <a:rPr lang="en-GB" sz="1600" i="1">
                        <a:latin typeface="Cambria Math" panose="02040503050406030204" pitchFamily="18" charset="0"/>
                      </a:rPr>
                      <m:t>𝑏</m:t>
                    </m:r>
                  </m:oMath>
                </a14:m>
                <a:r>
                  <a:rPr lang="en-GB" sz="1600" dirty="0"/>
                  <a:t> are constants, determine the gradient of the line in terms of </a:t>
                </a:r>
                <a14:m>
                  <m:oMath xmlns:m="http://schemas.openxmlformats.org/officeDocument/2006/math">
                    <m:r>
                      <a:rPr lang="en-GB" sz="1600" i="1">
                        <a:latin typeface="Cambria Math" panose="02040503050406030204" pitchFamily="18" charset="0"/>
                      </a:rPr>
                      <m:t>𝑎</m:t>
                    </m:r>
                  </m:oMath>
                </a14:m>
                <a:r>
                  <a:rPr lang="en-GB" sz="1600" dirty="0"/>
                  <a:t> and </a:t>
                </a:r>
                <a14:m>
                  <m:oMath xmlns:m="http://schemas.openxmlformats.org/officeDocument/2006/math">
                    <m:r>
                      <a:rPr lang="en-GB" sz="1600" i="1">
                        <a:latin typeface="Cambria Math" panose="02040503050406030204" pitchFamily="18" charset="0"/>
                      </a:rPr>
                      <m:t>𝑏</m:t>
                    </m:r>
                  </m:oMath>
                </a14:m>
                <a:r>
                  <a:rPr lang="en-GB" sz="1600" dirty="0"/>
                  <a:t>.</a:t>
                </a:r>
              </a:p>
              <a:p>
                <a:pPr lvl="0">
                  <a:lnSpc>
                    <a:spcPct val="107000"/>
                  </a:lnSpc>
                  <a:spcAft>
                    <a:spcPts val="0"/>
                  </a:spcAft>
                </a:pPr>
                <a14:m>
                  <m:oMathPara xmlns:m="http://schemas.openxmlformats.org/officeDocument/2006/math">
                    <m:oMathParaPr>
                      <m:jc m:val="left"/>
                    </m:oMathParaPr>
                    <m:oMath xmlns:m="http://schemas.openxmlformats.org/officeDocument/2006/math">
                      <m:r>
                        <a:rPr lang="en-GB" sz="1600" b="1" i="1" smtClean="0">
                          <a:effectLst/>
                          <a:latin typeface="Cambria Math" panose="02040503050406030204" pitchFamily="18" charset="0"/>
                          <a:ea typeface="Calibri" panose="020F0502020204030204" pitchFamily="34" charset="0"/>
                          <a:cs typeface="Times New Roman" panose="02020603050405020304" pitchFamily="18" charset="0"/>
                        </a:rPr>
                        <m:t>𝒎</m:t>
                      </m:r>
                      <m:r>
                        <a:rPr lang="en-GB" sz="1600" b="1"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GB" sz="1600" b="1"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en-GB" sz="1600" b="1" i="1" smtClean="0">
                              <a:effectLst/>
                              <a:latin typeface="Cambria Math" panose="02040503050406030204" pitchFamily="18" charset="0"/>
                              <a:ea typeface="Calibri" panose="020F0502020204030204" pitchFamily="34" charset="0"/>
                              <a:cs typeface="Times New Roman" panose="02020603050405020304" pitchFamily="18" charset="0"/>
                            </a:rPr>
                            <m:t>𝒂</m:t>
                          </m:r>
                        </m:num>
                        <m:den>
                          <m:r>
                            <a:rPr lang="en-GB" sz="1600" b="1" i="1" smtClean="0">
                              <a:effectLst/>
                              <a:latin typeface="Cambria Math" panose="02040503050406030204" pitchFamily="18" charset="0"/>
                              <a:ea typeface="Calibri" panose="020F0502020204030204" pitchFamily="34" charset="0"/>
                              <a:cs typeface="Times New Roman" panose="02020603050405020304" pitchFamily="18" charset="0"/>
                            </a:rPr>
                            <m:t>𝒃</m:t>
                          </m:r>
                        </m:den>
                      </m:f>
                    </m:oMath>
                  </m:oMathPara>
                </a14:m>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lvl="0"/>
                <a:r>
                  <a:rPr lang="en-GB" sz="1600" dirty="0"/>
                  <a:t>If </a:t>
                </a:r>
                <a14:m>
                  <m:oMath xmlns:m="http://schemas.openxmlformats.org/officeDocument/2006/math">
                    <m:r>
                      <a:rPr lang="en-GB" sz="1600" i="1">
                        <a:latin typeface="Cambria Math" panose="02040503050406030204" pitchFamily="18" charset="0"/>
                      </a:rPr>
                      <m:t>𝑀</m:t>
                    </m:r>
                  </m:oMath>
                </a14:m>
                <a:r>
                  <a:rPr lang="en-GB" sz="1600" dirty="0"/>
                  <a:t> is the midpoint of </a:t>
                </a:r>
                <a14:m>
                  <m:oMath xmlns:m="http://schemas.openxmlformats.org/officeDocument/2006/math">
                    <m:r>
                      <a:rPr lang="en-GB" sz="1600" i="1">
                        <a:latin typeface="Cambria Math" panose="02040503050406030204" pitchFamily="18" charset="0"/>
                      </a:rPr>
                      <m:t>𝐴𝐵</m:t>
                    </m:r>
                  </m:oMath>
                </a14:m>
                <a:r>
                  <a:rPr lang="en-GB" sz="1600" dirty="0"/>
                  <a:t>, and </a:t>
                </a:r>
                <a14:m>
                  <m:oMath xmlns:m="http://schemas.openxmlformats.org/officeDocument/2006/math">
                    <m:r>
                      <a:rPr lang="en-GB" sz="1600" i="1">
                        <a:latin typeface="Cambria Math" panose="02040503050406030204" pitchFamily="18" charset="0"/>
                      </a:rPr>
                      <m:t>𝐴</m:t>
                    </m:r>
                    <m:r>
                      <a:rPr lang="en-GB" sz="1600" i="1">
                        <a:latin typeface="Cambria Math" panose="02040503050406030204" pitchFamily="18" charset="0"/>
                      </a:rPr>
                      <m:t>=</m:t>
                    </m:r>
                    <m:d>
                      <m:dPr>
                        <m:ctrlPr>
                          <a:rPr lang="en-GB" sz="1600" i="1">
                            <a:latin typeface="Cambria Math" panose="02040503050406030204" pitchFamily="18" charset="0"/>
                          </a:rPr>
                        </m:ctrlPr>
                      </m:dPr>
                      <m:e>
                        <m:r>
                          <a:rPr lang="en-GB" sz="1600" i="1">
                            <a:latin typeface="Cambria Math" panose="02040503050406030204" pitchFamily="18" charset="0"/>
                          </a:rPr>
                          <m:t>4,−3</m:t>
                        </m:r>
                      </m:e>
                    </m:d>
                    <m:r>
                      <a:rPr lang="en-GB" sz="1600" i="1">
                        <a:latin typeface="Cambria Math" panose="02040503050406030204" pitchFamily="18" charset="0"/>
                      </a:rPr>
                      <m:t>, </m:t>
                    </m:r>
                    <m:r>
                      <a:rPr lang="en-GB" sz="1600" b="0" i="1" smtClean="0">
                        <a:latin typeface="Cambria Math" panose="02040503050406030204" pitchFamily="18" charset="0"/>
                      </a:rPr>
                      <m:t> </m:t>
                    </m:r>
                    <m:r>
                      <a:rPr lang="en-GB" sz="1600" i="1">
                        <a:latin typeface="Cambria Math" panose="02040503050406030204" pitchFamily="18" charset="0"/>
                      </a:rPr>
                      <m:t>𝑀</m:t>
                    </m:r>
                    <m:r>
                      <a:rPr lang="en-GB" sz="1600" i="1">
                        <a:latin typeface="Cambria Math" panose="02040503050406030204" pitchFamily="18" charset="0"/>
                      </a:rPr>
                      <m:t>=(1,1)</m:t>
                    </m:r>
                  </m:oMath>
                </a14:m>
                <a:r>
                  <a:rPr lang="en-GB" sz="1600" dirty="0"/>
                  <a:t>, what is the coordinate of </a:t>
                </a:r>
                <a14:m>
                  <m:oMath xmlns:m="http://schemas.openxmlformats.org/officeDocument/2006/math">
                    <m:r>
                      <a:rPr lang="en-GB" sz="1600" i="1">
                        <a:latin typeface="Cambria Math" panose="02040503050406030204" pitchFamily="18" charset="0"/>
                      </a:rPr>
                      <m:t>𝐵</m:t>
                    </m:r>
                  </m:oMath>
                </a14:m>
                <a:r>
                  <a:rPr lang="en-GB" sz="1600" dirty="0"/>
                  <a:t>?</a:t>
                </a:r>
              </a:p>
              <a:p>
                <a:pPr lvl="0"/>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𝑩</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m:t>
                          </m:r>
                          <m:r>
                            <a:rPr lang="en-GB" sz="1600" b="1" i="1" smtClean="0">
                              <a:latin typeface="Cambria Math" panose="02040503050406030204" pitchFamily="18" charset="0"/>
                            </a:rPr>
                            <m:t>𝟐</m:t>
                          </m:r>
                          <m:r>
                            <a:rPr lang="en-GB" sz="1600" b="1" i="1" smtClean="0">
                              <a:latin typeface="Cambria Math" panose="02040503050406030204" pitchFamily="18" charset="0"/>
                            </a:rPr>
                            <m:t>,</m:t>
                          </m:r>
                          <m:r>
                            <a:rPr lang="en-GB" sz="1600" b="1" i="1" smtClean="0">
                              <a:latin typeface="Cambria Math" panose="02040503050406030204" pitchFamily="18" charset="0"/>
                            </a:rPr>
                            <m:t>𝟔</m:t>
                          </m:r>
                        </m:e>
                      </m:d>
                    </m:oMath>
                  </m:oMathPara>
                </a14:m>
                <a:endParaRPr lang="en-GB" sz="1600" b="1" dirty="0"/>
              </a:p>
              <a:p>
                <a:pPr lvl="0"/>
                <a:endParaRPr lang="en-GB" sz="1600" dirty="0"/>
              </a:p>
              <a:p>
                <a:pPr lvl="0"/>
                <a:r>
                  <a:rPr lang="en-GB" sz="1600" dirty="0"/>
                  <a:t>If </a:t>
                </a:r>
                <a14:m>
                  <m:oMath xmlns:m="http://schemas.openxmlformats.org/officeDocument/2006/math">
                    <m:r>
                      <a:rPr lang="en-GB" sz="1600" i="1">
                        <a:latin typeface="Cambria Math" panose="02040503050406030204" pitchFamily="18" charset="0"/>
                      </a:rPr>
                      <m:t>𝐴</m:t>
                    </m:r>
                    <m:d>
                      <m:dPr>
                        <m:ctrlPr>
                          <a:rPr lang="en-GB" sz="1600" i="1">
                            <a:latin typeface="Cambria Math" panose="02040503050406030204" pitchFamily="18" charset="0"/>
                          </a:rPr>
                        </m:ctrlPr>
                      </m:dPr>
                      <m:e>
                        <m:r>
                          <a:rPr lang="en-GB" sz="1600" i="1">
                            <a:latin typeface="Cambria Math" panose="02040503050406030204" pitchFamily="18" charset="0"/>
                          </a:rPr>
                          <m:t>4,4</m:t>
                        </m:r>
                      </m:e>
                    </m:d>
                    <m:r>
                      <a:rPr lang="en-GB" sz="1600" i="1">
                        <a:latin typeface="Cambria Math" panose="02040503050406030204" pitchFamily="18" charset="0"/>
                      </a:rPr>
                      <m:t>, </m:t>
                    </m:r>
                    <m:r>
                      <a:rPr lang="en-GB" sz="1600" i="1">
                        <a:latin typeface="Cambria Math" panose="02040503050406030204" pitchFamily="18" charset="0"/>
                      </a:rPr>
                      <m:t>𝐵</m:t>
                    </m:r>
                    <m:r>
                      <a:rPr lang="en-GB" sz="1600" i="1">
                        <a:latin typeface="Cambria Math" panose="02040503050406030204" pitchFamily="18" charset="0"/>
                      </a:rPr>
                      <m:t>(16,34)</m:t>
                    </m:r>
                  </m:oMath>
                </a14:m>
                <a:r>
                  <a:rPr lang="en-GB" sz="1600" dirty="0"/>
                  <a:t> and </a:t>
                </a:r>
                <a14:m>
                  <m:oMath xmlns:m="http://schemas.openxmlformats.org/officeDocument/2006/math">
                    <m:r>
                      <a:rPr lang="en-GB" sz="1600" i="1">
                        <a:latin typeface="Cambria Math" panose="02040503050406030204" pitchFamily="18" charset="0"/>
                      </a:rPr>
                      <m:t>𝐶</m:t>
                    </m:r>
                  </m:oMath>
                </a14:m>
                <a:r>
                  <a:rPr lang="en-GB" sz="1600" dirty="0"/>
                  <a:t> is a point on the line </a:t>
                </a:r>
                <a14:m>
                  <m:oMath xmlns:m="http://schemas.openxmlformats.org/officeDocument/2006/math">
                    <m:r>
                      <a:rPr lang="en-GB" sz="1600" i="1">
                        <a:latin typeface="Cambria Math" panose="02040503050406030204" pitchFamily="18" charset="0"/>
                      </a:rPr>
                      <m:t>𝐴𝐵</m:t>
                    </m:r>
                  </m:oMath>
                </a14:m>
                <a:r>
                  <a:rPr lang="en-GB" sz="1600" dirty="0"/>
                  <a:t>. Find the coordinates of </a:t>
                </a:r>
                <a14:m>
                  <m:oMath xmlns:m="http://schemas.openxmlformats.org/officeDocument/2006/math">
                    <m:r>
                      <a:rPr lang="en-GB" sz="1600" i="1">
                        <a:latin typeface="Cambria Math" panose="02040503050406030204" pitchFamily="18" charset="0"/>
                      </a:rPr>
                      <m:t>𝐶</m:t>
                    </m:r>
                  </m:oMath>
                </a14:m>
                <a:r>
                  <a:rPr lang="en-GB" sz="1600" dirty="0"/>
                  <a:t> when:</a:t>
                </a:r>
              </a:p>
              <a:p>
                <a:pPr lvl="1"/>
                <a14:m>
                  <m:oMath xmlns:m="http://schemas.openxmlformats.org/officeDocument/2006/math">
                    <m:r>
                      <a:rPr lang="en-GB" sz="1600" i="1">
                        <a:latin typeface="Cambria Math" panose="02040503050406030204" pitchFamily="18" charset="0"/>
                      </a:rPr>
                      <m:t>𝐴𝐶</m:t>
                    </m:r>
                    <m:r>
                      <a:rPr lang="en-GB" sz="1600" i="1">
                        <a:latin typeface="Cambria Math" panose="02040503050406030204" pitchFamily="18" charset="0"/>
                      </a:rPr>
                      <m:t>:</m:t>
                    </m:r>
                    <m:r>
                      <a:rPr lang="en-GB" sz="1600" i="1">
                        <a:latin typeface="Cambria Math" panose="02040503050406030204" pitchFamily="18" charset="0"/>
                      </a:rPr>
                      <m:t>𝐶𝐵</m:t>
                    </m:r>
                    <m:r>
                      <a:rPr lang="en-GB" sz="1600" i="1">
                        <a:latin typeface="Cambria Math" panose="02040503050406030204" pitchFamily="18" charset="0"/>
                      </a:rPr>
                      <m:t>=1:3</m:t>
                    </m:r>
                  </m:oMath>
                </a14:m>
                <a:r>
                  <a:rPr lang="en-GB" sz="1600" dirty="0"/>
                  <a:t>      </a:t>
                </a:r>
                <a14:m>
                  <m:oMath xmlns:m="http://schemas.openxmlformats.org/officeDocument/2006/math">
                    <m:r>
                      <a:rPr lang="en-GB" sz="1600" b="1" i="1" dirty="0" smtClean="0">
                        <a:latin typeface="Cambria Math" panose="02040503050406030204" pitchFamily="18" charset="0"/>
                      </a:rPr>
                      <m:t>(</m:t>
                    </m:r>
                    <m:r>
                      <a:rPr lang="en-GB" sz="1600" b="1" i="1" dirty="0" smtClean="0">
                        <a:latin typeface="Cambria Math" panose="02040503050406030204" pitchFamily="18" charset="0"/>
                      </a:rPr>
                      <m:t>𝟕</m:t>
                    </m:r>
                    <m:r>
                      <a:rPr lang="en-GB" sz="1600" b="1" i="1" dirty="0" smtClean="0">
                        <a:latin typeface="Cambria Math" panose="02040503050406030204" pitchFamily="18" charset="0"/>
                      </a:rPr>
                      <m:t>, </m:t>
                    </m:r>
                    <m:r>
                      <a:rPr lang="en-GB" sz="1600" b="1" i="1" dirty="0" smtClean="0">
                        <a:latin typeface="Cambria Math" panose="02040503050406030204" pitchFamily="18" charset="0"/>
                      </a:rPr>
                      <m:t>𝟏𝟏</m:t>
                    </m:r>
                    <m:r>
                      <a:rPr lang="en-GB" sz="1600" b="1" i="1" dirty="0" smtClean="0">
                        <a:latin typeface="Cambria Math" panose="02040503050406030204" pitchFamily="18" charset="0"/>
                      </a:rPr>
                      <m:t>.</m:t>
                    </m:r>
                    <m:r>
                      <a:rPr lang="en-GB" sz="1600" b="1" i="1" dirty="0" smtClean="0">
                        <a:latin typeface="Cambria Math" panose="02040503050406030204" pitchFamily="18" charset="0"/>
                      </a:rPr>
                      <m:t>𝟓</m:t>
                    </m:r>
                    <m:r>
                      <a:rPr lang="en-GB" sz="1600" b="1" i="1" dirty="0" smtClean="0">
                        <a:latin typeface="Cambria Math" panose="02040503050406030204" pitchFamily="18" charset="0"/>
                      </a:rPr>
                      <m:t>)</m:t>
                    </m:r>
                  </m:oMath>
                </a14:m>
                <a:endParaRPr lang="en-GB" sz="1600" b="1" dirty="0"/>
              </a:p>
              <a:p>
                <a:pPr lvl="1"/>
                <a14:m>
                  <m:oMath xmlns:m="http://schemas.openxmlformats.org/officeDocument/2006/math">
                    <m:r>
                      <a:rPr lang="en-GB" sz="1600" i="1">
                        <a:latin typeface="Cambria Math" panose="02040503050406030204" pitchFamily="18" charset="0"/>
                      </a:rPr>
                      <m:t>𝐴𝐶</m:t>
                    </m:r>
                    <m:r>
                      <a:rPr lang="en-GB" sz="1600" i="1">
                        <a:latin typeface="Cambria Math" panose="02040503050406030204" pitchFamily="18" charset="0"/>
                      </a:rPr>
                      <m:t>:</m:t>
                    </m:r>
                    <m:r>
                      <a:rPr lang="en-GB" sz="1600" i="1">
                        <a:latin typeface="Cambria Math" panose="02040503050406030204" pitchFamily="18" charset="0"/>
                      </a:rPr>
                      <m:t>𝐶𝐵</m:t>
                    </m:r>
                    <m:r>
                      <a:rPr lang="en-GB" sz="1600" i="1">
                        <a:latin typeface="Cambria Math" panose="02040503050406030204" pitchFamily="18" charset="0"/>
                      </a:rPr>
                      <m:t>=2:3</m:t>
                    </m:r>
                  </m:oMath>
                </a14:m>
                <a:r>
                  <a:rPr lang="en-GB" sz="1600" dirty="0"/>
                  <a:t>      </a:t>
                </a:r>
                <a14:m>
                  <m:oMath xmlns:m="http://schemas.openxmlformats.org/officeDocument/2006/math">
                    <m:r>
                      <a:rPr lang="en-GB" sz="1600" b="1" i="1" dirty="0" smtClean="0">
                        <a:latin typeface="Cambria Math" panose="02040503050406030204" pitchFamily="18" charset="0"/>
                      </a:rPr>
                      <m:t>(</m:t>
                    </m:r>
                    <m:r>
                      <a:rPr lang="en-GB" sz="1600" b="1" i="1" dirty="0" smtClean="0">
                        <a:latin typeface="Cambria Math" panose="02040503050406030204" pitchFamily="18" charset="0"/>
                      </a:rPr>
                      <m:t>𝟖</m:t>
                    </m:r>
                    <m:r>
                      <a:rPr lang="en-GB" sz="1600" b="1" i="1" dirty="0" smtClean="0">
                        <a:latin typeface="Cambria Math" panose="02040503050406030204" pitchFamily="18" charset="0"/>
                      </a:rPr>
                      <m:t>.</m:t>
                    </m:r>
                    <m:r>
                      <a:rPr lang="en-GB" sz="1600" b="1" i="1" dirty="0" smtClean="0">
                        <a:latin typeface="Cambria Math" panose="02040503050406030204" pitchFamily="18" charset="0"/>
                      </a:rPr>
                      <m:t>𝟖</m:t>
                    </m:r>
                    <m:r>
                      <a:rPr lang="en-GB" sz="1600" b="1" i="1" dirty="0" smtClean="0">
                        <a:latin typeface="Cambria Math" panose="02040503050406030204" pitchFamily="18" charset="0"/>
                      </a:rPr>
                      <m:t>,  </m:t>
                    </m:r>
                    <m:r>
                      <a:rPr lang="en-GB" sz="1600" b="1" i="1" dirty="0" smtClean="0">
                        <a:latin typeface="Cambria Math" panose="02040503050406030204" pitchFamily="18" charset="0"/>
                      </a:rPr>
                      <m:t>𝟏𝟐</m:t>
                    </m:r>
                    <m:r>
                      <a:rPr lang="en-GB" sz="1600" b="1" i="1" dirty="0" smtClean="0">
                        <a:latin typeface="Cambria Math" panose="02040503050406030204" pitchFamily="18" charset="0"/>
                      </a:rPr>
                      <m:t>)</m:t>
                    </m:r>
                  </m:oMath>
                </a14:m>
                <a:endParaRPr lang="en-GB" sz="1600" b="1" dirty="0"/>
              </a:p>
              <a:p>
                <a:r>
                  <a:rPr lang="en-GB" sz="1600" dirty="0"/>
                  <a:t> </a:t>
                </a:r>
              </a:p>
            </p:txBody>
          </p:sp>
        </mc:Choice>
        <mc:Fallback xmlns="">
          <p:sp>
            <p:nvSpPr>
              <p:cNvPr id="6" name="Rectangle 5"/>
              <p:cNvSpPr>
                <a:spLocks noRot="1" noChangeAspect="1" noMove="1" noResize="1" noEditPoints="1" noAdjustHandles="1" noChangeArrowheads="1" noChangeShapeType="1" noTextEdit="1"/>
              </p:cNvSpPr>
              <p:nvPr/>
            </p:nvSpPr>
            <p:spPr>
              <a:xfrm>
                <a:off x="539552" y="731844"/>
                <a:ext cx="4104456" cy="5394234"/>
              </a:xfrm>
              <a:prstGeom prst="rect">
                <a:avLst/>
              </a:prstGeom>
              <a:blipFill rotWithShape="0">
                <a:blip r:embed="rId2"/>
                <a:stretch>
                  <a:fillRect l="-892" t="-226"/>
                </a:stretch>
              </a:blipFill>
            </p:spPr>
            <p:txBody>
              <a:bodyPr/>
              <a:lstStyle/>
              <a:p>
                <a:r>
                  <a:rPr lang="en-GB">
                    <a:noFill/>
                  </a:rPr>
                  <a:t> </a:t>
                </a:r>
              </a:p>
            </p:txBody>
          </p:sp>
        </mc:Fallback>
      </mc:AlternateContent>
      <p:sp>
        <p:nvSpPr>
          <p:cNvPr id="7" name="Rectangle 6"/>
          <p:cNvSpPr/>
          <p:nvPr/>
        </p:nvSpPr>
        <p:spPr>
          <a:xfrm>
            <a:off x="251520" y="2325113"/>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4</a:t>
            </a:r>
          </a:p>
        </p:txBody>
      </p:sp>
      <mc:AlternateContent xmlns:mc="http://schemas.openxmlformats.org/markup-compatibility/2006" xmlns:a14="http://schemas.microsoft.com/office/drawing/2010/main">
        <mc:Choice Requires="a14">
          <p:sp>
            <p:nvSpPr>
              <p:cNvPr id="8" name="Rectangle 7"/>
              <p:cNvSpPr/>
              <p:nvPr/>
            </p:nvSpPr>
            <p:spPr>
              <a:xfrm>
                <a:off x="5212160" y="712957"/>
                <a:ext cx="3717235" cy="2175147"/>
              </a:xfrm>
              <a:prstGeom prst="rect">
                <a:avLst/>
              </a:prstGeom>
            </p:spPr>
            <p:txBody>
              <a:bodyPr wrap="square">
                <a:spAutoFit/>
              </a:bodyPr>
              <a:lstStyle/>
              <a:p>
                <a:r>
                  <a:rPr lang="en-GB" sz="1600" dirty="0"/>
                  <a:t>A triangle </a:t>
                </a:r>
                <a14:m>
                  <m:oMath xmlns:m="http://schemas.openxmlformats.org/officeDocument/2006/math">
                    <m:r>
                      <a:rPr lang="en-GB" sz="1600" i="1">
                        <a:latin typeface="Cambria Math" panose="02040503050406030204" pitchFamily="18" charset="0"/>
                      </a:rPr>
                      <m:t>𝐴𝐵𝐶</m:t>
                    </m:r>
                  </m:oMath>
                </a14:m>
                <a:r>
                  <a:rPr lang="en-GB" sz="1600" dirty="0"/>
                  <a:t> has the coordinates </a:t>
                </a:r>
                <a14:m>
                  <m:oMath xmlns:m="http://schemas.openxmlformats.org/officeDocument/2006/math">
                    <m:r>
                      <a:rPr lang="en-GB" sz="1600" i="1">
                        <a:latin typeface="Cambria Math" panose="02040503050406030204" pitchFamily="18" charset="0"/>
                      </a:rPr>
                      <m:t>𝐴</m:t>
                    </m:r>
                    <m:d>
                      <m:dPr>
                        <m:ctrlPr>
                          <a:rPr lang="en-GB" sz="1600" i="1">
                            <a:latin typeface="Cambria Math" panose="02040503050406030204" pitchFamily="18" charset="0"/>
                          </a:rPr>
                        </m:ctrlPr>
                      </m:dPr>
                      <m:e>
                        <m:r>
                          <a:rPr lang="en-GB" sz="1600" i="1">
                            <a:latin typeface="Cambria Math" panose="02040503050406030204" pitchFamily="18" charset="0"/>
                          </a:rPr>
                          <m:t>0,3</m:t>
                        </m:r>
                      </m:e>
                    </m:d>
                    <m:r>
                      <a:rPr lang="en-GB" sz="1600" i="1">
                        <a:latin typeface="Cambria Math" panose="02040503050406030204" pitchFamily="18" charset="0"/>
                      </a:rPr>
                      <m:t>, </m:t>
                    </m:r>
                    <m:r>
                      <a:rPr lang="en-GB" sz="1600" i="1">
                        <a:latin typeface="Cambria Math" panose="02040503050406030204" pitchFamily="18" charset="0"/>
                      </a:rPr>
                      <m:t>𝐵</m:t>
                    </m:r>
                    <m:d>
                      <m:dPr>
                        <m:ctrlPr>
                          <a:rPr lang="en-GB" sz="1600" i="1">
                            <a:latin typeface="Cambria Math" panose="02040503050406030204" pitchFamily="18" charset="0"/>
                          </a:rPr>
                        </m:ctrlPr>
                      </m:dPr>
                      <m:e>
                        <m:r>
                          <a:rPr lang="en-GB" sz="1600" i="1">
                            <a:latin typeface="Cambria Math" panose="02040503050406030204" pitchFamily="18" charset="0"/>
                          </a:rPr>
                          <m:t>6,8</m:t>
                        </m:r>
                      </m:e>
                    </m:d>
                    <m:r>
                      <a:rPr lang="en-GB" sz="1600" i="1">
                        <a:latin typeface="Cambria Math" panose="02040503050406030204" pitchFamily="18" charset="0"/>
                      </a:rPr>
                      <m:t>, </m:t>
                    </m:r>
                    <m:r>
                      <a:rPr lang="en-GB" sz="1600" i="1">
                        <a:latin typeface="Cambria Math" panose="02040503050406030204" pitchFamily="18" charset="0"/>
                      </a:rPr>
                      <m:t>𝐶</m:t>
                    </m:r>
                    <m:r>
                      <a:rPr lang="en-GB" sz="1600" i="1">
                        <a:latin typeface="Cambria Math" panose="02040503050406030204" pitchFamily="18" charset="0"/>
                      </a:rPr>
                      <m:t>(−1,5)</m:t>
                    </m:r>
                  </m:oMath>
                </a14:m>
                <a:r>
                  <a:rPr lang="en-GB" sz="1600" dirty="0"/>
                  <a:t>. A new triangle is formed by joining the midpoints of each of the sides. Determine the gradients between each of the three vertices of the new triangle.</a:t>
                </a:r>
              </a:p>
              <a:p>
                <a:r>
                  <a:rPr lang="en-GB" sz="1600" b="1" dirty="0">
                    <a:latin typeface="Calibri" panose="020F0502020204030204" pitchFamily="34" charset="0"/>
                    <a:ea typeface="Calibri" panose="020F0502020204030204" pitchFamily="34" charset="0"/>
                    <a:cs typeface="Times New Roman" panose="02020603050405020304" pitchFamily="18" charset="0"/>
                  </a:rPr>
                  <a:t>Midpoints: </a:t>
                </a:r>
                <a14:m>
                  <m:oMath xmlns:m="http://schemas.openxmlformats.org/officeDocument/2006/math">
                    <m:d>
                      <m:dPr>
                        <m:ctrlPr>
                          <a:rPr lang="en-GB" sz="1600" b="1" i="1" smtClean="0">
                            <a:latin typeface="Cambria Math" panose="02040503050406030204" pitchFamily="18" charset="0"/>
                            <a:ea typeface="Calibri" panose="020F0502020204030204" pitchFamily="34" charset="0"/>
                            <a:cs typeface="Times New Roman" panose="02020603050405020304" pitchFamily="18" charset="0"/>
                          </a:rPr>
                        </m:ctrlPr>
                      </m:dPr>
                      <m:e>
                        <m:r>
                          <a:rPr lang="en-GB" sz="1600" b="1" i="1" smtClean="0">
                            <a:latin typeface="Cambria Math" panose="02040503050406030204" pitchFamily="18" charset="0"/>
                            <a:ea typeface="Calibri" panose="020F0502020204030204" pitchFamily="34" charset="0"/>
                            <a:cs typeface="Times New Roman" panose="02020603050405020304" pitchFamily="18" charset="0"/>
                          </a:rPr>
                          <m:t>𝟑</m:t>
                        </m:r>
                        <m:r>
                          <a:rPr lang="en-GB" sz="1600" b="1" i="1" smtClean="0">
                            <a:latin typeface="Cambria Math" panose="02040503050406030204" pitchFamily="18" charset="0"/>
                            <a:ea typeface="Calibri" panose="020F0502020204030204" pitchFamily="34" charset="0"/>
                            <a:cs typeface="Times New Roman" panose="02020603050405020304" pitchFamily="18" charset="0"/>
                          </a:rPr>
                          <m:t>, </m:t>
                        </m:r>
                        <m:r>
                          <a:rPr lang="en-GB" sz="1600" b="1" i="1" smtClean="0">
                            <a:latin typeface="Cambria Math" panose="02040503050406030204" pitchFamily="18" charset="0"/>
                            <a:ea typeface="Calibri" panose="020F0502020204030204" pitchFamily="34" charset="0"/>
                            <a:cs typeface="Times New Roman" panose="02020603050405020304" pitchFamily="18" charset="0"/>
                          </a:rPr>
                          <m:t>𝟓</m:t>
                        </m:r>
                        <m:r>
                          <a:rPr lang="en-GB" sz="1600" b="1" i="1" smtClean="0">
                            <a:latin typeface="Cambria Math" panose="02040503050406030204" pitchFamily="18" charset="0"/>
                            <a:ea typeface="Calibri" panose="020F0502020204030204" pitchFamily="34" charset="0"/>
                            <a:cs typeface="Times New Roman" panose="02020603050405020304" pitchFamily="18" charset="0"/>
                          </a:rPr>
                          <m:t>.</m:t>
                        </m:r>
                        <m:r>
                          <a:rPr lang="en-GB" sz="1600" b="1" i="1" smtClean="0">
                            <a:latin typeface="Cambria Math" panose="02040503050406030204" pitchFamily="18" charset="0"/>
                            <a:ea typeface="Calibri" panose="020F0502020204030204" pitchFamily="34" charset="0"/>
                            <a:cs typeface="Times New Roman" panose="02020603050405020304" pitchFamily="18" charset="0"/>
                          </a:rPr>
                          <m:t>𝟓</m:t>
                        </m:r>
                      </m:e>
                    </m:d>
                    <m:r>
                      <a:rPr lang="en-GB" sz="1600" b="1" i="1" smtClean="0">
                        <a:latin typeface="Cambria Math" panose="02040503050406030204" pitchFamily="18" charset="0"/>
                        <a:ea typeface="Calibri" panose="020F0502020204030204" pitchFamily="34" charset="0"/>
                        <a:cs typeface="Times New Roman" panose="02020603050405020304" pitchFamily="18" charset="0"/>
                      </a:rPr>
                      <m:t>, </m:t>
                    </m:r>
                    <m:d>
                      <m:dPr>
                        <m:ctrlPr>
                          <a:rPr lang="en-GB" sz="1600" b="1" i="1" smtClean="0">
                            <a:latin typeface="Cambria Math" panose="02040503050406030204" pitchFamily="18" charset="0"/>
                            <a:ea typeface="Calibri" panose="020F0502020204030204" pitchFamily="34" charset="0"/>
                            <a:cs typeface="Times New Roman" panose="02020603050405020304" pitchFamily="18" charset="0"/>
                          </a:rPr>
                        </m:ctrlPr>
                      </m:dPr>
                      <m:e>
                        <m:r>
                          <a:rPr lang="en-GB" sz="1600" b="1" i="1" smtClean="0">
                            <a:latin typeface="Cambria Math" panose="02040503050406030204" pitchFamily="18" charset="0"/>
                            <a:ea typeface="Calibri" panose="020F0502020204030204" pitchFamily="34" charset="0"/>
                            <a:cs typeface="Times New Roman" panose="02020603050405020304" pitchFamily="18" charset="0"/>
                          </a:rPr>
                          <m:t>−</m:t>
                        </m:r>
                        <m:r>
                          <a:rPr lang="en-GB" sz="1600" b="1" i="1" smtClean="0">
                            <a:latin typeface="Cambria Math" panose="02040503050406030204" pitchFamily="18" charset="0"/>
                            <a:ea typeface="Calibri" panose="020F0502020204030204" pitchFamily="34" charset="0"/>
                            <a:cs typeface="Times New Roman" panose="02020603050405020304" pitchFamily="18" charset="0"/>
                          </a:rPr>
                          <m:t>𝟎</m:t>
                        </m:r>
                        <m:r>
                          <a:rPr lang="en-GB" sz="1600" b="1" i="1" smtClean="0">
                            <a:latin typeface="Cambria Math" panose="02040503050406030204" pitchFamily="18" charset="0"/>
                            <a:ea typeface="Calibri" panose="020F0502020204030204" pitchFamily="34" charset="0"/>
                            <a:cs typeface="Times New Roman" panose="02020603050405020304" pitchFamily="18" charset="0"/>
                          </a:rPr>
                          <m:t>.</m:t>
                        </m:r>
                        <m:r>
                          <a:rPr lang="en-GB" sz="1600" b="1" i="1" smtClean="0">
                            <a:latin typeface="Cambria Math" panose="02040503050406030204" pitchFamily="18" charset="0"/>
                            <a:ea typeface="Calibri" panose="020F0502020204030204" pitchFamily="34" charset="0"/>
                            <a:cs typeface="Times New Roman" panose="02020603050405020304" pitchFamily="18" charset="0"/>
                          </a:rPr>
                          <m:t>𝟓</m:t>
                        </m:r>
                        <m:r>
                          <a:rPr lang="en-GB" sz="1600" b="1" i="1" smtClean="0">
                            <a:latin typeface="Cambria Math" panose="02040503050406030204" pitchFamily="18" charset="0"/>
                            <a:ea typeface="Calibri" panose="020F0502020204030204" pitchFamily="34" charset="0"/>
                            <a:cs typeface="Times New Roman" panose="02020603050405020304" pitchFamily="18" charset="0"/>
                          </a:rPr>
                          <m:t>, </m:t>
                        </m:r>
                        <m:r>
                          <a:rPr lang="en-GB" sz="1600" b="1" i="1" smtClean="0">
                            <a:latin typeface="Cambria Math" panose="02040503050406030204" pitchFamily="18" charset="0"/>
                            <a:ea typeface="Calibri" panose="020F0502020204030204" pitchFamily="34" charset="0"/>
                            <a:cs typeface="Times New Roman" panose="02020603050405020304" pitchFamily="18" charset="0"/>
                          </a:rPr>
                          <m:t>𝟒</m:t>
                        </m:r>
                      </m:e>
                    </m:d>
                    <m:r>
                      <a:rPr lang="en-GB" sz="1600" b="1" i="1" smtClean="0">
                        <a:latin typeface="Cambria Math" panose="02040503050406030204" pitchFamily="18" charset="0"/>
                        <a:ea typeface="Calibri" panose="020F0502020204030204" pitchFamily="34" charset="0"/>
                        <a:cs typeface="Times New Roman" panose="02020603050405020304" pitchFamily="18" charset="0"/>
                      </a:rPr>
                      <m:t>, </m:t>
                    </m:r>
                    <m:d>
                      <m:dPr>
                        <m:ctrlPr>
                          <a:rPr lang="en-GB" sz="1600" b="1" i="1" smtClean="0">
                            <a:latin typeface="Cambria Math" panose="02040503050406030204" pitchFamily="18" charset="0"/>
                            <a:ea typeface="Calibri" panose="020F0502020204030204" pitchFamily="34" charset="0"/>
                            <a:cs typeface="Times New Roman" panose="02020603050405020304" pitchFamily="18" charset="0"/>
                          </a:rPr>
                        </m:ctrlPr>
                      </m:dPr>
                      <m:e>
                        <m:r>
                          <a:rPr lang="en-GB" sz="1600" b="1" i="1" smtClean="0">
                            <a:latin typeface="Cambria Math" panose="02040503050406030204" pitchFamily="18" charset="0"/>
                            <a:ea typeface="Calibri" panose="020F0502020204030204" pitchFamily="34" charset="0"/>
                            <a:cs typeface="Times New Roman" panose="02020603050405020304" pitchFamily="18" charset="0"/>
                          </a:rPr>
                          <m:t>𝟐</m:t>
                        </m:r>
                        <m:r>
                          <a:rPr lang="en-GB" sz="1600" b="1" i="1" smtClean="0">
                            <a:latin typeface="Cambria Math" panose="02040503050406030204" pitchFamily="18" charset="0"/>
                            <a:ea typeface="Calibri" panose="020F0502020204030204" pitchFamily="34" charset="0"/>
                            <a:cs typeface="Times New Roman" panose="02020603050405020304" pitchFamily="18" charset="0"/>
                          </a:rPr>
                          <m:t>.</m:t>
                        </m:r>
                        <m:r>
                          <a:rPr lang="en-GB" sz="1600" b="1" i="1" smtClean="0">
                            <a:latin typeface="Cambria Math" panose="02040503050406030204" pitchFamily="18" charset="0"/>
                            <a:ea typeface="Calibri" panose="020F0502020204030204" pitchFamily="34" charset="0"/>
                            <a:cs typeface="Times New Roman" panose="02020603050405020304" pitchFamily="18" charset="0"/>
                          </a:rPr>
                          <m:t>𝟓</m:t>
                        </m:r>
                        <m:r>
                          <a:rPr lang="en-GB" sz="1600" b="1" i="1" smtClean="0">
                            <a:latin typeface="Cambria Math" panose="02040503050406030204" pitchFamily="18" charset="0"/>
                            <a:ea typeface="Calibri" panose="020F0502020204030204" pitchFamily="34" charset="0"/>
                            <a:cs typeface="Times New Roman" panose="02020603050405020304" pitchFamily="18" charset="0"/>
                          </a:rPr>
                          <m:t>, </m:t>
                        </m:r>
                        <m:r>
                          <a:rPr lang="en-GB" sz="1600" b="1" i="1" smtClean="0">
                            <a:latin typeface="Cambria Math" panose="02040503050406030204" pitchFamily="18" charset="0"/>
                            <a:ea typeface="Calibri" panose="020F0502020204030204" pitchFamily="34" charset="0"/>
                            <a:cs typeface="Times New Roman" panose="02020603050405020304" pitchFamily="18" charset="0"/>
                          </a:rPr>
                          <m:t>𝟔</m:t>
                        </m:r>
                        <m:r>
                          <a:rPr lang="en-GB" sz="1600" b="1" i="1" smtClean="0">
                            <a:latin typeface="Cambria Math" panose="02040503050406030204" pitchFamily="18" charset="0"/>
                            <a:ea typeface="Calibri" panose="020F0502020204030204" pitchFamily="34" charset="0"/>
                            <a:cs typeface="Times New Roman" panose="02020603050405020304" pitchFamily="18" charset="0"/>
                          </a:rPr>
                          <m:t>.</m:t>
                        </m:r>
                        <m:r>
                          <a:rPr lang="en-GB" sz="1600" b="1" i="1" smtClean="0">
                            <a:latin typeface="Cambria Math" panose="02040503050406030204" pitchFamily="18" charset="0"/>
                            <a:ea typeface="Calibri" panose="020F0502020204030204" pitchFamily="34" charset="0"/>
                            <a:cs typeface="Times New Roman" panose="02020603050405020304" pitchFamily="18" charset="0"/>
                          </a:rPr>
                          <m:t>𝟓</m:t>
                        </m:r>
                      </m:e>
                    </m:d>
                  </m:oMath>
                </a14:m>
                <a:endParaRPr lang="en-GB" sz="1600" b="1" dirty="0">
                  <a:latin typeface="Calibri" panose="020F0502020204030204" pitchFamily="34" charset="0"/>
                  <a:ea typeface="Calibri" panose="020F0502020204030204" pitchFamily="34" charset="0"/>
                  <a:cs typeface="Times New Roman" panose="02020603050405020304" pitchFamily="18" charset="0"/>
                </a:endParaRPr>
              </a:p>
              <a:p>
                <a:r>
                  <a:rPr lang="en-GB" sz="1600" b="1" dirty="0">
                    <a:latin typeface="Calibri" panose="020F0502020204030204" pitchFamily="34" charset="0"/>
                    <a:ea typeface="Calibri" panose="020F0502020204030204" pitchFamily="34" charset="0"/>
                    <a:cs typeface="Times New Roman" panose="02020603050405020304" pitchFamily="18" charset="0"/>
                  </a:rPr>
                  <a:t>Gradients: </a:t>
                </a:r>
                <a14:m>
                  <m:oMath xmlns:m="http://schemas.openxmlformats.org/officeDocument/2006/math">
                    <m:r>
                      <a:rPr lang="en-GB" sz="1600" b="1" i="1" smtClean="0">
                        <a:latin typeface="Cambria Math" panose="02040503050406030204" pitchFamily="18" charset="0"/>
                        <a:ea typeface="Calibri" panose="020F0502020204030204" pitchFamily="34" charset="0"/>
                        <a:cs typeface="Times New Roman" panose="02020603050405020304" pitchFamily="18" charset="0"/>
                      </a:rPr>
                      <m:t>𝟑</m:t>
                    </m:r>
                    <m:r>
                      <a:rPr lang="en-GB" sz="1600" b="1" i="1" smtClean="0">
                        <a:latin typeface="Cambria Math" panose="02040503050406030204" pitchFamily="18" charset="0"/>
                        <a:ea typeface="Calibri" panose="020F0502020204030204" pitchFamily="34" charset="0"/>
                        <a:cs typeface="Times New Roman" panose="02020603050405020304" pitchFamily="18" charset="0"/>
                      </a:rPr>
                      <m:t>, −</m:t>
                    </m:r>
                    <m:r>
                      <a:rPr lang="en-GB" sz="1600" b="1" i="1" smtClean="0">
                        <a:latin typeface="Cambria Math" panose="02040503050406030204" pitchFamily="18" charset="0"/>
                        <a:ea typeface="Calibri" panose="020F0502020204030204" pitchFamily="34" charset="0"/>
                        <a:cs typeface="Times New Roman" panose="02020603050405020304" pitchFamily="18" charset="0"/>
                      </a:rPr>
                      <m:t>𝟐</m:t>
                    </m:r>
                    <m:r>
                      <a:rPr lang="en-GB" sz="1600" b="1" i="1" smtClean="0">
                        <a:latin typeface="Cambria Math" panose="02040503050406030204" pitchFamily="18" charset="0"/>
                        <a:ea typeface="Calibri" panose="020F0502020204030204" pitchFamily="34" charset="0"/>
                        <a:cs typeface="Times New Roman" panose="02020603050405020304" pitchFamily="18" charset="0"/>
                      </a:rPr>
                      <m:t>,</m:t>
                    </m:r>
                    <m:f>
                      <m:fPr>
                        <m:ctrlPr>
                          <a:rPr lang="en-GB" sz="1600" b="1" i="1" smtClean="0">
                            <a:latin typeface="Cambria Math" panose="02040503050406030204" pitchFamily="18" charset="0"/>
                            <a:ea typeface="Calibri" panose="020F0502020204030204" pitchFamily="34" charset="0"/>
                            <a:cs typeface="Times New Roman" panose="02020603050405020304" pitchFamily="18" charset="0"/>
                          </a:rPr>
                        </m:ctrlPr>
                      </m:fPr>
                      <m:num>
                        <m:r>
                          <a:rPr lang="en-GB" sz="1600" b="1" i="1" smtClean="0">
                            <a:latin typeface="Cambria Math" panose="02040503050406030204" pitchFamily="18" charset="0"/>
                            <a:ea typeface="Calibri" panose="020F0502020204030204" pitchFamily="34" charset="0"/>
                            <a:cs typeface="Times New Roman" panose="02020603050405020304" pitchFamily="18" charset="0"/>
                          </a:rPr>
                          <m:t>𝟓</m:t>
                        </m:r>
                      </m:num>
                      <m:den>
                        <m:r>
                          <a:rPr lang="en-GB" sz="1600" b="1" i="1" smtClean="0">
                            <a:latin typeface="Cambria Math" panose="02040503050406030204" pitchFamily="18" charset="0"/>
                            <a:ea typeface="Calibri" panose="020F0502020204030204" pitchFamily="34" charset="0"/>
                            <a:cs typeface="Times New Roman" panose="02020603050405020304" pitchFamily="18" charset="0"/>
                          </a:rPr>
                          <m:t>𝟔</m:t>
                        </m:r>
                      </m:den>
                    </m:f>
                  </m:oMath>
                </a14:m>
                <a:endParaRPr lang="en-GB" sz="1600" b="1"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5212160" y="712957"/>
                <a:ext cx="3717235" cy="2175147"/>
              </a:xfrm>
              <a:prstGeom prst="rect">
                <a:avLst/>
              </a:prstGeom>
              <a:blipFill rotWithShape="0">
                <a:blip r:embed="rId3"/>
                <a:stretch>
                  <a:fillRect l="-820" t="-840" r="-1639" b="-280"/>
                </a:stretch>
              </a:blipFill>
            </p:spPr>
            <p:txBody>
              <a:bodyPr/>
              <a:lstStyle/>
              <a:p>
                <a:r>
                  <a:rPr lang="en-GB">
                    <a:noFill/>
                  </a:rPr>
                  <a:t> </a:t>
                </a:r>
              </a:p>
            </p:txBody>
          </p:sp>
        </mc:Fallback>
      </mc:AlternateContent>
      <p:sp>
        <p:nvSpPr>
          <p:cNvPr id="9" name="Rectangle 8"/>
          <p:cNvSpPr/>
          <p:nvPr/>
        </p:nvSpPr>
        <p:spPr>
          <a:xfrm>
            <a:off x="251520" y="3884508"/>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5</a:t>
            </a:r>
          </a:p>
        </p:txBody>
      </p:sp>
      <p:sp>
        <p:nvSpPr>
          <p:cNvPr id="10" name="Rectangle 9"/>
          <p:cNvSpPr/>
          <p:nvPr/>
        </p:nvSpPr>
        <p:spPr>
          <a:xfrm>
            <a:off x="251520" y="4861277"/>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6</a:t>
            </a:r>
          </a:p>
        </p:txBody>
      </p:sp>
      <p:sp>
        <p:nvSpPr>
          <p:cNvPr id="11" name="Rectangle 10"/>
          <p:cNvSpPr/>
          <p:nvPr/>
        </p:nvSpPr>
        <p:spPr>
          <a:xfrm>
            <a:off x="4924129" y="754184"/>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7</a:t>
            </a:r>
          </a:p>
        </p:txBody>
      </p:sp>
      <p:sp>
        <p:nvSpPr>
          <p:cNvPr id="12" name="Rectangle 11"/>
          <p:cNvSpPr/>
          <p:nvPr/>
        </p:nvSpPr>
        <p:spPr>
          <a:xfrm>
            <a:off x="2931232" y="1018793"/>
            <a:ext cx="1512740" cy="2398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3" name="Rectangle 12"/>
          <p:cNvSpPr/>
          <p:nvPr/>
        </p:nvSpPr>
        <p:spPr>
          <a:xfrm>
            <a:off x="2931232" y="1271413"/>
            <a:ext cx="1512740" cy="2398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4" name="Rectangle 13"/>
          <p:cNvSpPr/>
          <p:nvPr/>
        </p:nvSpPr>
        <p:spPr>
          <a:xfrm>
            <a:off x="2931232" y="1524033"/>
            <a:ext cx="1512740" cy="2767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5" name="Rectangle 14"/>
          <p:cNvSpPr/>
          <p:nvPr/>
        </p:nvSpPr>
        <p:spPr>
          <a:xfrm>
            <a:off x="2931232" y="1813621"/>
            <a:ext cx="1512740" cy="2767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6" name="Rectangle 15"/>
          <p:cNvSpPr/>
          <p:nvPr/>
        </p:nvSpPr>
        <p:spPr>
          <a:xfrm>
            <a:off x="611560" y="3154096"/>
            <a:ext cx="1512740" cy="43819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7" name="Rectangle 16"/>
          <p:cNvSpPr/>
          <p:nvPr/>
        </p:nvSpPr>
        <p:spPr>
          <a:xfrm>
            <a:off x="1835410" y="4293553"/>
            <a:ext cx="1512740" cy="43819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8" name="Rectangle 17"/>
          <p:cNvSpPr/>
          <p:nvPr/>
        </p:nvSpPr>
        <p:spPr>
          <a:xfrm>
            <a:off x="2535648" y="5281126"/>
            <a:ext cx="1177936" cy="26971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9" name="Rectangle 18"/>
          <p:cNvSpPr/>
          <p:nvPr/>
        </p:nvSpPr>
        <p:spPr>
          <a:xfrm>
            <a:off x="2535648" y="5568745"/>
            <a:ext cx="1177936" cy="26971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0" name="Rectangle 19"/>
          <p:cNvSpPr/>
          <p:nvPr/>
        </p:nvSpPr>
        <p:spPr>
          <a:xfrm>
            <a:off x="5312339" y="2227407"/>
            <a:ext cx="3598396" cy="59043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34763296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1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6" restart="whenNotActive" fill="hold" evtFilter="cancelBubble" nodeType="interactiveSeq">
                <p:stCondLst>
                  <p:cond evt="onClick" delay="0">
                    <p:tgtEl>
                      <p:spTgt spid="16"/>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6"/>
                                        </p:tgtEl>
                                      </p:cBhvr>
                                    </p:animEffect>
                                    <p:set>
                                      <p:cBhvr>
                                        <p:cTn id="31"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2" restart="whenNotActive" fill="hold" evtFilter="cancelBubble" nodeType="interactiveSeq">
                <p:stCondLst>
                  <p:cond evt="onClick" delay="0">
                    <p:tgtEl>
                      <p:spTgt spid="17"/>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8" restart="whenNotActive" fill="hold" evtFilter="cancelBubble" nodeType="interactiveSeq">
                <p:stCondLst>
                  <p:cond evt="onClick" delay="0">
                    <p:tgtEl>
                      <p:spTgt spid="18"/>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8"/>
                                        </p:tgtEl>
                                      </p:cBhvr>
                                    </p:animEffect>
                                    <p:set>
                                      <p:cBhvr>
                                        <p:cTn id="4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44" restart="whenNotActive" fill="hold" evtFilter="cancelBubble" nodeType="interactiveSeq">
                <p:stCondLst>
                  <p:cond evt="onClick" delay="0">
                    <p:tgtEl>
                      <p:spTgt spid="19"/>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19"/>
                                        </p:tgtEl>
                                      </p:cBhvr>
                                    </p:animEffect>
                                    <p:set>
                                      <p:cBhvr>
                                        <p:cTn id="49"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50" restart="whenNotActive" fill="hold" evtFilter="cancelBubble" nodeType="interactiveSeq">
                <p:stCondLst>
                  <p:cond evt="onClick" delay="0">
                    <p:tgtEl>
                      <p:spTgt spid="20"/>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20"/>
                                        </p:tgtEl>
                                      </p:cBhvr>
                                    </p:animEffect>
                                    <p:set>
                                      <p:cBhvr>
                                        <p:cTn id="55"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Summary</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95536" y="764704"/>
                <a:ext cx="8208912" cy="1200329"/>
              </a:xfrm>
              <a:prstGeom prst="rect">
                <a:avLst/>
              </a:prstGeom>
              <a:noFill/>
            </p:spPr>
            <p:txBody>
              <a:bodyPr wrap="square" rtlCol="0">
                <a:spAutoFit/>
              </a:bodyPr>
              <a:lstStyle/>
              <a:p>
                <a:r>
                  <a:rPr lang="en-GB" sz="2400" dirty="0"/>
                  <a:t>The gradient of a line is the </a:t>
                </a:r>
                <a:r>
                  <a:rPr lang="en-GB" sz="2400" b="1" dirty="0"/>
                  <a:t>steepness</a:t>
                </a:r>
                <a:r>
                  <a:rPr lang="en-GB" sz="2400" dirty="0"/>
                  <a:t>: how much </a:t>
                </a:r>
                <a14:m>
                  <m:oMath xmlns:m="http://schemas.openxmlformats.org/officeDocument/2006/math">
                    <m:r>
                      <a:rPr lang="en-GB" sz="2400" b="0" i="1" smtClean="0">
                        <a:latin typeface="Cambria Math"/>
                      </a:rPr>
                      <m:t>𝑦</m:t>
                    </m:r>
                  </m:oMath>
                </a14:m>
                <a:r>
                  <a:rPr lang="en-GB" sz="2400" dirty="0"/>
                  <a:t> changes as </a:t>
                </a:r>
                <a14:m>
                  <m:oMath xmlns:m="http://schemas.openxmlformats.org/officeDocument/2006/math">
                    <m:r>
                      <a:rPr lang="en-GB" sz="2400" b="0" i="1" smtClean="0">
                        <a:latin typeface="Cambria Math"/>
                      </a:rPr>
                      <m:t>𝑥</m:t>
                    </m:r>
                  </m:oMath>
                </a14:m>
                <a:r>
                  <a:rPr lang="en-GB" sz="2400" dirty="0"/>
                  <a:t> increases by 1.</a:t>
                </a:r>
              </a:p>
              <a:p>
                <a:r>
                  <a:rPr lang="en-GB" sz="2400" dirty="0"/>
                  <a:t>We’ve seen 3 ways in which we can calculate the gradient:</a:t>
                </a:r>
              </a:p>
            </p:txBody>
          </p:sp>
        </mc:Choice>
        <mc:Fallback xmlns="">
          <p:sp>
            <p:nvSpPr>
              <p:cNvPr id="5" name="TextBox 4"/>
              <p:cNvSpPr txBox="1">
                <a:spLocks noRot="1" noChangeAspect="1" noMove="1" noResize="1" noEditPoints="1" noAdjustHandles="1" noChangeArrowheads="1" noChangeShapeType="1" noTextEdit="1"/>
              </p:cNvSpPr>
              <p:nvPr/>
            </p:nvSpPr>
            <p:spPr>
              <a:xfrm>
                <a:off x="395536" y="764704"/>
                <a:ext cx="8208912" cy="1200329"/>
              </a:xfrm>
              <a:prstGeom prst="rect">
                <a:avLst/>
              </a:prstGeom>
              <a:blipFill rotWithShape="1">
                <a:blip r:embed="rId2"/>
                <a:stretch>
                  <a:fillRect l="-1189" t="-4061" b="-10660"/>
                </a:stretch>
              </a:blipFill>
            </p:spPr>
            <p:txBody>
              <a:bodyPr/>
              <a:lstStyle/>
              <a:p>
                <a:r>
                  <a:rPr lang="en-GB">
                    <a:noFill/>
                  </a:rPr>
                  <a:t> </a:t>
                </a:r>
              </a:p>
            </p:txBody>
          </p:sp>
        </mc:Fallback>
      </mc:AlternateContent>
      <p:sp>
        <p:nvSpPr>
          <p:cNvPr id="6" name="Rectangle 5"/>
          <p:cNvSpPr/>
          <p:nvPr/>
        </p:nvSpPr>
        <p:spPr>
          <a:xfrm>
            <a:off x="395536" y="2204864"/>
            <a:ext cx="2952328" cy="3600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a. Counting Squares</a:t>
            </a:r>
          </a:p>
        </p:txBody>
      </p:sp>
      <p:sp>
        <p:nvSpPr>
          <p:cNvPr id="7" name="Line 8"/>
          <p:cNvSpPr>
            <a:spLocks noChangeShapeType="1"/>
          </p:cNvSpPr>
          <p:nvPr/>
        </p:nvSpPr>
        <p:spPr bwMode="auto">
          <a:xfrm>
            <a:off x="1331640" y="3140968"/>
            <a:ext cx="0" cy="1512168"/>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 name="Line 9"/>
          <p:cNvSpPr>
            <a:spLocks noChangeShapeType="1"/>
          </p:cNvSpPr>
          <p:nvPr/>
        </p:nvSpPr>
        <p:spPr bwMode="auto">
          <a:xfrm>
            <a:off x="1871700" y="3140968"/>
            <a:ext cx="14865" cy="1512168"/>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 name="Line 17"/>
          <p:cNvSpPr>
            <a:spLocks noChangeShapeType="1"/>
          </p:cNvSpPr>
          <p:nvPr/>
        </p:nvSpPr>
        <p:spPr bwMode="auto">
          <a:xfrm>
            <a:off x="0" y="549275"/>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 name="Line 18"/>
          <p:cNvSpPr>
            <a:spLocks noChangeShapeType="1"/>
          </p:cNvSpPr>
          <p:nvPr/>
        </p:nvSpPr>
        <p:spPr bwMode="auto">
          <a:xfrm>
            <a:off x="1331639" y="3140968"/>
            <a:ext cx="1094985"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 name="Line 9"/>
          <p:cNvSpPr>
            <a:spLocks noChangeShapeType="1"/>
          </p:cNvSpPr>
          <p:nvPr/>
        </p:nvSpPr>
        <p:spPr bwMode="auto">
          <a:xfrm>
            <a:off x="2411761" y="3140968"/>
            <a:ext cx="14864" cy="1512168"/>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 name="Line 18"/>
          <p:cNvSpPr>
            <a:spLocks noChangeShapeType="1"/>
          </p:cNvSpPr>
          <p:nvPr/>
        </p:nvSpPr>
        <p:spPr bwMode="auto">
          <a:xfrm>
            <a:off x="1331639" y="3645024"/>
            <a:ext cx="1094985"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 name="Line 18"/>
          <p:cNvSpPr>
            <a:spLocks noChangeShapeType="1"/>
          </p:cNvSpPr>
          <p:nvPr/>
        </p:nvSpPr>
        <p:spPr bwMode="auto">
          <a:xfrm>
            <a:off x="1324207" y="4149080"/>
            <a:ext cx="1094985"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 name="Line 18"/>
          <p:cNvSpPr>
            <a:spLocks noChangeShapeType="1"/>
          </p:cNvSpPr>
          <p:nvPr/>
        </p:nvSpPr>
        <p:spPr bwMode="auto">
          <a:xfrm>
            <a:off x="1316775" y="4653136"/>
            <a:ext cx="1094985"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cxnSp>
        <p:nvCxnSpPr>
          <p:cNvPr id="16" name="Straight Connector 15"/>
          <p:cNvCxnSpPr>
            <a:stCxn id="10" idx="0"/>
          </p:cNvCxnSpPr>
          <p:nvPr/>
        </p:nvCxnSpPr>
        <p:spPr>
          <a:xfrm>
            <a:off x="1331639" y="3140968"/>
            <a:ext cx="554926" cy="1512169"/>
          </a:xfrm>
          <a:prstGeom prst="line">
            <a:avLst/>
          </a:prstGeom>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1130481" y="5009852"/>
                <a:ext cx="151216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1" i="1" smtClean="0">
                          <a:latin typeface="Cambria Math"/>
                        </a:rPr>
                        <m:t>𝒎</m:t>
                      </m:r>
                      <m:r>
                        <a:rPr lang="en-GB" sz="2400" b="1" i="1" smtClean="0">
                          <a:latin typeface="Cambria Math"/>
                        </a:rPr>
                        <m:t>=−</m:t>
                      </m:r>
                      <m:r>
                        <a:rPr lang="en-GB" sz="2400" b="1" i="1" smtClean="0">
                          <a:latin typeface="Cambria Math"/>
                        </a:rPr>
                        <m:t>𝟑</m:t>
                      </m:r>
                    </m:oMath>
                  </m:oMathPara>
                </a14:m>
                <a:endParaRPr lang="en-GB" sz="2400" b="1" dirty="0"/>
              </a:p>
            </p:txBody>
          </p:sp>
        </mc:Choice>
        <mc:Fallback xmlns="">
          <p:sp>
            <p:nvSpPr>
              <p:cNvPr id="18" name="TextBox 17"/>
              <p:cNvSpPr txBox="1">
                <a:spLocks noRot="1" noChangeAspect="1" noMove="1" noResize="1" noEditPoints="1" noAdjustHandles="1" noChangeArrowheads="1" noChangeShapeType="1" noTextEdit="1"/>
              </p:cNvSpPr>
              <p:nvPr/>
            </p:nvSpPr>
            <p:spPr>
              <a:xfrm>
                <a:off x="1130481" y="5009852"/>
                <a:ext cx="1512168" cy="461665"/>
              </a:xfrm>
              <a:prstGeom prst="rect">
                <a:avLst/>
              </a:prstGeom>
              <a:blipFill rotWithShape="1">
                <a:blip r:embed="rId3"/>
                <a:stretch>
                  <a:fillRect/>
                </a:stretch>
              </a:blipFill>
            </p:spPr>
            <p:txBody>
              <a:bodyPr/>
              <a:lstStyle/>
              <a:p>
                <a:r>
                  <a:rPr lang="en-GB">
                    <a:noFill/>
                  </a:rPr>
                  <a:t> </a:t>
                </a:r>
              </a:p>
            </p:txBody>
          </p:sp>
        </mc:Fallback>
      </mc:AlternateContent>
      <p:sp>
        <p:nvSpPr>
          <p:cNvPr id="19" name="Rectangle 18"/>
          <p:cNvSpPr/>
          <p:nvPr/>
        </p:nvSpPr>
        <p:spPr>
          <a:xfrm>
            <a:off x="3563888" y="2204864"/>
            <a:ext cx="2592288" cy="3600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b. Using the equation</a:t>
            </a:r>
          </a:p>
        </p:txBody>
      </p:sp>
      <p:sp>
        <p:nvSpPr>
          <p:cNvPr id="20" name="Rectangle 19"/>
          <p:cNvSpPr/>
          <p:nvPr/>
        </p:nvSpPr>
        <p:spPr>
          <a:xfrm>
            <a:off x="6372200" y="2204864"/>
            <a:ext cx="2592288" cy="3600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c. Using two points</a:t>
            </a:r>
          </a:p>
        </p:txBody>
      </p:sp>
      <mc:AlternateContent xmlns:mc="http://schemas.openxmlformats.org/markup-compatibility/2006" xmlns:a14="http://schemas.microsoft.com/office/drawing/2010/main">
        <mc:Choice Requires="a14">
          <p:sp>
            <p:nvSpPr>
              <p:cNvPr id="21" name="TextBox 20"/>
              <p:cNvSpPr txBox="1"/>
              <p:nvPr/>
            </p:nvSpPr>
            <p:spPr>
              <a:xfrm>
                <a:off x="3779912" y="3284984"/>
                <a:ext cx="216024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2</m:t>
                      </m:r>
                      <m:r>
                        <a:rPr lang="en-GB" sz="2400" b="0" i="1" smtClean="0">
                          <a:latin typeface="Cambria Math"/>
                        </a:rPr>
                        <m:t>𝑦</m:t>
                      </m:r>
                      <m:r>
                        <a:rPr lang="en-GB" sz="2400" b="0" i="1" smtClean="0">
                          <a:latin typeface="Cambria Math"/>
                        </a:rPr>
                        <m:t>=4−5</m:t>
                      </m:r>
                      <m:r>
                        <a:rPr lang="en-GB" sz="2400" b="0" i="1" smtClean="0">
                          <a:latin typeface="Cambria Math"/>
                        </a:rPr>
                        <m:t>𝑥</m:t>
                      </m:r>
                    </m:oMath>
                  </m:oMathPara>
                </a14:m>
                <a:endParaRPr lang="en-GB" sz="2400" dirty="0"/>
              </a:p>
            </p:txBody>
          </p:sp>
        </mc:Choice>
        <mc:Fallback xmlns="">
          <p:sp>
            <p:nvSpPr>
              <p:cNvPr id="21" name="TextBox 20"/>
              <p:cNvSpPr txBox="1">
                <a:spLocks noRot="1" noChangeAspect="1" noMove="1" noResize="1" noEditPoints="1" noAdjustHandles="1" noChangeArrowheads="1" noChangeShapeType="1" noTextEdit="1"/>
              </p:cNvSpPr>
              <p:nvPr/>
            </p:nvSpPr>
            <p:spPr>
              <a:xfrm>
                <a:off x="3779912" y="3284984"/>
                <a:ext cx="2160240" cy="461665"/>
              </a:xfrm>
              <a:prstGeom prst="rect">
                <a:avLst/>
              </a:prstGeom>
              <a:blipFill rotWithShape="0">
                <a:blip r:embed="rId4"/>
                <a:stretch>
                  <a:fillRect b="-92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3996308" y="4848782"/>
                <a:ext cx="1512168" cy="7838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1" i="1" smtClean="0">
                          <a:latin typeface="Cambria Math"/>
                        </a:rPr>
                        <m:t>𝒎</m:t>
                      </m:r>
                      <m:r>
                        <a:rPr lang="en-GB" sz="2400" b="1" i="1" smtClean="0">
                          <a:latin typeface="Cambria Math"/>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𝟓</m:t>
                          </m:r>
                        </m:num>
                        <m:den>
                          <m:r>
                            <a:rPr lang="en-GB" sz="2400" b="1" i="1" smtClean="0">
                              <a:latin typeface="Cambria Math"/>
                            </a:rPr>
                            <m:t>𝟐</m:t>
                          </m:r>
                        </m:den>
                      </m:f>
                    </m:oMath>
                  </m:oMathPara>
                </a14:m>
                <a:endParaRPr lang="en-GB" sz="2400" b="1" dirty="0"/>
              </a:p>
            </p:txBody>
          </p:sp>
        </mc:Choice>
        <mc:Fallback xmlns="">
          <p:sp>
            <p:nvSpPr>
              <p:cNvPr id="22" name="TextBox 21"/>
              <p:cNvSpPr txBox="1">
                <a:spLocks noRot="1" noChangeAspect="1" noMove="1" noResize="1" noEditPoints="1" noAdjustHandles="1" noChangeArrowheads="1" noChangeShapeType="1" noTextEdit="1"/>
              </p:cNvSpPr>
              <p:nvPr/>
            </p:nvSpPr>
            <p:spPr>
              <a:xfrm>
                <a:off x="3996308" y="4848782"/>
                <a:ext cx="1512168" cy="783804"/>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6588224" y="3458418"/>
                <a:ext cx="216024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sz="2400" b="0" i="1" smtClean="0">
                              <a:latin typeface="Cambria Math" panose="02040503050406030204" pitchFamily="18" charset="0"/>
                            </a:rPr>
                          </m:ctrlPr>
                        </m:dPr>
                        <m:e>
                          <m:r>
                            <a:rPr lang="en-GB" sz="2400" b="0" i="1" smtClean="0">
                              <a:latin typeface="Cambria Math"/>
                            </a:rPr>
                            <m:t>1, 4</m:t>
                          </m:r>
                        </m:e>
                      </m:d>
                      <m:r>
                        <a:rPr lang="en-GB" sz="2400" b="0" i="1" smtClean="0">
                          <a:latin typeface="Cambria Math"/>
                        </a:rPr>
                        <m:t>, </m:t>
                      </m:r>
                      <m:d>
                        <m:dPr>
                          <m:ctrlPr>
                            <a:rPr lang="en-GB" sz="2400" b="0" i="1" smtClean="0">
                              <a:latin typeface="Cambria Math" panose="02040503050406030204" pitchFamily="18" charset="0"/>
                            </a:rPr>
                          </m:ctrlPr>
                        </m:dPr>
                        <m:e>
                          <m:r>
                            <a:rPr lang="en-GB" sz="2400" b="0" i="1" smtClean="0">
                              <a:latin typeface="Cambria Math"/>
                            </a:rPr>
                            <m:t>4, 13</m:t>
                          </m:r>
                        </m:e>
                      </m:d>
                    </m:oMath>
                  </m:oMathPara>
                </a14:m>
                <a:endParaRPr lang="en-GB" sz="2400" dirty="0"/>
              </a:p>
            </p:txBody>
          </p:sp>
        </mc:Choice>
        <mc:Fallback xmlns="">
          <p:sp>
            <p:nvSpPr>
              <p:cNvPr id="23" name="TextBox 22"/>
              <p:cNvSpPr txBox="1">
                <a:spLocks noRot="1" noChangeAspect="1" noMove="1" noResize="1" noEditPoints="1" noAdjustHandles="1" noChangeArrowheads="1" noChangeShapeType="1" noTextEdit="1"/>
              </p:cNvSpPr>
              <p:nvPr/>
            </p:nvSpPr>
            <p:spPr>
              <a:xfrm>
                <a:off x="6588224" y="3458418"/>
                <a:ext cx="2160240" cy="461665"/>
              </a:xfrm>
              <a:prstGeom prst="rect">
                <a:avLst/>
              </a:prstGeom>
              <a:blipFill rotWithShape="1">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6632872" y="5106861"/>
                <a:ext cx="151216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1" i="1" smtClean="0">
                          <a:latin typeface="Cambria Math"/>
                        </a:rPr>
                        <m:t>𝒎</m:t>
                      </m:r>
                      <m:r>
                        <a:rPr lang="en-GB" sz="2400" b="1" i="1" smtClean="0">
                          <a:latin typeface="Cambria Math"/>
                        </a:rPr>
                        <m:t>=</m:t>
                      </m:r>
                      <m:r>
                        <a:rPr lang="en-GB" sz="2400" b="1" i="1" smtClean="0">
                          <a:latin typeface="Cambria Math"/>
                        </a:rPr>
                        <m:t>𝟑</m:t>
                      </m:r>
                    </m:oMath>
                  </m:oMathPara>
                </a14:m>
                <a:endParaRPr lang="en-GB" sz="2400" b="1" dirty="0"/>
              </a:p>
            </p:txBody>
          </p:sp>
        </mc:Choice>
        <mc:Fallback xmlns="">
          <p:sp>
            <p:nvSpPr>
              <p:cNvPr id="24" name="TextBox 23"/>
              <p:cNvSpPr txBox="1">
                <a:spLocks noRot="1" noChangeAspect="1" noMove="1" noResize="1" noEditPoints="1" noAdjustHandles="1" noChangeArrowheads="1" noChangeShapeType="1" noTextEdit="1"/>
              </p:cNvSpPr>
              <p:nvPr/>
            </p:nvSpPr>
            <p:spPr>
              <a:xfrm>
                <a:off x="6632872" y="5106861"/>
                <a:ext cx="1512168" cy="461665"/>
              </a:xfrm>
              <a:prstGeom prst="rect">
                <a:avLst/>
              </a:prstGeom>
              <a:blipFill rotWithShape="1">
                <a:blip r:embed="rId7"/>
                <a:stretch>
                  <a:fillRect/>
                </a:stretch>
              </a:blipFill>
            </p:spPr>
            <p:txBody>
              <a:bodyPr/>
              <a:lstStyle/>
              <a:p>
                <a:r>
                  <a:rPr lang="en-GB">
                    <a:noFill/>
                  </a:rPr>
                  <a:t> </a:t>
                </a:r>
              </a:p>
            </p:txBody>
          </p:sp>
        </mc:Fallback>
      </mc:AlternateContent>
      <p:sp>
        <p:nvSpPr>
          <p:cNvPr id="25" name="Rectangle 24"/>
          <p:cNvSpPr/>
          <p:nvPr/>
        </p:nvSpPr>
        <p:spPr>
          <a:xfrm>
            <a:off x="2012578" y="4952652"/>
            <a:ext cx="828093"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6" name="Rectangle 25"/>
          <p:cNvSpPr/>
          <p:nvPr/>
        </p:nvSpPr>
        <p:spPr>
          <a:xfrm>
            <a:off x="4811679" y="4860390"/>
            <a:ext cx="828093" cy="76058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7" name="Rectangle 26"/>
          <p:cNvSpPr/>
          <p:nvPr/>
        </p:nvSpPr>
        <p:spPr>
          <a:xfrm>
            <a:off x="7640983" y="4952652"/>
            <a:ext cx="828093"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mc:AlternateContent xmlns:mc="http://schemas.openxmlformats.org/markup-compatibility/2006" xmlns:a14="http://schemas.microsoft.com/office/drawing/2010/main">
        <mc:Choice Requires="a14">
          <p:sp>
            <p:nvSpPr>
              <p:cNvPr id="15" name="TextBox 14"/>
              <p:cNvSpPr txBox="1"/>
              <p:nvPr/>
            </p:nvSpPr>
            <p:spPr>
              <a:xfrm>
                <a:off x="386206" y="2580928"/>
                <a:ext cx="2952328" cy="523220"/>
              </a:xfrm>
              <a:prstGeom prst="rect">
                <a:avLst/>
              </a:prstGeom>
              <a:noFill/>
            </p:spPr>
            <p:txBody>
              <a:bodyPr wrap="square" rtlCol="0">
                <a:spAutoFit/>
              </a:bodyPr>
              <a:lstStyle/>
              <a:p>
                <a:r>
                  <a:rPr lang="en-GB" sz="1400" dirty="0"/>
                  <a:t>(but only works if scales on </a:t>
                </a:r>
                <a14:m>
                  <m:oMath xmlns:m="http://schemas.openxmlformats.org/officeDocument/2006/math">
                    <m:r>
                      <a:rPr lang="en-GB" sz="1400" b="0" i="1" smtClean="0">
                        <a:latin typeface="Cambria Math" panose="02040503050406030204" pitchFamily="18" charset="0"/>
                      </a:rPr>
                      <m:t>𝑥</m:t>
                    </m:r>
                  </m:oMath>
                </a14:m>
                <a:r>
                  <a:rPr lang="en-GB" sz="1400" dirty="0"/>
                  <a:t> and </a:t>
                </a:r>
                <a14:m>
                  <m:oMath xmlns:m="http://schemas.openxmlformats.org/officeDocument/2006/math">
                    <m:r>
                      <a:rPr lang="en-GB" sz="1400" b="0" i="1" smtClean="0">
                        <a:latin typeface="Cambria Math" panose="02040503050406030204" pitchFamily="18" charset="0"/>
                      </a:rPr>
                      <m:t>𝑦</m:t>
                    </m:r>
                  </m:oMath>
                </a14:m>
                <a:r>
                  <a:rPr lang="en-GB" sz="1400" dirty="0"/>
                  <a:t> axis are the same)</a:t>
                </a:r>
              </a:p>
            </p:txBody>
          </p:sp>
        </mc:Choice>
        <mc:Fallback xmlns="">
          <p:sp>
            <p:nvSpPr>
              <p:cNvPr id="15" name="TextBox 14"/>
              <p:cNvSpPr txBox="1">
                <a:spLocks noRot="1" noChangeAspect="1" noMove="1" noResize="1" noEditPoints="1" noAdjustHandles="1" noChangeArrowheads="1" noChangeShapeType="1" noTextEdit="1"/>
              </p:cNvSpPr>
              <p:nvPr/>
            </p:nvSpPr>
            <p:spPr>
              <a:xfrm>
                <a:off x="386206" y="2580928"/>
                <a:ext cx="2952328" cy="523220"/>
              </a:xfrm>
              <a:prstGeom prst="rect">
                <a:avLst/>
              </a:prstGeom>
              <a:blipFill rotWithShape="0">
                <a:blip r:embed="rId8"/>
                <a:stretch>
                  <a:fillRect l="-619" t="-1163" b="-11628"/>
                </a:stretch>
              </a:blipFill>
            </p:spPr>
            <p:txBody>
              <a:bodyPr/>
              <a:lstStyle/>
              <a:p>
                <a:r>
                  <a:rPr lang="en-GB">
                    <a:noFill/>
                  </a:rPr>
                  <a:t> </a:t>
                </a:r>
              </a:p>
            </p:txBody>
          </p:sp>
        </mc:Fallback>
      </mc:AlternateContent>
    </p:spTree>
    <p:extLst>
      <p:ext uri="{BB962C8B-B14F-4D97-AF65-F5344CB8AC3E}">
        <p14:creationId xmlns:p14="http://schemas.microsoft.com/office/powerpoint/2010/main" val="20871433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5" grpId="0" animBg="1"/>
      <p:bldP spid="26" grpId="0" animBg="1"/>
      <p:bldP spid="2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1619672" y="2204864"/>
            <a:ext cx="5616624" cy="2154436"/>
          </a:xfrm>
          <a:prstGeom prst="rect">
            <a:avLst/>
          </a:prstGeom>
          <a:noFill/>
        </p:spPr>
        <p:txBody>
          <a:bodyPr wrap="square" rtlCol="0">
            <a:spAutoFit/>
          </a:bodyPr>
          <a:lstStyle/>
          <a:p>
            <a:pPr algn="ctr"/>
            <a:r>
              <a:rPr lang="en-GB" sz="5400" b="1" dirty="0"/>
              <a:t>Part 3</a:t>
            </a:r>
          </a:p>
          <a:p>
            <a:pPr algn="ctr"/>
            <a:r>
              <a:rPr lang="en-GB" sz="4000" b="0" dirty="0"/>
              <a:t>Equations given gradients/points</a:t>
            </a:r>
            <a:endParaRPr lang="en-GB" sz="4000" dirty="0"/>
          </a:p>
        </p:txBody>
      </p:sp>
      <p:sp>
        <p:nvSpPr>
          <p:cNvPr id="6" name="TextBox 5"/>
          <p:cNvSpPr txBox="1"/>
          <p:nvPr/>
        </p:nvSpPr>
        <p:spPr>
          <a:xfrm>
            <a:off x="395536" y="6237312"/>
            <a:ext cx="6048672" cy="369332"/>
          </a:xfrm>
          <a:prstGeom prst="rect">
            <a:avLst/>
          </a:prstGeom>
          <a:noFill/>
        </p:spPr>
        <p:txBody>
          <a:bodyPr wrap="square" rtlCol="0">
            <a:spAutoFit/>
          </a:bodyPr>
          <a:lstStyle/>
          <a:p>
            <a:r>
              <a:rPr lang="en-GB" dirty="0"/>
              <a:t> </a:t>
            </a:r>
          </a:p>
        </p:txBody>
      </p:sp>
    </p:spTree>
    <p:extLst>
      <p:ext uri="{BB962C8B-B14F-4D97-AF65-F5344CB8AC3E}">
        <p14:creationId xmlns:p14="http://schemas.microsoft.com/office/powerpoint/2010/main" val="32128080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1" dirty="0"/>
                <a:t>RECAP</a:t>
              </a:r>
              <a:r>
                <a:rPr lang="en-GB" sz="3200" dirty="0"/>
                <a:t>: Equation of a line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p:cNvSpPr txBox="1"/>
              <p:nvPr/>
            </p:nvSpPr>
            <p:spPr>
              <a:xfrm>
                <a:off x="971600" y="2160332"/>
                <a:ext cx="6696744" cy="156966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a:t>The equation of a straight line is </a:t>
                </a:r>
                <a14:m>
                  <m:oMath xmlns:m="http://schemas.openxmlformats.org/officeDocument/2006/math">
                    <m:r>
                      <a:rPr lang="en-GB" sz="2400" b="0" i="1" smtClean="0">
                        <a:latin typeface="Cambria Math"/>
                      </a:rPr>
                      <m:t>𝑦</m:t>
                    </m:r>
                    <m:r>
                      <a:rPr lang="en-GB" sz="2400" b="0" i="1" smtClean="0">
                        <a:latin typeface="Cambria Math"/>
                      </a:rPr>
                      <m:t>=</m:t>
                    </m:r>
                    <m:r>
                      <a:rPr lang="en-GB" sz="2400" b="1" i="1" smtClean="0">
                        <a:latin typeface="Cambria Math"/>
                      </a:rPr>
                      <m:t>𝒎</m:t>
                    </m:r>
                    <m:r>
                      <a:rPr lang="en-GB" sz="2400" b="0" i="1" smtClean="0">
                        <a:latin typeface="Cambria Math"/>
                      </a:rPr>
                      <m:t>𝑥</m:t>
                    </m:r>
                    <m:r>
                      <a:rPr lang="en-GB" sz="2400" b="0" i="1" smtClean="0">
                        <a:latin typeface="Cambria Math"/>
                      </a:rPr>
                      <m:t>+</m:t>
                    </m:r>
                    <m:r>
                      <a:rPr lang="en-GB" sz="2400" b="1" i="1" smtClean="0">
                        <a:latin typeface="Cambria Math"/>
                      </a:rPr>
                      <m:t>𝒄</m:t>
                    </m:r>
                  </m:oMath>
                </a14:m>
                <a:endParaRPr lang="en-GB" sz="2400" b="1" dirty="0"/>
              </a:p>
              <a:p>
                <a:endParaRPr lang="en-GB" sz="2400" dirty="0"/>
              </a:p>
              <a:p>
                <a:pPr marL="342900" indent="-342900">
                  <a:buFont typeface="Wingdings" pitchFamily="2" charset="2"/>
                  <a:buChar char="!"/>
                </a:pPr>
                <a:endParaRPr lang="en-GB" sz="2400" dirty="0"/>
              </a:p>
              <a:p>
                <a:r>
                  <a:rPr lang="en-GB" sz="2400" dirty="0"/>
                  <a:t> </a:t>
                </a:r>
              </a:p>
            </p:txBody>
          </p:sp>
        </mc:Choice>
        <mc:Fallback xmlns="">
          <p:sp>
            <p:nvSpPr>
              <p:cNvPr id="6" name="TextBox 5"/>
              <p:cNvSpPr txBox="1">
                <a:spLocks noRot="1" noChangeAspect="1" noMove="1" noResize="1" noEditPoints="1" noAdjustHandles="1" noChangeArrowheads="1" noChangeShapeType="1" noTextEdit="1"/>
              </p:cNvSpPr>
              <p:nvPr/>
            </p:nvSpPr>
            <p:spPr>
              <a:xfrm>
                <a:off x="971600" y="2160332"/>
                <a:ext cx="6696744" cy="1569660"/>
              </a:xfrm>
              <a:prstGeom prst="rect">
                <a:avLst/>
              </a:prstGeom>
              <a:blipFill rotWithShape="0">
                <a:blip r:embed="rId2"/>
                <a:stretch>
                  <a:fillRect l="-1179" t="-2290"/>
                </a:stretch>
              </a:blipFill>
            </p:spPr>
            <p:txBody>
              <a:bodyPr/>
              <a:lstStyle/>
              <a:p>
                <a:r>
                  <a:rPr lang="en-GB">
                    <a:noFill/>
                  </a:rPr>
                  <a:t> </a:t>
                </a:r>
              </a:p>
            </p:txBody>
          </p:sp>
        </mc:Fallback>
      </mc:AlternateContent>
      <p:sp>
        <p:nvSpPr>
          <p:cNvPr id="7" name="TextBox 6"/>
          <p:cNvSpPr txBox="1"/>
          <p:nvPr/>
        </p:nvSpPr>
        <p:spPr>
          <a:xfrm>
            <a:off x="3240029" y="2992703"/>
            <a:ext cx="2159886" cy="461665"/>
          </a:xfrm>
          <a:prstGeom prst="rect">
            <a:avLst/>
          </a:prstGeom>
          <a:noFill/>
        </p:spPr>
        <p:txBody>
          <a:bodyPr wrap="square" rtlCol="0">
            <a:spAutoFit/>
          </a:bodyPr>
          <a:lstStyle/>
          <a:p>
            <a:pPr algn="ctr"/>
            <a:r>
              <a:rPr lang="en-GB" sz="2400" b="1" dirty="0">
                <a:solidFill>
                  <a:schemeClr val="bg1"/>
                </a:solidFill>
              </a:rPr>
              <a:t>gradient</a:t>
            </a:r>
          </a:p>
        </p:txBody>
      </p:sp>
      <p:sp>
        <p:nvSpPr>
          <p:cNvPr id="8" name="TextBox 7"/>
          <p:cNvSpPr txBox="1"/>
          <p:nvPr/>
        </p:nvSpPr>
        <p:spPr>
          <a:xfrm>
            <a:off x="5356018" y="2994587"/>
            <a:ext cx="2159886" cy="461665"/>
          </a:xfrm>
          <a:prstGeom prst="rect">
            <a:avLst/>
          </a:prstGeom>
          <a:noFill/>
        </p:spPr>
        <p:txBody>
          <a:bodyPr wrap="square" rtlCol="0">
            <a:spAutoFit/>
          </a:bodyPr>
          <a:lstStyle/>
          <a:p>
            <a:pPr algn="ctr"/>
            <a:r>
              <a:rPr lang="en-GB" sz="2400" b="1" dirty="0">
                <a:solidFill>
                  <a:schemeClr val="bg1"/>
                </a:solidFill>
              </a:rPr>
              <a:t>y-intercept</a:t>
            </a:r>
          </a:p>
        </p:txBody>
      </p:sp>
      <p:cxnSp>
        <p:nvCxnSpPr>
          <p:cNvPr id="10" name="Straight Arrow Connector 9"/>
          <p:cNvCxnSpPr>
            <a:stCxn id="7" idx="0"/>
          </p:cNvCxnSpPr>
          <p:nvPr/>
        </p:nvCxnSpPr>
        <p:spPr>
          <a:xfrm flipV="1">
            <a:off x="4319972" y="2564904"/>
            <a:ext cx="1332148" cy="427799"/>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6435961" y="2564904"/>
            <a:ext cx="80255" cy="576065"/>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51520" y="832134"/>
            <a:ext cx="2304256" cy="369332"/>
          </a:xfrm>
          <a:prstGeom prst="rect">
            <a:avLst/>
          </a:prstGeom>
          <a:noFill/>
        </p:spPr>
        <p:txBody>
          <a:bodyPr wrap="square" rtlCol="0">
            <a:spAutoFit/>
          </a:bodyPr>
          <a:lstStyle/>
          <a:p>
            <a:r>
              <a:rPr lang="en-GB" dirty="0"/>
              <a:t>From earlier:</a:t>
            </a:r>
          </a:p>
        </p:txBody>
      </p:sp>
    </p:spTree>
    <p:extLst>
      <p:ext uri="{BB962C8B-B14F-4D97-AF65-F5344CB8AC3E}">
        <p14:creationId xmlns:p14="http://schemas.microsoft.com/office/powerpoint/2010/main" val="37503377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2"/>
          <p:cNvSpPr>
            <a:spLocks noChangeShapeType="1"/>
          </p:cNvSpPr>
          <p:nvPr/>
        </p:nvSpPr>
        <p:spPr bwMode="auto">
          <a:xfrm>
            <a:off x="4572000" y="0"/>
            <a:ext cx="0" cy="68580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3" name="Line 3"/>
          <p:cNvSpPr>
            <a:spLocks noChangeShapeType="1"/>
          </p:cNvSpPr>
          <p:nvPr/>
        </p:nvSpPr>
        <p:spPr bwMode="auto">
          <a:xfrm>
            <a:off x="0" y="3429000"/>
            <a:ext cx="91440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4" name="Text Box 4"/>
          <p:cNvSpPr txBox="1">
            <a:spLocks noChangeArrowheads="1"/>
          </p:cNvSpPr>
          <p:nvPr/>
        </p:nvSpPr>
        <p:spPr bwMode="auto">
          <a:xfrm>
            <a:off x="0" y="342900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1pPr>
            <a:lvl2pPr>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2pPr>
            <a:lvl3pPr>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3pPr>
            <a:lvl4pPr>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4pPr>
            <a:lvl5pPr>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5pPr>
            <a:lvl6pPr fontAlgn="base">
              <a:spcBef>
                <a:spcPct val="0"/>
              </a:spcBef>
              <a:spcAft>
                <a:spcPct val="0"/>
              </a:spcAft>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6pPr>
            <a:lvl7pPr fontAlgn="base">
              <a:spcBef>
                <a:spcPct val="0"/>
              </a:spcBef>
              <a:spcAft>
                <a:spcPct val="0"/>
              </a:spcAft>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7pPr>
            <a:lvl8pPr fontAlgn="base">
              <a:spcBef>
                <a:spcPct val="0"/>
              </a:spcBef>
              <a:spcAft>
                <a:spcPct val="0"/>
              </a:spcAft>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8pPr>
            <a:lvl9pPr fontAlgn="base">
              <a:spcBef>
                <a:spcPct val="0"/>
              </a:spcBef>
              <a:spcAft>
                <a:spcPct val="0"/>
              </a:spcAft>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9pPr>
          </a:lstStyle>
          <a:p>
            <a:pPr>
              <a:spcBef>
                <a:spcPct val="50000"/>
              </a:spcBef>
            </a:pPr>
            <a:r>
              <a:rPr lang="en-GB" sz="1400" dirty="0"/>
              <a:t>x	-5	-4	-3	-2	-1	0	1	2	3	4	5	6</a:t>
            </a:r>
            <a:endParaRPr lang="en-US" sz="1400" dirty="0"/>
          </a:p>
        </p:txBody>
      </p:sp>
      <p:sp>
        <p:nvSpPr>
          <p:cNvPr id="10245" name="Line 5"/>
          <p:cNvSpPr>
            <a:spLocks noChangeShapeType="1"/>
          </p:cNvSpPr>
          <p:nvPr/>
        </p:nvSpPr>
        <p:spPr bwMode="auto">
          <a:xfrm flipH="1">
            <a:off x="25082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6" name="Line 6"/>
          <p:cNvSpPr>
            <a:spLocks noChangeShapeType="1"/>
          </p:cNvSpPr>
          <p:nvPr/>
        </p:nvSpPr>
        <p:spPr bwMode="auto">
          <a:xfrm>
            <a:off x="971550"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7" name="Line 7"/>
          <p:cNvSpPr>
            <a:spLocks noChangeShapeType="1"/>
          </p:cNvSpPr>
          <p:nvPr/>
        </p:nvSpPr>
        <p:spPr bwMode="auto">
          <a:xfrm>
            <a:off x="169227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8" name="Line 8"/>
          <p:cNvSpPr>
            <a:spLocks noChangeShapeType="1"/>
          </p:cNvSpPr>
          <p:nvPr/>
        </p:nvSpPr>
        <p:spPr bwMode="auto">
          <a:xfrm>
            <a:off x="2411413"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9" name="Line 9"/>
          <p:cNvSpPr>
            <a:spLocks noChangeShapeType="1"/>
          </p:cNvSpPr>
          <p:nvPr/>
        </p:nvSpPr>
        <p:spPr bwMode="auto">
          <a:xfrm>
            <a:off x="3132138"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0" name="Line 10"/>
          <p:cNvSpPr>
            <a:spLocks noChangeShapeType="1"/>
          </p:cNvSpPr>
          <p:nvPr/>
        </p:nvSpPr>
        <p:spPr bwMode="auto">
          <a:xfrm>
            <a:off x="0" y="2708275"/>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1" name="Line 11"/>
          <p:cNvSpPr>
            <a:spLocks noChangeShapeType="1"/>
          </p:cNvSpPr>
          <p:nvPr/>
        </p:nvSpPr>
        <p:spPr bwMode="auto">
          <a:xfrm>
            <a:off x="529272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2" name="Line 12"/>
          <p:cNvSpPr>
            <a:spLocks noChangeShapeType="1"/>
          </p:cNvSpPr>
          <p:nvPr/>
        </p:nvSpPr>
        <p:spPr bwMode="auto">
          <a:xfrm>
            <a:off x="6011863"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3" name="Line 13"/>
          <p:cNvSpPr>
            <a:spLocks noChangeShapeType="1"/>
          </p:cNvSpPr>
          <p:nvPr/>
        </p:nvSpPr>
        <p:spPr bwMode="auto">
          <a:xfrm>
            <a:off x="6732588"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4" name="Line 14"/>
          <p:cNvSpPr>
            <a:spLocks noChangeShapeType="1"/>
          </p:cNvSpPr>
          <p:nvPr/>
        </p:nvSpPr>
        <p:spPr bwMode="auto">
          <a:xfrm>
            <a:off x="745172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5" name="Line 15"/>
          <p:cNvSpPr>
            <a:spLocks noChangeShapeType="1"/>
          </p:cNvSpPr>
          <p:nvPr/>
        </p:nvSpPr>
        <p:spPr bwMode="auto">
          <a:xfrm>
            <a:off x="8172450"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6" name="Line 16"/>
          <p:cNvSpPr>
            <a:spLocks noChangeShapeType="1"/>
          </p:cNvSpPr>
          <p:nvPr/>
        </p:nvSpPr>
        <p:spPr bwMode="auto">
          <a:xfrm>
            <a:off x="889317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7" name="Line 17"/>
          <p:cNvSpPr>
            <a:spLocks noChangeShapeType="1"/>
          </p:cNvSpPr>
          <p:nvPr/>
        </p:nvSpPr>
        <p:spPr bwMode="auto">
          <a:xfrm>
            <a:off x="0" y="549275"/>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8" name="Line 18"/>
          <p:cNvSpPr>
            <a:spLocks noChangeShapeType="1"/>
          </p:cNvSpPr>
          <p:nvPr/>
        </p:nvSpPr>
        <p:spPr bwMode="auto">
          <a:xfrm>
            <a:off x="0" y="1268413"/>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9" name="Line 19"/>
          <p:cNvSpPr>
            <a:spLocks noChangeShapeType="1"/>
          </p:cNvSpPr>
          <p:nvPr/>
        </p:nvSpPr>
        <p:spPr bwMode="auto">
          <a:xfrm>
            <a:off x="0" y="1989138"/>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0" name="Line 20"/>
          <p:cNvSpPr>
            <a:spLocks noChangeShapeType="1"/>
          </p:cNvSpPr>
          <p:nvPr/>
        </p:nvSpPr>
        <p:spPr bwMode="auto">
          <a:xfrm flipV="1">
            <a:off x="1677861" y="-153979"/>
            <a:ext cx="7200800" cy="7200800"/>
          </a:xfrm>
          <a:prstGeom prst="line">
            <a:avLst/>
          </a:prstGeom>
          <a:ln>
            <a:headEnd/>
            <a:tailE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2"/>
          </a:lnRef>
          <a:fillRef idx="0">
            <a:schemeClr val="accent2"/>
          </a:fillRef>
          <a:effectRef idx="2">
            <a:schemeClr val="accent2"/>
          </a:effectRef>
          <a:fontRef idx="minor">
            <a:schemeClr val="tx1"/>
          </a:fontRef>
        </p:style>
        <p:txBody>
          <a:bodyPr/>
          <a:lstStyle/>
          <a:p>
            <a:endParaRPr lang="en-GB"/>
          </a:p>
        </p:txBody>
      </p:sp>
      <p:sp>
        <p:nvSpPr>
          <p:cNvPr id="10261" name="Line 21"/>
          <p:cNvSpPr>
            <a:spLocks noChangeShapeType="1"/>
          </p:cNvSpPr>
          <p:nvPr/>
        </p:nvSpPr>
        <p:spPr bwMode="auto">
          <a:xfrm>
            <a:off x="0" y="4149725"/>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2" name="Line 22"/>
          <p:cNvSpPr>
            <a:spLocks noChangeShapeType="1"/>
          </p:cNvSpPr>
          <p:nvPr/>
        </p:nvSpPr>
        <p:spPr bwMode="auto">
          <a:xfrm flipV="1">
            <a:off x="0" y="4868863"/>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3" name="Line 23"/>
          <p:cNvSpPr>
            <a:spLocks noChangeShapeType="1"/>
          </p:cNvSpPr>
          <p:nvPr/>
        </p:nvSpPr>
        <p:spPr bwMode="auto">
          <a:xfrm>
            <a:off x="0" y="5589588"/>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4" name="Line 24"/>
          <p:cNvSpPr>
            <a:spLocks noChangeShapeType="1"/>
          </p:cNvSpPr>
          <p:nvPr/>
        </p:nvSpPr>
        <p:spPr bwMode="auto">
          <a:xfrm>
            <a:off x="0" y="6308725"/>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5" name="Text Box 25"/>
          <p:cNvSpPr txBox="1">
            <a:spLocks noChangeArrowheads="1"/>
          </p:cNvSpPr>
          <p:nvPr/>
        </p:nvSpPr>
        <p:spPr bwMode="auto">
          <a:xfrm>
            <a:off x="4283968" y="0"/>
            <a:ext cx="28803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1400" dirty="0"/>
              <a:t>y</a:t>
            </a:r>
          </a:p>
          <a:p>
            <a:endParaRPr lang="en-GB" sz="1400" dirty="0"/>
          </a:p>
          <a:p>
            <a:endParaRPr lang="en-US" sz="1400" dirty="0"/>
          </a:p>
        </p:txBody>
      </p:sp>
      <p:sp>
        <p:nvSpPr>
          <p:cNvPr id="10266" name="Text Box 26"/>
          <p:cNvSpPr txBox="1">
            <a:spLocks noChangeArrowheads="1"/>
          </p:cNvSpPr>
          <p:nvPr/>
        </p:nvSpPr>
        <p:spPr bwMode="auto">
          <a:xfrm>
            <a:off x="4264025" y="258763"/>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400"/>
              <a:t>4</a:t>
            </a:r>
            <a:endParaRPr lang="en-US" sz="1400"/>
          </a:p>
        </p:txBody>
      </p:sp>
      <p:sp>
        <p:nvSpPr>
          <p:cNvPr id="10267" name="Text Box 27"/>
          <p:cNvSpPr txBox="1">
            <a:spLocks noChangeArrowheads="1"/>
          </p:cNvSpPr>
          <p:nvPr/>
        </p:nvSpPr>
        <p:spPr bwMode="auto">
          <a:xfrm>
            <a:off x="4264025" y="979488"/>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400"/>
              <a:t>3</a:t>
            </a:r>
            <a:endParaRPr lang="en-US" sz="1400"/>
          </a:p>
        </p:txBody>
      </p:sp>
      <p:sp>
        <p:nvSpPr>
          <p:cNvPr id="10268" name="Text Box 28"/>
          <p:cNvSpPr txBox="1">
            <a:spLocks noChangeArrowheads="1"/>
          </p:cNvSpPr>
          <p:nvPr/>
        </p:nvSpPr>
        <p:spPr bwMode="auto">
          <a:xfrm>
            <a:off x="4264025" y="1698625"/>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400"/>
              <a:t>2</a:t>
            </a:r>
            <a:endParaRPr lang="en-US" sz="1400"/>
          </a:p>
        </p:txBody>
      </p:sp>
      <p:sp>
        <p:nvSpPr>
          <p:cNvPr id="10269" name="Text Box 29"/>
          <p:cNvSpPr txBox="1">
            <a:spLocks noChangeArrowheads="1"/>
          </p:cNvSpPr>
          <p:nvPr/>
        </p:nvSpPr>
        <p:spPr bwMode="auto">
          <a:xfrm>
            <a:off x="4264025" y="2419350"/>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400"/>
              <a:t>1</a:t>
            </a:r>
            <a:endParaRPr lang="en-US" sz="1400"/>
          </a:p>
        </p:txBody>
      </p:sp>
      <p:sp>
        <p:nvSpPr>
          <p:cNvPr id="10270" name="Text Box 30"/>
          <p:cNvSpPr txBox="1">
            <a:spLocks noChangeArrowheads="1"/>
          </p:cNvSpPr>
          <p:nvPr/>
        </p:nvSpPr>
        <p:spPr bwMode="auto">
          <a:xfrm>
            <a:off x="4264025" y="3859213"/>
            <a:ext cx="3413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400"/>
              <a:t>-1</a:t>
            </a:r>
            <a:endParaRPr lang="en-US" sz="1400"/>
          </a:p>
        </p:txBody>
      </p:sp>
      <p:sp>
        <p:nvSpPr>
          <p:cNvPr id="10271" name="Text Box 31"/>
          <p:cNvSpPr txBox="1">
            <a:spLocks noChangeArrowheads="1"/>
          </p:cNvSpPr>
          <p:nvPr/>
        </p:nvSpPr>
        <p:spPr bwMode="auto">
          <a:xfrm>
            <a:off x="4264025" y="4579938"/>
            <a:ext cx="3413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400"/>
              <a:t>-2</a:t>
            </a:r>
            <a:endParaRPr lang="en-US" sz="1400"/>
          </a:p>
        </p:txBody>
      </p:sp>
      <p:sp>
        <p:nvSpPr>
          <p:cNvPr id="10272" name="Text Box 32"/>
          <p:cNvSpPr txBox="1">
            <a:spLocks noChangeArrowheads="1"/>
          </p:cNvSpPr>
          <p:nvPr/>
        </p:nvSpPr>
        <p:spPr bwMode="auto">
          <a:xfrm>
            <a:off x="4264025" y="5299075"/>
            <a:ext cx="3413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400"/>
              <a:t>-3</a:t>
            </a:r>
            <a:endParaRPr lang="en-US" sz="1400"/>
          </a:p>
        </p:txBody>
      </p:sp>
      <p:sp>
        <p:nvSpPr>
          <p:cNvPr id="10273" name="Text Box 33"/>
          <p:cNvSpPr txBox="1">
            <a:spLocks noChangeArrowheads="1"/>
          </p:cNvSpPr>
          <p:nvPr/>
        </p:nvSpPr>
        <p:spPr bwMode="auto">
          <a:xfrm>
            <a:off x="4264025" y="6019800"/>
            <a:ext cx="3413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400"/>
              <a:t>-4</a:t>
            </a:r>
            <a:endParaRPr lang="en-US" sz="1400"/>
          </a:p>
        </p:txBody>
      </p:sp>
      <p:sp>
        <p:nvSpPr>
          <p:cNvPr id="10288" name="Line 48"/>
          <p:cNvSpPr>
            <a:spLocks noChangeShapeType="1"/>
          </p:cNvSpPr>
          <p:nvPr/>
        </p:nvSpPr>
        <p:spPr bwMode="auto">
          <a:xfrm>
            <a:off x="385127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 name="Line 20"/>
          <p:cNvSpPr>
            <a:spLocks noChangeShapeType="1"/>
          </p:cNvSpPr>
          <p:nvPr/>
        </p:nvSpPr>
        <p:spPr bwMode="auto">
          <a:xfrm>
            <a:off x="-546100" y="-584200"/>
            <a:ext cx="10045700" cy="5054600"/>
          </a:xfrm>
          <a:prstGeom prst="line">
            <a:avLst/>
          </a:prstGeom>
          <a:ln>
            <a:headEnd/>
            <a:tailEnd/>
          </a:ln>
        </p:spPr>
        <p:style>
          <a:lnRef idx="3">
            <a:schemeClr val="accent4"/>
          </a:lnRef>
          <a:fillRef idx="0">
            <a:schemeClr val="accent4"/>
          </a:fillRef>
          <a:effectRef idx="2">
            <a:schemeClr val="accent4"/>
          </a:effectRef>
          <a:fontRef idx="minor">
            <a:schemeClr val="tx1"/>
          </a:fontRef>
        </p:style>
        <p:txBody>
          <a:bodyPr/>
          <a:lstStyle/>
          <a:p>
            <a:endParaRPr lang="en-GB"/>
          </a:p>
        </p:txBody>
      </p:sp>
      <p:sp>
        <p:nvSpPr>
          <p:cNvPr id="42" name="Line 20"/>
          <p:cNvSpPr>
            <a:spLocks noChangeShapeType="1"/>
          </p:cNvSpPr>
          <p:nvPr/>
        </p:nvSpPr>
        <p:spPr bwMode="auto">
          <a:xfrm flipV="1">
            <a:off x="-304800" y="3099727"/>
            <a:ext cx="10133383" cy="3402672"/>
          </a:xfrm>
          <a:prstGeom prst="line">
            <a:avLst/>
          </a:prstGeom>
          <a:ln>
            <a:headEnd/>
            <a:tailE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3"/>
          </a:lnRef>
          <a:fillRef idx="0">
            <a:schemeClr val="accent3"/>
          </a:fillRef>
          <a:effectRef idx="2">
            <a:schemeClr val="accent3"/>
          </a:effectRef>
          <a:fontRef idx="minor">
            <a:schemeClr val="tx1"/>
          </a:fontRef>
        </p:style>
        <p:txBody>
          <a:bodyPr/>
          <a:lstStyle/>
          <a:p>
            <a:endParaRPr lang="en-GB"/>
          </a:p>
        </p:txBody>
      </p:sp>
      <p:sp>
        <p:nvSpPr>
          <p:cNvPr id="44" name="Line 20"/>
          <p:cNvSpPr>
            <a:spLocks noChangeShapeType="1"/>
          </p:cNvSpPr>
          <p:nvPr/>
        </p:nvSpPr>
        <p:spPr bwMode="auto">
          <a:xfrm flipH="1">
            <a:off x="3136898" y="-355600"/>
            <a:ext cx="3695701" cy="7378700"/>
          </a:xfrm>
          <a:prstGeom prst="line">
            <a:avLst/>
          </a:prstGeom>
          <a:ln>
            <a:headEnd/>
            <a:tailE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txBody>
          <a:bodyPr/>
          <a:lstStyle/>
          <a:p>
            <a:endParaRPr lang="en-GB"/>
          </a:p>
        </p:txBody>
      </p:sp>
      <p:sp>
        <p:nvSpPr>
          <p:cNvPr id="46" name="Line 20"/>
          <p:cNvSpPr>
            <a:spLocks noChangeShapeType="1"/>
          </p:cNvSpPr>
          <p:nvPr/>
        </p:nvSpPr>
        <p:spPr bwMode="auto">
          <a:xfrm>
            <a:off x="3365500" y="-901699"/>
            <a:ext cx="2692400" cy="8064500"/>
          </a:xfrm>
          <a:prstGeom prst="line">
            <a:avLst/>
          </a:prstGeom>
          <a:ln>
            <a:headEnd/>
            <a:tailE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dk1"/>
          </a:lnRef>
          <a:fillRef idx="0">
            <a:schemeClr val="dk1"/>
          </a:fillRef>
          <a:effectRef idx="2">
            <a:schemeClr val="dk1"/>
          </a:effectRef>
          <a:fontRef idx="minor">
            <a:schemeClr val="tx1"/>
          </a:fontRef>
        </p:style>
        <p:txBody>
          <a:bodyPr/>
          <a:lstStyle/>
          <a:p>
            <a:endParaRPr lang="en-GB"/>
          </a:p>
        </p:txBody>
      </p:sp>
      <p:sp>
        <p:nvSpPr>
          <p:cNvPr id="56" name="Line 20"/>
          <p:cNvSpPr>
            <a:spLocks noChangeShapeType="1"/>
          </p:cNvSpPr>
          <p:nvPr/>
        </p:nvSpPr>
        <p:spPr bwMode="auto">
          <a:xfrm>
            <a:off x="1480518" y="-471581"/>
            <a:ext cx="5090214" cy="7634381"/>
          </a:xfrm>
          <a:prstGeom prst="line">
            <a:avLst/>
          </a:prstGeom>
          <a:ln>
            <a:headEnd/>
            <a:tailEnd/>
          </a:ln>
        </p:spPr>
        <p:style>
          <a:lnRef idx="3">
            <a:schemeClr val="accent5"/>
          </a:lnRef>
          <a:fillRef idx="0">
            <a:schemeClr val="accent5"/>
          </a:fillRef>
          <a:effectRef idx="2">
            <a:schemeClr val="accent5"/>
          </a:effectRef>
          <a:fontRef idx="minor">
            <a:schemeClr val="tx1"/>
          </a:fontRef>
        </p:style>
        <p:txBody>
          <a:bodyPr/>
          <a:lstStyle/>
          <a:p>
            <a:endParaRPr lang="en-GB" dirty="0"/>
          </a:p>
        </p:txBody>
      </p:sp>
      <p:sp>
        <p:nvSpPr>
          <p:cNvPr id="2" name="Rectangle 1"/>
          <p:cNvSpPr/>
          <p:nvPr/>
        </p:nvSpPr>
        <p:spPr>
          <a:xfrm>
            <a:off x="7830251" y="116632"/>
            <a:ext cx="504056" cy="4469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400" b="1" dirty="0"/>
              <a:t>A</a:t>
            </a:r>
          </a:p>
        </p:txBody>
      </p:sp>
      <p:sp>
        <p:nvSpPr>
          <p:cNvPr id="57" name="Rectangle 56"/>
          <p:cNvSpPr/>
          <p:nvPr/>
        </p:nvSpPr>
        <p:spPr>
          <a:xfrm>
            <a:off x="6353943" y="50263"/>
            <a:ext cx="504056" cy="4469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B</a:t>
            </a:r>
          </a:p>
        </p:txBody>
      </p:sp>
      <p:sp>
        <p:nvSpPr>
          <p:cNvPr id="58" name="Rectangle 57"/>
          <p:cNvSpPr/>
          <p:nvPr/>
        </p:nvSpPr>
        <p:spPr>
          <a:xfrm>
            <a:off x="8402557" y="3802838"/>
            <a:ext cx="504056" cy="4469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b="1" dirty="0"/>
              <a:t>C</a:t>
            </a:r>
          </a:p>
        </p:txBody>
      </p:sp>
      <p:sp>
        <p:nvSpPr>
          <p:cNvPr id="59" name="Rectangle 58"/>
          <p:cNvSpPr/>
          <p:nvPr/>
        </p:nvSpPr>
        <p:spPr>
          <a:xfrm>
            <a:off x="248878" y="5929601"/>
            <a:ext cx="504056" cy="4469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400" b="1" dirty="0"/>
              <a:t>D</a:t>
            </a:r>
          </a:p>
        </p:txBody>
      </p:sp>
      <p:sp>
        <p:nvSpPr>
          <p:cNvPr id="60" name="Rectangle 59"/>
          <p:cNvSpPr/>
          <p:nvPr/>
        </p:nvSpPr>
        <p:spPr>
          <a:xfrm>
            <a:off x="3355206" y="92002"/>
            <a:ext cx="504056" cy="44693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b="1" dirty="0"/>
              <a:t>E</a:t>
            </a:r>
          </a:p>
        </p:txBody>
      </p:sp>
      <p:sp>
        <p:nvSpPr>
          <p:cNvPr id="61" name="Rectangle 60"/>
          <p:cNvSpPr/>
          <p:nvPr/>
        </p:nvSpPr>
        <p:spPr>
          <a:xfrm>
            <a:off x="2817429" y="1879078"/>
            <a:ext cx="504056" cy="4469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400" b="1" dirty="0"/>
              <a:t>F</a:t>
            </a:r>
          </a:p>
        </p:txBody>
      </p:sp>
      <p:sp>
        <p:nvSpPr>
          <p:cNvPr id="53" name="TextBox 52"/>
          <p:cNvSpPr txBox="1"/>
          <p:nvPr/>
        </p:nvSpPr>
        <p:spPr>
          <a:xfrm>
            <a:off x="4571508" y="5628347"/>
            <a:ext cx="4431936" cy="954107"/>
          </a:xfrm>
          <a:prstGeom prst="rect">
            <a:avLst/>
          </a:prstGeom>
          <a:solidFill>
            <a:schemeClr val="bg1">
              <a:alpha val="87000"/>
            </a:schemeClr>
          </a:solidFill>
        </p:spPr>
        <p:txBody>
          <a:bodyPr wrap="square" rtlCol="0">
            <a:spAutoFit/>
          </a:bodyPr>
          <a:lstStyle/>
          <a:p>
            <a:r>
              <a:rPr lang="en-GB" sz="2800" dirty="0"/>
              <a:t>Determine the full equation of each line.</a:t>
            </a:r>
          </a:p>
        </p:txBody>
      </p:sp>
      <p:grpSp>
        <p:nvGrpSpPr>
          <p:cNvPr id="51" name="Group 50"/>
          <p:cNvGrpSpPr/>
          <p:nvPr/>
        </p:nvGrpSpPr>
        <p:grpSpPr>
          <a:xfrm>
            <a:off x="0" y="0"/>
            <a:ext cx="2409371" cy="599127"/>
            <a:chOff x="0" y="13335"/>
            <a:chExt cx="9144218" cy="599127"/>
          </a:xfrm>
        </p:grpSpPr>
        <p:sp>
          <p:nvSpPr>
            <p:cNvPr id="52"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Examples</a:t>
              </a:r>
            </a:p>
          </p:txBody>
        </p:sp>
        <p:cxnSp>
          <p:nvCxnSpPr>
            <p:cNvPr id="64" name="Straight Connector 6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5" name="TextBox 64"/>
              <p:cNvSpPr txBox="1"/>
              <p:nvPr/>
            </p:nvSpPr>
            <p:spPr>
              <a:xfrm>
                <a:off x="72363" y="2708268"/>
                <a:ext cx="2223997" cy="2346540"/>
              </a:xfrm>
              <a:prstGeom prst="rect">
                <a:avLst/>
              </a:prstGeom>
              <a:solidFill>
                <a:schemeClr val="bg1">
                  <a:alpha val="87000"/>
                </a:schemeClr>
              </a:solidFill>
            </p:spPr>
            <p:txBody>
              <a:bodyPr wrap="square" rtlCol="0">
                <a:spAutoFit/>
              </a:bodyPr>
              <a:lstStyle/>
              <a:p>
                <a:r>
                  <a:rPr lang="en-GB" sz="2000" b="1" dirty="0"/>
                  <a:t>A: </a:t>
                </a:r>
                <a14:m>
                  <m:oMath xmlns:m="http://schemas.openxmlformats.org/officeDocument/2006/math">
                    <m:r>
                      <a:rPr lang="en-GB" sz="2000" b="1" i="1" smtClean="0">
                        <a:latin typeface="Cambria Math" panose="02040503050406030204" pitchFamily="18" charset="0"/>
                      </a:rPr>
                      <m:t>𝒚</m:t>
                    </m:r>
                    <m:r>
                      <a:rPr lang="en-GB" sz="2000" b="1" i="1" smtClean="0">
                        <a:latin typeface="Cambria Math" panose="02040503050406030204" pitchFamily="18" charset="0"/>
                      </a:rPr>
                      <m:t>=</m:t>
                    </m:r>
                    <m:r>
                      <a:rPr lang="en-GB" sz="2000" b="1" i="1" smtClean="0">
                        <a:latin typeface="Cambria Math" panose="02040503050406030204" pitchFamily="18" charset="0"/>
                      </a:rPr>
                      <m:t>𝒙</m:t>
                    </m:r>
                    <m:r>
                      <a:rPr lang="en-GB" sz="2000" b="1" i="1" smtClean="0">
                        <a:latin typeface="Cambria Math" panose="02040503050406030204" pitchFamily="18" charset="0"/>
                      </a:rPr>
                      <m:t>−</m:t>
                    </m:r>
                    <m:r>
                      <a:rPr lang="en-GB" sz="2000" b="1" i="1" smtClean="0">
                        <a:latin typeface="Cambria Math" panose="02040503050406030204" pitchFamily="18" charset="0"/>
                      </a:rPr>
                      <m:t>𝟏</m:t>
                    </m:r>
                  </m:oMath>
                </a14:m>
                <a:br>
                  <a:rPr lang="en-GB" sz="2000" b="1" dirty="0"/>
                </a:br>
                <a:r>
                  <a:rPr lang="en-GB" sz="2000" b="1" dirty="0"/>
                  <a:t>B: </a:t>
                </a:r>
                <a14:m>
                  <m:oMath xmlns:m="http://schemas.openxmlformats.org/officeDocument/2006/math">
                    <m:r>
                      <a:rPr lang="en-GB" sz="2000" b="1" i="1" smtClean="0">
                        <a:latin typeface="Cambria Math" panose="02040503050406030204" pitchFamily="18" charset="0"/>
                      </a:rPr>
                      <m:t>𝒚</m:t>
                    </m:r>
                    <m:r>
                      <a:rPr lang="en-GB" sz="2000" b="1" i="1" smtClean="0">
                        <a:latin typeface="Cambria Math" panose="02040503050406030204" pitchFamily="18" charset="0"/>
                      </a:rPr>
                      <m:t>=</m:t>
                    </m:r>
                    <m:r>
                      <a:rPr lang="en-GB" sz="2000" b="1" i="1" smtClean="0">
                        <a:latin typeface="Cambria Math" panose="02040503050406030204" pitchFamily="18" charset="0"/>
                      </a:rPr>
                      <m:t>𝟐</m:t>
                    </m:r>
                    <m:r>
                      <a:rPr lang="en-GB" sz="2000" b="1" i="1" smtClean="0">
                        <a:latin typeface="Cambria Math" panose="02040503050406030204" pitchFamily="18" charset="0"/>
                      </a:rPr>
                      <m:t>𝒙</m:t>
                    </m:r>
                    <m:r>
                      <a:rPr lang="en-GB" sz="2000" b="1" i="1" smtClean="0">
                        <a:latin typeface="Cambria Math" panose="02040503050406030204" pitchFamily="18" charset="0"/>
                      </a:rPr>
                      <m:t>−</m:t>
                    </m:r>
                    <m:r>
                      <a:rPr lang="en-GB" sz="2000" b="1" i="1" smtClean="0">
                        <a:latin typeface="Cambria Math" panose="02040503050406030204" pitchFamily="18" charset="0"/>
                      </a:rPr>
                      <m:t>𝟏</m:t>
                    </m:r>
                  </m:oMath>
                </a14:m>
                <a:endParaRPr lang="en-GB" sz="2000" b="1" dirty="0"/>
              </a:p>
              <a:p>
                <a:r>
                  <a:rPr lang="en-GB" sz="2000" b="1" dirty="0"/>
                  <a:t>C: </a:t>
                </a:r>
                <a14:m>
                  <m:oMath xmlns:m="http://schemas.openxmlformats.org/officeDocument/2006/math">
                    <m:r>
                      <a:rPr lang="en-GB" sz="2000" b="1" i="1" smtClean="0">
                        <a:latin typeface="Cambria Math" panose="02040503050406030204" pitchFamily="18" charset="0"/>
                      </a:rPr>
                      <m:t>𝒚</m:t>
                    </m:r>
                    <m:r>
                      <a:rPr lang="en-GB" sz="2000" b="1" i="1" smtClean="0">
                        <a:latin typeface="Cambria Math" panose="02040503050406030204" pitchFamily="18" charset="0"/>
                      </a:rPr>
                      <m:t>=−</m:t>
                    </m:r>
                    <m:f>
                      <m:fPr>
                        <m:ctrlPr>
                          <a:rPr lang="en-GB" sz="2000" b="1" i="1" smtClean="0">
                            <a:latin typeface="Cambria Math" panose="02040503050406030204" pitchFamily="18" charset="0"/>
                          </a:rPr>
                        </m:ctrlPr>
                      </m:fPr>
                      <m:num>
                        <m:r>
                          <a:rPr lang="en-GB" sz="2000" b="1" i="1" smtClean="0">
                            <a:latin typeface="Cambria Math" panose="02040503050406030204" pitchFamily="18" charset="0"/>
                          </a:rPr>
                          <m:t>𝟏</m:t>
                        </m:r>
                      </m:num>
                      <m:den>
                        <m:r>
                          <a:rPr lang="en-GB" sz="2000" b="1" i="1" smtClean="0">
                            <a:latin typeface="Cambria Math" panose="02040503050406030204" pitchFamily="18" charset="0"/>
                          </a:rPr>
                          <m:t>𝟐</m:t>
                        </m:r>
                      </m:den>
                    </m:f>
                    <m:r>
                      <a:rPr lang="en-GB" sz="2000" b="1" i="1" smtClean="0">
                        <a:latin typeface="Cambria Math" panose="02040503050406030204" pitchFamily="18" charset="0"/>
                      </a:rPr>
                      <m:t>𝒙</m:t>
                    </m:r>
                    <m:r>
                      <a:rPr lang="en-GB" sz="2000" b="1" i="1" smtClean="0">
                        <a:latin typeface="Cambria Math" panose="02040503050406030204" pitchFamily="18" charset="0"/>
                      </a:rPr>
                      <m:t>+</m:t>
                    </m:r>
                    <m:r>
                      <a:rPr lang="en-GB" sz="2000" b="1" i="1" smtClean="0">
                        <a:latin typeface="Cambria Math" panose="02040503050406030204" pitchFamily="18" charset="0"/>
                      </a:rPr>
                      <m:t>𝟐</m:t>
                    </m:r>
                  </m:oMath>
                </a14:m>
                <a:endParaRPr lang="en-GB" sz="2000" b="1" dirty="0"/>
              </a:p>
              <a:p>
                <a:r>
                  <a:rPr lang="en-GB" sz="2000" b="1" dirty="0"/>
                  <a:t>D: </a:t>
                </a:r>
                <a14:m>
                  <m:oMath xmlns:m="http://schemas.openxmlformats.org/officeDocument/2006/math">
                    <m:r>
                      <a:rPr lang="en-GB" sz="2000" b="1" i="1" smtClean="0">
                        <a:latin typeface="Cambria Math" panose="02040503050406030204" pitchFamily="18" charset="0"/>
                      </a:rPr>
                      <m:t>𝒚</m:t>
                    </m:r>
                    <m:r>
                      <a:rPr lang="en-GB" sz="2000" b="1" i="1" smtClean="0">
                        <a:latin typeface="Cambria Math" panose="02040503050406030204" pitchFamily="18" charset="0"/>
                      </a:rPr>
                      <m:t>=</m:t>
                    </m:r>
                    <m:f>
                      <m:fPr>
                        <m:ctrlPr>
                          <a:rPr lang="en-GB" sz="2000" b="1" i="1" smtClean="0">
                            <a:latin typeface="Cambria Math" panose="02040503050406030204" pitchFamily="18" charset="0"/>
                          </a:rPr>
                        </m:ctrlPr>
                      </m:fPr>
                      <m:num>
                        <m:r>
                          <a:rPr lang="en-GB" sz="2000" b="1" i="1" smtClean="0">
                            <a:latin typeface="Cambria Math" panose="02040503050406030204" pitchFamily="18" charset="0"/>
                          </a:rPr>
                          <m:t>𝟏</m:t>
                        </m:r>
                      </m:num>
                      <m:den>
                        <m:r>
                          <a:rPr lang="en-GB" sz="2000" b="1" i="1" smtClean="0">
                            <a:latin typeface="Cambria Math" panose="02040503050406030204" pitchFamily="18" charset="0"/>
                          </a:rPr>
                          <m:t>𝟑</m:t>
                        </m:r>
                      </m:den>
                    </m:f>
                    <m:r>
                      <a:rPr lang="en-GB" sz="2000" b="1" i="1" smtClean="0">
                        <a:latin typeface="Cambria Math" panose="02040503050406030204" pitchFamily="18" charset="0"/>
                      </a:rPr>
                      <m:t>𝒙</m:t>
                    </m:r>
                    <m:r>
                      <a:rPr lang="en-GB" sz="2000" b="1" i="1" smtClean="0">
                        <a:latin typeface="Cambria Math" panose="02040503050406030204" pitchFamily="18" charset="0"/>
                      </a:rPr>
                      <m:t>−</m:t>
                    </m:r>
                    <m:r>
                      <a:rPr lang="en-GB" sz="2000" b="1" i="1" smtClean="0">
                        <a:latin typeface="Cambria Math" panose="02040503050406030204" pitchFamily="18" charset="0"/>
                      </a:rPr>
                      <m:t>𝟐</m:t>
                    </m:r>
                  </m:oMath>
                </a14:m>
                <a:endParaRPr lang="en-GB" sz="2000" b="1" dirty="0"/>
              </a:p>
              <a:p>
                <a:r>
                  <a:rPr lang="en-GB" sz="2000" b="1" dirty="0"/>
                  <a:t>E: </a:t>
                </a:r>
                <a14:m>
                  <m:oMath xmlns:m="http://schemas.openxmlformats.org/officeDocument/2006/math">
                    <m:r>
                      <a:rPr lang="en-GB" sz="2000" b="1" i="1" smtClean="0">
                        <a:latin typeface="Cambria Math" panose="02040503050406030204" pitchFamily="18" charset="0"/>
                      </a:rPr>
                      <m:t>𝒚</m:t>
                    </m:r>
                    <m:r>
                      <a:rPr lang="en-GB" sz="2000" b="1" i="1" smtClean="0">
                        <a:latin typeface="Cambria Math" panose="02040503050406030204" pitchFamily="18" charset="0"/>
                      </a:rPr>
                      <m:t>=−</m:t>
                    </m:r>
                    <m:r>
                      <a:rPr lang="en-GB" sz="2000" b="1" i="1" smtClean="0">
                        <a:latin typeface="Cambria Math" panose="02040503050406030204" pitchFamily="18" charset="0"/>
                      </a:rPr>
                      <m:t>𝟑</m:t>
                    </m:r>
                    <m:r>
                      <a:rPr lang="en-GB" sz="2000" b="1" i="1" smtClean="0">
                        <a:latin typeface="Cambria Math" panose="02040503050406030204" pitchFamily="18" charset="0"/>
                      </a:rPr>
                      <m:t>𝒙</m:t>
                    </m:r>
                    <m:r>
                      <a:rPr lang="en-GB" sz="2000" b="1" i="1" smtClean="0">
                        <a:latin typeface="Cambria Math" panose="02040503050406030204" pitchFamily="18" charset="0"/>
                      </a:rPr>
                      <m:t>+</m:t>
                    </m:r>
                    <m:r>
                      <a:rPr lang="en-GB" sz="2000" b="1" i="1" smtClean="0">
                        <a:latin typeface="Cambria Math" panose="02040503050406030204" pitchFamily="18" charset="0"/>
                      </a:rPr>
                      <m:t>𝟏</m:t>
                    </m:r>
                  </m:oMath>
                </a14:m>
                <a:endParaRPr lang="en-GB" sz="2000" b="1" dirty="0"/>
              </a:p>
              <a:p>
                <a:r>
                  <a:rPr lang="en-GB" sz="2000" b="1" dirty="0"/>
                  <a:t>F: </a:t>
                </a:r>
                <a14:m>
                  <m:oMath xmlns:m="http://schemas.openxmlformats.org/officeDocument/2006/math">
                    <m:r>
                      <a:rPr lang="en-GB" sz="2000" b="1" i="1" smtClean="0">
                        <a:latin typeface="Cambria Math" panose="02040503050406030204" pitchFamily="18" charset="0"/>
                      </a:rPr>
                      <m:t>𝒚</m:t>
                    </m:r>
                    <m:r>
                      <a:rPr lang="en-GB" sz="2000" b="1" i="1" smtClean="0">
                        <a:latin typeface="Cambria Math" panose="02040503050406030204" pitchFamily="18" charset="0"/>
                      </a:rPr>
                      <m:t>=−</m:t>
                    </m:r>
                    <m:f>
                      <m:fPr>
                        <m:ctrlPr>
                          <a:rPr lang="en-GB" sz="2000" b="1" i="1" smtClean="0">
                            <a:latin typeface="Cambria Math" panose="02040503050406030204" pitchFamily="18" charset="0"/>
                          </a:rPr>
                        </m:ctrlPr>
                      </m:fPr>
                      <m:num>
                        <m:r>
                          <a:rPr lang="en-GB" sz="2000" b="1" i="1" smtClean="0">
                            <a:latin typeface="Cambria Math" panose="02040503050406030204" pitchFamily="18" charset="0"/>
                          </a:rPr>
                          <m:t>𝟑</m:t>
                        </m:r>
                      </m:num>
                      <m:den>
                        <m:r>
                          <a:rPr lang="en-GB" sz="2000" b="1" i="1" smtClean="0">
                            <a:latin typeface="Cambria Math" panose="02040503050406030204" pitchFamily="18" charset="0"/>
                          </a:rPr>
                          <m:t>𝟐</m:t>
                        </m:r>
                      </m:den>
                    </m:f>
                    <m:r>
                      <a:rPr lang="en-GB" sz="2000" b="1" i="1" smtClean="0">
                        <a:latin typeface="Cambria Math" panose="02040503050406030204" pitchFamily="18" charset="0"/>
                      </a:rPr>
                      <m:t>𝒙</m:t>
                    </m:r>
                    <m:r>
                      <a:rPr lang="en-GB" sz="2000" b="1" i="1" smtClean="0">
                        <a:latin typeface="Cambria Math" panose="02040503050406030204" pitchFamily="18" charset="0"/>
                      </a:rPr>
                      <m:t>−</m:t>
                    </m:r>
                    <m:r>
                      <a:rPr lang="en-GB" sz="2000" b="1" i="1" smtClean="0">
                        <a:latin typeface="Cambria Math" panose="02040503050406030204" pitchFamily="18" charset="0"/>
                      </a:rPr>
                      <m:t>𝟏</m:t>
                    </m:r>
                  </m:oMath>
                </a14:m>
                <a:endParaRPr lang="en-GB" sz="2000" b="1" dirty="0"/>
              </a:p>
            </p:txBody>
          </p:sp>
        </mc:Choice>
        <mc:Fallback xmlns="">
          <p:sp>
            <p:nvSpPr>
              <p:cNvPr id="65" name="TextBox 64"/>
              <p:cNvSpPr txBox="1">
                <a:spLocks noRot="1" noChangeAspect="1" noMove="1" noResize="1" noEditPoints="1" noAdjustHandles="1" noChangeArrowheads="1" noChangeShapeType="1" noTextEdit="1"/>
              </p:cNvSpPr>
              <p:nvPr/>
            </p:nvSpPr>
            <p:spPr>
              <a:xfrm>
                <a:off x="72363" y="2708268"/>
                <a:ext cx="2223997" cy="2346540"/>
              </a:xfrm>
              <a:prstGeom prst="rect">
                <a:avLst/>
              </a:prstGeom>
              <a:blipFill rotWithShape="0">
                <a:blip r:embed="rId2"/>
                <a:stretch>
                  <a:fillRect l="-3014" t="-1299" b="-1039"/>
                </a:stretch>
              </a:blipFill>
            </p:spPr>
            <p:txBody>
              <a:bodyPr/>
              <a:lstStyle/>
              <a:p>
                <a:r>
                  <a:rPr lang="en-GB">
                    <a:noFill/>
                  </a:rPr>
                  <a:t> </a:t>
                </a:r>
              </a:p>
            </p:txBody>
          </p:sp>
        </mc:Fallback>
      </mc:AlternateContent>
      <p:sp>
        <p:nvSpPr>
          <p:cNvPr id="66" name="Rectangle 65"/>
          <p:cNvSpPr/>
          <p:nvPr/>
        </p:nvSpPr>
        <p:spPr>
          <a:xfrm>
            <a:off x="911172" y="2727959"/>
            <a:ext cx="940488" cy="2918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67" name="Rectangle 66"/>
          <p:cNvSpPr/>
          <p:nvPr/>
        </p:nvSpPr>
        <p:spPr>
          <a:xfrm>
            <a:off x="918076" y="3063483"/>
            <a:ext cx="940488" cy="2918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68" name="Rectangle 67"/>
          <p:cNvSpPr/>
          <p:nvPr/>
        </p:nvSpPr>
        <p:spPr>
          <a:xfrm>
            <a:off x="910264" y="3389038"/>
            <a:ext cx="987116" cy="40572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69" name="Rectangle 68"/>
          <p:cNvSpPr/>
          <p:nvPr/>
        </p:nvSpPr>
        <p:spPr>
          <a:xfrm>
            <a:off x="917850" y="3839492"/>
            <a:ext cx="987116" cy="40572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70" name="Rectangle 69"/>
          <p:cNvSpPr/>
          <p:nvPr/>
        </p:nvSpPr>
        <p:spPr>
          <a:xfrm>
            <a:off x="926257" y="4274820"/>
            <a:ext cx="978743" cy="31355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71" name="Rectangle 70"/>
          <p:cNvSpPr/>
          <p:nvPr/>
        </p:nvSpPr>
        <p:spPr>
          <a:xfrm>
            <a:off x="910239" y="4588377"/>
            <a:ext cx="978743" cy="3914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7077679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6"/>
                                        </p:tgtEl>
                                      </p:cBhvr>
                                    </p:animEffect>
                                    <p:set>
                                      <p:cBhvr>
                                        <p:cTn id="7" dur="1" fill="hold">
                                          <p:stCondLst>
                                            <p:cond delay="49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8" restart="whenNotActive" fill="hold" evtFilter="cancelBubble" nodeType="interactiveSeq">
                <p:stCondLst>
                  <p:cond evt="onClick" delay="0">
                    <p:tgtEl>
                      <p:spTgt spid="6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67"/>
                                        </p:tgtEl>
                                      </p:cBhvr>
                                    </p:animEffect>
                                    <p:set>
                                      <p:cBhvr>
                                        <p:cTn id="13"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14" restart="whenNotActive" fill="hold" evtFilter="cancelBubble" nodeType="interactiveSeq">
                <p:stCondLst>
                  <p:cond evt="onClick" delay="0">
                    <p:tgtEl>
                      <p:spTgt spid="6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68"/>
                                        </p:tgtEl>
                                      </p:cBhvr>
                                    </p:animEffect>
                                    <p:set>
                                      <p:cBhvr>
                                        <p:cTn id="19" dur="1" fill="hold">
                                          <p:stCondLst>
                                            <p:cond delay="4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20" restart="whenNotActive" fill="hold" evtFilter="cancelBubble" nodeType="interactiveSeq">
                <p:stCondLst>
                  <p:cond evt="onClick" delay="0">
                    <p:tgtEl>
                      <p:spTgt spid="6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69"/>
                                        </p:tgtEl>
                                      </p:cBhvr>
                                    </p:animEffect>
                                    <p:set>
                                      <p:cBhvr>
                                        <p:cTn id="25" dur="1" fill="hold">
                                          <p:stCondLst>
                                            <p:cond delay="4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26" restart="whenNotActive" fill="hold" evtFilter="cancelBubble" nodeType="interactiveSeq">
                <p:stCondLst>
                  <p:cond evt="onClick" delay="0">
                    <p:tgtEl>
                      <p:spTgt spid="70"/>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70"/>
                                        </p:tgtEl>
                                      </p:cBhvr>
                                    </p:animEffect>
                                    <p:set>
                                      <p:cBhvr>
                                        <p:cTn id="31" dur="1" fill="hold">
                                          <p:stCondLst>
                                            <p:cond delay="499"/>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70"/>
                  </p:tgtEl>
                </p:cond>
              </p:nextCondLst>
            </p:seq>
            <p:seq concurrent="1" nextAc="seek">
              <p:cTn id="32" restart="whenNotActive" fill="hold" evtFilter="cancelBubble" nodeType="interactiveSeq">
                <p:stCondLst>
                  <p:cond evt="onClick" delay="0">
                    <p:tgtEl>
                      <p:spTgt spid="71"/>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71"/>
                                        </p:tgtEl>
                                      </p:cBhvr>
                                    </p:animEffect>
                                    <p:set>
                                      <p:cBhvr>
                                        <p:cTn id="37" dur="1" fill="hold">
                                          <p:stCondLst>
                                            <p:cond delay="499"/>
                                          </p:stCondLst>
                                        </p:cTn>
                                        <p:tgtEl>
                                          <p:spTgt spid="71"/>
                                        </p:tgtEl>
                                        <p:attrNameLst>
                                          <p:attrName>style.visibility</p:attrName>
                                        </p:attrNameLst>
                                      </p:cBhvr>
                                      <p:to>
                                        <p:strVal val="hidden"/>
                                      </p:to>
                                    </p:set>
                                  </p:childTnLst>
                                </p:cTn>
                              </p:par>
                            </p:childTnLst>
                          </p:cTn>
                        </p:par>
                      </p:childTnLst>
                    </p:cTn>
                  </p:par>
                </p:childTnLst>
              </p:cTn>
              <p:nextCondLst>
                <p:cond evt="onClick" delay="0">
                  <p:tgtEl>
                    <p:spTgt spid="71"/>
                  </p:tgtEl>
                </p:cond>
              </p:nextCondLst>
            </p:seq>
          </p:childTnLst>
        </p:cTn>
      </p:par>
    </p:tnLst>
    <p:bldLst>
      <p:bldP spid="66" grpId="0" animBg="1"/>
      <p:bldP spid="67" grpId="0" animBg="1"/>
      <p:bldP spid="68" grpId="0" animBg="1"/>
      <p:bldP spid="69" grpId="0" animBg="1"/>
      <p:bldP spid="70" grpId="0" animBg="1"/>
      <p:bldP spid="7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2"/>
          <p:cNvSpPr>
            <a:spLocks noChangeShapeType="1"/>
          </p:cNvSpPr>
          <p:nvPr/>
        </p:nvSpPr>
        <p:spPr bwMode="auto">
          <a:xfrm>
            <a:off x="4572000" y="0"/>
            <a:ext cx="0" cy="68580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3" name="Line 3"/>
          <p:cNvSpPr>
            <a:spLocks noChangeShapeType="1"/>
          </p:cNvSpPr>
          <p:nvPr/>
        </p:nvSpPr>
        <p:spPr bwMode="auto">
          <a:xfrm>
            <a:off x="0" y="3429000"/>
            <a:ext cx="91440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4" name="Text Box 4"/>
          <p:cNvSpPr txBox="1">
            <a:spLocks noChangeArrowheads="1"/>
          </p:cNvSpPr>
          <p:nvPr/>
        </p:nvSpPr>
        <p:spPr bwMode="auto">
          <a:xfrm>
            <a:off x="0" y="342900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1pPr>
            <a:lvl2pPr>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2pPr>
            <a:lvl3pPr>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3pPr>
            <a:lvl4pPr>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4pPr>
            <a:lvl5pPr>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5pPr>
            <a:lvl6pPr fontAlgn="base">
              <a:spcBef>
                <a:spcPct val="0"/>
              </a:spcBef>
              <a:spcAft>
                <a:spcPct val="0"/>
              </a:spcAft>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6pPr>
            <a:lvl7pPr fontAlgn="base">
              <a:spcBef>
                <a:spcPct val="0"/>
              </a:spcBef>
              <a:spcAft>
                <a:spcPct val="0"/>
              </a:spcAft>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7pPr>
            <a:lvl8pPr fontAlgn="base">
              <a:spcBef>
                <a:spcPct val="0"/>
              </a:spcBef>
              <a:spcAft>
                <a:spcPct val="0"/>
              </a:spcAft>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8pPr>
            <a:lvl9pPr fontAlgn="base">
              <a:spcBef>
                <a:spcPct val="0"/>
              </a:spcBef>
              <a:spcAft>
                <a:spcPct val="0"/>
              </a:spcAft>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9pPr>
          </a:lstStyle>
          <a:p>
            <a:pPr>
              <a:spcBef>
                <a:spcPct val="50000"/>
              </a:spcBef>
            </a:pPr>
            <a:r>
              <a:rPr lang="en-GB" sz="1400" dirty="0"/>
              <a:t>x	-5	-4	-3	-2	-1	0	1	2	3	4	5	6</a:t>
            </a:r>
            <a:endParaRPr lang="en-US" sz="1400" dirty="0"/>
          </a:p>
        </p:txBody>
      </p:sp>
      <p:sp>
        <p:nvSpPr>
          <p:cNvPr id="10245" name="Line 5"/>
          <p:cNvSpPr>
            <a:spLocks noChangeShapeType="1"/>
          </p:cNvSpPr>
          <p:nvPr/>
        </p:nvSpPr>
        <p:spPr bwMode="auto">
          <a:xfrm flipH="1">
            <a:off x="25082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6" name="Line 6"/>
          <p:cNvSpPr>
            <a:spLocks noChangeShapeType="1"/>
          </p:cNvSpPr>
          <p:nvPr/>
        </p:nvSpPr>
        <p:spPr bwMode="auto">
          <a:xfrm>
            <a:off x="971550"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7" name="Line 7"/>
          <p:cNvSpPr>
            <a:spLocks noChangeShapeType="1"/>
          </p:cNvSpPr>
          <p:nvPr/>
        </p:nvSpPr>
        <p:spPr bwMode="auto">
          <a:xfrm>
            <a:off x="169227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8" name="Line 8"/>
          <p:cNvSpPr>
            <a:spLocks noChangeShapeType="1"/>
          </p:cNvSpPr>
          <p:nvPr/>
        </p:nvSpPr>
        <p:spPr bwMode="auto">
          <a:xfrm>
            <a:off x="2411413"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9" name="Line 9"/>
          <p:cNvSpPr>
            <a:spLocks noChangeShapeType="1"/>
          </p:cNvSpPr>
          <p:nvPr/>
        </p:nvSpPr>
        <p:spPr bwMode="auto">
          <a:xfrm>
            <a:off x="3132138"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0" name="Line 10"/>
          <p:cNvSpPr>
            <a:spLocks noChangeShapeType="1"/>
          </p:cNvSpPr>
          <p:nvPr/>
        </p:nvSpPr>
        <p:spPr bwMode="auto">
          <a:xfrm>
            <a:off x="0" y="2708275"/>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1" name="Line 11"/>
          <p:cNvSpPr>
            <a:spLocks noChangeShapeType="1"/>
          </p:cNvSpPr>
          <p:nvPr/>
        </p:nvSpPr>
        <p:spPr bwMode="auto">
          <a:xfrm>
            <a:off x="529272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2" name="Line 12"/>
          <p:cNvSpPr>
            <a:spLocks noChangeShapeType="1"/>
          </p:cNvSpPr>
          <p:nvPr/>
        </p:nvSpPr>
        <p:spPr bwMode="auto">
          <a:xfrm>
            <a:off x="6011863"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3" name="Line 13"/>
          <p:cNvSpPr>
            <a:spLocks noChangeShapeType="1"/>
          </p:cNvSpPr>
          <p:nvPr/>
        </p:nvSpPr>
        <p:spPr bwMode="auto">
          <a:xfrm>
            <a:off x="6732588"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4" name="Line 14"/>
          <p:cNvSpPr>
            <a:spLocks noChangeShapeType="1"/>
          </p:cNvSpPr>
          <p:nvPr/>
        </p:nvSpPr>
        <p:spPr bwMode="auto">
          <a:xfrm>
            <a:off x="745172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5" name="Line 15"/>
          <p:cNvSpPr>
            <a:spLocks noChangeShapeType="1"/>
          </p:cNvSpPr>
          <p:nvPr/>
        </p:nvSpPr>
        <p:spPr bwMode="auto">
          <a:xfrm>
            <a:off x="8172450"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6" name="Line 16"/>
          <p:cNvSpPr>
            <a:spLocks noChangeShapeType="1"/>
          </p:cNvSpPr>
          <p:nvPr/>
        </p:nvSpPr>
        <p:spPr bwMode="auto">
          <a:xfrm>
            <a:off x="889317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7" name="Line 17"/>
          <p:cNvSpPr>
            <a:spLocks noChangeShapeType="1"/>
          </p:cNvSpPr>
          <p:nvPr/>
        </p:nvSpPr>
        <p:spPr bwMode="auto">
          <a:xfrm>
            <a:off x="0" y="549275"/>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8" name="Line 18"/>
          <p:cNvSpPr>
            <a:spLocks noChangeShapeType="1"/>
          </p:cNvSpPr>
          <p:nvPr/>
        </p:nvSpPr>
        <p:spPr bwMode="auto">
          <a:xfrm>
            <a:off x="0" y="1268413"/>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9" name="Line 19"/>
          <p:cNvSpPr>
            <a:spLocks noChangeShapeType="1"/>
          </p:cNvSpPr>
          <p:nvPr/>
        </p:nvSpPr>
        <p:spPr bwMode="auto">
          <a:xfrm>
            <a:off x="0" y="1989138"/>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0" name="Line 20"/>
          <p:cNvSpPr>
            <a:spLocks noChangeShapeType="1"/>
          </p:cNvSpPr>
          <p:nvPr/>
        </p:nvSpPr>
        <p:spPr bwMode="auto">
          <a:xfrm flipV="1">
            <a:off x="323529" y="-243408"/>
            <a:ext cx="7200800" cy="7200800"/>
          </a:xfrm>
          <a:prstGeom prst="line">
            <a:avLst/>
          </a:prstGeom>
          <a:ln>
            <a:headEnd/>
            <a:tailE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2"/>
          </a:lnRef>
          <a:fillRef idx="0">
            <a:schemeClr val="accent2"/>
          </a:fillRef>
          <a:effectRef idx="2">
            <a:schemeClr val="accent2"/>
          </a:effectRef>
          <a:fontRef idx="minor">
            <a:schemeClr val="tx1"/>
          </a:fontRef>
        </p:style>
        <p:txBody>
          <a:bodyPr/>
          <a:lstStyle/>
          <a:p>
            <a:endParaRPr lang="en-GB"/>
          </a:p>
        </p:txBody>
      </p:sp>
      <p:sp>
        <p:nvSpPr>
          <p:cNvPr id="10261" name="Line 21"/>
          <p:cNvSpPr>
            <a:spLocks noChangeShapeType="1"/>
          </p:cNvSpPr>
          <p:nvPr/>
        </p:nvSpPr>
        <p:spPr bwMode="auto">
          <a:xfrm>
            <a:off x="0" y="4149725"/>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2" name="Line 22"/>
          <p:cNvSpPr>
            <a:spLocks noChangeShapeType="1"/>
          </p:cNvSpPr>
          <p:nvPr/>
        </p:nvSpPr>
        <p:spPr bwMode="auto">
          <a:xfrm flipV="1">
            <a:off x="0" y="4868863"/>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3" name="Line 23"/>
          <p:cNvSpPr>
            <a:spLocks noChangeShapeType="1"/>
          </p:cNvSpPr>
          <p:nvPr/>
        </p:nvSpPr>
        <p:spPr bwMode="auto">
          <a:xfrm>
            <a:off x="0" y="5589588"/>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4" name="Line 24"/>
          <p:cNvSpPr>
            <a:spLocks noChangeShapeType="1"/>
          </p:cNvSpPr>
          <p:nvPr/>
        </p:nvSpPr>
        <p:spPr bwMode="auto">
          <a:xfrm>
            <a:off x="0" y="6308725"/>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5" name="Text Box 25"/>
          <p:cNvSpPr txBox="1">
            <a:spLocks noChangeArrowheads="1"/>
          </p:cNvSpPr>
          <p:nvPr/>
        </p:nvSpPr>
        <p:spPr bwMode="auto">
          <a:xfrm>
            <a:off x="4283968" y="0"/>
            <a:ext cx="28803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1400" dirty="0"/>
              <a:t>y</a:t>
            </a:r>
          </a:p>
          <a:p>
            <a:endParaRPr lang="en-GB" sz="1400" dirty="0"/>
          </a:p>
          <a:p>
            <a:endParaRPr lang="en-US" sz="1400" dirty="0"/>
          </a:p>
        </p:txBody>
      </p:sp>
      <p:sp>
        <p:nvSpPr>
          <p:cNvPr id="10266" name="Text Box 26"/>
          <p:cNvSpPr txBox="1">
            <a:spLocks noChangeArrowheads="1"/>
          </p:cNvSpPr>
          <p:nvPr/>
        </p:nvSpPr>
        <p:spPr bwMode="auto">
          <a:xfrm>
            <a:off x="4264025" y="258763"/>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400"/>
              <a:t>4</a:t>
            </a:r>
            <a:endParaRPr lang="en-US" sz="1400"/>
          </a:p>
        </p:txBody>
      </p:sp>
      <p:sp>
        <p:nvSpPr>
          <p:cNvPr id="10267" name="Text Box 27"/>
          <p:cNvSpPr txBox="1">
            <a:spLocks noChangeArrowheads="1"/>
          </p:cNvSpPr>
          <p:nvPr/>
        </p:nvSpPr>
        <p:spPr bwMode="auto">
          <a:xfrm>
            <a:off x="4264025" y="979488"/>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400"/>
              <a:t>3</a:t>
            </a:r>
            <a:endParaRPr lang="en-US" sz="1400"/>
          </a:p>
        </p:txBody>
      </p:sp>
      <p:sp>
        <p:nvSpPr>
          <p:cNvPr id="10268" name="Text Box 28"/>
          <p:cNvSpPr txBox="1">
            <a:spLocks noChangeArrowheads="1"/>
          </p:cNvSpPr>
          <p:nvPr/>
        </p:nvSpPr>
        <p:spPr bwMode="auto">
          <a:xfrm>
            <a:off x="4264025" y="1698625"/>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400"/>
              <a:t>2</a:t>
            </a:r>
            <a:endParaRPr lang="en-US" sz="1400"/>
          </a:p>
        </p:txBody>
      </p:sp>
      <p:sp>
        <p:nvSpPr>
          <p:cNvPr id="10269" name="Text Box 29"/>
          <p:cNvSpPr txBox="1">
            <a:spLocks noChangeArrowheads="1"/>
          </p:cNvSpPr>
          <p:nvPr/>
        </p:nvSpPr>
        <p:spPr bwMode="auto">
          <a:xfrm>
            <a:off x="4264025" y="2419350"/>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400"/>
              <a:t>1</a:t>
            </a:r>
            <a:endParaRPr lang="en-US" sz="1400"/>
          </a:p>
        </p:txBody>
      </p:sp>
      <p:sp>
        <p:nvSpPr>
          <p:cNvPr id="10270" name="Text Box 30"/>
          <p:cNvSpPr txBox="1">
            <a:spLocks noChangeArrowheads="1"/>
          </p:cNvSpPr>
          <p:nvPr/>
        </p:nvSpPr>
        <p:spPr bwMode="auto">
          <a:xfrm>
            <a:off x="4264025" y="3859213"/>
            <a:ext cx="3413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400"/>
              <a:t>-1</a:t>
            </a:r>
            <a:endParaRPr lang="en-US" sz="1400"/>
          </a:p>
        </p:txBody>
      </p:sp>
      <p:sp>
        <p:nvSpPr>
          <p:cNvPr id="10271" name="Text Box 31"/>
          <p:cNvSpPr txBox="1">
            <a:spLocks noChangeArrowheads="1"/>
          </p:cNvSpPr>
          <p:nvPr/>
        </p:nvSpPr>
        <p:spPr bwMode="auto">
          <a:xfrm>
            <a:off x="4264025" y="4579938"/>
            <a:ext cx="3413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400"/>
              <a:t>-2</a:t>
            </a:r>
            <a:endParaRPr lang="en-US" sz="1400"/>
          </a:p>
        </p:txBody>
      </p:sp>
      <p:sp>
        <p:nvSpPr>
          <p:cNvPr id="10272" name="Text Box 32"/>
          <p:cNvSpPr txBox="1">
            <a:spLocks noChangeArrowheads="1"/>
          </p:cNvSpPr>
          <p:nvPr/>
        </p:nvSpPr>
        <p:spPr bwMode="auto">
          <a:xfrm>
            <a:off x="4264025" y="5299075"/>
            <a:ext cx="3413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400"/>
              <a:t>-3</a:t>
            </a:r>
            <a:endParaRPr lang="en-US" sz="1400"/>
          </a:p>
        </p:txBody>
      </p:sp>
      <p:sp>
        <p:nvSpPr>
          <p:cNvPr id="10273" name="Text Box 33"/>
          <p:cNvSpPr txBox="1">
            <a:spLocks noChangeArrowheads="1"/>
          </p:cNvSpPr>
          <p:nvPr/>
        </p:nvSpPr>
        <p:spPr bwMode="auto">
          <a:xfrm>
            <a:off x="4264025" y="6019800"/>
            <a:ext cx="3413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400"/>
              <a:t>-4</a:t>
            </a:r>
            <a:endParaRPr lang="en-US" sz="1400"/>
          </a:p>
        </p:txBody>
      </p:sp>
      <p:sp>
        <p:nvSpPr>
          <p:cNvPr id="10288" name="Line 48"/>
          <p:cNvSpPr>
            <a:spLocks noChangeShapeType="1"/>
          </p:cNvSpPr>
          <p:nvPr/>
        </p:nvSpPr>
        <p:spPr bwMode="auto">
          <a:xfrm>
            <a:off x="385127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 name="Line 20"/>
          <p:cNvSpPr>
            <a:spLocks noChangeShapeType="1"/>
          </p:cNvSpPr>
          <p:nvPr/>
        </p:nvSpPr>
        <p:spPr bwMode="auto">
          <a:xfrm flipV="1">
            <a:off x="1943200" y="260648"/>
            <a:ext cx="7200800" cy="7200800"/>
          </a:xfrm>
          <a:prstGeom prst="line">
            <a:avLst/>
          </a:prstGeom>
          <a:ln>
            <a:headEnd/>
            <a:tailEnd/>
          </a:ln>
        </p:spPr>
        <p:style>
          <a:lnRef idx="3">
            <a:schemeClr val="accent4"/>
          </a:lnRef>
          <a:fillRef idx="0">
            <a:schemeClr val="accent4"/>
          </a:fillRef>
          <a:effectRef idx="2">
            <a:schemeClr val="accent4"/>
          </a:effectRef>
          <a:fontRef idx="minor">
            <a:schemeClr val="tx1"/>
          </a:fontRef>
        </p:style>
        <p:txBody>
          <a:bodyPr/>
          <a:lstStyle/>
          <a:p>
            <a:endParaRPr lang="en-GB"/>
          </a:p>
        </p:txBody>
      </p:sp>
      <p:sp>
        <p:nvSpPr>
          <p:cNvPr id="42" name="Line 20"/>
          <p:cNvSpPr>
            <a:spLocks noChangeShapeType="1"/>
          </p:cNvSpPr>
          <p:nvPr/>
        </p:nvSpPr>
        <p:spPr bwMode="auto">
          <a:xfrm flipV="1">
            <a:off x="2051720" y="-963488"/>
            <a:ext cx="4392488" cy="8568952"/>
          </a:xfrm>
          <a:prstGeom prst="line">
            <a:avLst/>
          </a:prstGeom>
          <a:ln>
            <a:headEnd/>
            <a:tailE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3"/>
          </a:lnRef>
          <a:fillRef idx="0">
            <a:schemeClr val="accent3"/>
          </a:fillRef>
          <a:effectRef idx="2">
            <a:schemeClr val="accent3"/>
          </a:effectRef>
          <a:fontRef idx="minor">
            <a:schemeClr val="tx1"/>
          </a:fontRef>
        </p:style>
        <p:txBody>
          <a:bodyPr/>
          <a:lstStyle/>
          <a:p>
            <a:endParaRPr lang="en-GB"/>
          </a:p>
        </p:txBody>
      </p:sp>
      <p:sp>
        <p:nvSpPr>
          <p:cNvPr id="44" name="Line 20"/>
          <p:cNvSpPr>
            <a:spLocks noChangeShapeType="1"/>
          </p:cNvSpPr>
          <p:nvPr/>
        </p:nvSpPr>
        <p:spPr bwMode="auto">
          <a:xfrm>
            <a:off x="251520" y="-171400"/>
            <a:ext cx="7416824" cy="7416824"/>
          </a:xfrm>
          <a:prstGeom prst="line">
            <a:avLst/>
          </a:prstGeom>
          <a:ln>
            <a:headEnd/>
            <a:tailE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txBody>
          <a:bodyPr/>
          <a:lstStyle/>
          <a:p>
            <a:endParaRPr lang="en-GB"/>
          </a:p>
        </p:txBody>
      </p:sp>
      <p:sp>
        <p:nvSpPr>
          <p:cNvPr id="46" name="Line 20"/>
          <p:cNvSpPr>
            <a:spLocks noChangeShapeType="1"/>
          </p:cNvSpPr>
          <p:nvPr/>
        </p:nvSpPr>
        <p:spPr bwMode="auto">
          <a:xfrm flipV="1">
            <a:off x="251520" y="1988840"/>
            <a:ext cx="10153128" cy="5040560"/>
          </a:xfrm>
          <a:prstGeom prst="line">
            <a:avLst/>
          </a:prstGeom>
          <a:ln>
            <a:headEnd/>
            <a:tailE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dk1"/>
          </a:lnRef>
          <a:fillRef idx="0">
            <a:schemeClr val="dk1"/>
          </a:fillRef>
          <a:effectRef idx="2">
            <a:schemeClr val="dk1"/>
          </a:effectRef>
          <a:fontRef idx="minor">
            <a:schemeClr val="tx1"/>
          </a:fontRef>
        </p:style>
        <p:txBody>
          <a:bodyPr/>
          <a:lstStyle/>
          <a:p>
            <a:endParaRPr lang="en-GB"/>
          </a:p>
        </p:txBody>
      </p:sp>
      <p:sp>
        <p:nvSpPr>
          <p:cNvPr id="54" name="Line 20"/>
          <p:cNvSpPr>
            <a:spLocks noChangeShapeType="1"/>
          </p:cNvSpPr>
          <p:nvPr/>
        </p:nvSpPr>
        <p:spPr bwMode="auto">
          <a:xfrm>
            <a:off x="-449943" y="217714"/>
            <a:ext cx="10334173" cy="5123543"/>
          </a:xfrm>
          <a:prstGeom prst="line">
            <a:avLst/>
          </a:prstGeom>
          <a:ln>
            <a:headEnd/>
            <a:tailE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6"/>
          </a:lnRef>
          <a:fillRef idx="0">
            <a:schemeClr val="accent6"/>
          </a:fillRef>
          <a:effectRef idx="2">
            <a:schemeClr val="accent6"/>
          </a:effectRef>
          <a:fontRef idx="minor">
            <a:schemeClr val="tx1"/>
          </a:fontRef>
        </p:style>
        <p:txBody>
          <a:bodyPr/>
          <a:lstStyle/>
          <a:p>
            <a:endParaRPr lang="en-GB" dirty="0"/>
          </a:p>
        </p:txBody>
      </p:sp>
      <p:sp>
        <p:nvSpPr>
          <p:cNvPr id="55" name="Line 20"/>
          <p:cNvSpPr>
            <a:spLocks noChangeShapeType="1"/>
          </p:cNvSpPr>
          <p:nvPr/>
        </p:nvSpPr>
        <p:spPr bwMode="auto">
          <a:xfrm>
            <a:off x="-420914" y="2496458"/>
            <a:ext cx="10363200" cy="3439885"/>
          </a:xfrm>
          <a:prstGeom prst="line">
            <a:avLst/>
          </a:prstGeom>
          <a:ln>
            <a:solidFill>
              <a:schemeClr val="bg1">
                <a:lumMod val="65000"/>
              </a:schemeClr>
            </a:solidFill>
            <a:headEnd/>
            <a:tailE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6"/>
          </a:lnRef>
          <a:fillRef idx="0">
            <a:schemeClr val="accent6"/>
          </a:fillRef>
          <a:effectRef idx="2">
            <a:schemeClr val="accent6"/>
          </a:effectRef>
          <a:fontRef idx="minor">
            <a:schemeClr val="tx1"/>
          </a:fontRef>
        </p:style>
        <p:txBody>
          <a:bodyPr/>
          <a:lstStyle/>
          <a:p>
            <a:endParaRPr lang="en-GB" dirty="0"/>
          </a:p>
        </p:txBody>
      </p:sp>
      <p:sp>
        <p:nvSpPr>
          <p:cNvPr id="56" name="Line 20"/>
          <p:cNvSpPr>
            <a:spLocks noChangeShapeType="1"/>
          </p:cNvSpPr>
          <p:nvPr/>
        </p:nvSpPr>
        <p:spPr bwMode="auto">
          <a:xfrm flipV="1">
            <a:off x="2409371" y="-595086"/>
            <a:ext cx="2554515" cy="7634515"/>
          </a:xfrm>
          <a:prstGeom prst="line">
            <a:avLst/>
          </a:prstGeom>
          <a:ln>
            <a:headEnd/>
            <a:tailEnd/>
          </a:ln>
        </p:spPr>
        <p:style>
          <a:lnRef idx="3">
            <a:schemeClr val="accent5"/>
          </a:lnRef>
          <a:fillRef idx="0">
            <a:schemeClr val="accent5"/>
          </a:fillRef>
          <a:effectRef idx="2">
            <a:schemeClr val="accent5"/>
          </a:effectRef>
          <a:fontRef idx="minor">
            <a:schemeClr val="tx1"/>
          </a:fontRef>
        </p:style>
        <p:txBody>
          <a:bodyPr/>
          <a:lstStyle/>
          <a:p>
            <a:endParaRPr lang="en-GB" dirty="0"/>
          </a:p>
        </p:txBody>
      </p:sp>
      <p:sp>
        <p:nvSpPr>
          <p:cNvPr id="2" name="Rectangle 1"/>
          <p:cNvSpPr/>
          <p:nvPr/>
        </p:nvSpPr>
        <p:spPr>
          <a:xfrm>
            <a:off x="6155053" y="684957"/>
            <a:ext cx="504056" cy="4469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400" b="1" dirty="0"/>
              <a:t>A</a:t>
            </a:r>
          </a:p>
        </p:txBody>
      </p:sp>
      <p:sp>
        <p:nvSpPr>
          <p:cNvPr id="57" name="Rectangle 56"/>
          <p:cNvSpPr/>
          <p:nvPr/>
        </p:nvSpPr>
        <p:spPr>
          <a:xfrm>
            <a:off x="2569890" y="2088307"/>
            <a:ext cx="504056" cy="4469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B</a:t>
            </a:r>
          </a:p>
        </p:txBody>
      </p:sp>
      <p:sp>
        <p:nvSpPr>
          <p:cNvPr id="58" name="Rectangle 57"/>
          <p:cNvSpPr/>
          <p:nvPr/>
        </p:nvSpPr>
        <p:spPr>
          <a:xfrm>
            <a:off x="7524329" y="1404094"/>
            <a:ext cx="504056" cy="4469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b="1" dirty="0"/>
              <a:t>C</a:t>
            </a:r>
          </a:p>
        </p:txBody>
      </p:sp>
      <p:sp>
        <p:nvSpPr>
          <p:cNvPr id="59" name="Rectangle 58"/>
          <p:cNvSpPr/>
          <p:nvPr/>
        </p:nvSpPr>
        <p:spPr>
          <a:xfrm>
            <a:off x="5328084" y="563563"/>
            <a:ext cx="504056" cy="4469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400" b="1" dirty="0"/>
              <a:t>D</a:t>
            </a:r>
          </a:p>
        </p:txBody>
      </p:sp>
      <p:sp>
        <p:nvSpPr>
          <p:cNvPr id="60" name="Rectangle 59"/>
          <p:cNvSpPr/>
          <p:nvPr/>
        </p:nvSpPr>
        <p:spPr>
          <a:xfrm>
            <a:off x="8206978" y="2745695"/>
            <a:ext cx="504056" cy="44693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b="1" dirty="0"/>
              <a:t>E</a:t>
            </a:r>
          </a:p>
        </p:txBody>
      </p:sp>
      <p:sp>
        <p:nvSpPr>
          <p:cNvPr id="61" name="Rectangle 60"/>
          <p:cNvSpPr/>
          <p:nvPr/>
        </p:nvSpPr>
        <p:spPr>
          <a:xfrm>
            <a:off x="3884538" y="1238168"/>
            <a:ext cx="504056" cy="4469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400" b="1" dirty="0"/>
              <a:t>F</a:t>
            </a:r>
          </a:p>
        </p:txBody>
      </p:sp>
      <p:sp>
        <p:nvSpPr>
          <p:cNvPr id="62" name="Rectangle 61"/>
          <p:cNvSpPr/>
          <p:nvPr/>
        </p:nvSpPr>
        <p:spPr>
          <a:xfrm>
            <a:off x="1058630" y="2866574"/>
            <a:ext cx="504056" cy="446931"/>
          </a:xfrm>
          <a:prstGeom prst="rect">
            <a:avLst/>
          </a:prstGeom>
          <a:solidFill>
            <a:schemeClr val="bg1">
              <a:lumMod val="65000"/>
            </a:schemeClr>
          </a:solidFill>
          <a:ln>
            <a:solidFill>
              <a:schemeClr val="bg1">
                <a:lumMod val="6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400" b="1" dirty="0"/>
              <a:t>G</a:t>
            </a:r>
          </a:p>
        </p:txBody>
      </p:sp>
      <p:sp>
        <p:nvSpPr>
          <p:cNvPr id="63" name="Rectangle 62"/>
          <p:cNvSpPr/>
          <p:nvPr/>
        </p:nvSpPr>
        <p:spPr>
          <a:xfrm>
            <a:off x="7416316" y="3992934"/>
            <a:ext cx="504056" cy="4469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400" b="1" dirty="0"/>
              <a:t>H</a:t>
            </a:r>
          </a:p>
        </p:txBody>
      </p:sp>
      <p:grpSp>
        <p:nvGrpSpPr>
          <p:cNvPr id="51" name="Group 50"/>
          <p:cNvGrpSpPr/>
          <p:nvPr/>
        </p:nvGrpSpPr>
        <p:grpSpPr>
          <a:xfrm>
            <a:off x="0" y="0"/>
            <a:ext cx="2409371" cy="599127"/>
            <a:chOff x="0" y="13335"/>
            <a:chExt cx="9144218" cy="599127"/>
          </a:xfrm>
        </p:grpSpPr>
        <p:sp>
          <p:nvSpPr>
            <p:cNvPr id="52"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Your Turn</a:t>
              </a:r>
            </a:p>
          </p:txBody>
        </p:sp>
        <p:cxnSp>
          <p:nvCxnSpPr>
            <p:cNvPr id="64" name="Straight Connector 6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extLst>
      <p:ext uri="{BB962C8B-B14F-4D97-AF65-F5344CB8AC3E}">
        <p14:creationId xmlns:p14="http://schemas.microsoft.com/office/powerpoint/2010/main" val="4096403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1763688" y="2204864"/>
            <a:ext cx="5400600" cy="1538883"/>
          </a:xfrm>
          <a:prstGeom prst="rect">
            <a:avLst/>
          </a:prstGeom>
          <a:noFill/>
        </p:spPr>
        <p:txBody>
          <a:bodyPr wrap="square" rtlCol="0">
            <a:spAutoFit/>
          </a:bodyPr>
          <a:lstStyle/>
          <a:p>
            <a:pPr algn="ctr"/>
            <a:r>
              <a:rPr lang="en-GB" sz="5400" b="1" dirty="0"/>
              <a:t>Part 1</a:t>
            </a:r>
          </a:p>
          <a:p>
            <a:pPr algn="ctr"/>
            <a:r>
              <a:rPr lang="en-GB" sz="4000" dirty="0"/>
              <a:t>Lines and their Equations</a:t>
            </a:r>
          </a:p>
        </p:txBody>
      </p:sp>
    </p:spTree>
    <p:extLst>
      <p:ext uri="{BB962C8B-B14F-4D97-AF65-F5344CB8AC3E}">
        <p14:creationId xmlns:p14="http://schemas.microsoft.com/office/powerpoint/2010/main" val="38705816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Getting equation of line using gradient and point</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95536" y="836712"/>
                <a:ext cx="8064896"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a:t>A line with gradient 3 goes through the point </a:t>
                </a:r>
                <a14:m>
                  <m:oMath xmlns:m="http://schemas.openxmlformats.org/officeDocument/2006/math">
                    <m:d>
                      <m:dPr>
                        <m:ctrlPr>
                          <a:rPr lang="en-GB" sz="2400" b="0" i="1" smtClean="0">
                            <a:latin typeface="Cambria Math" panose="02040503050406030204" pitchFamily="18" charset="0"/>
                          </a:rPr>
                        </m:ctrlPr>
                      </m:dPr>
                      <m:e>
                        <m:r>
                          <a:rPr lang="en-GB" sz="2400" b="0" i="1" smtClean="0">
                            <a:latin typeface="Cambria Math" panose="02040503050406030204" pitchFamily="18" charset="0"/>
                          </a:rPr>
                          <m:t>2,5</m:t>
                        </m:r>
                      </m:e>
                    </m:d>
                  </m:oMath>
                </a14:m>
                <a:r>
                  <a:rPr lang="en-GB" sz="2400" dirty="0"/>
                  <a:t>. Determine the equation of the line in the form </a:t>
                </a:r>
              </a:p>
              <a:p>
                <a14:m>
                  <m:oMath xmlns:m="http://schemas.openxmlformats.org/officeDocument/2006/math">
                    <m:r>
                      <a:rPr lang="en-GB" sz="2400" b="0" i="1" smtClean="0">
                        <a:latin typeface="Cambria Math" panose="02040503050406030204" pitchFamily="18" charset="0"/>
                      </a:rPr>
                      <m:t>𝑦</m:t>
                    </m:r>
                    <m:r>
                      <a:rPr lang="en-GB" sz="2400" b="0" i="1" smtClean="0">
                        <a:latin typeface="Cambria Math" panose="02040503050406030204" pitchFamily="18" charset="0"/>
                      </a:rPr>
                      <m:t>=</m:t>
                    </m:r>
                    <m:r>
                      <a:rPr lang="en-GB" sz="2400" b="0" i="1" smtClean="0">
                        <a:latin typeface="Cambria Math" panose="02040503050406030204" pitchFamily="18" charset="0"/>
                      </a:rPr>
                      <m:t>𝑚𝑥</m:t>
                    </m:r>
                    <m:r>
                      <a:rPr lang="en-GB" sz="2400" b="0" i="1" smtClean="0">
                        <a:latin typeface="Cambria Math" panose="02040503050406030204" pitchFamily="18" charset="0"/>
                      </a:rPr>
                      <m:t>+</m:t>
                    </m:r>
                    <m:r>
                      <a:rPr lang="en-GB" sz="2400" b="0" i="1" smtClean="0">
                        <a:latin typeface="Cambria Math" panose="02040503050406030204" pitchFamily="18" charset="0"/>
                      </a:rPr>
                      <m:t>𝑐</m:t>
                    </m:r>
                  </m:oMath>
                </a14:m>
                <a:r>
                  <a:rPr lang="en-GB" sz="2400"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395536" y="836712"/>
                <a:ext cx="8064896" cy="1200329"/>
              </a:xfrm>
              <a:prstGeom prst="rect">
                <a:avLst/>
              </a:prstGeom>
              <a:blipFill rotWithShape="0">
                <a:blip r:embed="rId2"/>
                <a:stretch>
                  <a:fillRect b="-3587"/>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8" name="Straight Connector 7"/>
          <p:cNvCxnSpPr/>
          <p:nvPr/>
        </p:nvCxnSpPr>
        <p:spPr>
          <a:xfrm flipV="1">
            <a:off x="2339752" y="2564904"/>
            <a:ext cx="3816424" cy="1512168"/>
          </a:xfrm>
          <a:prstGeom prst="line">
            <a:avLst/>
          </a:prstGeom>
        </p:spPr>
        <p:style>
          <a:lnRef idx="1">
            <a:schemeClr val="dk1"/>
          </a:lnRef>
          <a:fillRef idx="0">
            <a:schemeClr val="dk1"/>
          </a:fillRef>
          <a:effectRef idx="0">
            <a:schemeClr val="dk1"/>
          </a:effectRef>
          <a:fontRef idx="minor">
            <a:schemeClr val="tx1"/>
          </a:fontRef>
        </p:style>
      </p:cxnSp>
      <p:sp>
        <p:nvSpPr>
          <p:cNvPr id="9" name="Oval 8"/>
          <p:cNvSpPr/>
          <p:nvPr/>
        </p:nvSpPr>
        <p:spPr>
          <a:xfrm>
            <a:off x="4283968" y="3212976"/>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0" name="TextBox 9"/>
              <p:cNvSpPr txBox="1"/>
              <p:nvPr/>
            </p:nvSpPr>
            <p:spPr>
              <a:xfrm>
                <a:off x="4247964" y="3356992"/>
                <a:ext cx="82809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2,5</m:t>
                          </m:r>
                        </m:e>
                      </m:d>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4247964" y="3356992"/>
                <a:ext cx="828092" cy="369332"/>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rot="20368265">
                <a:off x="4970505" y="2503442"/>
                <a:ext cx="82809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𝑚</m:t>
                      </m:r>
                      <m:r>
                        <a:rPr lang="en-GB" b="0" i="1" smtClean="0">
                          <a:latin typeface="Cambria Math" panose="02040503050406030204" pitchFamily="18" charset="0"/>
                        </a:rPr>
                        <m:t>=3</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rot="20368265">
                <a:off x="4970505" y="2503442"/>
                <a:ext cx="828092" cy="369332"/>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058160" y="4834513"/>
                <a:ext cx="2016224" cy="147732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=3</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𝑐</m:t>
                      </m:r>
                    </m:oMath>
                  </m:oMathPara>
                </a14:m>
                <a:br>
                  <a:rPr lang="en-GB" b="0" dirty="0"/>
                </a:br>
                <a:endParaRPr lang="en-GB" b="0" dirty="0"/>
              </a:p>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5=3</m:t>
                      </m:r>
                      <m:d>
                        <m:dPr>
                          <m:ctrlPr>
                            <a:rPr lang="en-GB" b="0" i="1" smtClean="0">
                              <a:latin typeface="Cambria Math" panose="02040503050406030204" pitchFamily="18" charset="0"/>
                            </a:rPr>
                          </m:ctrlPr>
                        </m:dPr>
                        <m:e>
                          <m:r>
                            <a:rPr lang="en-GB" b="0" i="1" smtClean="0">
                              <a:latin typeface="Cambria Math" panose="02040503050406030204" pitchFamily="18" charset="0"/>
                            </a:rPr>
                            <m:t>2</m:t>
                          </m:r>
                        </m:e>
                      </m:d>
                      <m:r>
                        <a:rPr lang="en-GB" b="0" i="1" smtClean="0">
                          <a:latin typeface="Cambria Math" panose="02040503050406030204" pitchFamily="18" charset="0"/>
                        </a:rPr>
                        <m:t>+</m:t>
                      </m:r>
                      <m:r>
                        <a:rPr lang="en-GB" b="0" i="1" smtClean="0">
                          <a:latin typeface="Cambria Math" panose="02040503050406030204" pitchFamily="18" charset="0"/>
                        </a:rPr>
                        <m:t>𝑐</m:t>
                      </m:r>
                    </m:oMath>
                    <m:oMath xmlns:m="http://schemas.openxmlformats.org/officeDocument/2006/math">
                      <m:r>
                        <a:rPr lang="en-GB" b="0" i="1" smtClean="0">
                          <a:latin typeface="Cambria Math" panose="02040503050406030204" pitchFamily="18" charset="0"/>
                        </a:rPr>
                        <m:t>𝑐</m:t>
                      </m:r>
                      <m:r>
                        <a:rPr lang="en-GB" b="0" i="1" smtClean="0">
                          <a:latin typeface="Cambria Math" panose="02040503050406030204" pitchFamily="18" charset="0"/>
                        </a:rPr>
                        <m:t>=−1</m:t>
                      </m:r>
                    </m:oMath>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𝑦</m:t>
                      </m:r>
                      <m:r>
                        <a:rPr lang="en-GB" b="0" i="1" smtClean="0">
                          <a:latin typeface="Cambria Math" panose="02040503050406030204" pitchFamily="18" charset="0"/>
                        </a:rPr>
                        <m:t>=3</m:t>
                      </m:r>
                      <m:r>
                        <a:rPr lang="en-GB" b="0" i="1" smtClean="0">
                          <a:latin typeface="Cambria Math" panose="02040503050406030204" pitchFamily="18" charset="0"/>
                        </a:rPr>
                        <m:t>𝑥</m:t>
                      </m:r>
                      <m:r>
                        <a:rPr lang="en-GB" b="0" i="1" smtClean="0">
                          <a:latin typeface="Cambria Math" panose="02040503050406030204" pitchFamily="18" charset="0"/>
                        </a:rPr>
                        <m:t>−1</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2058160" y="4834513"/>
                <a:ext cx="2016224" cy="1477328"/>
              </a:xfrm>
              <a:prstGeom prst="rect">
                <a:avLst/>
              </a:prstGeom>
              <a:blipFill rotWithShape="0">
                <a:blip r:embed="rId5"/>
                <a:stretch>
                  <a:fillRect b="-124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392284" y="4606356"/>
                <a:ext cx="1728192" cy="954107"/>
              </a:xfrm>
              <a:prstGeom prst="rect">
                <a:avLst/>
              </a:prstGeom>
              <a:noFill/>
            </p:spPr>
            <p:txBody>
              <a:bodyPr wrap="square" rtlCol="0">
                <a:spAutoFit/>
              </a:bodyPr>
              <a:lstStyle/>
              <a:p>
                <a:r>
                  <a:rPr lang="en-GB" sz="1400" dirty="0"/>
                  <a:t>Using gradient, write the formula so far.</a:t>
                </a:r>
              </a:p>
              <a:p>
                <a14:m>
                  <m:oMath xmlns:m="http://schemas.openxmlformats.org/officeDocument/2006/math">
                    <m:r>
                      <a:rPr lang="en-GB" sz="1400" b="0" i="1" smtClean="0">
                        <a:latin typeface="Cambria Math" panose="02040503050406030204" pitchFamily="18" charset="0"/>
                      </a:rPr>
                      <m:t>𝑦</m:t>
                    </m:r>
                  </m:oMath>
                </a14:m>
                <a:r>
                  <a:rPr lang="en-GB" sz="1400" dirty="0"/>
                  <a:t>-intercept is not yet known.</a:t>
                </a:r>
              </a:p>
            </p:txBody>
          </p:sp>
        </mc:Choice>
        <mc:Fallback xmlns="">
          <p:sp>
            <p:nvSpPr>
              <p:cNvPr id="13" name="TextBox 12"/>
              <p:cNvSpPr txBox="1">
                <a:spLocks noRot="1" noChangeAspect="1" noMove="1" noResize="1" noEditPoints="1" noAdjustHandles="1" noChangeArrowheads="1" noChangeShapeType="1" noTextEdit="1"/>
              </p:cNvSpPr>
              <p:nvPr/>
            </p:nvSpPr>
            <p:spPr>
              <a:xfrm>
                <a:off x="4392284" y="4606356"/>
                <a:ext cx="1728192" cy="954107"/>
              </a:xfrm>
              <a:prstGeom prst="rect">
                <a:avLst/>
              </a:prstGeom>
              <a:blipFill rotWithShape="0">
                <a:blip r:embed="rId6"/>
                <a:stretch>
                  <a:fillRect l="-1060" t="-1282" r="-2120" b="-576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4353643" y="5626601"/>
                <a:ext cx="1728192" cy="954107"/>
              </a:xfrm>
              <a:prstGeom prst="rect">
                <a:avLst/>
              </a:prstGeom>
              <a:noFill/>
            </p:spPr>
            <p:txBody>
              <a:bodyPr wrap="square" rtlCol="0">
                <a:spAutoFit/>
              </a:bodyPr>
              <a:lstStyle/>
              <a:p>
                <a:r>
                  <a:rPr lang="en-GB" sz="1400" dirty="0"/>
                  <a:t>Point </a:t>
                </a:r>
                <a14:m>
                  <m:oMath xmlns:m="http://schemas.openxmlformats.org/officeDocument/2006/math">
                    <m:r>
                      <a:rPr lang="en-GB" sz="1400" b="0" i="1" smtClean="0">
                        <a:latin typeface="Cambria Math" panose="02040503050406030204" pitchFamily="18" charset="0"/>
                      </a:rPr>
                      <m:t>(2,5)</m:t>
                    </m:r>
                  </m:oMath>
                </a14:m>
                <a:r>
                  <a:rPr lang="en-GB" sz="1400" dirty="0"/>
                  <a:t> is on the line, so it must satisfy the equation. Use to find </a:t>
                </a:r>
                <a14:m>
                  <m:oMath xmlns:m="http://schemas.openxmlformats.org/officeDocument/2006/math">
                    <m:r>
                      <a:rPr lang="en-GB" sz="1400" b="0" i="1" smtClean="0">
                        <a:latin typeface="Cambria Math" panose="02040503050406030204" pitchFamily="18" charset="0"/>
                      </a:rPr>
                      <m:t>𝑐</m:t>
                    </m:r>
                  </m:oMath>
                </a14:m>
                <a:r>
                  <a:rPr lang="en-GB" sz="1400" dirty="0"/>
                  <a:t>.</a:t>
                </a:r>
              </a:p>
            </p:txBody>
          </p:sp>
        </mc:Choice>
        <mc:Fallback xmlns="">
          <p:sp>
            <p:nvSpPr>
              <p:cNvPr id="14" name="TextBox 13"/>
              <p:cNvSpPr txBox="1">
                <a:spLocks noRot="1" noChangeAspect="1" noMove="1" noResize="1" noEditPoints="1" noAdjustHandles="1" noChangeArrowheads="1" noChangeShapeType="1" noTextEdit="1"/>
              </p:cNvSpPr>
              <p:nvPr/>
            </p:nvSpPr>
            <p:spPr>
              <a:xfrm>
                <a:off x="4353643" y="5626601"/>
                <a:ext cx="1728192" cy="954107"/>
              </a:xfrm>
              <a:prstGeom prst="rect">
                <a:avLst/>
              </a:prstGeom>
              <a:blipFill rotWithShape="0">
                <a:blip r:embed="rId7"/>
                <a:stretch>
                  <a:fillRect l="-1056" t="-1274" b="-5096"/>
                </a:stretch>
              </a:blipFill>
            </p:spPr>
            <p:txBody>
              <a:bodyPr/>
              <a:lstStyle/>
              <a:p>
                <a:r>
                  <a:rPr lang="en-GB">
                    <a:noFill/>
                  </a:rPr>
                  <a:t> </a:t>
                </a:r>
              </a:p>
            </p:txBody>
          </p:sp>
        </mc:Fallback>
      </mc:AlternateContent>
      <p:cxnSp>
        <p:nvCxnSpPr>
          <p:cNvPr id="16" name="Straight Arrow Connector 15"/>
          <p:cNvCxnSpPr>
            <a:stCxn id="13" idx="1"/>
          </p:cNvCxnSpPr>
          <p:nvPr/>
        </p:nvCxnSpPr>
        <p:spPr>
          <a:xfrm flipH="1" flipV="1">
            <a:off x="3786352" y="5050537"/>
            <a:ext cx="605932" cy="3287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7" name="Straight Arrow Connector 16"/>
          <p:cNvCxnSpPr>
            <a:stCxn id="14" idx="1"/>
          </p:cNvCxnSpPr>
          <p:nvPr/>
        </p:nvCxnSpPr>
        <p:spPr>
          <a:xfrm flipH="1" flipV="1">
            <a:off x="3786352" y="5770617"/>
            <a:ext cx="567291" cy="33303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0" name="TextBox 19"/>
          <p:cNvSpPr txBox="1"/>
          <p:nvPr/>
        </p:nvSpPr>
        <p:spPr>
          <a:xfrm>
            <a:off x="1213757" y="4248823"/>
            <a:ext cx="1728192"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‘GCSE’ method</a:t>
            </a:r>
          </a:p>
        </p:txBody>
      </p:sp>
      <p:sp>
        <p:nvSpPr>
          <p:cNvPr id="21" name="Rectangle 20"/>
          <p:cNvSpPr/>
          <p:nvPr/>
        </p:nvSpPr>
        <p:spPr>
          <a:xfrm>
            <a:off x="2926584" y="4790025"/>
            <a:ext cx="796330" cy="4631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2" name="Rectangle 21"/>
          <p:cNvSpPr/>
          <p:nvPr/>
        </p:nvSpPr>
        <p:spPr>
          <a:xfrm>
            <a:off x="2339938" y="5362504"/>
            <a:ext cx="1382976" cy="5531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3" name="Rectangle 22"/>
          <p:cNvSpPr/>
          <p:nvPr/>
        </p:nvSpPr>
        <p:spPr>
          <a:xfrm>
            <a:off x="2339938" y="5930607"/>
            <a:ext cx="1382976" cy="5531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27473168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8" restart="whenNotActive" fill="hold" evtFilter="cancelBubble" nodeType="interactiveSeq">
                <p:stCondLst>
                  <p:cond evt="onClick" delay="0">
                    <p:tgtEl>
                      <p:spTgt spid="2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2"/>
                                        </p:tgtEl>
                                      </p:cBhvr>
                                    </p:animEffect>
                                    <p:set>
                                      <p:cBhvr>
                                        <p:cTn id="13"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4" restart="whenNotActive" fill="hold" evtFilter="cancelBubble" nodeType="interactiveSeq">
                <p:stCondLst>
                  <p:cond evt="onClick" delay="0">
                    <p:tgtEl>
                      <p:spTgt spid="2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3"/>
                                        </p:tgtEl>
                                      </p:cBhvr>
                                    </p:animEffect>
                                    <p:set>
                                      <p:cBhvr>
                                        <p:cTn id="19"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1" grpId="0" animBg="1"/>
      <p:bldP spid="22" grpId="0" animBg="1"/>
      <p:bldP spid="2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A few more examples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99852" y="735505"/>
                <a:ext cx="7632848"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A line has gradient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4,9</m:t>
                        </m:r>
                      </m:e>
                    </m:d>
                  </m:oMath>
                </a14:m>
                <a:r>
                  <a:rPr lang="en-GB" dirty="0"/>
                  <a:t> and has gradient 2. What is the equation of the line in the form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𝑚𝑥</m:t>
                    </m:r>
                    <m:r>
                      <a:rPr lang="en-GB" b="0" i="1" smtClean="0">
                        <a:latin typeface="Cambria Math" panose="02040503050406030204" pitchFamily="18" charset="0"/>
                      </a:rPr>
                      <m:t>+</m:t>
                    </m:r>
                    <m:r>
                      <a:rPr lang="en-GB" b="0" i="1" smtClean="0">
                        <a:latin typeface="Cambria Math" panose="02040503050406030204" pitchFamily="18" charset="0"/>
                      </a:rPr>
                      <m:t>𝑐</m:t>
                    </m:r>
                  </m:oMath>
                </a14:m>
                <a:r>
                  <a:rPr lang="en-GB"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399852" y="735505"/>
                <a:ext cx="7632848" cy="646331"/>
              </a:xfrm>
              <a:prstGeom prst="rect">
                <a:avLst/>
              </a:prstGeom>
              <a:blipFill rotWithShape="0">
                <a:blip r:embed="rId2"/>
                <a:stretch>
                  <a:fillRect b="-230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691680" y="1556792"/>
                <a:ext cx="2160240" cy="12003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𝑐</m:t>
                      </m:r>
                    </m:oMath>
                    <m:oMath xmlns:m="http://schemas.openxmlformats.org/officeDocument/2006/math">
                      <m:r>
                        <a:rPr lang="en-GB" b="0" i="1" smtClean="0">
                          <a:latin typeface="Cambria Math" panose="02040503050406030204" pitchFamily="18" charset="0"/>
                        </a:rPr>
                        <m:t>9=2</m:t>
                      </m:r>
                      <m:d>
                        <m:dPr>
                          <m:ctrlPr>
                            <a:rPr lang="en-GB" b="0" i="1" smtClean="0">
                              <a:latin typeface="Cambria Math" panose="02040503050406030204" pitchFamily="18" charset="0"/>
                            </a:rPr>
                          </m:ctrlPr>
                        </m:dPr>
                        <m:e>
                          <m:r>
                            <a:rPr lang="en-GB" b="0" i="1" smtClean="0">
                              <a:latin typeface="Cambria Math" panose="02040503050406030204" pitchFamily="18" charset="0"/>
                            </a:rPr>
                            <m:t>4</m:t>
                          </m:r>
                        </m:e>
                      </m:d>
                      <m:r>
                        <a:rPr lang="en-GB" b="0" i="1" smtClean="0">
                          <a:latin typeface="Cambria Math" panose="02040503050406030204" pitchFamily="18" charset="0"/>
                        </a:rPr>
                        <m:t>+</m:t>
                      </m:r>
                      <m:r>
                        <a:rPr lang="en-GB" b="0" i="1" smtClean="0">
                          <a:latin typeface="Cambria Math" panose="02040503050406030204" pitchFamily="18" charset="0"/>
                        </a:rPr>
                        <m:t>𝑐</m:t>
                      </m:r>
                    </m:oMath>
                    <m:oMath xmlns:m="http://schemas.openxmlformats.org/officeDocument/2006/math">
                      <m:r>
                        <a:rPr lang="en-GB" b="0" i="1" smtClean="0">
                          <a:latin typeface="Cambria Math" panose="02040503050406030204" pitchFamily="18" charset="0"/>
                        </a:rPr>
                        <m:t>𝑐</m:t>
                      </m:r>
                      <m:r>
                        <a:rPr lang="en-GB" b="0" i="1" smtClean="0">
                          <a:latin typeface="Cambria Math" panose="02040503050406030204" pitchFamily="18" charset="0"/>
                        </a:rPr>
                        <m:t>=1</m:t>
                      </m:r>
                    </m:oMath>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𝑦</m:t>
                      </m:r>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+1</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1691680" y="1556792"/>
                <a:ext cx="2160240" cy="1200329"/>
              </a:xfrm>
              <a:prstGeom prst="rect">
                <a:avLst/>
              </a:prstGeom>
              <a:blipFill rotWithShape="0">
                <a:blip r:embed="rId3"/>
                <a:stretch>
                  <a:fillRect b="-152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716016" y="1628800"/>
                <a:ext cx="4032448" cy="95410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Bro Mental Tip</a:t>
                </a:r>
                <a:r>
                  <a:rPr lang="en-GB" sz="1400" dirty="0"/>
                  <a:t>: If you know the formula starts with </a:t>
                </a:r>
                <a14:m>
                  <m:oMath xmlns:m="http://schemas.openxmlformats.org/officeDocument/2006/math">
                    <m:r>
                      <a:rPr lang="en-GB" sz="1400" b="0" i="1" smtClean="0">
                        <a:latin typeface="Cambria Math" panose="02040503050406030204" pitchFamily="18" charset="0"/>
                      </a:rPr>
                      <m:t>2</m:t>
                    </m:r>
                    <m:r>
                      <a:rPr lang="en-GB" sz="1400" b="0" i="1" smtClean="0">
                        <a:latin typeface="Cambria Math" panose="02040503050406030204" pitchFamily="18" charset="0"/>
                      </a:rPr>
                      <m:t>𝑥</m:t>
                    </m:r>
                  </m:oMath>
                </a14:m>
                <a:r>
                  <a:rPr lang="en-GB" sz="1400" dirty="0"/>
                  <a:t>, find what this is for your </a:t>
                </a:r>
                <a14:m>
                  <m:oMath xmlns:m="http://schemas.openxmlformats.org/officeDocument/2006/math">
                    <m:r>
                      <a:rPr lang="en-GB" sz="1400" b="0" i="1" smtClean="0">
                        <a:latin typeface="Cambria Math" panose="02040503050406030204" pitchFamily="18" charset="0"/>
                      </a:rPr>
                      <m:t>𝑥</m:t>
                    </m:r>
                  </m:oMath>
                </a14:m>
                <a:r>
                  <a:rPr lang="en-GB" sz="1400" dirty="0"/>
                  <a:t> value, then think what you have to ‘adjust’ by to get this to </a:t>
                </a:r>
                <a14:m>
                  <m:oMath xmlns:m="http://schemas.openxmlformats.org/officeDocument/2006/math">
                    <m:r>
                      <a:rPr lang="en-GB" sz="1400" b="0" i="1" smtClean="0">
                        <a:latin typeface="Cambria Math" panose="02040503050406030204" pitchFamily="18" charset="0"/>
                      </a:rPr>
                      <m:t>𝑦</m:t>
                    </m:r>
                  </m:oMath>
                </a14:m>
                <a:r>
                  <a:rPr lang="en-GB" sz="1400" dirty="0"/>
                  <a:t>. In this case, </a:t>
                </a:r>
                <a14:m>
                  <m:oMath xmlns:m="http://schemas.openxmlformats.org/officeDocument/2006/math">
                    <m:r>
                      <a:rPr lang="en-GB" sz="1400" b="0" i="1" smtClean="0">
                        <a:latin typeface="Cambria Math" panose="02040503050406030204" pitchFamily="18" charset="0"/>
                      </a:rPr>
                      <m:t>2</m:t>
                    </m:r>
                    <m:r>
                      <a:rPr lang="en-GB" sz="1400" b="0" i="1" smtClean="0">
                        <a:latin typeface="Cambria Math" panose="02040503050406030204" pitchFamily="18" charset="0"/>
                      </a:rPr>
                      <m:t>𝑥</m:t>
                    </m:r>
                  </m:oMath>
                </a14:m>
                <a:r>
                  <a:rPr lang="en-GB" sz="1400" dirty="0"/>
                  <a:t> is 8, so we can see we have to +1 to get to 9.</a:t>
                </a:r>
              </a:p>
            </p:txBody>
          </p:sp>
        </mc:Choice>
        <mc:Fallback xmlns="">
          <p:sp>
            <p:nvSpPr>
              <p:cNvPr id="8" name="TextBox 7"/>
              <p:cNvSpPr txBox="1">
                <a:spLocks noRot="1" noChangeAspect="1" noMove="1" noResize="1" noEditPoints="1" noAdjustHandles="1" noChangeArrowheads="1" noChangeShapeType="1" noTextEdit="1"/>
              </p:cNvSpPr>
              <p:nvPr/>
            </p:nvSpPr>
            <p:spPr>
              <a:xfrm>
                <a:off x="4716016" y="1628800"/>
                <a:ext cx="4032448" cy="954107"/>
              </a:xfrm>
              <a:prstGeom prst="rect">
                <a:avLst/>
              </a:prstGeom>
              <a:blipFill rotWithShape="0">
                <a:blip r:embed="rId4"/>
                <a:stretch>
                  <a:fillRect l="-150" r="-1203" b="-4348"/>
                </a:stretch>
              </a:blipFill>
            </p:spPr>
            <p:txBody>
              <a:bodyPr/>
              <a:lstStyle/>
              <a:p>
                <a:r>
                  <a:rPr lang="en-GB">
                    <a:noFill/>
                  </a:rPr>
                  <a:t> </a:t>
                </a:r>
              </a:p>
            </p:txBody>
          </p:sp>
        </mc:Fallback>
      </mc:AlternateContent>
      <p:sp>
        <p:nvSpPr>
          <p:cNvPr id="9" name="Rectangle 8"/>
          <p:cNvSpPr/>
          <p:nvPr/>
        </p:nvSpPr>
        <p:spPr>
          <a:xfrm>
            <a:off x="1983609" y="1570575"/>
            <a:ext cx="1893066" cy="11440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mc:AlternateContent xmlns:mc="http://schemas.openxmlformats.org/markup-compatibility/2006" xmlns:a14="http://schemas.microsoft.com/office/drawing/2010/main">
        <mc:Choice Requires="a14">
          <p:sp>
            <p:nvSpPr>
              <p:cNvPr id="10" name="TextBox 9"/>
              <p:cNvSpPr txBox="1"/>
              <p:nvPr/>
            </p:nvSpPr>
            <p:spPr>
              <a:xfrm>
                <a:off x="575556" y="3212976"/>
                <a:ext cx="6552728" cy="2976456"/>
              </a:xfrm>
              <a:prstGeom prst="rect">
                <a:avLst/>
              </a:prstGeom>
              <a:noFill/>
            </p:spPr>
            <p:txBody>
              <a:bodyPr wrap="square" rtlCol="0">
                <a:spAutoFit/>
              </a:bodyPr>
              <a:lstStyle/>
              <a:p>
                <a:r>
                  <a:rPr lang="en-GB" b="1" dirty="0"/>
                  <a:t>Quickfire Questions:</a:t>
                </a:r>
              </a:p>
              <a:p>
                <a:r>
                  <a:rPr lang="en-GB" dirty="0"/>
                  <a:t>(using the mental trick)</a:t>
                </a:r>
              </a:p>
              <a:p>
                <a:endParaRPr lang="en-GB" dirty="0"/>
              </a:p>
              <a:p>
                <a:r>
                  <a:rPr lang="en-GB" dirty="0"/>
                  <a:t>Gradient of 2. Goes through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7,11</m:t>
                        </m:r>
                      </m:e>
                    </m:d>
                  </m:oMath>
                </a14:m>
                <a:r>
                  <a:rPr lang="en-GB" dirty="0"/>
                  <a:t>               </a:t>
                </a:r>
                <a:r>
                  <a:rPr lang="en-GB" dirty="0">
                    <a:sym typeface="Wingdings" panose="05000000000000000000" pitchFamily="2" charset="2"/>
                  </a:rPr>
                  <a:t> </a:t>
                </a:r>
                <a14:m>
                  <m:oMath xmlns:m="http://schemas.openxmlformats.org/officeDocument/2006/math">
                    <m:r>
                      <a:rPr lang="en-GB" b="0" i="1" smtClean="0">
                        <a:latin typeface="Cambria Math" panose="02040503050406030204" pitchFamily="18" charset="0"/>
                        <a:sym typeface="Wingdings" panose="05000000000000000000" pitchFamily="2" charset="2"/>
                      </a:rPr>
                      <m:t>𝑦</m:t>
                    </m:r>
                    <m:r>
                      <a:rPr lang="en-GB" b="0" i="1" smtClean="0">
                        <a:latin typeface="Cambria Math" panose="02040503050406030204" pitchFamily="18" charset="0"/>
                        <a:sym typeface="Wingdings" panose="05000000000000000000" pitchFamily="2" charset="2"/>
                      </a:rPr>
                      <m:t>=2</m:t>
                    </m:r>
                    <m:r>
                      <a:rPr lang="en-GB" b="0" i="1" smtClean="0">
                        <a:latin typeface="Cambria Math" panose="02040503050406030204" pitchFamily="18" charset="0"/>
                        <a:sym typeface="Wingdings" panose="05000000000000000000" pitchFamily="2" charset="2"/>
                      </a:rPr>
                      <m:t>𝑥</m:t>
                    </m:r>
                    <m:r>
                      <a:rPr lang="en-GB" b="0" i="1" smtClean="0">
                        <a:latin typeface="Cambria Math" panose="02040503050406030204" pitchFamily="18" charset="0"/>
                        <a:sym typeface="Wingdings" panose="05000000000000000000" pitchFamily="2" charset="2"/>
                      </a:rPr>
                      <m:t>−3</m:t>
                    </m:r>
                  </m:oMath>
                </a14:m>
                <a:endParaRPr lang="en-GB" dirty="0"/>
              </a:p>
              <a:p>
                <a:r>
                  <a:rPr lang="en-GB" dirty="0"/>
                  <a:t>Gradient of 4. Goes through </a:t>
                </a:r>
                <a14:m>
                  <m:oMath xmlns:m="http://schemas.openxmlformats.org/officeDocument/2006/math">
                    <m:d>
                      <m:dPr>
                        <m:ctrlPr>
                          <a:rPr lang="en-GB" i="1">
                            <a:latin typeface="Cambria Math" panose="02040503050406030204" pitchFamily="18" charset="0"/>
                          </a:rPr>
                        </m:ctrlPr>
                      </m:dPr>
                      <m:e>
                        <m:r>
                          <a:rPr lang="en-GB" i="1">
                            <a:latin typeface="Cambria Math" panose="02040503050406030204" pitchFamily="18" charset="0"/>
                          </a:rPr>
                          <m:t>7,</m:t>
                        </m:r>
                        <m:r>
                          <a:rPr lang="en-GB" b="0" i="1" smtClean="0">
                            <a:latin typeface="Cambria Math" panose="02040503050406030204" pitchFamily="18" charset="0"/>
                          </a:rPr>
                          <m:t>30</m:t>
                        </m:r>
                      </m:e>
                    </m:d>
                  </m:oMath>
                </a14:m>
                <a:r>
                  <a:rPr lang="en-GB" dirty="0"/>
                  <a:t>               </a:t>
                </a:r>
                <a:r>
                  <a:rPr lang="en-GB" dirty="0">
                    <a:sym typeface="Wingdings" panose="05000000000000000000" pitchFamily="2" charset="2"/>
                  </a:rPr>
                  <a:t> </a:t>
                </a:r>
                <a14:m>
                  <m:oMath xmlns:m="http://schemas.openxmlformats.org/officeDocument/2006/math">
                    <m:r>
                      <a:rPr lang="en-GB" i="1">
                        <a:latin typeface="Cambria Math" panose="02040503050406030204" pitchFamily="18" charset="0"/>
                        <a:sym typeface="Wingdings" panose="05000000000000000000" pitchFamily="2" charset="2"/>
                      </a:rPr>
                      <m:t>𝑦</m:t>
                    </m:r>
                    <m:r>
                      <a:rPr lang="en-GB" i="1">
                        <a:latin typeface="Cambria Math" panose="02040503050406030204" pitchFamily="18" charset="0"/>
                        <a:sym typeface="Wingdings" panose="05000000000000000000" pitchFamily="2" charset="2"/>
                      </a:rPr>
                      <m:t>=4</m:t>
                    </m:r>
                    <m:r>
                      <a:rPr lang="en-GB" i="1">
                        <a:latin typeface="Cambria Math" panose="02040503050406030204" pitchFamily="18" charset="0"/>
                        <a:sym typeface="Wingdings" panose="05000000000000000000" pitchFamily="2" charset="2"/>
                      </a:rPr>
                      <m:t>𝑥</m:t>
                    </m:r>
                    <m:r>
                      <a:rPr lang="en-GB" b="0" i="1" smtClean="0">
                        <a:latin typeface="Cambria Math" panose="02040503050406030204" pitchFamily="18" charset="0"/>
                        <a:sym typeface="Wingdings" panose="05000000000000000000" pitchFamily="2" charset="2"/>
                      </a:rPr>
                      <m:t>+2</m:t>
                    </m:r>
                  </m:oMath>
                </a14:m>
                <a:endParaRPr lang="en-GB" dirty="0"/>
              </a:p>
              <a:p>
                <a:r>
                  <a:rPr lang="en-GB" dirty="0"/>
                  <a:t>Gradient of 1. Goes through </a:t>
                </a:r>
                <a14:m>
                  <m:oMath xmlns:m="http://schemas.openxmlformats.org/officeDocument/2006/math">
                    <m:d>
                      <m:dPr>
                        <m:ctrlPr>
                          <a:rPr lang="en-GB" i="1">
                            <a:latin typeface="Cambria Math" panose="02040503050406030204" pitchFamily="18" charset="0"/>
                          </a:rPr>
                        </m:ctrlPr>
                      </m:dPr>
                      <m:e>
                        <m:r>
                          <a:rPr lang="en-GB" i="1">
                            <a:latin typeface="Cambria Math" panose="02040503050406030204" pitchFamily="18" charset="0"/>
                          </a:rPr>
                          <m:t>7,11</m:t>
                        </m:r>
                      </m:e>
                    </m:d>
                  </m:oMath>
                </a14:m>
                <a:r>
                  <a:rPr lang="en-GB" dirty="0"/>
                  <a:t>               </a:t>
                </a:r>
                <a:r>
                  <a:rPr lang="en-GB" dirty="0">
                    <a:sym typeface="Wingdings" panose="05000000000000000000" pitchFamily="2" charset="2"/>
                  </a:rPr>
                  <a:t> </a:t>
                </a:r>
                <a14:m>
                  <m:oMath xmlns:m="http://schemas.openxmlformats.org/officeDocument/2006/math">
                    <m:r>
                      <a:rPr lang="en-GB" i="1">
                        <a:latin typeface="Cambria Math" panose="02040503050406030204" pitchFamily="18" charset="0"/>
                        <a:sym typeface="Wingdings" panose="05000000000000000000" pitchFamily="2" charset="2"/>
                      </a:rPr>
                      <m:t>𝑦</m:t>
                    </m:r>
                    <m:r>
                      <a:rPr lang="en-GB" i="1">
                        <a:latin typeface="Cambria Math" panose="02040503050406030204" pitchFamily="18" charset="0"/>
                        <a:sym typeface="Wingdings" panose="05000000000000000000" pitchFamily="2" charset="2"/>
                      </a:rPr>
                      <m:t>=</m:t>
                    </m:r>
                    <m:r>
                      <a:rPr lang="en-GB" b="0" i="1" smtClean="0">
                        <a:latin typeface="Cambria Math" panose="02040503050406030204" pitchFamily="18" charset="0"/>
                        <a:sym typeface="Wingdings" panose="05000000000000000000" pitchFamily="2" charset="2"/>
                      </a:rPr>
                      <m:t>𝑥</m:t>
                    </m:r>
                    <m:r>
                      <a:rPr lang="en-GB" b="0" i="1" smtClean="0">
                        <a:latin typeface="Cambria Math" panose="02040503050406030204" pitchFamily="18" charset="0"/>
                        <a:sym typeface="Wingdings" panose="05000000000000000000" pitchFamily="2" charset="2"/>
                      </a:rPr>
                      <m:t>+4</m:t>
                    </m:r>
                  </m:oMath>
                </a14:m>
                <a:endParaRPr lang="en-GB" dirty="0"/>
              </a:p>
              <a:p>
                <a:r>
                  <a:rPr lang="en-GB" dirty="0"/>
                  <a:t>Gradient of -3. Goes through </a:t>
                </a:r>
                <a14:m>
                  <m:oMath xmlns:m="http://schemas.openxmlformats.org/officeDocument/2006/math">
                    <m:d>
                      <m:dPr>
                        <m:ctrlPr>
                          <a:rPr lang="en-GB" i="1">
                            <a:latin typeface="Cambria Math" panose="02040503050406030204" pitchFamily="18" charset="0"/>
                          </a:rPr>
                        </m:ctrlPr>
                      </m:dPr>
                      <m:e>
                        <m:r>
                          <a:rPr lang="en-GB" b="0" i="1" smtClean="0">
                            <a:latin typeface="Cambria Math" panose="02040503050406030204" pitchFamily="18" charset="0"/>
                          </a:rPr>
                          <m:t>2</m:t>
                        </m:r>
                        <m:r>
                          <a:rPr lang="en-GB" i="1">
                            <a:latin typeface="Cambria Math" panose="02040503050406030204" pitchFamily="18" charset="0"/>
                          </a:rPr>
                          <m:t>,</m:t>
                        </m:r>
                        <m:r>
                          <a:rPr lang="en-GB" b="0" i="1" smtClean="0">
                            <a:latin typeface="Cambria Math" panose="02040503050406030204" pitchFamily="18" charset="0"/>
                          </a:rPr>
                          <m:t>5</m:t>
                        </m:r>
                      </m:e>
                    </m:d>
                  </m:oMath>
                </a14:m>
                <a:r>
                  <a:rPr lang="en-GB" dirty="0"/>
                  <a:t>               </a:t>
                </a:r>
                <a:r>
                  <a:rPr lang="en-GB" dirty="0">
                    <a:sym typeface="Wingdings" panose="05000000000000000000" pitchFamily="2" charset="2"/>
                  </a:rPr>
                  <a:t> </a:t>
                </a:r>
                <a14:m>
                  <m:oMath xmlns:m="http://schemas.openxmlformats.org/officeDocument/2006/math">
                    <m:r>
                      <a:rPr lang="en-GB" i="1">
                        <a:latin typeface="Cambria Math" panose="02040503050406030204" pitchFamily="18" charset="0"/>
                        <a:sym typeface="Wingdings" panose="05000000000000000000" pitchFamily="2" charset="2"/>
                      </a:rPr>
                      <m:t>𝑦</m:t>
                    </m:r>
                    <m:r>
                      <a:rPr lang="en-GB" i="1">
                        <a:latin typeface="Cambria Math" panose="02040503050406030204" pitchFamily="18" charset="0"/>
                        <a:sym typeface="Wingdings" panose="05000000000000000000" pitchFamily="2" charset="2"/>
                      </a:rPr>
                      <m:t>=−3</m:t>
                    </m:r>
                    <m:r>
                      <a:rPr lang="en-GB" i="1">
                        <a:latin typeface="Cambria Math" panose="02040503050406030204" pitchFamily="18" charset="0"/>
                        <a:sym typeface="Wingdings" panose="05000000000000000000" pitchFamily="2" charset="2"/>
                      </a:rPr>
                      <m:t>𝑥</m:t>
                    </m:r>
                    <m:r>
                      <a:rPr lang="en-GB" b="0" i="1" smtClean="0">
                        <a:latin typeface="Cambria Math" panose="02040503050406030204" pitchFamily="18" charset="0"/>
                        <a:sym typeface="Wingdings" panose="05000000000000000000" pitchFamily="2" charset="2"/>
                      </a:rPr>
                      <m:t>+11</m:t>
                    </m:r>
                  </m:oMath>
                </a14:m>
                <a:endParaRPr lang="en-GB" b="0" dirty="0">
                  <a:sym typeface="Wingdings" panose="05000000000000000000" pitchFamily="2" charset="2"/>
                </a:endParaRPr>
              </a:p>
              <a:p>
                <a:r>
                  <a:rPr lang="en-GB" dirty="0"/>
                  <a:t>Gradient of </a:t>
                </a:r>
                <a14:m>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oMath>
                </a14:m>
                <a:r>
                  <a:rPr lang="en-GB" dirty="0"/>
                  <a:t>. Goes through </a:t>
                </a:r>
                <a14:m>
                  <m:oMath xmlns:m="http://schemas.openxmlformats.org/officeDocument/2006/math">
                    <m:d>
                      <m:dPr>
                        <m:ctrlPr>
                          <a:rPr lang="en-GB" i="1">
                            <a:latin typeface="Cambria Math" panose="02040503050406030204" pitchFamily="18" charset="0"/>
                          </a:rPr>
                        </m:ctrlPr>
                      </m:dPr>
                      <m:e>
                        <m:r>
                          <a:rPr lang="en-GB" b="0" i="1" smtClean="0">
                            <a:latin typeface="Cambria Math" panose="02040503050406030204" pitchFamily="18" charset="0"/>
                          </a:rPr>
                          <m:t>4</m:t>
                        </m:r>
                        <m:r>
                          <a:rPr lang="en-GB" i="1">
                            <a:latin typeface="Cambria Math" panose="02040503050406030204" pitchFamily="18" charset="0"/>
                          </a:rPr>
                          <m:t>,5</m:t>
                        </m:r>
                      </m:e>
                    </m:d>
                  </m:oMath>
                </a14:m>
                <a:r>
                  <a:rPr lang="en-GB" dirty="0"/>
                  <a:t>               </a:t>
                </a:r>
                <a:r>
                  <a:rPr lang="en-GB" dirty="0">
                    <a:sym typeface="Wingdings" panose="05000000000000000000" pitchFamily="2" charset="2"/>
                  </a:rPr>
                  <a:t> </a:t>
                </a:r>
                <a14:m>
                  <m:oMath xmlns:m="http://schemas.openxmlformats.org/officeDocument/2006/math">
                    <m:r>
                      <a:rPr lang="en-GB" i="1">
                        <a:latin typeface="Cambria Math" panose="02040503050406030204" pitchFamily="18" charset="0"/>
                        <a:sym typeface="Wingdings" panose="05000000000000000000" pitchFamily="2" charset="2"/>
                      </a:rPr>
                      <m:t>𝑦</m:t>
                    </m:r>
                    <m:r>
                      <a:rPr lang="en-GB" i="1">
                        <a:latin typeface="Cambria Math" panose="02040503050406030204" pitchFamily="18" charset="0"/>
                        <a:sym typeface="Wingdings" panose="05000000000000000000" pitchFamily="2" charset="2"/>
                      </a:rPr>
                      <m:t>=−</m:t>
                    </m:r>
                    <m:f>
                      <m:fPr>
                        <m:ctrlPr>
                          <a:rPr lang="en-GB" b="0" i="1" smtClean="0">
                            <a:latin typeface="Cambria Math" panose="02040503050406030204" pitchFamily="18" charset="0"/>
                            <a:sym typeface="Wingdings" panose="05000000000000000000" pitchFamily="2" charset="2"/>
                          </a:rPr>
                        </m:ctrlPr>
                      </m:fPr>
                      <m:num>
                        <m:r>
                          <a:rPr lang="en-GB" b="0" i="1" smtClean="0">
                            <a:latin typeface="Cambria Math" panose="02040503050406030204" pitchFamily="18" charset="0"/>
                            <a:sym typeface="Wingdings" panose="05000000000000000000" pitchFamily="2" charset="2"/>
                          </a:rPr>
                          <m:t>1</m:t>
                        </m:r>
                      </m:num>
                      <m:den>
                        <m:r>
                          <a:rPr lang="en-GB" b="0" i="1" smtClean="0">
                            <a:latin typeface="Cambria Math" panose="02040503050406030204" pitchFamily="18" charset="0"/>
                            <a:sym typeface="Wingdings" panose="05000000000000000000" pitchFamily="2" charset="2"/>
                          </a:rPr>
                          <m:t>2</m:t>
                        </m:r>
                      </m:den>
                    </m:f>
                    <m:r>
                      <a:rPr lang="en-GB" i="1">
                        <a:latin typeface="Cambria Math" panose="02040503050406030204" pitchFamily="18" charset="0"/>
                        <a:sym typeface="Wingdings" panose="05000000000000000000" pitchFamily="2" charset="2"/>
                      </a:rPr>
                      <m:t>𝑥</m:t>
                    </m:r>
                    <m:r>
                      <a:rPr lang="en-GB" i="1">
                        <a:latin typeface="Cambria Math" panose="02040503050406030204" pitchFamily="18" charset="0"/>
                        <a:sym typeface="Wingdings" panose="05000000000000000000" pitchFamily="2" charset="2"/>
                      </a:rPr>
                      <m:t>+7</m:t>
                    </m:r>
                  </m:oMath>
                </a14:m>
                <a:endParaRPr lang="en-GB" dirty="0"/>
              </a:p>
              <a:p>
                <a:endParaRPr lang="en-GB" dirty="0"/>
              </a:p>
              <a:p>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575556" y="3212976"/>
                <a:ext cx="6552728" cy="2976456"/>
              </a:xfrm>
              <a:prstGeom prst="rect">
                <a:avLst/>
              </a:prstGeom>
              <a:blipFill rotWithShape="0">
                <a:blip r:embed="rId5"/>
                <a:stretch>
                  <a:fillRect l="-744" t="-1025"/>
                </a:stretch>
              </a:blipFill>
            </p:spPr>
            <p:txBody>
              <a:bodyPr/>
              <a:lstStyle/>
              <a:p>
                <a:r>
                  <a:rPr lang="en-GB">
                    <a:noFill/>
                  </a:rPr>
                  <a:t> </a:t>
                </a:r>
              </a:p>
            </p:txBody>
          </p:sp>
        </mc:Fallback>
      </mc:AlternateContent>
      <p:sp>
        <p:nvSpPr>
          <p:cNvPr id="12" name="Rectangle 11"/>
          <p:cNvSpPr/>
          <p:nvPr/>
        </p:nvSpPr>
        <p:spPr>
          <a:xfrm>
            <a:off x="5387209" y="3987799"/>
            <a:ext cx="1242191" cy="3397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3" name="Rectangle 12"/>
          <p:cNvSpPr/>
          <p:nvPr/>
        </p:nvSpPr>
        <p:spPr>
          <a:xfrm>
            <a:off x="5387209" y="4327524"/>
            <a:ext cx="1242191" cy="3397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4" name="Rectangle 13"/>
          <p:cNvSpPr/>
          <p:nvPr/>
        </p:nvSpPr>
        <p:spPr>
          <a:xfrm>
            <a:off x="5387209" y="4667249"/>
            <a:ext cx="1242191" cy="2705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5" name="Rectangle 14"/>
          <p:cNvSpPr/>
          <p:nvPr/>
        </p:nvSpPr>
        <p:spPr>
          <a:xfrm>
            <a:off x="5387208" y="4924587"/>
            <a:ext cx="1242191" cy="2874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6" name="Rectangle 15"/>
          <p:cNvSpPr/>
          <p:nvPr/>
        </p:nvSpPr>
        <p:spPr>
          <a:xfrm>
            <a:off x="5490049" y="5228353"/>
            <a:ext cx="1242191" cy="3394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28771558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 presetClass="entr" presetSubtype="0" fill="hold" grpId="1" nodeType="after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25" restart="whenNotActive" fill="hold" evtFilter="cancelBubble" nodeType="interactiveSeq">
                <p:stCondLst>
                  <p:cond evt="onClick" delay="0">
                    <p:tgtEl>
                      <p:spTgt spid="12"/>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12"/>
                                        </p:tgtEl>
                                      </p:cBhvr>
                                    </p:animEffect>
                                    <p:set>
                                      <p:cBhvr>
                                        <p:cTn id="30"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1" restart="whenNotActive" fill="hold" evtFilter="cancelBubble" nodeType="interactiveSeq">
                <p:stCondLst>
                  <p:cond evt="onClick" delay="0">
                    <p:tgtEl>
                      <p:spTgt spid="13"/>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13"/>
                                        </p:tgtEl>
                                      </p:cBhvr>
                                    </p:animEffect>
                                    <p:set>
                                      <p:cBhvr>
                                        <p:cTn id="36"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7" restart="whenNotActive" fill="hold" evtFilter="cancelBubble" nodeType="interactiveSeq">
                <p:stCondLst>
                  <p:cond evt="onClick" delay="0">
                    <p:tgtEl>
                      <p:spTgt spid="14"/>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14"/>
                                        </p:tgtEl>
                                      </p:cBhvr>
                                    </p:animEffect>
                                    <p:set>
                                      <p:cBhvr>
                                        <p:cTn id="42"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43" restart="whenNotActive" fill="hold" evtFilter="cancelBubble" nodeType="interactiveSeq">
                <p:stCondLst>
                  <p:cond evt="onClick" delay="0">
                    <p:tgtEl>
                      <p:spTgt spid="15"/>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grpId="0" nodeType="clickEffect">
                                  <p:stCondLst>
                                    <p:cond delay="0"/>
                                  </p:stCondLst>
                                  <p:childTnLst>
                                    <p:animEffect transition="out" filter="fade">
                                      <p:cBhvr>
                                        <p:cTn id="47" dur="500"/>
                                        <p:tgtEl>
                                          <p:spTgt spid="15"/>
                                        </p:tgtEl>
                                      </p:cBhvr>
                                    </p:animEffect>
                                    <p:set>
                                      <p:cBhvr>
                                        <p:cTn id="48"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49" restart="whenNotActive" fill="hold" evtFilter="cancelBubble" nodeType="interactiveSeq">
                <p:stCondLst>
                  <p:cond evt="onClick" delay="0">
                    <p:tgtEl>
                      <p:spTgt spid="16"/>
                    </p:tgtEl>
                  </p:cond>
                </p:stCondLst>
                <p:endSync evt="end" delay="0">
                  <p:rtn val="all"/>
                </p:endSync>
                <p:childTnLst>
                  <p:par>
                    <p:cTn id="50" fill="hold">
                      <p:stCondLst>
                        <p:cond delay="0"/>
                      </p:stCondLst>
                      <p:childTnLst>
                        <p:par>
                          <p:cTn id="51" fill="hold">
                            <p:stCondLst>
                              <p:cond delay="0"/>
                            </p:stCondLst>
                            <p:childTnLst>
                              <p:par>
                                <p:cTn id="52" presetID="10" presetClass="exit" presetSubtype="0" fill="hold" grpId="0" nodeType="clickEffect">
                                  <p:stCondLst>
                                    <p:cond delay="0"/>
                                  </p:stCondLst>
                                  <p:childTnLst>
                                    <p:animEffect transition="out" filter="fade">
                                      <p:cBhvr>
                                        <p:cTn id="53" dur="500"/>
                                        <p:tgtEl>
                                          <p:spTgt spid="16"/>
                                        </p:tgtEl>
                                      </p:cBhvr>
                                    </p:animEffect>
                                    <p:set>
                                      <p:cBhvr>
                                        <p:cTn id="54"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8" grpId="0" animBg="1"/>
      <p:bldP spid="9" grpId="0" animBg="1"/>
      <p:bldP spid="10" grpId="0"/>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A few more examples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11" name="TextBox 10"/>
              <p:cNvSpPr txBox="1"/>
              <p:nvPr/>
            </p:nvSpPr>
            <p:spPr>
              <a:xfrm>
                <a:off x="395536" y="863705"/>
                <a:ext cx="7632848"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A line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𝑙</m:t>
                        </m:r>
                      </m:e>
                      <m:sub>
                        <m:r>
                          <a:rPr lang="en-GB" b="0" i="1" smtClean="0">
                            <a:latin typeface="Cambria Math" panose="02040503050406030204" pitchFamily="18" charset="0"/>
                          </a:rPr>
                          <m:t>1</m:t>
                        </m:r>
                      </m:sub>
                    </m:sSub>
                  </m:oMath>
                </a14:m>
                <a:r>
                  <a:rPr lang="en-GB" dirty="0"/>
                  <a:t> passes through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3,5</m:t>
                        </m:r>
                      </m:e>
                    </m:d>
                  </m:oMath>
                </a14:m>
                <a:r>
                  <a:rPr lang="en-GB" dirty="0"/>
                  <a:t> and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7,7</m:t>
                        </m:r>
                      </m:e>
                    </m:d>
                  </m:oMath>
                </a14:m>
                <a:r>
                  <a:rPr lang="en-GB" dirty="0"/>
                  <a:t>. What is the equation of the line in the form </a:t>
                </a:r>
                <a14:m>
                  <m:oMath xmlns:m="http://schemas.openxmlformats.org/officeDocument/2006/math">
                    <m:r>
                      <a:rPr lang="en-GB" b="0" i="1" smtClean="0">
                        <a:latin typeface="Cambria Math" panose="02040503050406030204" pitchFamily="18" charset="0"/>
                      </a:rPr>
                      <m:t>𝑎𝑥</m:t>
                    </m:r>
                    <m:r>
                      <a:rPr lang="en-GB" b="0" i="1" smtClean="0">
                        <a:latin typeface="Cambria Math" panose="02040503050406030204" pitchFamily="18" charset="0"/>
                      </a:rPr>
                      <m:t>+</m:t>
                    </m:r>
                    <m:r>
                      <a:rPr lang="en-GB" b="0" i="1" smtClean="0">
                        <a:latin typeface="Cambria Math" panose="02040503050406030204" pitchFamily="18" charset="0"/>
                      </a:rPr>
                      <m:t>𝑏𝑦</m:t>
                    </m:r>
                    <m:r>
                      <a:rPr lang="en-GB" b="0" i="1" smtClean="0">
                        <a:latin typeface="Cambria Math" panose="02040503050406030204" pitchFamily="18" charset="0"/>
                      </a:rPr>
                      <m:t>+</m:t>
                    </m:r>
                    <m:r>
                      <a:rPr lang="en-GB" b="0" i="1" smtClean="0">
                        <a:latin typeface="Cambria Math" panose="02040503050406030204" pitchFamily="18" charset="0"/>
                      </a:rPr>
                      <m:t>𝑐</m:t>
                    </m:r>
                    <m:r>
                      <a:rPr lang="en-GB" b="0" i="1" smtClean="0">
                        <a:latin typeface="Cambria Math" panose="02040503050406030204" pitchFamily="18" charset="0"/>
                      </a:rPr>
                      <m:t>=0</m:t>
                    </m:r>
                  </m:oMath>
                </a14:m>
                <a:r>
                  <a:rPr lang="en-GB" dirty="0"/>
                  <a:t>, where </a:t>
                </a: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 </m:t>
                    </m:r>
                    <m:r>
                      <a:rPr lang="en-GB" b="0" i="1" smtClean="0">
                        <a:latin typeface="Cambria Math" panose="02040503050406030204" pitchFamily="18" charset="0"/>
                      </a:rPr>
                      <m:t>𝑏</m:t>
                    </m:r>
                    <m:r>
                      <a:rPr lang="en-GB" b="0" i="1" smtClean="0">
                        <a:latin typeface="Cambria Math" panose="02040503050406030204" pitchFamily="18" charset="0"/>
                      </a:rPr>
                      <m:t>, </m:t>
                    </m:r>
                    <m:r>
                      <a:rPr lang="en-GB" b="0" i="1" smtClean="0">
                        <a:latin typeface="Cambria Math" panose="02040503050406030204" pitchFamily="18" charset="0"/>
                      </a:rPr>
                      <m:t>𝑐</m:t>
                    </m:r>
                  </m:oMath>
                </a14:m>
                <a:r>
                  <a:rPr lang="en-GB" dirty="0"/>
                  <a:t> are integers?</a:t>
                </a:r>
              </a:p>
            </p:txBody>
          </p:sp>
        </mc:Choice>
        <mc:Fallback xmlns="">
          <p:sp>
            <p:nvSpPr>
              <p:cNvPr id="11" name="TextBox 10"/>
              <p:cNvSpPr txBox="1">
                <a:spLocks noRot="1" noChangeAspect="1" noMove="1" noResize="1" noEditPoints="1" noAdjustHandles="1" noChangeArrowheads="1" noChangeShapeType="1" noTextEdit="1"/>
              </p:cNvSpPr>
              <p:nvPr/>
            </p:nvSpPr>
            <p:spPr>
              <a:xfrm>
                <a:off x="395536" y="863705"/>
                <a:ext cx="7632848" cy="646331"/>
              </a:xfrm>
              <a:prstGeom prst="rect">
                <a:avLst/>
              </a:prstGeom>
              <a:blipFill rotWithShape="0">
                <a:blip r:embed="rId2"/>
                <a:stretch>
                  <a:fillRect b="-230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11560" y="1988840"/>
                <a:ext cx="6912768" cy="379148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𝑚</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4</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oMath>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𝑐</m:t>
                      </m:r>
                    </m:oMath>
                    <m:oMath xmlns:m="http://schemas.openxmlformats.org/officeDocument/2006/math">
                      <m:r>
                        <a:rPr lang="en-GB" b="0" i="1" smtClean="0">
                          <a:latin typeface="Cambria Math" panose="02040503050406030204" pitchFamily="18" charset="0"/>
                        </a:rPr>
                        <m:t>5=</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d>
                        <m:dPr>
                          <m:ctrlPr>
                            <a:rPr lang="en-GB" b="0" i="1" smtClean="0">
                              <a:latin typeface="Cambria Math" panose="02040503050406030204" pitchFamily="18" charset="0"/>
                            </a:rPr>
                          </m:ctrlPr>
                        </m:dPr>
                        <m:e>
                          <m:r>
                            <a:rPr lang="en-GB" b="0" i="1" smtClean="0">
                              <a:latin typeface="Cambria Math" panose="02040503050406030204" pitchFamily="18" charset="0"/>
                            </a:rPr>
                            <m:t>3</m:t>
                          </m:r>
                        </m:e>
                      </m:d>
                      <m:r>
                        <a:rPr lang="en-GB" b="0" i="1" smtClean="0">
                          <a:latin typeface="Cambria Math" panose="02040503050406030204" pitchFamily="18" charset="0"/>
                        </a:rPr>
                        <m:t>+</m:t>
                      </m:r>
                      <m:r>
                        <a:rPr lang="en-GB" b="0" i="1" smtClean="0">
                          <a:latin typeface="Cambria Math" panose="02040503050406030204" pitchFamily="18" charset="0"/>
                        </a:rPr>
                        <m:t>𝑐</m:t>
                      </m:r>
                    </m:oMath>
                    <m:oMath xmlns:m="http://schemas.openxmlformats.org/officeDocument/2006/math">
                      <m:r>
                        <a:rPr lang="en-GB" b="0" i="1" smtClean="0">
                          <a:latin typeface="Cambria Math" panose="02040503050406030204" pitchFamily="18" charset="0"/>
                        </a:rPr>
                        <m:t>𝑐</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7</m:t>
                          </m:r>
                        </m:num>
                        <m:den>
                          <m:r>
                            <a:rPr lang="en-GB" b="0" i="1" smtClean="0">
                              <a:latin typeface="Cambria Math" panose="02040503050406030204" pitchFamily="18" charset="0"/>
                            </a:rPr>
                            <m:t>2</m:t>
                          </m:r>
                        </m:den>
                      </m:f>
                    </m:oMath>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𝑦</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𝑥</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7</m:t>
                          </m:r>
                        </m:num>
                        <m:den>
                          <m:r>
                            <a:rPr lang="en-GB" b="0" i="1" smtClean="0">
                              <a:latin typeface="Cambria Math" panose="02040503050406030204" pitchFamily="18" charset="0"/>
                            </a:rPr>
                            <m:t>2</m:t>
                          </m:r>
                        </m:den>
                      </m:f>
                    </m:oMath>
                  </m:oMathPara>
                </a14:m>
                <a:endParaRPr lang="en-GB" dirty="0"/>
              </a:p>
              <a:p>
                <a:endParaRPr lang="en-GB" dirty="0"/>
              </a:p>
              <a:p>
                <a:r>
                  <a:rPr lang="en-GB" dirty="0"/>
                  <a:t>We want a form where there are no fractions and 0 is on one side:</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+7</m:t>
                      </m:r>
                    </m:oMath>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−2</m:t>
                      </m:r>
                      <m:r>
                        <a:rPr lang="en-GB" b="0" i="1" smtClean="0">
                          <a:latin typeface="Cambria Math" panose="02040503050406030204" pitchFamily="18" charset="0"/>
                        </a:rPr>
                        <m:t>𝑦</m:t>
                      </m:r>
                      <m:r>
                        <a:rPr lang="en-GB" b="0" i="1" smtClean="0">
                          <a:latin typeface="Cambria Math" panose="02040503050406030204" pitchFamily="18" charset="0"/>
                        </a:rPr>
                        <m:t>+7=0</m:t>
                      </m:r>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611560" y="1988840"/>
                <a:ext cx="6912768" cy="3791487"/>
              </a:xfrm>
              <a:prstGeom prst="rect">
                <a:avLst/>
              </a:prstGeom>
              <a:blipFill rotWithShape="0">
                <a:blip r:embed="rId3"/>
                <a:stretch>
                  <a:fillRect l="-705" b="-322"/>
                </a:stretch>
              </a:blipFill>
            </p:spPr>
            <p:txBody>
              <a:bodyPr/>
              <a:lstStyle/>
              <a:p>
                <a:r>
                  <a:rPr lang="en-GB">
                    <a:noFill/>
                  </a:rPr>
                  <a:t> </a:t>
                </a:r>
              </a:p>
            </p:txBody>
          </p:sp>
        </mc:Fallback>
      </mc:AlternateContent>
      <p:sp>
        <p:nvSpPr>
          <p:cNvPr id="12" name="Rectangle 11"/>
          <p:cNvSpPr/>
          <p:nvPr/>
        </p:nvSpPr>
        <p:spPr>
          <a:xfrm>
            <a:off x="2665166" y="1774614"/>
            <a:ext cx="3419002" cy="28926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3" name="Rectangle 12"/>
          <p:cNvSpPr/>
          <p:nvPr/>
        </p:nvSpPr>
        <p:spPr>
          <a:xfrm>
            <a:off x="2987824" y="5210987"/>
            <a:ext cx="2448272" cy="113867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6115671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2" grpId="0" animBg="1"/>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67544" y="3212976"/>
                <a:ext cx="7632848"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A line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𝑙</m:t>
                        </m:r>
                      </m:e>
                      <m:sub>
                        <m:r>
                          <a:rPr lang="en-GB" b="0" i="1" smtClean="0">
                            <a:latin typeface="Cambria Math" panose="02040503050406030204" pitchFamily="18" charset="0"/>
                          </a:rPr>
                          <m:t>1</m:t>
                        </m:r>
                      </m:sub>
                    </m:sSub>
                  </m:oMath>
                </a14:m>
                <a:r>
                  <a:rPr lang="en-GB" dirty="0"/>
                  <a:t> passes through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6,3</m:t>
                        </m:r>
                      </m:e>
                    </m:d>
                  </m:oMath>
                </a14:m>
                <a:r>
                  <a:rPr lang="en-GB" dirty="0"/>
                  <a:t> and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9,2</m:t>
                        </m:r>
                      </m:e>
                    </m:d>
                  </m:oMath>
                </a14:m>
                <a:r>
                  <a:rPr lang="en-GB" dirty="0"/>
                  <a:t>. Determine the equation of the line in the form </a:t>
                </a:r>
                <a14:m>
                  <m:oMath xmlns:m="http://schemas.openxmlformats.org/officeDocument/2006/math">
                    <m:r>
                      <a:rPr lang="en-GB" b="0" i="1" smtClean="0">
                        <a:latin typeface="Cambria Math" panose="02040503050406030204" pitchFamily="18" charset="0"/>
                      </a:rPr>
                      <m:t>𝑎𝑥</m:t>
                    </m:r>
                    <m:r>
                      <a:rPr lang="en-GB" b="0" i="1" smtClean="0">
                        <a:latin typeface="Cambria Math" panose="02040503050406030204" pitchFamily="18" charset="0"/>
                      </a:rPr>
                      <m:t>+</m:t>
                    </m:r>
                    <m:r>
                      <a:rPr lang="en-GB" b="0" i="1" smtClean="0">
                        <a:latin typeface="Cambria Math" panose="02040503050406030204" pitchFamily="18" charset="0"/>
                      </a:rPr>
                      <m:t>𝑏𝑦</m:t>
                    </m:r>
                    <m:r>
                      <a:rPr lang="en-GB" b="0" i="1" smtClean="0">
                        <a:latin typeface="Cambria Math" panose="02040503050406030204" pitchFamily="18" charset="0"/>
                      </a:rPr>
                      <m:t>+</m:t>
                    </m:r>
                    <m:r>
                      <a:rPr lang="en-GB" b="0" i="1" smtClean="0">
                        <a:latin typeface="Cambria Math" panose="02040503050406030204" pitchFamily="18" charset="0"/>
                      </a:rPr>
                      <m:t>𝑐</m:t>
                    </m:r>
                    <m:r>
                      <a:rPr lang="en-GB" b="0" i="1" smtClean="0">
                        <a:latin typeface="Cambria Math" panose="02040503050406030204" pitchFamily="18" charset="0"/>
                      </a:rPr>
                      <m:t>=0</m:t>
                    </m:r>
                  </m:oMath>
                </a14:m>
                <a:r>
                  <a:rPr lang="en-GB" dirty="0"/>
                  <a:t>, where </a:t>
                </a: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 </m:t>
                    </m:r>
                    <m:r>
                      <a:rPr lang="en-GB" b="0" i="1" smtClean="0">
                        <a:latin typeface="Cambria Math" panose="02040503050406030204" pitchFamily="18" charset="0"/>
                      </a:rPr>
                      <m:t>𝑏</m:t>
                    </m:r>
                    <m:r>
                      <a:rPr lang="en-GB" b="0" i="1" smtClean="0">
                        <a:latin typeface="Cambria Math" panose="02040503050406030204" pitchFamily="18" charset="0"/>
                      </a:rPr>
                      <m:t>, </m:t>
                    </m:r>
                    <m:r>
                      <a:rPr lang="en-GB" b="0" i="1" smtClean="0">
                        <a:latin typeface="Cambria Math" panose="02040503050406030204" pitchFamily="18" charset="0"/>
                      </a:rPr>
                      <m:t>𝑐</m:t>
                    </m:r>
                  </m:oMath>
                </a14:m>
                <a:r>
                  <a:rPr lang="en-GB" dirty="0"/>
                  <a:t> are integers, and hence determine the coordinate of the point where the line crosses the </a:t>
                </a:r>
                <a14:m>
                  <m:oMath xmlns:m="http://schemas.openxmlformats.org/officeDocument/2006/math">
                    <m:r>
                      <a:rPr lang="en-GB" b="0" i="1" smtClean="0">
                        <a:latin typeface="Cambria Math" panose="02040503050406030204" pitchFamily="18" charset="0"/>
                      </a:rPr>
                      <m:t>𝑥</m:t>
                    </m:r>
                  </m:oMath>
                </a14:m>
                <a:r>
                  <a:rPr lang="en-GB" dirty="0"/>
                  <a:t>-axis.</a:t>
                </a:r>
              </a:p>
            </p:txBody>
          </p:sp>
        </mc:Choice>
        <mc:Fallback xmlns="">
          <p:sp>
            <p:nvSpPr>
              <p:cNvPr id="5" name="TextBox 4"/>
              <p:cNvSpPr txBox="1">
                <a:spLocks noRot="1" noChangeAspect="1" noMove="1" noResize="1" noEditPoints="1" noAdjustHandles="1" noChangeArrowheads="1" noChangeShapeType="1" noTextEdit="1"/>
              </p:cNvSpPr>
              <p:nvPr/>
            </p:nvSpPr>
            <p:spPr>
              <a:xfrm>
                <a:off x="467544" y="3212976"/>
                <a:ext cx="7632848" cy="923330"/>
              </a:xfrm>
              <a:prstGeom prst="rect">
                <a:avLst/>
              </a:prstGeom>
              <a:blipFill rotWithShape="0">
                <a:blip r:embed="rId2"/>
                <a:stretch>
                  <a:fillRect b="-1136"/>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259632" y="4149080"/>
                <a:ext cx="2880320" cy="26815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𝑚</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3</m:t>
                          </m:r>
                        </m:den>
                      </m:f>
                    </m:oMath>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3</m:t>
                          </m:r>
                        </m:den>
                      </m:f>
                      <m:r>
                        <a:rPr lang="en-GB" sz="1600" b="0" i="1" smtClean="0">
                          <a:latin typeface="Cambria Math" panose="02040503050406030204" pitchFamily="18" charset="0"/>
                        </a:rPr>
                        <m:t>𝑥</m:t>
                      </m:r>
                      <m:r>
                        <a:rPr lang="en-GB" sz="1600" b="0" i="1" smtClean="0">
                          <a:latin typeface="Cambria Math" panose="02040503050406030204" pitchFamily="18" charset="0"/>
                        </a:rPr>
                        <m:t>+</m:t>
                      </m:r>
                      <m:r>
                        <a:rPr lang="en-GB" sz="1600" b="0" i="1" smtClean="0">
                          <a:latin typeface="Cambria Math" panose="02040503050406030204" pitchFamily="18" charset="0"/>
                        </a:rPr>
                        <m:t>𝑐</m:t>
                      </m:r>
                    </m:oMath>
                    <m:oMath xmlns:m="http://schemas.openxmlformats.org/officeDocument/2006/math">
                      <m:r>
                        <a:rPr lang="en-GB" sz="1600" b="0" i="1" smtClean="0">
                          <a:latin typeface="Cambria Math" panose="02040503050406030204" pitchFamily="18" charset="0"/>
                        </a:rPr>
                        <m:t>3=−</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3</m:t>
                          </m:r>
                        </m:den>
                      </m:f>
                      <m:d>
                        <m:dPr>
                          <m:ctrlPr>
                            <a:rPr lang="en-GB" sz="1600" b="0" i="1" smtClean="0">
                              <a:latin typeface="Cambria Math" panose="02040503050406030204" pitchFamily="18" charset="0"/>
                            </a:rPr>
                          </m:ctrlPr>
                        </m:dPr>
                        <m:e>
                          <m:r>
                            <a:rPr lang="en-GB" sz="1600" b="0" i="1" smtClean="0">
                              <a:latin typeface="Cambria Math" panose="02040503050406030204" pitchFamily="18" charset="0"/>
                            </a:rPr>
                            <m:t>6</m:t>
                          </m:r>
                        </m:e>
                      </m:d>
                      <m:r>
                        <a:rPr lang="en-GB" sz="1600" b="0" i="1" smtClean="0">
                          <a:latin typeface="Cambria Math" panose="02040503050406030204" pitchFamily="18" charset="0"/>
                        </a:rPr>
                        <m:t>+</m:t>
                      </m:r>
                      <m:r>
                        <a:rPr lang="en-GB" sz="1600" b="0" i="1" smtClean="0">
                          <a:latin typeface="Cambria Math" panose="02040503050406030204" pitchFamily="18" charset="0"/>
                        </a:rPr>
                        <m:t>𝑐</m:t>
                      </m:r>
                    </m:oMath>
                    <m:oMath xmlns:m="http://schemas.openxmlformats.org/officeDocument/2006/math">
                      <m:r>
                        <a:rPr lang="en-GB" sz="1600" b="0" i="1" smtClean="0">
                          <a:latin typeface="Cambria Math" panose="02040503050406030204" pitchFamily="18" charset="0"/>
                        </a:rPr>
                        <m:t>3=−2+</m:t>
                      </m:r>
                      <m:r>
                        <a:rPr lang="en-GB" sz="1600" b="0" i="1" smtClean="0">
                          <a:latin typeface="Cambria Math" panose="02040503050406030204" pitchFamily="18" charset="0"/>
                        </a:rPr>
                        <m:t>𝑐</m:t>
                      </m:r>
                    </m:oMath>
                    <m:oMath xmlns:m="http://schemas.openxmlformats.org/officeDocument/2006/math">
                      <m:r>
                        <a:rPr lang="en-GB" sz="1600" b="1" i="1" smtClean="0">
                          <a:latin typeface="Cambria Math" panose="02040503050406030204" pitchFamily="18" charset="0"/>
                        </a:rPr>
                        <m:t>∴</m:t>
                      </m:r>
                      <m:r>
                        <a:rPr lang="en-GB" sz="1600" b="0" i="1" smtClean="0">
                          <a:latin typeface="Cambria Math" panose="02040503050406030204" pitchFamily="18" charset="0"/>
                        </a:rPr>
                        <m:t>𝑦</m:t>
                      </m:r>
                      <m:r>
                        <a:rPr lang="en-GB" sz="1600" b="0" i="1" smtClean="0">
                          <a:latin typeface="Cambria Math" panose="02040503050406030204" pitchFamily="18" charset="0"/>
                        </a:rPr>
                        <m:t>=−</m:t>
                      </m:r>
                      <m:f>
                        <m:fPr>
                          <m:ctrlPr>
                            <a:rPr lang="en-GB" sz="160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3</m:t>
                          </m:r>
                        </m:den>
                      </m:f>
                      <m:r>
                        <a:rPr lang="en-GB" sz="1600" b="0" i="1" smtClean="0">
                          <a:latin typeface="Cambria Math" panose="02040503050406030204" pitchFamily="18" charset="0"/>
                        </a:rPr>
                        <m:t>𝑥</m:t>
                      </m:r>
                      <m:r>
                        <a:rPr lang="en-GB" sz="1600" b="0" i="1" smtClean="0">
                          <a:latin typeface="Cambria Math" panose="02040503050406030204" pitchFamily="18" charset="0"/>
                        </a:rPr>
                        <m:t>+5</m:t>
                      </m:r>
                    </m:oMath>
                    <m:oMath xmlns:m="http://schemas.openxmlformats.org/officeDocument/2006/math">
                      <m:r>
                        <a:rPr lang="en-GB" sz="1600" b="0" i="1" smtClean="0">
                          <a:latin typeface="Cambria Math" panose="02040503050406030204" pitchFamily="18" charset="0"/>
                        </a:rPr>
                        <m:t>3</m:t>
                      </m:r>
                      <m:r>
                        <a:rPr lang="en-GB" sz="1600" b="0" i="1" smtClean="0">
                          <a:latin typeface="Cambria Math" panose="02040503050406030204" pitchFamily="18" charset="0"/>
                        </a:rPr>
                        <m:t>𝑦</m:t>
                      </m:r>
                      <m:r>
                        <a:rPr lang="en-GB" sz="1600" b="0" i="1" smtClean="0">
                          <a:latin typeface="Cambria Math" panose="02040503050406030204" pitchFamily="18" charset="0"/>
                        </a:rPr>
                        <m:t>=−</m:t>
                      </m:r>
                      <m:r>
                        <a:rPr lang="en-GB" sz="1600" b="0" i="1" smtClean="0">
                          <a:latin typeface="Cambria Math" panose="02040503050406030204" pitchFamily="18" charset="0"/>
                        </a:rPr>
                        <m:t>𝑥</m:t>
                      </m:r>
                      <m:r>
                        <a:rPr lang="en-GB" sz="1600" b="0" i="1" smtClean="0">
                          <a:latin typeface="Cambria Math" panose="02040503050406030204" pitchFamily="18" charset="0"/>
                        </a:rPr>
                        <m:t>+15</m:t>
                      </m:r>
                    </m:oMath>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+3</m:t>
                      </m:r>
                      <m:r>
                        <a:rPr lang="en-GB" sz="1600" b="0" i="1" smtClean="0">
                          <a:latin typeface="Cambria Math" panose="02040503050406030204" pitchFamily="18" charset="0"/>
                        </a:rPr>
                        <m:t>𝑦</m:t>
                      </m:r>
                      <m:r>
                        <a:rPr lang="en-GB" sz="1600" b="0" i="1" smtClean="0">
                          <a:latin typeface="Cambria Math" panose="02040503050406030204" pitchFamily="18" charset="0"/>
                        </a:rPr>
                        <m:t>−15=0</m:t>
                      </m:r>
                    </m:oMath>
                  </m:oMathPara>
                </a14:m>
                <a:endParaRPr lang="en-GB"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1259632" y="4149080"/>
                <a:ext cx="2880320" cy="2681503"/>
              </a:xfrm>
              <a:prstGeom prst="rect">
                <a:avLst/>
              </a:prstGeom>
              <a:blipFill rotWithShape="0">
                <a:blip r:embed="rId3"/>
                <a:stretch>
                  <a:fillRect b="-22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4547392" y="4247430"/>
                <a:ext cx="2232248" cy="1510029"/>
              </a:xfrm>
              <a:prstGeom prst="rect">
                <a:avLst/>
              </a:prstGeom>
            </p:spPr>
            <p:txBody>
              <a:bodyPr wrap="square">
                <a:spAutoFit/>
              </a:bodyPr>
              <a:lstStyle/>
              <a:p>
                <a:r>
                  <a:rPr lang="en-GB" sz="1600" dirty="0"/>
                  <a:t>When </a:t>
                </a:r>
                <a14:m>
                  <m:oMath xmlns:m="http://schemas.openxmlformats.org/officeDocument/2006/math">
                    <m:r>
                      <a:rPr lang="en-GB" sz="1600" b="0" i="1">
                        <a:latin typeface="Cambria Math" panose="02040503050406030204" pitchFamily="18" charset="0"/>
                      </a:rPr>
                      <m:t>𝑦</m:t>
                    </m:r>
                    <m:r>
                      <a:rPr lang="en-GB" sz="1600" b="0" i="1">
                        <a:latin typeface="Cambria Math" panose="02040503050406030204" pitchFamily="18" charset="0"/>
                      </a:rPr>
                      <m:t>=0</m:t>
                    </m:r>
                  </m:oMath>
                </a14:m>
                <a:r>
                  <a:rPr lang="en-GB" sz="1600" dirty="0"/>
                  <a:t>:</a:t>
                </a:r>
              </a:p>
              <a:p>
                <a:pPr/>
                <a14:m>
                  <m:oMathPara xmlns:m="http://schemas.openxmlformats.org/officeDocument/2006/math">
                    <m:oMathParaPr>
                      <m:jc m:val="centerGroup"/>
                    </m:oMathParaPr>
                    <m:oMath xmlns:m="http://schemas.openxmlformats.org/officeDocument/2006/math">
                      <m:r>
                        <a:rPr lang="en-GB" sz="1600" b="0" i="1">
                          <a:latin typeface="Cambria Math" panose="02040503050406030204" pitchFamily="18" charset="0"/>
                        </a:rPr>
                        <m:t>0=−</m:t>
                      </m:r>
                      <m:f>
                        <m:fPr>
                          <m:ctrlPr>
                            <a:rPr lang="en-GB" sz="1600" i="1">
                              <a:latin typeface="Cambria Math" panose="02040503050406030204" pitchFamily="18" charset="0"/>
                            </a:rPr>
                          </m:ctrlPr>
                        </m:fPr>
                        <m:num>
                          <m:r>
                            <a:rPr lang="en-GB" sz="1600" b="0" i="1">
                              <a:latin typeface="Cambria Math" panose="02040503050406030204" pitchFamily="18" charset="0"/>
                            </a:rPr>
                            <m:t>1</m:t>
                          </m:r>
                        </m:num>
                        <m:den>
                          <m:r>
                            <a:rPr lang="en-GB" sz="1600" b="0" i="1">
                              <a:latin typeface="Cambria Math" panose="02040503050406030204" pitchFamily="18" charset="0"/>
                            </a:rPr>
                            <m:t>3</m:t>
                          </m:r>
                        </m:den>
                      </m:f>
                      <m:r>
                        <a:rPr lang="en-GB" sz="1600" b="0" i="1">
                          <a:latin typeface="Cambria Math" panose="02040503050406030204" pitchFamily="18" charset="0"/>
                        </a:rPr>
                        <m:t>𝑥</m:t>
                      </m:r>
                      <m:r>
                        <a:rPr lang="en-GB" sz="1600" b="0" i="1">
                          <a:latin typeface="Cambria Math" panose="02040503050406030204" pitchFamily="18" charset="0"/>
                        </a:rPr>
                        <m:t>+5</m:t>
                      </m:r>
                    </m:oMath>
                    <m:oMath xmlns:m="http://schemas.openxmlformats.org/officeDocument/2006/math">
                      <m:f>
                        <m:fPr>
                          <m:ctrlPr>
                            <a:rPr lang="en-GB" sz="1600" i="1">
                              <a:latin typeface="Cambria Math" panose="02040503050406030204" pitchFamily="18" charset="0"/>
                            </a:rPr>
                          </m:ctrlPr>
                        </m:fPr>
                        <m:num>
                          <m:r>
                            <a:rPr lang="en-GB" sz="1600" b="0" i="1">
                              <a:latin typeface="Cambria Math" panose="02040503050406030204" pitchFamily="18" charset="0"/>
                            </a:rPr>
                            <m:t>1</m:t>
                          </m:r>
                        </m:num>
                        <m:den>
                          <m:r>
                            <a:rPr lang="en-GB" sz="1600" b="0" i="1">
                              <a:latin typeface="Cambria Math" panose="02040503050406030204" pitchFamily="18" charset="0"/>
                            </a:rPr>
                            <m:t>3</m:t>
                          </m:r>
                        </m:den>
                      </m:f>
                      <m:r>
                        <a:rPr lang="en-GB" sz="1600" b="0" i="1">
                          <a:latin typeface="Cambria Math" panose="02040503050406030204" pitchFamily="18" charset="0"/>
                        </a:rPr>
                        <m:t>𝑥</m:t>
                      </m:r>
                      <m:r>
                        <a:rPr lang="en-GB" sz="1600" b="0" i="1">
                          <a:latin typeface="Cambria Math" panose="02040503050406030204" pitchFamily="18" charset="0"/>
                        </a:rPr>
                        <m:t>=5</m:t>
                      </m:r>
                    </m:oMath>
                    <m:oMath xmlns:m="http://schemas.openxmlformats.org/officeDocument/2006/math">
                      <m:r>
                        <a:rPr lang="en-GB" sz="1600" b="0" i="1">
                          <a:latin typeface="Cambria Math" panose="02040503050406030204" pitchFamily="18" charset="0"/>
                        </a:rPr>
                        <m:t>𝑥</m:t>
                      </m:r>
                      <m:r>
                        <a:rPr lang="en-GB" sz="1600" b="0" i="1">
                          <a:latin typeface="Cambria Math" panose="02040503050406030204" pitchFamily="18" charset="0"/>
                        </a:rPr>
                        <m:t>=15  →  </m:t>
                      </m:r>
                      <m:d>
                        <m:dPr>
                          <m:ctrlPr>
                            <a:rPr lang="en-GB" sz="1600" i="1">
                              <a:latin typeface="Cambria Math" panose="02040503050406030204" pitchFamily="18" charset="0"/>
                            </a:rPr>
                          </m:ctrlPr>
                        </m:dPr>
                        <m:e>
                          <m:r>
                            <a:rPr lang="en-GB" sz="1600" b="0" i="1">
                              <a:latin typeface="Cambria Math" panose="02040503050406030204" pitchFamily="18" charset="0"/>
                            </a:rPr>
                            <m:t>15,0</m:t>
                          </m:r>
                        </m:e>
                      </m:d>
                    </m:oMath>
                  </m:oMathPara>
                </a14:m>
                <a:endParaRPr lang="en-GB" sz="1600" dirty="0"/>
              </a:p>
            </p:txBody>
          </p:sp>
        </mc:Choice>
        <mc:Fallback xmlns="">
          <p:sp>
            <p:nvSpPr>
              <p:cNvPr id="8" name="Rectangle 7"/>
              <p:cNvSpPr>
                <a:spLocks noRot="1" noChangeAspect="1" noMove="1" noResize="1" noEditPoints="1" noAdjustHandles="1" noChangeArrowheads="1" noChangeShapeType="1" noTextEdit="1"/>
              </p:cNvSpPr>
              <p:nvPr/>
            </p:nvSpPr>
            <p:spPr>
              <a:xfrm>
                <a:off x="4547392" y="4247430"/>
                <a:ext cx="2232248" cy="1510029"/>
              </a:xfrm>
              <a:prstGeom prst="rect">
                <a:avLst/>
              </a:prstGeom>
              <a:blipFill rotWithShape="0">
                <a:blip r:embed="rId4"/>
                <a:stretch>
                  <a:fillRect l="-1639" t="-1215"/>
                </a:stretch>
              </a:blipFill>
            </p:spPr>
            <p:txBody>
              <a:bodyPr/>
              <a:lstStyle/>
              <a:p>
                <a:r>
                  <a:rPr lang="en-GB">
                    <a:noFill/>
                  </a:rPr>
                  <a:t> </a:t>
                </a:r>
              </a:p>
            </p:txBody>
          </p:sp>
        </mc:Fallback>
      </mc:AlternateContent>
      <p:sp>
        <p:nvSpPr>
          <p:cNvPr id="7" name="Rectangle 6"/>
          <p:cNvSpPr/>
          <p:nvPr/>
        </p:nvSpPr>
        <p:spPr>
          <a:xfrm>
            <a:off x="1358366" y="4247430"/>
            <a:ext cx="6006876" cy="252167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mc:AlternateContent xmlns:mc="http://schemas.openxmlformats.org/markup-compatibility/2006" xmlns:a14="http://schemas.microsoft.com/office/drawing/2010/main">
        <mc:Choice Requires="a14">
          <p:sp>
            <p:nvSpPr>
              <p:cNvPr id="9" name="TextBox 8"/>
              <p:cNvSpPr txBox="1"/>
              <p:nvPr/>
            </p:nvSpPr>
            <p:spPr>
              <a:xfrm>
                <a:off x="459780" y="852323"/>
                <a:ext cx="7632848" cy="76187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gradient of a line is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oMath>
                </a14:m>
                <a:r>
                  <a:rPr lang="en-GB" dirty="0"/>
                  <a:t>, and passes through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12,2</m:t>
                        </m:r>
                      </m:e>
                    </m:d>
                  </m:oMath>
                </a14:m>
                <a:r>
                  <a:rPr lang="en-GB" dirty="0"/>
                  <a:t>. What is the equation of the line, in the form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𝑚𝑥</m:t>
                    </m:r>
                    <m:r>
                      <a:rPr lang="en-GB" b="0" i="1" smtClean="0">
                        <a:latin typeface="Cambria Math" panose="02040503050406030204" pitchFamily="18" charset="0"/>
                      </a:rPr>
                      <m:t>+</m:t>
                    </m:r>
                    <m:r>
                      <a:rPr lang="en-GB" b="0" i="1" smtClean="0">
                        <a:latin typeface="Cambria Math" panose="02040503050406030204" pitchFamily="18" charset="0"/>
                      </a:rPr>
                      <m:t>𝑐</m:t>
                    </m:r>
                  </m:oMath>
                </a14:m>
                <a:r>
                  <a:rPr lang="en-GB" dirty="0"/>
                  <a:t>.</a:t>
                </a:r>
              </a:p>
            </p:txBody>
          </p:sp>
        </mc:Choice>
        <mc:Fallback xmlns="">
          <p:sp>
            <p:nvSpPr>
              <p:cNvPr id="9" name="TextBox 8"/>
              <p:cNvSpPr txBox="1">
                <a:spLocks noRot="1" noChangeAspect="1" noMove="1" noResize="1" noEditPoints="1" noAdjustHandles="1" noChangeArrowheads="1" noChangeShapeType="1" noTextEdit="1"/>
              </p:cNvSpPr>
              <p:nvPr/>
            </p:nvSpPr>
            <p:spPr>
              <a:xfrm>
                <a:off x="459780" y="852323"/>
                <a:ext cx="7632848" cy="761875"/>
              </a:xfrm>
              <a:prstGeom prst="rect">
                <a:avLst/>
              </a:prstGeom>
              <a:blipFill rotWithShape="0">
                <a:blip r:embed="rId5"/>
                <a:stretch>
                  <a:fillRect b="-2013"/>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332214" y="1653038"/>
                <a:ext cx="3702620" cy="14802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3</m:t>
                          </m:r>
                        </m:den>
                      </m:f>
                      <m:r>
                        <a:rPr lang="en-GB" sz="1600" b="0" i="1" smtClean="0">
                          <a:latin typeface="Cambria Math" panose="02040503050406030204" pitchFamily="18" charset="0"/>
                        </a:rPr>
                        <m:t>𝑥</m:t>
                      </m:r>
                      <m:r>
                        <a:rPr lang="en-GB" sz="1600" b="0" i="1" smtClean="0">
                          <a:latin typeface="Cambria Math" panose="02040503050406030204" pitchFamily="18" charset="0"/>
                        </a:rPr>
                        <m:t>+</m:t>
                      </m:r>
                      <m:r>
                        <a:rPr lang="en-GB" sz="1600" b="0" i="1" smtClean="0">
                          <a:latin typeface="Cambria Math" panose="02040503050406030204" pitchFamily="18" charset="0"/>
                        </a:rPr>
                        <m:t>𝑐</m:t>
                      </m:r>
                    </m:oMath>
                    <m:oMath xmlns:m="http://schemas.openxmlformats.org/officeDocument/2006/math">
                      <m:r>
                        <a:rPr lang="en-GB" sz="1600" b="0" i="1" smtClean="0">
                          <a:latin typeface="Cambria Math" panose="02040503050406030204" pitchFamily="18" charset="0"/>
                        </a:rPr>
                        <m:t>2=</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3</m:t>
                          </m:r>
                        </m:den>
                      </m:f>
                      <m:d>
                        <m:dPr>
                          <m:ctrlPr>
                            <a:rPr lang="en-GB" sz="1600" b="0" i="1" smtClean="0">
                              <a:latin typeface="Cambria Math" panose="02040503050406030204" pitchFamily="18" charset="0"/>
                            </a:rPr>
                          </m:ctrlPr>
                        </m:dPr>
                        <m:e>
                          <m:r>
                            <a:rPr lang="en-GB" sz="1600" b="0" i="1" smtClean="0">
                              <a:latin typeface="Cambria Math" panose="02040503050406030204" pitchFamily="18" charset="0"/>
                            </a:rPr>
                            <m:t>12</m:t>
                          </m:r>
                        </m:e>
                      </m:d>
                      <m:r>
                        <a:rPr lang="en-GB" sz="1600" b="0" i="1" smtClean="0">
                          <a:latin typeface="Cambria Math" panose="02040503050406030204" pitchFamily="18" charset="0"/>
                        </a:rPr>
                        <m:t>+</m:t>
                      </m:r>
                      <m:r>
                        <a:rPr lang="en-GB" sz="1600" b="0" i="1" smtClean="0">
                          <a:latin typeface="Cambria Math" panose="02040503050406030204" pitchFamily="18" charset="0"/>
                        </a:rPr>
                        <m:t>𝑐</m:t>
                      </m:r>
                    </m:oMath>
                    <m:oMath xmlns:m="http://schemas.openxmlformats.org/officeDocument/2006/math">
                      <m:r>
                        <a:rPr lang="en-GB" sz="1600" b="0" i="1" smtClean="0">
                          <a:latin typeface="Cambria Math" panose="02040503050406030204" pitchFamily="18" charset="0"/>
                        </a:rPr>
                        <m:t>𝑐</m:t>
                      </m:r>
                      <m:r>
                        <a:rPr lang="en-GB" sz="1600" b="0" i="1" smtClean="0">
                          <a:latin typeface="Cambria Math" panose="02040503050406030204" pitchFamily="18" charset="0"/>
                        </a:rPr>
                        <m:t>=−2  →  </m:t>
                      </m:r>
                      <m:r>
                        <a:rPr lang="en-GB" sz="1600" b="0" i="1" smtClean="0">
                          <a:latin typeface="Cambria Math" panose="02040503050406030204" pitchFamily="18" charset="0"/>
                        </a:rPr>
                        <m:t>𝑦</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3</m:t>
                          </m:r>
                        </m:den>
                      </m:f>
                      <m:r>
                        <a:rPr lang="en-GB" sz="1600" b="0" i="1" smtClean="0">
                          <a:latin typeface="Cambria Math" panose="02040503050406030204" pitchFamily="18" charset="0"/>
                        </a:rPr>
                        <m:t>𝑥</m:t>
                      </m:r>
                      <m:r>
                        <a:rPr lang="en-GB" sz="1600" b="0" i="1" smtClean="0">
                          <a:latin typeface="Cambria Math" panose="02040503050406030204" pitchFamily="18" charset="0"/>
                        </a:rPr>
                        <m:t>−2</m:t>
                      </m:r>
                    </m:oMath>
                  </m:oMathPara>
                </a14:m>
                <a:endParaRPr lang="en-GB" sz="1600" dirty="0"/>
              </a:p>
            </p:txBody>
          </p:sp>
        </mc:Choice>
        <mc:Fallback xmlns="">
          <p:sp>
            <p:nvSpPr>
              <p:cNvPr id="10" name="TextBox 9"/>
              <p:cNvSpPr txBox="1">
                <a:spLocks noRot="1" noChangeAspect="1" noMove="1" noResize="1" noEditPoints="1" noAdjustHandles="1" noChangeArrowheads="1" noChangeShapeType="1" noTextEdit="1"/>
              </p:cNvSpPr>
              <p:nvPr/>
            </p:nvSpPr>
            <p:spPr>
              <a:xfrm>
                <a:off x="2332214" y="1653038"/>
                <a:ext cx="3702620" cy="1480213"/>
              </a:xfrm>
              <a:prstGeom prst="rect">
                <a:avLst/>
              </a:prstGeom>
              <a:blipFill rotWithShape="0">
                <a:blip r:embed="rId6"/>
                <a:stretch>
                  <a:fillRect/>
                </a:stretch>
              </a:blipFill>
            </p:spPr>
            <p:txBody>
              <a:bodyPr/>
              <a:lstStyle/>
              <a:p>
                <a:r>
                  <a:rPr lang="en-GB">
                    <a:noFill/>
                  </a:rPr>
                  <a:t> </a:t>
                </a:r>
              </a:p>
            </p:txBody>
          </p:sp>
        </mc:Fallback>
      </mc:AlternateContent>
      <p:sp>
        <p:nvSpPr>
          <p:cNvPr id="11" name="Rectangle 10"/>
          <p:cNvSpPr/>
          <p:nvPr/>
        </p:nvSpPr>
        <p:spPr>
          <a:xfrm>
            <a:off x="1358366" y="1705970"/>
            <a:ext cx="6006876" cy="13784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8714161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7" grpId="0" animBg="1"/>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Another way </a:t>
              </a:r>
              <a:r>
                <a:rPr lang="en-GB" sz="2400" dirty="0"/>
                <a:t>(IGCSEFM/C1)</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6" name="Straight Connector 5"/>
          <p:cNvCxnSpPr/>
          <p:nvPr/>
        </p:nvCxnSpPr>
        <p:spPr>
          <a:xfrm flipV="1">
            <a:off x="1835696" y="1340768"/>
            <a:ext cx="4320480" cy="1368152"/>
          </a:xfrm>
          <a:prstGeom prst="line">
            <a:avLst/>
          </a:prstGeom>
        </p:spPr>
        <p:style>
          <a:lnRef idx="2">
            <a:schemeClr val="dk1"/>
          </a:lnRef>
          <a:fillRef idx="0">
            <a:schemeClr val="dk1"/>
          </a:fillRef>
          <a:effectRef idx="1">
            <a:schemeClr val="dk1"/>
          </a:effectRef>
          <a:fontRef idx="minor">
            <a:schemeClr val="tx1"/>
          </a:fontRef>
        </p:style>
      </p:cxnSp>
      <p:sp>
        <p:nvSpPr>
          <p:cNvPr id="7" name="Oval 6"/>
          <p:cNvSpPr/>
          <p:nvPr/>
        </p:nvSpPr>
        <p:spPr>
          <a:xfrm>
            <a:off x="3284736" y="2107084"/>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nvGrpSpPr>
          <p:cNvPr id="15" name="Group 14"/>
          <p:cNvGrpSpPr/>
          <p:nvPr/>
        </p:nvGrpSpPr>
        <p:grpSpPr>
          <a:xfrm>
            <a:off x="2159732" y="2451436"/>
            <a:ext cx="720080" cy="585356"/>
            <a:chOff x="4788024" y="1628800"/>
            <a:chExt cx="720080" cy="585356"/>
          </a:xfrm>
        </p:grpSpPr>
        <p:sp>
          <p:nvSpPr>
            <p:cNvPr id="8" name="Oval 7"/>
            <p:cNvSpPr/>
            <p:nvPr/>
          </p:nvSpPr>
          <p:spPr>
            <a:xfrm>
              <a:off x="4788024" y="1628800"/>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9" name="TextBox 8"/>
                <p:cNvSpPr txBox="1"/>
                <p:nvPr/>
              </p:nvSpPr>
              <p:spPr>
                <a:xfrm>
                  <a:off x="4788024" y="1844824"/>
                  <a:ext cx="72008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𝑦</m:t>
                            </m:r>
                          </m:e>
                        </m:d>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4788024" y="1844824"/>
                  <a:ext cx="720080" cy="369332"/>
                </a:xfrm>
                <a:prstGeom prst="rect">
                  <a:avLst/>
                </a:prstGeom>
                <a:blipFill rotWithShape="0">
                  <a:blip r:embed="rId2"/>
                  <a:stretch>
                    <a:fillRect b="-6667"/>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10" name="TextBox 9"/>
              <p:cNvSpPr txBox="1"/>
              <p:nvPr/>
            </p:nvSpPr>
            <p:spPr>
              <a:xfrm>
                <a:off x="3275856" y="2347828"/>
                <a:ext cx="72008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1</m:t>
                              </m:r>
                            </m:sub>
                          </m:sSub>
                        </m:e>
                      </m:d>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3275856" y="2347828"/>
                <a:ext cx="720080" cy="369332"/>
              </a:xfrm>
              <a:prstGeom prst="rect">
                <a:avLst/>
              </a:prstGeom>
              <a:blipFill rotWithShape="0">
                <a:blip r:embed="rId3"/>
                <a:stretch>
                  <a:fillRect r="-10084" b="-655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683568" y="2996952"/>
                <a:ext cx="7560840" cy="1477328"/>
              </a:xfrm>
              <a:prstGeom prst="rect">
                <a:avLst/>
              </a:prstGeom>
              <a:noFill/>
            </p:spPr>
            <p:txBody>
              <a:bodyPr wrap="square" rtlCol="0">
                <a:spAutoFit/>
              </a:bodyPr>
              <a:lstStyle/>
              <a:p>
                <a:r>
                  <a:rPr lang="en-GB" dirty="0"/>
                  <a:t>For the previous questions, we’ve fixed a particular point on the line (let’s call this </a:t>
                </a:r>
                <a14:m>
                  <m:oMath xmlns:m="http://schemas.openxmlformats.org/officeDocument/2006/math">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1</m:t>
                            </m:r>
                          </m:sub>
                        </m:sSub>
                      </m:e>
                    </m:d>
                  </m:oMath>
                </a14:m>
                <a:r>
                  <a:rPr lang="en-GB" dirty="0"/>
                  <a:t>. But we’d still get an equation in terms of </a:t>
                </a:r>
                <a14:m>
                  <m:oMath xmlns:m="http://schemas.openxmlformats.org/officeDocument/2006/math">
                    <m:r>
                      <a:rPr lang="en-GB" b="0" i="1" smtClean="0">
                        <a:latin typeface="Cambria Math" panose="02040503050406030204" pitchFamily="18" charset="0"/>
                      </a:rPr>
                      <m:t>𝑥</m:t>
                    </m:r>
                  </m:oMath>
                </a14:m>
                <a:r>
                  <a:rPr lang="en-GB" dirty="0"/>
                  <a:t> and </a:t>
                </a:r>
                <a14:m>
                  <m:oMath xmlns:m="http://schemas.openxmlformats.org/officeDocument/2006/math">
                    <m:r>
                      <a:rPr lang="en-GB" b="0" i="1" smtClean="0">
                        <a:latin typeface="Cambria Math" panose="02040503050406030204" pitchFamily="18" charset="0"/>
                      </a:rPr>
                      <m:t>𝑦</m:t>
                    </m:r>
                  </m:oMath>
                </a14:m>
                <a:r>
                  <a:rPr lang="en-GB" dirty="0"/>
                  <a:t>, representing all the points </a:t>
                </a:r>
                <a14:m>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𝑦</m:t>
                    </m:r>
                    <m:r>
                      <a:rPr lang="en-GB" b="0" i="1" smtClean="0">
                        <a:latin typeface="Cambria Math" panose="02040503050406030204" pitchFamily="18" charset="0"/>
                      </a:rPr>
                      <m:t>)</m:t>
                    </m:r>
                  </m:oMath>
                </a14:m>
                <a:r>
                  <a:rPr lang="en-GB" dirty="0"/>
                  <a:t> that lie on the line.*</a:t>
                </a:r>
              </a:p>
              <a:p>
                <a:endParaRPr lang="en-GB" dirty="0"/>
              </a:p>
              <a:p>
                <a:r>
                  <a:rPr lang="en-GB" dirty="0"/>
                  <a:t>Can we use our approach before to find a more general equation for the line?</a:t>
                </a:r>
              </a:p>
            </p:txBody>
          </p:sp>
        </mc:Choice>
        <mc:Fallback xmlns="">
          <p:sp>
            <p:nvSpPr>
              <p:cNvPr id="11" name="TextBox 10"/>
              <p:cNvSpPr txBox="1">
                <a:spLocks noRot="1" noChangeAspect="1" noMove="1" noResize="1" noEditPoints="1" noAdjustHandles="1" noChangeArrowheads="1" noChangeShapeType="1" noTextEdit="1"/>
              </p:cNvSpPr>
              <p:nvPr/>
            </p:nvSpPr>
            <p:spPr>
              <a:xfrm>
                <a:off x="683568" y="2996952"/>
                <a:ext cx="7560840" cy="1477328"/>
              </a:xfrm>
              <a:prstGeom prst="rect">
                <a:avLst/>
              </a:prstGeom>
              <a:blipFill rotWithShape="0">
                <a:blip r:embed="rId4"/>
                <a:stretch>
                  <a:fillRect l="-645" t="-2479" r="-484" b="-57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518855" y="5474458"/>
                <a:ext cx="3384376" cy="1169551"/>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t>* </a:t>
                </a:r>
                <a:r>
                  <a:rPr lang="en-GB" sz="1400" b="1" dirty="0"/>
                  <a:t>Bro Note</a:t>
                </a:r>
                <a:r>
                  <a:rPr lang="en-GB" sz="1400" dirty="0"/>
                  <a:t>: For this reason, we say that </a:t>
                </a:r>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𝑥</m:t>
                        </m:r>
                      </m:e>
                      <m:sub>
                        <m:r>
                          <a:rPr lang="en-GB" sz="1400" b="0" i="1" smtClean="0">
                            <a:latin typeface="Cambria Math" panose="02040503050406030204" pitchFamily="18" charset="0"/>
                          </a:rPr>
                          <m:t>1</m:t>
                        </m:r>
                      </m:sub>
                    </m:sSub>
                  </m:oMath>
                </a14:m>
                <a:r>
                  <a:rPr lang="en-GB" sz="1400" dirty="0"/>
                  <a:t> and </a:t>
                </a:r>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𝑦</m:t>
                        </m:r>
                      </m:e>
                      <m:sub>
                        <m:r>
                          <a:rPr lang="en-GB" sz="1400" b="0" i="1" smtClean="0">
                            <a:latin typeface="Cambria Math" panose="02040503050406030204" pitchFamily="18" charset="0"/>
                          </a:rPr>
                          <m:t>1</m:t>
                        </m:r>
                      </m:sub>
                    </m:sSub>
                  </m:oMath>
                </a14:m>
                <a:r>
                  <a:rPr lang="en-GB" sz="1400" dirty="0"/>
                  <a:t> are constants, because they are fixed, but </a:t>
                </a:r>
                <a14:m>
                  <m:oMath xmlns:m="http://schemas.openxmlformats.org/officeDocument/2006/math">
                    <m:r>
                      <a:rPr lang="en-GB" sz="1400" b="0" i="1" smtClean="0">
                        <a:latin typeface="Cambria Math" panose="02040503050406030204" pitchFamily="18" charset="0"/>
                      </a:rPr>
                      <m:t>𝑥</m:t>
                    </m:r>
                  </m:oMath>
                </a14:m>
                <a:r>
                  <a:rPr lang="en-GB" sz="1400" dirty="0"/>
                  <a:t> and </a:t>
                </a:r>
                <a14:m>
                  <m:oMath xmlns:m="http://schemas.openxmlformats.org/officeDocument/2006/math">
                    <m:r>
                      <a:rPr lang="en-GB" sz="1400" b="0" i="1" smtClean="0">
                        <a:latin typeface="Cambria Math" panose="02040503050406030204" pitchFamily="18" charset="0"/>
                      </a:rPr>
                      <m:t>𝑦</m:t>
                    </m:r>
                  </m:oMath>
                </a14:m>
                <a:r>
                  <a:rPr lang="en-GB" sz="1400" dirty="0"/>
                  <a:t> are variables because they can vary for a particular straight line as we consider different points on the line.</a:t>
                </a:r>
              </a:p>
            </p:txBody>
          </p:sp>
        </mc:Choice>
        <mc:Fallback xmlns="">
          <p:sp>
            <p:nvSpPr>
              <p:cNvPr id="12" name="TextBox 11"/>
              <p:cNvSpPr txBox="1">
                <a:spLocks noRot="1" noChangeAspect="1" noMove="1" noResize="1" noEditPoints="1" noAdjustHandles="1" noChangeArrowheads="1" noChangeShapeType="1" noTextEdit="1"/>
              </p:cNvSpPr>
              <p:nvPr/>
            </p:nvSpPr>
            <p:spPr>
              <a:xfrm>
                <a:off x="5518855" y="5474458"/>
                <a:ext cx="3384376" cy="1169551"/>
              </a:xfrm>
              <a:prstGeom prst="rect">
                <a:avLst/>
              </a:prstGeom>
              <a:blipFill rotWithShape="0">
                <a:blip r:embed="rId5"/>
                <a:stretch>
                  <a:fillRect/>
                </a:stretch>
              </a:blipFill>
              <a:ln>
                <a:noFill/>
              </a:ln>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899592" y="4725144"/>
                <a:ext cx="3096344" cy="6120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𝑚</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𝑦</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1</m:t>
                              </m:r>
                            </m:sub>
                          </m:sSub>
                        </m:num>
                        <m:den>
                          <m:r>
                            <a:rPr lang="en-GB" b="0" i="1" smtClean="0">
                              <a:latin typeface="Cambria Math" panose="02040503050406030204" pitchFamily="18" charset="0"/>
                            </a:rPr>
                            <m:t>𝑥</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den>
                      </m:f>
                    </m:oMath>
                  </m:oMathPara>
                </a14:m>
                <a:br>
                  <a:rPr lang="en-GB" b="0" dirty="0"/>
                </a:br>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899592" y="4725144"/>
                <a:ext cx="3096344" cy="612027"/>
              </a:xfrm>
              <a:prstGeom prst="rect">
                <a:avLst/>
              </a:prstGeom>
              <a:blipFill rotWithShape="0">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971600" y="5597569"/>
                <a:ext cx="3943300"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The equation of a straight line with gradient </a:t>
                </a:r>
                <a14:m>
                  <m:oMath xmlns:m="http://schemas.openxmlformats.org/officeDocument/2006/math">
                    <m:r>
                      <a:rPr lang="en-GB" b="0" i="1" smtClean="0">
                        <a:latin typeface="Cambria Math" panose="02040503050406030204" pitchFamily="18" charset="0"/>
                      </a:rPr>
                      <m:t>𝑚</m:t>
                    </m:r>
                  </m:oMath>
                </a14:m>
                <a:r>
                  <a:rPr lang="en-GB" dirty="0"/>
                  <a:t> and goes through </a:t>
                </a:r>
                <a14:m>
                  <m:oMath xmlns:m="http://schemas.openxmlformats.org/officeDocument/2006/math">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1</m:t>
                            </m:r>
                          </m:sub>
                        </m:sSub>
                      </m:e>
                    </m:d>
                  </m:oMath>
                </a14:m>
                <a:r>
                  <a:rPr lang="en-GB" dirty="0"/>
                  <a:t> is</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rPr>
                        <m:t>𝑚</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e>
                      </m:d>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971600" y="5597569"/>
                <a:ext cx="3943300" cy="923330"/>
              </a:xfrm>
              <a:prstGeom prst="rect">
                <a:avLst/>
              </a:prstGeom>
              <a:blipFill rotWithShape="0">
                <a:blip r:embed="rId7"/>
                <a:stretch>
                  <a:fillRect l="-922" t="-2564" b="-641"/>
                </a:stretch>
              </a:blipFill>
            </p:spPr>
            <p:txBody>
              <a:bodyPr/>
              <a:lstStyle/>
              <a:p>
                <a:r>
                  <a:rPr lang="en-GB">
                    <a:noFill/>
                  </a:rPr>
                  <a:t> </a:t>
                </a:r>
              </a:p>
            </p:txBody>
          </p:sp>
        </mc:Fallback>
      </mc:AlternateContent>
      <p:sp>
        <p:nvSpPr>
          <p:cNvPr id="14" name="Rectangle 13"/>
          <p:cNvSpPr/>
          <p:nvPr/>
        </p:nvSpPr>
        <p:spPr>
          <a:xfrm>
            <a:off x="2356741" y="4637315"/>
            <a:ext cx="1048933" cy="6829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229720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8.33333E-7 0 L 0.3033 -0.12685 " pathEditMode="relative" rAng="0" ptsTypes="AA">
                                      <p:cBhvr>
                                        <p:cTn id="6" dur="2000" fill="hold"/>
                                        <p:tgtEl>
                                          <p:spTgt spid="15"/>
                                        </p:tgtEl>
                                        <p:attrNameLst>
                                          <p:attrName>ppt_x</p:attrName>
                                          <p:attrName>ppt_y</p:attrName>
                                        </p:attrNameLst>
                                      </p:cBhvr>
                                      <p:rCtr x="15156" y="-6343"/>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4"/>
                    </p:tgtEl>
                  </p:cond>
                </p:stCondLst>
                <p:endSync evt="end" delay="0">
                  <p:rtn val="all"/>
                </p:endSync>
                <p:childTnLst>
                  <p:par>
                    <p:cTn id="8" fill="hold">
                      <p:stCondLst>
                        <p:cond delay="0"/>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nextCondLst>
                <p:cond evt="onClick" delay="0">
                  <p:tgtEl>
                    <p:spTgt spid="14"/>
                  </p:tgtEl>
                </p:cond>
              </p:nextCondLst>
            </p:seq>
          </p:childTnLst>
        </p:cTn>
      </p:par>
    </p:tnLst>
    <p:bldLst>
      <p:bldP spid="13" grpId="0" animBg="1"/>
      <p:bldP spid="1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err="1"/>
                <a:t>Quickfire</a:t>
              </a:r>
              <a:r>
                <a:rPr lang="en-GB" sz="3200" dirty="0"/>
                <a:t> Questions</a:t>
              </a:r>
              <a:endParaRPr lang="en-GB" sz="24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827584" y="764704"/>
            <a:ext cx="6984776" cy="646331"/>
          </a:xfrm>
          <a:prstGeom prst="rect">
            <a:avLst/>
          </a:prstGeom>
          <a:noFill/>
        </p:spPr>
        <p:txBody>
          <a:bodyPr wrap="square" rtlCol="0">
            <a:spAutoFit/>
          </a:bodyPr>
          <a:lstStyle/>
          <a:p>
            <a:r>
              <a:rPr lang="en-GB" dirty="0"/>
              <a:t>In a nutshell: You can use this formula whenever you have (a) a gradient and (b) any point on the line.</a:t>
            </a: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3621235302"/>
                  </p:ext>
                </p:extLst>
              </p:nvPr>
            </p:nvGraphicFramePr>
            <p:xfrm>
              <a:off x="1403648" y="1844824"/>
              <a:ext cx="6538532" cy="2459228"/>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474532">
                      <a:extLst>
                        <a:ext uri="{9D8B030D-6E8A-4147-A177-3AD203B41FA5}">
                          <a16:colId xmlns:a16="http://schemas.microsoft.com/office/drawing/2014/main" val="20002"/>
                        </a:ext>
                      </a:extLst>
                    </a:gridCol>
                  </a:tblGrid>
                  <a:tr h="370840">
                    <a:tc>
                      <a:txBody>
                        <a:bodyPr/>
                        <a:lstStyle/>
                        <a:p>
                          <a:r>
                            <a:rPr lang="en-GB" dirty="0"/>
                            <a:t>Gradient</a:t>
                          </a:r>
                        </a:p>
                      </a:txBody>
                      <a:tcPr/>
                    </a:tc>
                    <a:tc>
                      <a:txBody>
                        <a:bodyPr/>
                        <a:lstStyle/>
                        <a:p>
                          <a:r>
                            <a:rPr lang="en-GB" dirty="0"/>
                            <a:t>Point</a:t>
                          </a:r>
                        </a:p>
                      </a:txBody>
                      <a:tcPr/>
                    </a:tc>
                    <a:tc>
                      <a:txBody>
                        <a:bodyPr/>
                        <a:lstStyle/>
                        <a:p>
                          <a:r>
                            <a:rPr lang="en-GB" dirty="0"/>
                            <a:t>(</a:t>
                          </a:r>
                          <a:r>
                            <a:rPr lang="en-GB" dirty="0" err="1"/>
                            <a:t>Unsimplified</a:t>
                          </a:r>
                          <a:r>
                            <a:rPr lang="en-GB" dirty="0"/>
                            <a:t>) Equation</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3</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panose="02040503050406030204" pitchFamily="18" charset="0"/>
                                      </a:rPr>
                                      <m:t>1,2</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m:t>
                                </m:r>
                                <m:r>
                                  <a:rPr lang="en-GB" b="1" i="1" smtClean="0">
                                    <a:latin typeface="Cambria Math" panose="02040503050406030204" pitchFamily="18" charset="0"/>
                                  </a:rPr>
                                  <m:t>𝟑</m:t>
                                </m:r>
                                <m:r>
                                  <a:rPr lang="en-GB" b="1" i="1" smtClean="0">
                                    <a:latin typeface="Cambria Math" panose="02040503050406030204" pitchFamily="18" charset="0"/>
                                  </a:rPr>
                                  <m:t>(</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oMath>
                            </m:oMathPara>
                          </a14:m>
                          <a:endParaRPr lang="en-GB" b="1" i="1"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panose="02040503050406030204" pitchFamily="18" charset="0"/>
                                      </a:rPr>
                                      <m:t>3,0</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𝟓</m:t>
                                </m:r>
                                <m:d>
                                  <m:dPr>
                                    <m:ctrlPr>
                                      <a:rPr lang="en-GB" b="1" i="1" smtClean="0">
                                        <a:latin typeface="Cambria Math" panose="02040503050406030204" pitchFamily="18" charset="0"/>
                                      </a:rPr>
                                    </m:ctrlPr>
                                  </m:dPr>
                                  <m:e>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𝟑</m:t>
                                    </m:r>
                                  </m:e>
                                </m:d>
                              </m:oMath>
                            </m:oMathPara>
                          </a14:m>
                          <a:endParaRPr lang="en-GB" b="1" i="1" dirty="0"/>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2</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panose="02040503050406030204" pitchFamily="18" charset="0"/>
                                      </a:rPr>
                                      <m:t>−3,4</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𝟒</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𝟑</m:t>
                                </m:r>
                                <m:r>
                                  <a:rPr lang="en-GB" b="1" i="1" smtClean="0">
                                    <a:latin typeface="Cambria Math" panose="02040503050406030204" pitchFamily="18" charset="0"/>
                                  </a:rPr>
                                  <m:t>)</m:t>
                                </m:r>
                              </m:oMath>
                            </m:oMathPara>
                          </a14:m>
                          <a:endParaRPr lang="en-GB" b="1" i="1" dirty="0"/>
                        </a:p>
                      </a:txBody>
                      <a:tcPr/>
                    </a:tc>
                    <a:extLst>
                      <a:ext uri="{0D108BD9-81ED-4DB2-BD59-A6C34878D82A}">
                        <a16:rowId xmlns:a16="http://schemas.microsoft.com/office/drawing/2014/main" val="10003"/>
                      </a:ext>
                    </a:extLst>
                  </a:tr>
                  <a:tr h="370840">
                    <a:tc>
                      <a:txBody>
                        <a:bodyPr/>
                        <a:lstStyle/>
                        <a:p>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smtClean="0">
                                        <a:latin typeface="Cambria Math" panose="02040503050406030204" pitchFamily="18" charset="0"/>
                                      </a:rPr>
                                      <m:t>1</m:t>
                                    </m:r>
                                  </m:num>
                                  <m:den>
                                    <m:r>
                                      <a:rPr lang="en-GB" smtClean="0">
                                        <a:latin typeface="Cambria Math" panose="02040503050406030204" pitchFamily="18" charset="0"/>
                                      </a:rPr>
                                      <m:t>2</m:t>
                                    </m:r>
                                  </m:den>
                                </m:f>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panose="02040503050406030204" pitchFamily="18" charset="0"/>
                                      </a:rPr>
                                      <m:t>1,−5</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𝟓</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𝟐</m:t>
                                    </m:r>
                                  </m:den>
                                </m:f>
                                <m:d>
                                  <m:dPr>
                                    <m:ctrlPr>
                                      <a:rPr lang="en-GB" b="1" i="1" smtClean="0">
                                        <a:latin typeface="Cambria Math" panose="02040503050406030204" pitchFamily="18" charset="0"/>
                                      </a:rPr>
                                    </m:ctrlPr>
                                  </m:dPr>
                                  <m:e>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e>
                                </m:d>
                              </m:oMath>
                            </m:oMathPara>
                          </a14:m>
                          <a:endParaRPr lang="en-GB" b="1" i="1" dirty="0"/>
                        </a:p>
                      </a:txBody>
                      <a:tcPr/>
                    </a:tc>
                    <a:extLst>
                      <a:ext uri="{0D108BD9-81ED-4DB2-BD59-A6C34878D82A}">
                        <a16:rowId xmlns:a16="http://schemas.microsoft.com/office/drawing/2014/main" val="10004"/>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9</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panose="02040503050406030204" pitchFamily="18" charset="0"/>
                                      </a:rPr>
                                      <m:t>−4,−4</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𝟒</m:t>
                                </m:r>
                                <m:r>
                                  <a:rPr lang="en-GB" b="1" i="1" smtClean="0">
                                    <a:latin typeface="Cambria Math" panose="02040503050406030204" pitchFamily="18" charset="0"/>
                                  </a:rPr>
                                  <m:t>=</m:t>
                                </m:r>
                                <m:r>
                                  <a:rPr lang="en-GB" b="1" i="1" smtClean="0">
                                    <a:latin typeface="Cambria Math" panose="02040503050406030204" pitchFamily="18" charset="0"/>
                                  </a:rPr>
                                  <m:t>𝟗</m:t>
                                </m:r>
                                <m:d>
                                  <m:dPr>
                                    <m:ctrlPr>
                                      <a:rPr lang="en-GB" b="1" i="1" smtClean="0">
                                        <a:latin typeface="Cambria Math" panose="02040503050406030204" pitchFamily="18" charset="0"/>
                                      </a:rPr>
                                    </m:ctrlPr>
                                  </m:dPr>
                                  <m:e>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𝟒</m:t>
                                    </m:r>
                                  </m:e>
                                </m:d>
                              </m:oMath>
                            </m:oMathPara>
                          </a14:m>
                          <a:endParaRPr lang="en-GB" b="1" i="1" dirty="0"/>
                        </a:p>
                      </a:txBody>
                      <a:tcPr/>
                    </a:tc>
                    <a:extLst>
                      <a:ext uri="{0D108BD9-81ED-4DB2-BD59-A6C34878D82A}">
                        <a16:rowId xmlns:a16="http://schemas.microsoft.com/office/drawing/2014/main" val="10005"/>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3621235302"/>
                  </p:ext>
                </p:extLst>
              </p:nvPr>
            </p:nvGraphicFramePr>
            <p:xfrm>
              <a:off x="1403648" y="1844824"/>
              <a:ext cx="6538532" cy="2459228"/>
            </p:xfrm>
            <a:graphic>
              <a:graphicData uri="http://schemas.openxmlformats.org/drawingml/2006/table">
                <a:tbl>
                  <a:tblPr firstRow="1" bandRow="1">
                    <a:tableStyleId>{073A0DAA-6AF3-43AB-8588-CEC1D06C72B9}</a:tableStyleId>
                  </a:tblPr>
                  <a:tblGrid>
                    <a:gridCol w="2032000"/>
                    <a:gridCol w="2032000"/>
                    <a:gridCol w="2474532"/>
                  </a:tblGrid>
                  <a:tr h="370840">
                    <a:tc>
                      <a:txBody>
                        <a:bodyPr/>
                        <a:lstStyle/>
                        <a:p>
                          <a:r>
                            <a:rPr lang="en-GB" dirty="0" smtClean="0"/>
                            <a:t>Gradient</a:t>
                          </a:r>
                          <a:endParaRPr lang="en-GB" dirty="0"/>
                        </a:p>
                      </a:txBody>
                      <a:tcPr/>
                    </a:tc>
                    <a:tc>
                      <a:txBody>
                        <a:bodyPr/>
                        <a:lstStyle/>
                        <a:p>
                          <a:r>
                            <a:rPr lang="en-GB" dirty="0" smtClean="0"/>
                            <a:t>Point</a:t>
                          </a:r>
                          <a:endParaRPr lang="en-GB" dirty="0"/>
                        </a:p>
                      </a:txBody>
                      <a:tcPr/>
                    </a:tc>
                    <a:tc>
                      <a:txBody>
                        <a:bodyPr/>
                        <a:lstStyle/>
                        <a:p>
                          <a:r>
                            <a:rPr lang="en-GB" dirty="0" smtClean="0"/>
                            <a:t>(</a:t>
                          </a:r>
                          <a:r>
                            <a:rPr lang="en-GB" dirty="0" err="1" smtClean="0"/>
                            <a:t>Unsimplified</a:t>
                          </a:r>
                          <a:r>
                            <a:rPr lang="en-GB" dirty="0" smtClean="0"/>
                            <a:t>) Equation</a:t>
                          </a:r>
                          <a:endParaRPr lang="en-GB" dirty="0"/>
                        </a:p>
                      </a:txBody>
                      <a:tcPr/>
                    </a:tc>
                  </a:tr>
                  <a:tr h="370840">
                    <a:tc>
                      <a:txBody>
                        <a:bodyPr/>
                        <a:lstStyle/>
                        <a:p>
                          <a:endParaRPr lang="en-US"/>
                        </a:p>
                      </a:txBody>
                      <a:tcPr>
                        <a:blipFill rotWithShape="0">
                          <a:blip r:embed="rId2"/>
                          <a:stretch>
                            <a:fillRect l="-300" t="-108197" r="-223724" b="-468852"/>
                          </a:stretch>
                        </a:blipFill>
                      </a:tcPr>
                    </a:tc>
                    <a:tc>
                      <a:txBody>
                        <a:bodyPr/>
                        <a:lstStyle/>
                        <a:p>
                          <a:endParaRPr lang="en-US"/>
                        </a:p>
                      </a:txBody>
                      <a:tcPr>
                        <a:blipFill rotWithShape="0">
                          <a:blip r:embed="rId2"/>
                          <a:stretch>
                            <a:fillRect l="-100000" t="-108197" r="-123054" b="-468852"/>
                          </a:stretch>
                        </a:blipFill>
                      </a:tcPr>
                    </a:tc>
                    <a:tc>
                      <a:txBody>
                        <a:bodyPr/>
                        <a:lstStyle/>
                        <a:p>
                          <a:endParaRPr lang="en-US"/>
                        </a:p>
                      </a:txBody>
                      <a:tcPr>
                        <a:blipFill rotWithShape="0">
                          <a:blip r:embed="rId2"/>
                          <a:stretch>
                            <a:fillRect l="-164532" t="-108197" r="-1232" b="-468852"/>
                          </a:stretch>
                        </a:blipFill>
                      </a:tcPr>
                    </a:tc>
                  </a:tr>
                  <a:tr h="370840">
                    <a:tc>
                      <a:txBody>
                        <a:bodyPr/>
                        <a:lstStyle/>
                        <a:p>
                          <a:endParaRPr lang="en-US"/>
                        </a:p>
                      </a:txBody>
                      <a:tcPr>
                        <a:blipFill rotWithShape="0">
                          <a:blip r:embed="rId2"/>
                          <a:stretch>
                            <a:fillRect l="-300" t="-208197" r="-223724" b="-368852"/>
                          </a:stretch>
                        </a:blipFill>
                      </a:tcPr>
                    </a:tc>
                    <a:tc>
                      <a:txBody>
                        <a:bodyPr/>
                        <a:lstStyle/>
                        <a:p>
                          <a:endParaRPr lang="en-US"/>
                        </a:p>
                      </a:txBody>
                      <a:tcPr>
                        <a:blipFill rotWithShape="0">
                          <a:blip r:embed="rId2"/>
                          <a:stretch>
                            <a:fillRect l="-100000" t="-208197" r="-123054" b="-368852"/>
                          </a:stretch>
                        </a:blipFill>
                      </a:tcPr>
                    </a:tc>
                    <a:tc>
                      <a:txBody>
                        <a:bodyPr/>
                        <a:lstStyle/>
                        <a:p>
                          <a:endParaRPr lang="en-US"/>
                        </a:p>
                      </a:txBody>
                      <a:tcPr>
                        <a:blipFill rotWithShape="0">
                          <a:blip r:embed="rId2"/>
                          <a:stretch>
                            <a:fillRect l="-164532" t="-208197" r="-1232" b="-368852"/>
                          </a:stretch>
                        </a:blipFill>
                      </a:tcPr>
                    </a:tc>
                  </a:tr>
                  <a:tr h="370840">
                    <a:tc>
                      <a:txBody>
                        <a:bodyPr/>
                        <a:lstStyle/>
                        <a:p>
                          <a:endParaRPr lang="en-US"/>
                        </a:p>
                      </a:txBody>
                      <a:tcPr>
                        <a:blipFill rotWithShape="0">
                          <a:blip r:embed="rId2"/>
                          <a:stretch>
                            <a:fillRect l="-300" t="-308197" r="-223724" b="-268852"/>
                          </a:stretch>
                        </a:blipFill>
                      </a:tcPr>
                    </a:tc>
                    <a:tc>
                      <a:txBody>
                        <a:bodyPr/>
                        <a:lstStyle/>
                        <a:p>
                          <a:endParaRPr lang="en-US"/>
                        </a:p>
                      </a:txBody>
                      <a:tcPr>
                        <a:blipFill rotWithShape="0">
                          <a:blip r:embed="rId2"/>
                          <a:stretch>
                            <a:fillRect l="-100000" t="-308197" r="-123054" b="-268852"/>
                          </a:stretch>
                        </a:blipFill>
                      </a:tcPr>
                    </a:tc>
                    <a:tc>
                      <a:txBody>
                        <a:bodyPr/>
                        <a:lstStyle/>
                        <a:p>
                          <a:endParaRPr lang="en-US"/>
                        </a:p>
                      </a:txBody>
                      <a:tcPr>
                        <a:blipFill rotWithShape="0">
                          <a:blip r:embed="rId2"/>
                          <a:stretch>
                            <a:fillRect l="-164532" t="-308197" r="-1232" b="-268852"/>
                          </a:stretch>
                        </a:blipFill>
                      </a:tcPr>
                    </a:tc>
                  </a:tr>
                  <a:tr h="605028">
                    <a:tc>
                      <a:txBody>
                        <a:bodyPr/>
                        <a:lstStyle/>
                        <a:p>
                          <a:endParaRPr lang="en-US"/>
                        </a:p>
                      </a:txBody>
                      <a:tcPr>
                        <a:blipFill rotWithShape="0">
                          <a:blip r:embed="rId2"/>
                          <a:stretch>
                            <a:fillRect l="-300" t="-249000" r="-223724" b="-64000"/>
                          </a:stretch>
                        </a:blipFill>
                      </a:tcPr>
                    </a:tc>
                    <a:tc>
                      <a:txBody>
                        <a:bodyPr/>
                        <a:lstStyle/>
                        <a:p>
                          <a:endParaRPr lang="en-US"/>
                        </a:p>
                      </a:txBody>
                      <a:tcPr>
                        <a:blipFill rotWithShape="0">
                          <a:blip r:embed="rId2"/>
                          <a:stretch>
                            <a:fillRect l="-100000" t="-249000" r="-123054" b="-64000"/>
                          </a:stretch>
                        </a:blipFill>
                      </a:tcPr>
                    </a:tc>
                    <a:tc>
                      <a:txBody>
                        <a:bodyPr/>
                        <a:lstStyle/>
                        <a:p>
                          <a:endParaRPr lang="en-US"/>
                        </a:p>
                      </a:txBody>
                      <a:tcPr>
                        <a:blipFill rotWithShape="0">
                          <a:blip r:embed="rId2"/>
                          <a:stretch>
                            <a:fillRect l="-164532" t="-249000" r="-1232" b="-64000"/>
                          </a:stretch>
                        </a:blipFill>
                      </a:tcPr>
                    </a:tc>
                  </a:tr>
                  <a:tr h="370840">
                    <a:tc>
                      <a:txBody>
                        <a:bodyPr/>
                        <a:lstStyle/>
                        <a:p>
                          <a:endParaRPr lang="en-US"/>
                        </a:p>
                      </a:txBody>
                      <a:tcPr>
                        <a:blipFill rotWithShape="0">
                          <a:blip r:embed="rId2"/>
                          <a:stretch>
                            <a:fillRect l="-300" t="-572131" r="-223724" b="-4918"/>
                          </a:stretch>
                        </a:blipFill>
                      </a:tcPr>
                    </a:tc>
                    <a:tc>
                      <a:txBody>
                        <a:bodyPr/>
                        <a:lstStyle/>
                        <a:p>
                          <a:endParaRPr lang="en-US"/>
                        </a:p>
                      </a:txBody>
                      <a:tcPr>
                        <a:blipFill rotWithShape="0">
                          <a:blip r:embed="rId2"/>
                          <a:stretch>
                            <a:fillRect l="-100000" t="-572131" r="-123054" b="-4918"/>
                          </a:stretch>
                        </a:blipFill>
                      </a:tcPr>
                    </a:tc>
                    <a:tc>
                      <a:txBody>
                        <a:bodyPr/>
                        <a:lstStyle/>
                        <a:p>
                          <a:endParaRPr lang="en-US"/>
                        </a:p>
                      </a:txBody>
                      <a:tcPr>
                        <a:blipFill rotWithShape="0">
                          <a:blip r:embed="rId2"/>
                          <a:stretch>
                            <a:fillRect l="-164532" t="-572131" r="-1232" b="-4918"/>
                          </a:stretch>
                        </a:blipFill>
                      </a:tcPr>
                    </a:tc>
                  </a:tr>
                </a:tbl>
              </a:graphicData>
            </a:graphic>
          </p:graphicFrame>
        </mc:Fallback>
      </mc:AlternateContent>
      <p:sp>
        <p:nvSpPr>
          <p:cNvPr id="7" name="Rectangle 6"/>
          <p:cNvSpPr/>
          <p:nvPr/>
        </p:nvSpPr>
        <p:spPr>
          <a:xfrm>
            <a:off x="5478544" y="2201358"/>
            <a:ext cx="2449841" cy="3697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8" name="Rectangle 7"/>
          <p:cNvSpPr/>
          <p:nvPr/>
        </p:nvSpPr>
        <p:spPr>
          <a:xfrm>
            <a:off x="5478543" y="2571078"/>
            <a:ext cx="2449841" cy="3697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9" name="Rectangle 8"/>
          <p:cNvSpPr/>
          <p:nvPr/>
        </p:nvSpPr>
        <p:spPr>
          <a:xfrm>
            <a:off x="5478543" y="2940798"/>
            <a:ext cx="2449841" cy="3697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0" name="Rectangle 9"/>
          <p:cNvSpPr/>
          <p:nvPr/>
        </p:nvSpPr>
        <p:spPr>
          <a:xfrm>
            <a:off x="5478543" y="3315355"/>
            <a:ext cx="2449841" cy="5873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1" name="Rectangle 10"/>
          <p:cNvSpPr/>
          <p:nvPr/>
        </p:nvSpPr>
        <p:spPr>
          <a:xfrm>
            <a:off x="5478542" y="3902699"/>
            <a:ext cx="2449841" cy="4216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2" name="TextBox 11"/>
          <p:cNvSpPr txBox="1"/>
          <p:nvPr/>
        </p:nvSpPr>
        <p:spPr>
          <a:xfrm>
            <a:off x="928498" y="5805264"/>
            <a:ext cx="7488832" cy="830997"/>
          </a:xfrm>
          <a:prstGeom prst="rect">
            <a:avLst/>
          </a:prstGeom>
          <a:noFill/>
        </p:spPr>
        <p:txBody>
          <a:bodyPr wrap="square" rtlCol="0">
            <a:spAutoFit/>
          </a:bodyPr>
          <a:lstStyle/>
          <a:p>
            <a:r>
              <a:rPr lang="en-GB" sz="1600" b="1" dirty="0"/>
              <a:t>Bro Side Note</a:t>
            </a:r>
            <a:r>
              <a:rPr lang="en-GB" sz="1600" dirty="0"/>
              <a:t>: I’ve found that many students shun this formula and just use the GCSE method. But you’ll find later on in school it’s common to have algebraic gradients or points, where this new method would be much easier. It’s worth getting used to.</a:t>
            </a:r>
          </a:p>
        </p:txBody>
      </p:sp>
    </p:spTree>
    <p:extLst>
      <p:ext uri="{BB962C8B-B14F-4D97-AF65-F5344CB8AC3E}">
        <p14:creationId xmlns:p14="http://schemas.microsoft.com/office/powerpoint/2010/main" val="36580147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6" restart="whenNotActive" fill="hold" evtFilter="cancelBubble" nodeType="interactiveSeq">
                <p:stCondLst>
                  <p:cond evt="onClick" delay="0">
                    <p:tgtEl>
                      <p:spTgt spid="11"/>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childTnLst>
              </p:cTn>
              <p:nextCondLst>
                <p:cond evt="onClick" delay="0">
                  <p:tgtEl>
                    <p:spTgt spid="11"/>
                  </p:tgtEl>
                </p:cond>
              </p:nextCondLst>
            </p:seq>
          </p:childTnLst>
        </p:cTn>
      </p:par>
    </p:tnLst>
    <p:bldLst>
      <p:bldP spid="7" grpId="0" animBg="1"/>
      <p:bldP spid="8" grpId="0" animBg="1"/>
      <p:bldP spid="9" grpId="0" animBg="1"/>
      <p:bldP spid="10" grpId="0" animBg="1"/>
      <p:bldP spid="11"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endParaRPr lang="en-GB" sz="24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8" name="TextBox 7"/>
              <p:cNvSpPr txBox="1"/>
              <p:nvPr/>
            </p:nvSpPr>
            <p:spPr>
              <a:xfrm>
                <a:off x="611560" y="836712"/>
                <a:ext cx="7632848"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A line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𝑙</m:t>
                        </m:r>
                      </m:e>
                      <m:sub>
                        <m:r>
                          <a:rPr lang="en-GB" b="0" i="1" smtClean="0">
                            <a:latin typeface="Cambria Math" panose="02040503050406030204" pitchFamily="18" charset="0"/>
                          </a:rPr>
                          <m:t>1</m:t>
                        </m:r>
                      </m:sub>
                    </m:sSub>
                  </m:oMath>
                </a14:m>
                <a:r>
                  <a:rPr lang="en-GB" dirty="0"/>
                  <a:t> passes through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7,5</m:t>
                        </m:r>
                      </m:e>
                    </m:d>
                  </m:oMath>
                </a14:m>
                <a:r>
                  <a:rPr lang="en-GB" dirty="0"/>
                  <a:t> and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13,2</m:t>
                        </m:r>
                      </m:e>
                    </m:d>
                  </m:oMath>
                </a14:m>
                <a:r>
                  <a:rPr lang="en-GB" dirty="0"/>
                  <a:t>. Determine the equation of the line in the form </a:t>
                </a:r>
                <a14:m>
                  <m:oMath xmlns:m="http://schemas.openxmlformats.org/officeDocument/2006/math">
                    <m:r>
                      <a:rPr lang="en-GB" b="0" i="1" smtClean="0">
                        <a:latin typeface="Cambria Math" panose="02040503050406030204" pitchFamily="18" charset="0"/>
                      </a:rPr>
                      <m:t>𝑎𝑥</m:t>
                    </m:r>
                    <m:r>
                      <a:rPr lang="en-GB" b="0" i="1" smtClean="0">
                        <a:latin typeface="Cambria Math" panose="02040503050406030204" pitchFamily="18" charset="0"/>
                      </a:rPr>
                      <m:t>+</m:t>
                    </m:r>
                    <m:r>
                      <a:rPr lang="en-GB" b="0" i="1" smtClean="0">
                        <a:latin typeface="Cambria Math" panose="02040503050406030204" pitchFamily="18" charset="0"/>
                      </a:rPr>
                      <m:t>𝑏𝑦</m:t>
                    </m:r>
                    <m:r>
                      <a:rPr lang="en-GB" b="0" i="1" smtClean="0">
                        <a:latin typeface="Cambria Math" panose="02040503050406030204" pitchFamily="18" charset="0"/>
                      </a:rPr>
                      <m:t>+</m:t>
                    </m:r>
                    <m:r>
                      <a:rPr lang="en-GB" b="0" i="1" smtClean="0">
                        <a:latin typeface="Cambria Math" panose="02040503050406030204" pitchFamily="18" charset="0"/>
                      </a:rPr>
                      <m:t>𝑐</m:t>
                    </m:r>
                    <m:r>
                      <a:rPr lang="en-GB" b="0" i="1" smtClean="0">
                        <a:latin typeface="Cambria Math" panose="02040503050406030204" pitchFamily="18" charset="0"/>
                      </a:rPr>
                      <m:t>=0</m:t>
                    </m:r>
                  </m:oMath>
                </a14:m>
                <a:r>
                  <a:rPr lang="en-GB" dirty="0"/>
                  <a:t>, where </a:t>
                </a: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 </m:t>
                    </m:r>
                    <m:r>
                      <a:rPr lang="en-GB" b="0" i="1" smtClean="0">
                        <a:latin typeface="Cambria Math" panose="02040503050406030204" pitchFamily="18" charset="0"/>
                      </a:rPr>
                      <m:t>𝑏</m:t>
                    </m:r>
                    <m:r>
                      <a:rPr lang="en-GB" b="0" i="1" smtClean="0">
                        <a:latin typeface="Cambria Math" panose="02040503050406030204" pitchFamily="18" charset="0"/>
                      </a:rPr>
                      <m:t>, </m:t>
                    </m:r>
                    <m:r>
                      <a:rPr lang="en-GB" b="0" i="1" smtClean="0">
                        <a:latin typeface="Cambria Math" panose="02040503050406030204" pitchFamily="18" charset="0"/>
                      </a:rPr>
                      <m:t>𝑐</m:t>
                    </m:r>
                  </m:oMath>
                </a14:m>
                <a:r>
                  <a:rPr lang="en-GB" dirty="0"/>
                  <a:t> are integers.</a:t>
                </a:r>
              </a:p>
            </p:txBody>
          </p:sp>
        </mc:Choice>
        <mc:Fallback xmlns="">
          <p:sp>
            <p:nvSpPr>
              <p:cNvPr id="8" name="TextBox 7"/>
              <p:cNvSpPr txBox="1">
                <a:spLocks noRot="1" noChangeAspect="1" noMove="1" noResize="1" noEditPoints="1" noAdjustHandles="1" noChangeArrowheads="1" noChangeShapeType="1" noTextEdit="1"/>
              </p:cNvSpPr>
              <p:nvPr/>
            </p:nvSpPr>
            <p:spPr>
              <a:xfrm>
                <a:off x="611560" y="836712"/>
                <a:ext cx="7632848" cy="646331"/>
              </a:xfrm>
              <a:prstGeom prst="rect">
                <a:avLst/>
              </a:prstGeom>
              <a:blipFill rotWithShape="0">
                <a:blip r:embed="rId2"/>
                <a:stretch>
                  <a:fillRect b="-230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691680" y="1988840"/>
                <a:ext cx="5904656" cy="223939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𝑚</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6</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oMath>
                  </m:oMathPara>
                </a14:m>
                <a:endParaRPr lang="en-GB" b="0" dirty="0"/>
              </a:p>
              <a:p>
                <a:r>
                  <a:rPr lang="en-GB" dirty="0"/>
                  <a:t>Using the point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7,5</m:t>
                        </m:r>
                      </m:e>
                    </m:d>
                  </m:oMath>
                </a14:m>
                <a:r>
                  <a:rPr lang="en-GB" b="0" dirty="0"/>
                  <a:t>:</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−5=−</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−7</m:t>
                          </m:r>
                        </m:e>
                      </m:d>
                    </m:oMath>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𝑦</m:t>
                      </m:r>
                      <m:r>
                        <a:rPr lang="en-GB" b="0" i="1" smtClean="0">
                          <a:latin typeface="Cambria Math" panose="02040503050406030204" pitchFamily="18" charset="0"/>
                        </a:rPr>
                        <m:t>−10=−</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−7</m:t>
                          </m:r>
                        </m:e>
                      </m:d>
                    </m:oMath>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𝑦</m:t>
                      </m:r>
                      <m:r>
                        <a:rPr lang="en-GB" b="0" i="1" smtClean="0">
                          <a:latin typeface="Cambria Math" panose="02040503050406030204" pitchFamily="18" charset="0"/>
                        </a:rPr>
                        <m:t>−10=−</m:t>
                      </m:r>
                      <m:r>
                        <a:rPr lang="en-GB" b="0" i="1" smtClean="0">
                          <a:latin typeface="Cambria Math" panose="02040503050406030204" pitchFamily="18" charset="0"/>
                        </a:rPr>
                        <m:t>𝑥</m:t>
                      </m:r>
                      <m:r>
                        <a:rPr lang="en-GB" b="0" i="1" smtClean="0">
                          <a:latin typeface="Cambria Math" panose="02040503050406030204" pitchFamily="18" charset="0"/>
                        </a:rPr>
                        <m:t>+7</m:t>
                      </m:r>
                    </m:oMath>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+2</m:t>
                      </m:r>
                      <m:r>
                        <a:rPr lang="en-GB" b="0" i="1" smtClean="0">
                          <a:latin typeface="Cambria Math" panose="02040503050406030204" pitchFamily="18" charset="0"/>
                        </a:rPr>
                        <m:t>𝑦</m:t>
                      </m:r>
                      <m:r>
                        <a:rPr lang="en-GB" b="0" i="1" smtClean="0">
                          <a:latin typeface="Cambria Math" panose="02040503050406030204" pitchFamily="18" charset="0"/>
                        </a:rPr>
                        <m:t>−17=0</m:t>
                      </m:r>
                    </m:oMath>
                  </m:oMathPara>
                </a14:m>
                <a:br>
                  <a:rPr lang="en-GB" b="0" dirty="0"/>
                </a:br>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1691680" y="1988840"/>
                <a:ext cx="5904656" cy="2239396"/>
              </a:xfrm>
              <a:prstGeom prst="rect">
                <a:avLst/>
              </a:prstGeom>
              <a:blipFill rotWithShape="0">
                <a:blip r:embed="rId3"/>
                <a:stretch>
                  <a:fillRect l="-930" b="-1087"/>
                </a:stretch>
              </a:blipFill>
            </p:spPr>
            <p:txBody>
              <a:bodyPr/>
              <a:lstStyle/>
              <a:p>
                <a:r>
                  <a:rPr lang="en-GB">
                    <a:noFill/>
                  </a:rPr>
                  <a:t> </a:t>
                </a:r>
              </a:p>
            </p:txBody>
          </p:sp>
        </mc:Fallback>
      </mc:AlternateContent>
      <p:sp>
        <p:nvSpPr>
          <p:cNvPr id="10" name="Rectangle 9"/>
          <p:cNvSpPr/>
          <p:nvPr/>
        </p:nvSpPr>
        <p:spPr>
          <a:xfrm>
            <a:off x="1043608" y="1803980"/>
            <a:ext cx="7056784" cy="26331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36866747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3</a:t>
              </a:r>
              <a:endParaRPr lang="en-GB" sz="24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577652" y="697155"/>
                <a:ext cx="3816424" cy="6064161"/>
              </a:xfrm>
              <a:prstGeom prst="rect">
                <a:avLst/>
              </a:prstGeom>
              <a:noFill/>
            </p:spPr>
            <p:txBody>
              <a:bodyPr wrap="square" rtlCol="0">
                <a:spAutoFit/>
              </a:bodyPr>
              <a:lstStyle/>
              <a:p>
                <a:r>
                  <a:rPr lang="en-GB" sz="1600" dirty="0"/>
                  <a:t>Find the equation of the line with the specified gradient which goes through the specified point, leaving your answer in the form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r>
                      <a:rPr lang="en-GB" sz="1600" b="0" i="1" smtClean="0">
                        <a:latin typeface="Cambria Math" panose="02040503050406030204" pitchFamily="18" charset="0"/>
                      </a:rPr>
                      <m:t>𝑚𝑥</m:t>
                    </m:r>
                    <m:r>
                      <a:rPr lang="en-GB" sz="1600" b="0" i="1" smtClean="0">
                        <a:latin typeface="Cambria Math" panose="02040503050406030204" pitchFamily="18" charset="0"/>
                      </a:rPr>
                      <m:t>+</m:t>
                    </m:r>
                    <m:r>
                      <a:rPr lang="en-GB" sz="1600" b="0" i="1" smtClean="0">
                        <a:latin typeface="Cambria Math" panose="02040503050406030204" pitchFamily="18" charset="0"/>
                      </a:rPr>
                      <m:t>𝑐</m:t>
                    </m:r>
                  </m:oMath>
                </a14:m>
                <a:r>
                  <a:rPr lang="en-GB" sz="1600" dirty="0"/>
                  <a:t>.</a:t>
                </a:r>
              </a:p>
              <a:p>
                <a:pPr/>
                <a14:m>
                  <m:oMathPara xmlns:m="http://schemas.openxmlformats.org/officeDocument/2006/math">
                    <m:oMathParaPr>
                      <m:jc m:val="left"/>
                    </m:oMathParaPr>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panose="02040503050406030204" pitchFamily="18" charset="0"/>
                            </a:rPr>
                            <m:t>4,3</m:t>
                          </m:r>
                        </m:e>
                      </m:d>
                      <m:r>
                        <a:rPr lang="en-GB" sz="1600" b="0" i="1" smtClean="0">
                          <a:latin typeface="Cambria Math" panose="02040503050406030204" pitchFamily="18" charset="0"/>
                        </a:rPr>
                        <m:t>, </m:t>
                      </m:r>
                      <m:r>
                        <a:rPr lang="en-GB" sz="1600" b="0" i="1" smtClean="0">
                          <a:latin typeface="Cambria Math" panose="02040503050406030204" pitchFamily="18" charset="0"/>
                        </a:rPr>
                        <m:t>𝑚</m:t>
                      </m:r>
                      <m:r>
                        <a:rPr lang="en-GB" sz="1600" b="0" i="1" smtClean="0">
                          <a:latin typeface="Cambria Math" panose="02040503050406030204" pitchFamily="18" charset="0"/>
                        </a:rPr>
                        <m:t>=2          →</m:t>
                      </m:r>
                      <m:r>
                        <a:rPr lang="en-GB" sz="1600" b="1" i="1" smtClean="0">
                          <a:latin typeface="Cambria Math" panose="02040503050406030204" pitchFamily="18" charset="0"/>
                        </a:rPr>
                        <m:t>𝒚</m:t>
                      </m:r>
                      <m:r>
                        <a:rPr lang="en-GB" sz="1600" b="1" i="1" smtClean="0">
                          <a:latin typeface="Cambria Math" panose="02040503050406030204" pitchFamily="18" charset="0"/>
                        </a:rPr>
                        <m:t>=</m:t>
                      </m:r>
                      <m:r>
                        <a:rPr lang="en-GB" sz="1600" b="1" i="1" smtClean="0">
                          <a:latin typeface="Cambria Math" panose="02040503050406030204" pitchFamily="18" charset="0"/>
                        </a:rPr>
                        <m:t>𝟐</m:t>
                      </m:r>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𝟓</m:t>
                      </m:r>
                      <m:r>
                        <a:rPr lang="en-GB" sz="1600" b="1" i="1" smtClean="0">
                          <a:latin typeface="Cambria Math" panose="02040503050406030204" pitchFamily="18" charset="0"/>
                        </a:rPr>
                        <m:t> </m:t>
                      </m:r>
                    </m:oMath>
                  </m:oMathPara>
                </a14:m>
                <a:endParaRPr lang="en-GB" sz="1600" b="1" dirty="0"/>
              </a:p>
              <a:p>
                <a:pPr/>
                <a14:m>
                  <m:oMathPara xmlns:m="http://schemas.openxmlformats.org/officeDocument/2006/math">
                    <m:oMathParaPr>
                      <m:jc m:val="left"/>
                    </m:oMathParaPr>
                    <m:oMath xmlns:m="http://schemas.openxmlformats.org/officeDocument/2006/math">
                      <m:d>
                        <m:dPr>
                          <m:ctrlPr>
                            <a:rPr lang="en-GB" sz="1600" i="1">
                              <a:latin typeface="Cambria Math" panose="02040503050406030204" pitchFamily="18" charset="0"/>
                            </a:rPr>
                          </m:ctrlPr>
                        </m:dPr>
                        <m:e>
                          <m:r>
                            <a:rPr lang="en-GB" sz="1600" b="0" i="1" smtClean="0">
                              <a:latin typeface="Cambria Math" panose="02040503050406030204" pitchFamily="18" charset="0"/>
                            </a:rPr>
                            <m:t>5</m:t>
                          </m:r>
                          <m:r>
                            <a:rPr lang="en-GB" sz="1600" i="1">
                              <a:latin typeface="Cambria Math" panose="02040503050406030204" pitchFamily="18" charset="0"/>
                            </a:rPr>
                            <m:t>,</m:t>
                          </m:r>
                          <m:r>
                            <a:rPr lang="en-GB" sz="1600" b="0" i="1" smtClean="0">
                              <a:latin typeface="Cambria Math" panose="02040503050406030204" pitchFamily="18" charset="0"/>
                            </a:rPr>
                            <m:t>20</m:t>
                          </m:r>
                        </m:e>
                      </m:d>
                      <m:r>
                        <a:rPr lang="en-GB" sz="1600" i="1">
                          <a:latin typeface="Cambria Math" panose="02040503050406030204" pitchFamily="18" charset="0"/>
                        </a:rPr>
                        <m:t>, </m:t>
                      </m:r>
                      <m:r>
                        <a:rPr lang="en-GB" sz="1600" i="1">
                          <a:latin typeface="Cambria Math" panose="02040503050406030204" pitchFamily="18" charset="0"/>
                        </a:rPr>
                        <m:t>𝑚</m:t>
                      </m:r>
                      <m:r>
                        <a:rPr lang="en-GB" sz="1600" i="1">
                          <a:latin typeface="Cambria Math" panose="02040503050406030204" pitchFamily="18" charset="0"/>
                        </a:rPr>
                        <m:t>=3       →</m:t>
                      </m:r>
                      <m:r>
                        <a:rPr lang="en-GB" sz="1600" b="1" i="1">
                          <a:latin typeface="Cambria Math" panose="02040503050406030204" pitchFamily="18" charset="0"/>
                        </a:rPr>
                        <m:t>𝒚</m:t>
                      </m:r>
                      <m:r>
                        <a:rPr lang="en-GB" sz="1600" b="1" i="1">
                          <a:latin typeface="Cambria Math" panose="02040503050406030204" pitchFamily="18" charset="0"/>
                        </a:rPr>
                        <m:t>=</m:t>
                      </m:r>
                      <m:r>
                        <a:rPr lang="en-GB" sz="1600" b="1" i="1" smtClean="0">
                          <a:latin typeface="Cambria Math" panose="02040503050406030204" pitchFamily="18" charset="0"/>
                        </a:rPr>
                        <m:t>𝟑</m:t>
                      </m:r>
                      <m:r>
                        <a:rPr lang="en-GB" sz="1600" b="1" i="1">
                          <a:latin typeface="Cambria Math" panose="02040503050406030204" pitchFamily="18" charset="0"/>
                        </a:rPr>
                        <m:t>𝒙</m:t>
                      </m:r>
                      <m:r>
                        <a:rPr lang="en-GB" sz="1600" b="1" i="1" smtClean="0">
                          <a:latin typeface="Cambria Math" panose="02040503050406030204" pitchFamily="18" charset="0"/>
                        </a:rPr>
                        <m:t>+</m:t>
                      </m:r>
                      <m:r>
                        <a:rPr lang="en-GB" sz="1600" b="1" i="1">
                          <a:latin typeface="Cambria Math" panose="02040503050406030204" pitchFamily="18" charset="0"/>
                        </a:rPr>
                        <m:t>𝟓</m:t>
                      </m:r>
                      <m:r>
                        <a:rPr lang="en-GB" sz="1600" b="1" i="1">
                          <a:latin typeface="Cambria Math" panose="02040503050406030204" pitchFamily="18" charset="0"/>
                        </a:rPr>
                        <m:t> </m:t>
                      </m:r>
                    </m:oMath>
                  </m:oMathPara>
                </a14:m>
                <a:endParaRPr lang="en-GB" sz="1600" b="1" dirty="0"/>
              </a:p>
              <a:p>
                <a:pPr/>
                <a14:m>
                  <m:oMathPara xmlns:m="http://schemas.openxmlformats.org/officeDocument/2006/math">
                    <m:oMathParaPr>
                      <m:jc m:val="left"/>
                    </m:oMathParaPr>
                    <m:oMath xmlns:m="http://schemas.openxmlformats.org/officeDocument/2006/math">
                      <m:d>
                        <m:dPr>
                          <m:ctrlPr>
                            <a:rPr lang="en-GB" sz="1600" i="1">
                              <a:latin typeface="Cambria Math" panose="02040503050406030204" pitchFamily="18" charset="0"/>
                            </a:rPr>
                          </m:ctrlPr>
                        </m:dPr>
                        <m:e>
                          <m:r>
                            <a:rPr lang="en-GB" sz="1600" i="1">
                              <a:latin typeface="Cambria Math" panose="02040503050406030204" pitchFamily="18" charset="0"/>
                            </a:rPr>
                            <m:t>4,</m:t>
                          </m:r>
                          <m:r>
                            <a:rPr lang="en-GB" sz="1600" b="0" i="1" smtClean="0">
                              <a:latin typeface="Cambria Math" panose="02040503050406030204" pitchFamily="18" charset="0"/>
                            </a:rPr>
                            <m:t>0</m:t>
                          </m:r>
                        </m:e>
                      </m:d>
                      <m:r>
                        <a:rPr lang="en-GB" sz="1600" i="1">
                          <a:latin typeface="Cambria Math" panose="02040503050406030204" pitchFamily="18" charset="0"/>
                        </a:rPr>
                        <m:t>, </m:t>
                      </m:r>
                      <m:r>
                        <a:rPr lang="en-GB" sz="1600" i="1">
                          <a:latin typeface="Cambria Math" panose="02040503050406030204" pitchFamily="18" charset="0"/>
                        </a:rPr>
                        <m:t>𝑚</m:t>
                      </m:r>
                      <m:r>
                        <a:rPr lang="en-GB" sz="1600" i="1">
                          <a:latin typeface="Cambria Math" panose="02040503050406030204" pitchFamily="18" charset="0"/>
                        </a:rPr>
                        <m:t>=5          →</m:t>
                      </m:r>
                      <m:r>
                        <a:rPr lang="en-GB" sz="1600" b="1" i="1">
                          <a:latin typeface="Cambria Math" panose="02040503050406030204" pitchFamily="18" charset="0"/>
                        </a:rPr>
                        <m:t>𝒚</m:t>
                      </m:r>
                      <m:r>
                        <a:rPr lang="en-GB" sz="1600" b="1" i="1">
                          <a:latin typeface="Cambria Math" panose="02040503050406030204" pitchFamily="18" charset="0"/>
                        </a:rPr>
                        <m:t>=</m:t>
                      </m:r>
                      <m:r>
                        <a:rPr lang="en-GB" sz="1600" b="1" i="1" smtClean="0">
                          <a:latin typeface="Cambria Math" panose="02040503050406030204" pitchFamily="18" charset="0"/>
                        </a:rPr>
                        <m:t>𝟓</m:t>
                      </m:r>
                      <m:r>
                        <a:rPr lang="en-GB" sz="1600" b="1" i="1">
                          <a:latin typeface="Cambria Math" panose="02040503050406030204" pitchFamily="18" charset="0"/>
                        </a:rPr>
                        <m:t>𝒙</m:t>
                      </m:r>
                      <m:r>
                        <a:rPr lang="en-GB" sz="1600" b="1" i="1">
                          <a:latin typeface="Cambria Math" panose="02040503050406030204" pitchFamily="18" charset="0"/>
                        </a:rPr>
                        <m:t>−</m:t>
                      </m:r>
                      <m:r>
                        <a:rPr lang="en-GB" sz="1600" b="1" i="1" smtClean="0">
                          <a:latin typeface="Cambria Math" panose="02040503050406030204" pitchFamily="18" charset="0"/>
                        </a:rPr>
                        <m:t>𝟐𝟎</m:t>
                      </m:r>
                      <m:r>
                        <a:rPr lang="en-GB" sz="1600" b="1" i="1">
                          <a:latin typeface="Cambria Math" panose="02040503050406030204" pitchFamily="18" charset="0"/>
                        </a:rPr>
                        <m:t> </m:t>
                      </m:r>
                    </m:oMath>
                  </m:oMathPara>
                </a14:m>
                <a:endParaRPr lang="en-GB" sz="1600" b="1" dirty="0"/>
              </a:p>
              <a:p>
                <a:pPr/>
                <a14:m>
                  <m:oMathPara xmlns:m="http://schemas.openxmlformats.org/officeDocument/2006/math">
                    <m:oMathParaPr>
                      <m:jc m:val="left"/>
                    </m:oMathParaPr>
                    <m:oMath xmlns:m="http://schemas.openxmlformats.org/officeDocument/2006/math">
                      <m:d>
                        <m:dPr>
                          <m:ctrlPr>
                            <a:rPr lang="en-GB" sz="1600" i="1">
                              <a:latin typeface="Cambria Math" panose="02040503050406030204" pitchFamily="18" charset="0"/>
                            </a:rPr>
                          </m:ctrlPr>
                        </m:dPr>
                        <m:e>
                          <m:r>
                            <a:rPr lang="en-GB" sz="1600" i="1">
                              <a:latin typeface="Cambria Math" panose="02040503050406030204" pitchFamily="18" charset="0"/>
                            </a:rPr>
                            <m:t>4,3</m:t>
                          </m:r>
                        </m:e>
                      </m:d>
                      <m:r>
                        <a:rPr lang="en-GB" sz="1600" i="1">
                          <a:latin typeface="Cambria Math" panose="02040503050406030204" pitchFamily="18" charset="0"/>
                        </a:rPr>
                        <m:t>, </m:t>
                      </m:r>
                      <m:r>
                        <a:rPr lang="en-GB" sz="1600" i="1">
                          <a:latin typeface="Cambria Math" panose="02040503050406030204" pitchFamily="18" charset="0"/>
                        </a:rPr>
                        <m:t>𝑚</m:t>
                      </m:r>
                      <m:r>
                        <a:rPr lang="en-GB" sz="1600" i="1">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2</m:t>
                          </m:r>
                        </m:den>
                      </m:f>
                      <m:r>
                        <a:rPr lang="en-GB" sz="1600" i="1">
                          <a:latin typeface="Cambria Math" panose="02040503050406030204" pitchFamily="18" charset="0"/>
                        </a:rPr>
                        <m:t>      </m:t>
                      </m:r>
                      <m:r>
                        <a:rPr lang="en-GB" sz="1600" b="0" i="1" smtClean="0">
                          <a:latin typeface="Cambria Math" panose="02040503050406030204" pitchFamily="18" charset="0"/>
                        </a:rPr>
                        <m:t>    </m:t>
                      </m:r>
                      <m:r>
                        <a:rPr lang="en-GB" sz="1600" i="1">
                          <a:latin typeface="Cambria Math" panose="02040503050406030204" pitchFamily="18" charset="0"/>
                        </a:rPr>
                        <m:t>→</m:t>
                      </m:r>
                      <m:r>
                        <a:rPr lang="en-GB" sz="1600" b="1" i="1">
                          <a:latin typeface="Cambria Math" panose="02040503050406030204" pitchFamily="18" charset="0"/>
                        </a:rPr>
                        <m:t>𝒚</m:t>
                      </m:r>
                      <m:r>
                        <a:rPr lang="en-GB" sz="1600" b="1" i="1">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𝟐</m:t>
                          </m:r>
                        </m:den>
                      </m:f>
                      <m:r>
                        <a:rPr lang="en-GB" sz="1600" b="1" i="1">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𝟏</m:t>
                      </m:r>
                      <m:r>
                        <a:rPr lang="en-GB" sz="1600" b="1" i="1">
                          <a:latin typeface="Cambria Math" panose="02040503050406030204" pitchFamily="18" charset="0"/>
                        </a:rPr>
                        <m:t> </m:t>
                      </m:r>
                    </m:oMath>
                  </m:oMathPara>
                </a14:m>
                <a:endParaRPr lang="en-GB" sz="1600" b="1" dirty="0"/>
              </a:p>
              <a:p>
                <a:pPr/>
                <a14:m>
                  <m:oMathPara xmlns:m="http://schemas.openxmlformats.org/officeDocument/2006/math">
                    <m:oMathParaPr>
                      <m:jc m:val="left"/>
                    </m:oMathParaPr>
                    <m:oMath xmlns:m="http://schemas.openxmlformats.org/officeDocument/2006/math">
                      <m:d>
                        <m:dPr>
                          <m:ctrlPr>
                            <a:rPr lang="en-GB" sz="1600" i="1">
                              <a:latin typeface="Cambria Math" panose="02040503050406030204" pitchFamily="18" charset="0"/>
                            </a:rPr>
                          </m:ctrlPr>
                        </m:dPr>
                        <m:e>
                          <m:r>
                            <a:rPr lang="en-GB" sz="1600" b="0" i="1" smtClean="0">
                              <a:latin typeface="Cambria Math" panose="02040503050406030204" pitchFamily="18" charset="0"/>
                            </a:rPr>
                            <m:t>−</m:t>
                          </m:r>
                          <m:r>
                            <a:rPr lang="en-GB" sz="1600" i="1">
                              <a:latin typeface="Cambria Math" panose="02040503050406030204" pitchFamily="18" charset="0"/>
                            </a:rPr>
                            <m:t>4,3</m:t>
                          </m:r>
                        </m:e>
                      </m:d>
                      <m:r>
                        <a:rPr lang="en-GB" sz="1600" i="1">
                          <a:latin typeface="Cambria Math" panose="02040503050406030204" pitchFamily="18" charset="0"/>
                        </a:rPr>
                        <m:t>, </m:t>
                      </m:r>
                      <m:r>
                        <a:rPr lang="en-GB" sz="1600" i="1">
                          <a:latin typeface="Cambria Math" panose="02040503050406030204" pitchFamily="18" charset="0"/>
                        </a:rPr>
                        <m:t>𝑚</m:t>
                      </m:r>
                      <m:r>
                        <a:rPr lang="en-GB" sz="1600" i="1">
                          <a:latin typeface="Cambria Math" panose="02040503050406030204" pitchFamily="18" charset="0"/>
                        </a:rPr>
                        <m:t>=−1   →</m:t>
                      </m:r>
                      <m:r>
                        <a:rPr lang="en-GB" sz="1600" b="1" i="1">
                          <a:latin typeface="Cambria Math" panose="02040503050406030204" pitchFamily="18" charset="0"/>
                        </a:rPr>
                        <m:t>𝒚</m:t>
                      </m:r>
                      <m:r>
                        <a:rPr lang="en-GB" sz="1600" b="1" i="1">
                          <a:latin typeface="Cambria Math" panose="02040503050406030204" pitchFamily="18" charset="0"/>
                        </a:rPr>
                        <m:t>=−</m:t>
                      </m:r>
                      <m:r>
                        <a:rPr lang="en-GB" sz="1600" b="1" i="1">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𝟏</m:t>
                      </m:r>
                      <m:r>
                        <a:rPr lang="en-GB" sz="1600" b="1" i="1">
                          <a:latin typeface="Cambria Math" panose="02040503050406030204" pitchFamily="18" charset="0"/>
                        </a:rPr>
                        <m:t> </m:t>
                      </m:r>
                    </m:oMath>
                  </m:oMathPara>
                </a14:m>
                <a:endParaRPr lang="en-GB" sz="1600" b="1" dirty="0"/>
              </a:p>
              <a:p>
                <a:pPr/>
                <a14:m>
                  <m:oMathPara xmlns:m="http://schemas.openxmlformats.org/officeDocument/2006/math">
                    <m:oMathParaPr>
                      <m:jc m:val="left"/>
                    </m:oMathParaPr>
                    <m:oMath xmlns:m="http://schemas.openxmlformats.org/officeDocument/2006/math">
                      <m:d>
                        <m:dPr>
                          <m:ctrlPr>
                            <a:rPr lang="en-GB" sz="1600" i="1">
                              <a:latin typeface="Cambria Math" panose="02040503050406030204" pitchFamily="18" charset="0"/>
                            </a:rPr>
                          </m:ctrlPr>
                        </m:dPr>
                        <m:e>
                          <m:r>
                            <a:rPr lang="en-GB" sz="1600" b="0" i="1" smtClean="0">
                              <a:latin typeface="Cambria Math" panose="02040503050406030204" pitchFamily="18" charset="0"/>
                            </a:rPr>
                            <m:t>6</m:t>
                          </m:r>
                          <m:r>
                            <a:rPr lang="en-GB" sz="1600" i="1">
                              <a:latin typeface="Cambria Math" panose="02040503050406030204" pitchFamily="18" charset="0"/>
                            </a:rPr>
                            <m:t>,</m:t>
                          </m:r>
                          <m:r>
                            <a:rPr lang="en-GB" sz="1600" b="0" i="1" smtClean="0">
                              <a:latin typeface="Cambria Math" panose="02040503050406030204" pitchFamily="18" charset="0"/>
                            </a:rPr>
                            <m:t>4</m:t>
                          </m:r>
                        </m:e>
                      </m:d>
                      <m:r>
                        <a:rPr lang="en-GB" sz="1600" i="1">
                          <a:latin typeface="Cambria Math" panose="02040503050406030204" pitchFamily="18" charset="0"/>
                        </a:rPr>
                        <m:t>, </m:t>
                      </m:r>
                      <m:r>
                        <a:rPr lang="en-GB" sz="1600" i="1">
                          <a:latin typeface="Cambria Math" panose="02040503050406030204" pitchFamily="18" charset="0"/>
                        </a:rPr>
                        <m:t>𝑚</m:t>
                      </m:r>
                      <m:r>
                        <a:rPr lang="en-GB" sz="1600" i="1">
                          <a:latin typeface="Cambria Math" panose="02040503050406030204" pitchFamily="18" charset="0"/>
                        </a:rPr>
                        <m:t>=−</m:t>
                      </m:r>
                      <m:f>
                        <m:fPr>
                          <m:ctrlPr>
                            <a:rPr lang="en-GB" sz="1600" i="1">
                              <a:latin typeface="Cambria Math" panose="02040503050406030204" pitchFamily="18" charset="0"/>
                            </a:rPr>
                          </m:ctrlPr>
                        </m:fPr>
                        <m:num>
                          <m:r>
                            <a:rPr lang="en-GB" sz="1600" i="1">
                              <a:latin typeface="Cambria Math" panose="02040503050406030204" pitchFamily="18" charset="0"/>
                            </a:rPr>
                            <m:t>1</m:t>
                          </m:r>
                        </m:num>
                        <m:den>
                          <m:r>
                            <a:rPr lang="en-GB" sz="1600" b="0" i="1" smtClean="0">
                              <a:latin typeface="Cambria Math" panose="02040503050406030204" pitchFamily="18" charset="0"/>
                            </a:rPr>
                            <m:t>3</m:t>
                          </m:r>
                        </m:den>
                      </m:f>
                      <m:r>
                        <a:rPr lang="en-GB" sz="1600" i="1">
                          <a:latin typeface="Cambria Math" panose="02040503050406030204" pitchFamily="18" charset="0"/>
                        </a:rPr>
                        <m:t>      →</m:t>
                      </m:r>
                      <m:r>
                        <a:rPr lang="en-GB" sz="1600" b="1" i="1">
                          <a:latin typeface="Cambria Math" panose="02040503050406030204" pitchFamily="18" charset="0"/>
                        </a:rPr>
                        <m:t>𝒚</m:t>
                      </m:r>
                      <m:r>
                        <a:rPr lang="en-GB" sz="1600" b="1" i="1">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𝟑</m:t>
                          </m:r>
                        </m:den>
                      </m:f>
                      <m:r>
                        <a:rPr lang="en-GB" sz="1600" b="1" i="1">
                          <a:latin typeface="Cambria Math" panose="02040503050406030204" pitchFamily="18" charset="0"/>
                        </a:rPr>
                        <m:t>𝒙</m:t>
                      </m:r>
                      <m:r>
                        <a:rPr lang="en-GB" sz="1600" b="1" i="1">
                          <a:latin typeface="Cambria Math" panose="02040503050406030204" pitchFamily="18" charset="0"/>
                        </a:rPr>
                        <m:t>+</m:t>
                      </m:r>
                      <m:r>
                        <a:rPr lang="en-GB" sz="1600" b="1" i="1" smtClean="0">
                          <a:latin typeface="Cambria Math" panose="02040503050406030204" pitchFamily="18" charset="0"/>
                        </a:rPr>
                        <m:t>𝟔</m:t>
                      </m:r>
                      <m:r>
                        <a:rPr lang="en-GB" sz="1600" b="1" i="1">
                          <a:latin typeface="Cambria Math" panose="02040503050406030204" pitchFamily="18" charset="0"/>
                        </a:rPr>
                        <m:t> </m:t>
                      </m:r>
                    </m:oMath>
                  </m:oMathPara>
                </a14:m>
                <a:endParaRPr lang="en-GB" sz="1600" b="1" dirty="0"/>
              </a:p>
              <a:p>
                <a:endParaRPr lang="en-GB" sz="1600" dirty="0"/>
              </a:p>
              <a:p>
                <a:r>
                  <a:rPr lang="en-GB" sz="1600" dirty="0"/>
                  <a:t>Do the same, but leave your equations in the form </a:t>
                </a:r>
                <a14:m>
                  <m:oMath xmlns:m="http://schemas.openxmlformats.org/officeDocument/2006/math">
                    <m:r>
                      <a:rPr lang="en-GB" sz="1600" b="0" i="1" smtClean="0">
                        <a:latin typeface="Cambria Math" panose="02040503050406030204" pitchFamily="18" charset="0"/>
                      </a:rPr>
                      <m:t>𝑎𝑥</m:t>
                    </m:r>
                    <m:r>
                      <a:rPr lang="en-GB" sz="1600" b="0" i="1" smtClean="0">
                        <a:latin typeface="Cambria Math" panose="02040503050406030204" pitchFamily="18" charset="0"/>
                      </a:rPr>
                      <m:t>+</m:t>
                    </m:r>
                    <m:r>
                      <a:rPr lang="en-GB" sz="1600" b="0" i="1" smtClean="0">
                        <a:latin typeface="Cambria Math" panose="02040503050406030204" pitchFamily="18" charset="0"/>
                      </a:rPr>
                      <m:t>𝑏𝑦</m:t>
                    </m:r>
                    <m:r>
                      <a:rPr lang="en-GB" sz="1600" b="0" i="1" smtClean="0">
                        <a:latin typeface="Cambria Math" panose="02040503050406030204" pitchFamily="18" charset="0"/>
                      </a:rPr>
                      <m:t>+</m:t>
                    </m:r>
                    <m:r>
                      <a:rPr lang="en-GB" sz="1600" b="0" i="1" smtClean="0">
                        <a:latin typeface="Cambria Math" panose="02040503050406030204" pitchFamily="18" charset="0"/>
                      </a:rPr>
                      <m:t>𝑐</m:t>
                    </m:r>
                    <m:r>
                      <a:rPr lang="en-GB" sz="1600" b="0" i="1" smtClean="0">
                        <a:latin typeface="Cambria Math" panose="02040503050406030204" pitchFamily="18" charset="0"/>
                      </a:rPr>
                      <m:t>=0</m:t>
                    </m:r>
                  </m:oMath>
                </a14:m>
                <a:r>
                  <a:rPr lang="en-GB" sz="1600" dirty="0"/>
                  <a:t> where </a:t>
                </a:r>
                <a14:m>
                  <m:oMath xmlns:m="http://schemas.openxmlformats.org/officeDocument/2006/math">
                    <m:r>
                      <a:rPr lang="en-GB" sz="1600" b="0" i="1" smtClean="0">
                        <a:latin typeface="Cambria Math" panose="02040503050406030204" pitchFamily="18" charset="0"/>
                      </a:rPr>
                      <m:t>𝑎</m:t>
                    </m:r>
                    <m:r>
                      <a:rPr lang="en-GB" sz="1600" b="0" i="1" smtClean="0">
                        <a:latin typeface="Cambria Math" panose="02040503050406030204" pitchFamily="18" charset="0"/>
                      </a:rPr>
                      <m:t>, </m:t>
                    </m:r>
                    <m:r>
                      <a:rPr lang="en-GB" sz="1600" b="0" i="1" smtClean="0">
                        <a:latin typeface="Cambria Math" panose="02040503050406030204" pitchFamily="18" charset="0"/>
                      </a:rPr>
                      <m:t>𝑏</m:t>
                    </m:r>
                    <m:r>
                      <a:rPr lang="en-GB" sz="1600" b="0" i="1" smtClean="0">
                        <a:latin typeface="Cambria Math" panose="02040503050406030204" pitchFamily="18" charset="0"/>
                      </a:rPr>
                      <m:t>, </m:t>
                    </m:r>
                    <m:r>
                      <a:rPr lang="en-GB" sz="1600" b="0" i="1" smtClean="0">
                        <a:latin typeface="Cambria Math" panose="02040503050406030204" pitchFamily="18" charset="0"/>
                      </a:rPr>
                      <m:t>𝑐</m:t>
                    </m:r>
                  </m:oMath>
                </a14:m>
                <a:r>
                  <a:rPr lang="en-GB" sz="1600" dirty="0"/>
                  <a:t> are integers. (I advise using the formula)</a:t>
                </a:r>
              </a:p>
              <a:p>
                <a:pPr/>
                <a14:m>
                  <m:oMathPara xmlns:m="http://schemas.openxmlformats.org/officeDocument/2006/math">
                    <m:oMathParaPr>
                      <m:jc m:val="left"/>
                    </m:oMathParaPr>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panose="02040503050406030204" pitchFamily="18" charset="0"/>
                            </a:rPr>
                            <m:t>2,3</m:t>
                          </m:r>
                        </m:e>
                      </m:d>
                      <m:r>
                        <a:rPr lang="en-GB" sz="1600" b="0" i="1" smtClean="0">
                          <a:latin typeface="Cambria Math" panose="02040503050406030204" pitchFamily="18" charset="0"/>
                        </a:rPr>
                        <m:t>, </m:t>
                      </m:r>
                      <m:r>
                        <a:rPr lang="en-GB" sz="1600" b="0" i="1" smtClean="0">
                          <a:latin typeface="Cambria Math" panose="02040503050406030204" pitchFamily="18" charset="0"/>
                        </a:rPr>
                        <m:t>𝑚</m:t>
                      </m:r>
                      <m:r>
                        <a:rPr lang="en-GB" sz="1600" b="0" i="1" smtClean="0">
                          <a:latin typeface="Cambria Math" panose="02040503050406030204" pitchFamily="18" charset="0"/>
                        </a:rPr>
                        <m:t>=4      →</m:t>
                      </m:r>
                      <m:r>
                        <a:rPr lang="en-GB" sz="1600" b="1" i="1" smtClean="0">
                          <a:latin typeface="Cambria Math" panose="02040503050406030204" pitchFamily="18" charset="0"/>
                        </a:rPr>
                        <m:t>𝟒</m:t>
                      </m:r>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𝒚</m:t>
                      </m:r>
                      <m:r>
                        <a:rPr lang="en-GB" sz="1600" b="1" i="1" smtClean="0">
                          <a:latin typeface="Cambria Math" panose="02040503050406030204" pitchFamily="18" charset="0"/>
                        </a:rPr>
                        <m:t>−</m:t>
                      </m:r>
                      <m:r>
                        <a:rPr lang="en-GB" sz="1600" b="1" i="1" smtClean="0">
                          <a:latin typeface="Cambria Math" panose="02040503050406030204" pitchFamily="18" charset="0"/>
                        </a:rPr>
                        <m:t>𝟓</m:t>
                      </m:r>
                      <m:r>
                        <a:rPr lang="en-GB" sz="1600" b="1" i="1" smtClean="0">
                          <a:latin typeface="Cambria Math" panose="02040503050406030204" pitchFamily="18" charset="0"/>
                        </a:rPr>
                        <m:t>=</m:t>
                      </m:r>
                      <m:r>
                        <a:rPr lang="en-GB" sz="1600" b="1" i="1" smtClean="0">
                          <a:latin typeface="Cambria Math" panose="02040503050406030204" pitchFamily="18" charset="0"/>
                        </a:rPr>
                        <m:t>𝟎</m:t>
                      </m:r>
                    </m:oMath>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panose="02040503050406030204" pitchFamily="18" charset="0"/>
                            </a:rPr>
                            <m:t>5,11</m:t>
                          </m:r>
                        </m:e>
                      </m:d>
                      <m:r>
                        <a:rPr lang="en-GB" sz="1600" b="0" i="1" smtClean="0">
                          <a:latin typeface="Cambria Math" panose="02040503050406030204" pitchFamily="18" charset="0"/>
                        </a:rPr>
                        <m:t>, </m:t>
                      </m:r>
                      <m:r>
                        <a:rPr lang="en-GB" sz="1600" b="0" i="1" smtClean="0">
                          <a:latin typeface="Cambria Math" panose="02040503050406030204" pitchFamily="18" charset="0"/>
                        </a:rPr>
                        <m:t>𝑚</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2</m:t>
                          </m:r>
                        </m:den>
                      </m:f>
                      <m:r>
                        <a:rPr lang="en-GB" sz="1600" b="0" i="1" smtClean="0">
                          <a:latin typeface="Cambria Math" panose="02040503050406030204" pitchFamily="18" charset="0"/>
                        </a:rPr>
                        <m:t>    →</m:t>
                      </m:r>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𝟐</m:t>
                      </m:r>
                      <m:r>
                        <a:rPr lang="en-GB" sz="1600" b="1" i="1" smtClean="0">
                          <a:latin typeface="Cambria Math" panose="02040503050406030204" pitchFamily="18" charset="0"/>
                        </a:rPr>
                        <m:t>𝒚</m:t>
                      </m:r>
                      <m:r>
                        <a:rPr lang="en-GB" sz="1600" b="1" i="1" smtClean="0">
                          <a:latin typeface="Cambria Math" panose="02040503050406030204" pitchFamily="18" charset="0"/>
                        </a:rPr>
                        <m:t>+</m:t>
                      </m:r>
                      <m:r>
                        <a:rPr lang="en-GB" sz="1600" b="1" i="1" smtClean="0">
                          <a:latin typeface="Cambria Math" panose="02040503050406030204" pitchFamily="18" charset="0"/>
                        </a:rPr>
                        <m:t>𝟏𝟕</m:t>
                      </m:r>
                      <m:r>
                        <a:rPr lang="en-GB" sz="1600" b="1" i="1" smtClean="0">
                          <a:latin typeface="Cambria Math" panose="02040503050406030204" pitchFamily="18" charset="0"/>
                        </a:rPr>
                        <m:t>=</m:t>
                      </m:r>
                      <m:r>
                        <a:rPr lang="en-GB" sz="1600" b="1" i="1" smtClean="0">
                          <a:latin typeface="Cambria Math" panose="02040503050406030204" pitchFamily="18" charset="0"/>
                        </a:rPr>
                        <m:t>𝟎</m:t>
                      </m:r>
                    </m:oMath>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panose="02040503050406030204" pitchFamily="18" charset="0"/>
                            </a:rPr>
                            <m:t>7,−2</m:t>
                          </m:r>
                        </m:e>
                      </m:d>
                      <m:r>
                        <a:rPr lang="en-GB" sz="1600" b="0" i="1" smtClean="0">
                          <a:latin typeface="Cambria Math" panose="02040503050406030204" pitchFamily="18" charset="0"/>
                        </a:rPr>
                        <m:t>,</m:t>
                      </m:r>
                      <m:r>
                        <a:rPr lang="en-GB" sz="1600" b="0" i="1" smtClean="0">
                          <a:latin typeface="Cambria Math" panose="02040503050406030204" pitchFamily="18" charset="0"/>
                        </a:rPr>
                        <m:t>𝑚</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3</m:t>
                          </m:r>
                        </m:den>
                      </m:f>
                      <m:r>
                        <a:rPr lang="en-GB" sz="1600" b="0" i="1" smtClean="0">
                          <a:latin typeface="Cambria Math" panose="02040503050406030204" pitchFamily="18" charset="0"/>
                        </a:rPr>
                        <m:t>   →</m:t>
                      </m:r>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𝟑</m:t>
                      </m:r>
                      <m:r>
                        <a:rPr lang="en-GB" sz="1600" b="1" i="1" smtClean="0">
                          <a:latin typeface="Cambria Math" panose="02040503050406030204" pitchFamily="18" charset="0"/>
                        </a:rPr>
                        <m:t>𝒚</m:t>
                      </m:r>
                      <m:r>
                        <a:rPr lang="en-GB" sz="1600" b="1" i="1" smtClean="0">
                          <a:latin typeface="Cambria Math" panose="02040503050406030204" pitchFamily="18" charset="0"/>
                        </a:rPr>
                        <m:t>−</m:t>
                      </m:r>
                      <m:r>
                        <a:rPr lang="en-GB" sz="1600" b="1" i="1" smtClean="0">
                          <a:latin typeface="Cambria Math" panose="02040503050406030204" pitchFamily="18" charset="0"/>
                        </a:rPr>
                        <m:t>𝟏𝟑</m:t>
                      </m:r>
                      <m:r>
                        <a:rPr lang="en-GB" sz="1600" b="1" i="1" smtClean="0">
                          <a:latin typeface="Cambria Math" panose="02040503050406030204" pitchFamily="18" charset="0"/>
                        </a:rPr>
                        <m:t>=</m:t>
                      </m:r>
                      <m:r>
                        <a:rPr lang="en-GB" sz="1600" b="1" i="1" smtClean="0">
                          <a:latin typeface="Cambria Math" panose="02040503050406030204" pitchFamily="18" charset="0"/>
                        </a:rPr>
                        <m:t>𝟎</m:t>
                      </m:r>
                    </m:oMath>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panose="02040503050406030204" pitchFamily="18" charset="0"/>
                            </a:rPr>
                            <m:t>−2,5</m:t>
                          </m:r>
                        </m:e>
                      </m:d>
                      <m:r>
                        <a:rPr lang="en-GB" sz="1600" b="0" i="1" smtClean="0">
                          <a:latin typeface="Cambria Math" panose="02040503050406030204" pitchFamily="18" charset="0"/>
                        </a:rPr>
                        <m:t>,</m:t>
                      </m:r>
                      <m:r>
                        <a:rPr lang="en-GB" sz="1600" b="0" i="1" smtClean="0">
                          <a:latin typeface="Cambria Math" panose="02040503050406030204" pitchFamily="18" charset="0"/>
                        </a:rPr>
                        <m:t>𝑚</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2</m:t>
                          </m:r>
                        </m:num>
                        <m:den>
                          <m:r>
                            <a:rPr lang="en-GB" sz="1600" b="0" i="1" smtClean="0">
                              <a:latin typeface="Cambria Math" panose="02040503050406030204" pitchFamily="18" charset="0"/>
                            </a:rPr>
                            <m:t>3</m:t>
                          </m:r>
                        </m:den>
                      </m:f>
                      <m:r>
                        <a:rPr lang="en-GB" sz="1600" b="0" i="1" smtClean="0">
                          <a:latin typeface="Cambria Math" panose="02040503050406030204" pitchFamily="18" charset="0"/>
                        </a:rPr>
                        <m:t>   →</m:t>
                      </m:r>
                      <m:r>
                        <a:rPr lang="en-GB" sz="1600" b="1" i="1" smtClean="0">
                          <a:latin typeface="Cambria Math" panose="02040503050406030204" pitchFamily="18" charset="0"/>
                        </a:rPr>
                        <m:t>𝟐</m:t>
                      </m:r>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𝟑</m:t>
                      </m:r>
                      <m:r>
                        <a:rPr lang="en-GB" sz="1600" b="1" i="1" smtClean="0">
                          <a:latin typeface="Cambria Math" panose="02040503050406030204" pitchFamily="18" charset="0"/>
                        </a:rPr>
                        <m:t>𝒚</m:t>
                      </m:r>
                      <m:r>
                        <a:rPr lang="en-GB" sz="1600" b="1" i="1" smtClean="0">
                          <a:latin typeface="Cambria Math" panose="02040503050406030204" pitchFamily="18" charset="0"/>
                        </a:rPr>
                        <m:t>+</m:t>
                      </m:r>
                      <m:r>
                        <a:rPr lang="en-GB" sz="1600" b="1" i="1" smtClean="0">
                          <a:latin typeface="Cambria Math" panose="02040503050406030204" pitchFamily="18" charset="0"/>
                        </a:rPr>
                        <m:t>𝟏𝟗</m:t>
                      </m:r>
                      <m:r>
                        <a:rPr lang="en-GB" sz="1600" b="1" i="1" smtClean="0">
                          <a:latin typeface="Cambria Math" panose="02040503050406030204" pitchFamily="18" charset="0"/>
                        </a:rPr>
                        <m:t>=</m:t>
                      </m:r>
                      <m:r>
                        <a:rPr lang="en-GB" sz="1600" b="1" i="1" smtClean="0">
                          <a:latin typeface="Cambria Math" panose="02040503050406030204" pitchFamily="18" charset="0"/>
                        </a:rPr>
                        <m:t>𝟎</m:t>
                      </m:r>
                    </m:oMath>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panose="02040503050406030204" pitchFamily="18" charset="0"/>
                            </a:rPr>
                            <m:t>4,−1</m:t>
                          </m:r>
                        </m:e>
                      </m:d>
                      <m:r>
                        <a:rPr lang="en-GB" sz="1600" b="0" i="1" smtClean="0">
                          <a:latin typeface="Cambria Math" panose="02040503050406030204" pitchFamily="18" charset="0"/>
                        </a:rPr>
                        <m:t>,</m:t>
                      </m:r>
                      <m:r>
                        <a:rPr lang="en-GB" sz="1600" b="0" i="1" smtClean="0">
                          <a:latin typeface="Cambria Math" panose="02040503050406030204" pitchFamily="18" charset="0"/>
                        </a:rPr>
                        <m:t>𝑚</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3</m:t>
                          </m:r>
                        </m:num>
                        <m:den>
                          <m:r>
                            <a:rPr lang="en-GB" sz="1600" b="0" i="1" smtClean="0">
                              <a:latin typeface="Cambria Math" panose="02040503050406030204" pitchFamily="18" charset="0"/>
                            </a:rPr>
                            <m:t>4</m:t>
                          </m:r>
                        </m:den>
                      </m:f>
                      <m:r>
                        <a:rPr lang="en-GB" sz="1600" b="0" i="1" smtClean="0">
                          <a:latin typeface="Cambria Math" panose="02040503050406030204" pitchFamily="18" charset="0"/>
                        </a:rPr>
                        <m:t>  →</m:t>
                      </m:r>
                      <m:r>
                        <a:rPr lang="en-GB" sz="1600" b="1" i="1" smtClean="0">
                          <a:latin typeface="Cambria Math" panose="02040503050406030204" pitchFamily="18" charset="0"/>
                        </a:rPr>
                        <m:t>𝟑</m:t>
                      </m:r>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𝟒</m:t>
                      </m:r>
                      <m:r>
                        <a:rPr lang="en-GB" sz="1600" b="1" i="1" smtClean="0">
                          <a:latin typeface="Cambria Math" panose="02040503050406030204" pitchFamily="18" charset="0"/>
                        </a:rPr>
                        <m:t>𝒚</m:t>
                      </m:r>
                      <m:r>
                        <a:rPr lang="en-GB" sz="1600" b="1" i="1" smtClean="0">
                          <a:latin typeface="Cambria Math" panose="02040503050406030204" pitchFamily="18" charset="0"/>
                        </a:rPr>
                        <m:t>−</m:t>
                      </m:r>
                      <m:r>
                        <a:rPr lang="en-GB" sz="1600" b="1" i="1" smtClean="0">
                          <a:latin typeface="Cambria Math" panose="02040503050406030204" pitchFamily="18" charset="0"/>
                        </a:rPr>
                        <m:t>𝟏𝟔</m:t>
                      </m:r>
                      <m:r>
                        <a:rPr lang="en-GB" sz="1600" b="1" i="1" smtClean="0">
                          <a:latin typeface="Cambria Math" panose="02040503050406030204" pitchFamily="18" charset="0"/>
                        </a:rPr>
                        <m:t>=</m:t>
                      </m:r>
                      <m:r>
                        <a:rPr lang="en-GB" sz="1600" b="1" i="1" smtClean="0">
                          <a:latin typeface="Cambria Math" panose="02040503050406030204" pitchFamily="18" charset="0"/>
                        </a:rPr>
                        <m:t>𝟎</m:t>
                      </m:r>
                      <m:r>
                        <a:rPr lang="en-GB" sz="1600" b="1" i="1" smtClean="0">
                          <a:latin typeface="Cambria Math" panose="02040503050406030204" pitchFamily="18" charset="0"/>
                        </a:rPr>
                        <m:t> </m:t>
                      </m:r>
                    </m:oMath>
                  </m:oMathPara>
                </a14:m>
                <a:endParaRPr lang="en-GB" sz="16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577652" y="697155"/>
                <a:ext cx="3816424" cy="6064161"/>
              </a:xfrm>
              <a:prstGeom prst="rect">
                <a:avLst/>
              </a:prstGeom>
              <a:blipFill rotWithShape="0">
                <a:blip r:embed="rId2"/>
                <a:stretch>
                  <a:fillRect l="-958" t="-302" r="-1118"/>
                </a:stretch>
              </a:blipFill>
            </p:spPr>
            <p:txBody>
              <a:bodyPr/>
              <a:lstStyle/>
              <a:p>
                <a:r>
                  <a:rPr lang="en-GB">
                    <a:noFill/>
                  </a:rPr>
                  <a:t> </a:t>
                </a:r>
              </a:p>
            </p:txBody>
          </p:sp>
        </mc:Fallback>
      </mc:AlternateContent>
      <p:sp>
        <p:nvSpPr>
          <p:cNvPr id="6" name="TextBox 5"/>
          <p:cNvSpPr txBox="1"/>
          <p:nvPr/>
        </p:nvSpPr>
        <p:spPr>
          <a:xfrm>
            <a:off x="6322595" y="89857"/>
            <a:ext cx="2736304" cy="369332"/>
          </a:xfrm>
          <a:prstGeom prst="rect">
            <a:avLst/>
          </a:prstGeom>
          <a:noFill/>
        </p:spPr>
        <p:txBody>
          <a:bodyPr wrap="square" rtlCol="0">
            <a:spAutoFit/>
          </a:bodyPr>
          <a:lstStyle/>
          <a:p>
            <a:pPr algn="r"/>
            <a:r>
              <a:rPr lang="en-GB" dirty="0">
                <a:solidFill>
                  <a:schemeClr val="bg1"/>
                </a:solidFill>
              </a:rPr>
              <a:t>(On provided sheet)</a:t>
            </a:r>
          </a:p>
        </p:txBody>
      </p:sp>
      <p:sp>
        <p:nvSpPr>
          <p:cNvPr id="7" name="Rectangle 6"/>
          <p:cNvSpPr/>
          <p:nvPr/>
        </p:nvSpPr>
        <p:spPr>
          <a:xfrm>
            <a:off x="2437433" y="1704974"/>
            <a:ext cx="1391617" cy="2508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8" name="Rectangle 7"/>
          <p:cNvSpPr/>
          <p:nvPr/>
        </p:nvSpPr>
        <p:spPr>
          <a:xfrm>
            <a:off x="2437433" y="1955799"/>
            <a:ext cx="1391617" cy="2508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9" name="Rectangle 8"/>
          <p:cNvSpPr/>
          <p:nvPr/>
        </p:nvSpPr>
        <p:spPr>
          <a:xfrm>
            <a:off x="2437432" y="2212576"/>
            <a:ext cx="1391617" cy="2508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0" name="Rectangle 9"/>
          <p:cNvSpPr/>
          <p:nvPr/>
        </p:nvSpPr>
        <p:spPr>
          <a:xfrm>
            <a:off x="2437432" y="2478480"/>
            <a:ext cx="1391617" cy="40759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1" name="Rectangle 10"/>
          <p:cNvSpPr/>
          <p:nvPr/>
        </p:nvSpPr>
        <p:spPr>
          <a:xfrm>
            <a:off x="2437431" y="2901154"/>
            <a:ext cx="1391617" cy="2508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2" name="Rectangle 11"/>
          <p:cNvSpPr/>
          <p:nvPr/>
        </p:nvSpPr>
        <p:spPr>
          <a:xfrm>
            <a:off x="2437431" y="3156737"/>
            <a:ext cx="1391617" cy="44371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3" name="Rectangle 12"/>
          <p:cNvSpPr/>
          <p:nvPr/>
        </p:nvSpPr>
        <p:spPr>
          <a:xfrm>
            <a:off x="2267744" y="4572870"/>
            <a:ext cx="1561306" cy="3325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4" name="Rectangle 13"/>
          <p:cNvSpPr/>
          <p:nvPr/>
        </p:nvSpPr>
        <p:spPr>
          <a:xfrm>
            <a:off x="2267744" y="4905375"/>
            <a:ext cx="1561306" cy="3325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5" name="Rectangle 14"/>
          <p:cNvSpPr/>
          <p:nvPr/>
        </p:nvSpPr>
        <p:spPr>
          <a:xfrm>
            <a:off x="2267744" y="5351972"/>
            <a:ext cx="1561306" cy="3325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6" name="Rectangle 15"/>
          <p:cNvSpPr/>
          <p:nvPr/>
        </p:nvSpPr>
        <p:spPr>
          <a:xfrm>
            <a:off x="2267744" y="5829401"/>
            <a:ext cx="1656184" cy="3325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7" name="Rectangle 16"/>
          <p:cNvSpPr/>
          <p:nvPr/>
        </p:nvSpPr>
        <p:spPr>
          <a:xfrm>
            <a:off x="2267744" y="6276299"/>
            <a:ext cx="1656184" cy="3325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mc:AlternateContent xmlns:mc="http://schemas.openxmlformats.org/markup-compatibility/2006" xmlns:a14="http://schemas.microsoft.com/office/drawing/2010/main">
        <mc:Choice Requires="a14">
          <p:sp>
            <p:nvSpPr>
              <p:cNvPr id="18" name="TextBox 17"/>
              <p:cNvSpPr txBox="1"/>
              <p:nvPr/>
            </p:nvSpPr>
            <p:spPr>
              <a:xfrm>
                <a:off x="5148063" y="764704"/>
                <a:ext cx="3910211" cy="3070328"/>
              </a:xfrm>
              <a:prstGeom prst="rect">
                <a:avLst/>
              </a:prstGeom>
              <a:noFill/>
            </p:spPr>
            <p:txBody>
              <a:bodyPr wrap="square" rtlCol="0">
                <a:spAutoFit/>
              </a:bodyPr>
              <a:lstStyle/>
              <a:p>
                <a:r>
                  <a:rPr lang="en-GB" dirty="0"/>
                  <a:t>Find the equation of the line that goes through the following points, leaving your equation in the form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𝑚𝑥</m:t>
                    </m:r>
                    <m:r>
                      <a:rPr lang="en-GB" b="0" i="1" smtClean="0">
                        <a:latin typeface="Cambria Math" panose="02040503050406030204" pitchFamily="18" charset="0"/>
                      </a:rPr>
                      <m:t>+</m:t>
                    </m:r>
                    <m:r>
                      <a:rPr lang="en-GB" b="0" i="1" smtClean="0">
                        <a:latin typeface="Cambria Math" panose="02040503050406030204" pitchFamily="18" charset="0"/>
                      </a:rPr>
                      <m:t>𝑐</m:t>
                    </m:r>
                  </m:oMath>
                </a14:m>
                <a:r>
                  <a:rPr lang="en-GB" dirty="0"/>
                  <a:t>.</a:t>
                </a:r>
              </a:p>
              <a:p>
                <a:endParaRPr lang="en-GB" dirty="0"/>
              </a:p>
              <a:p>
                <a:pPr/>
                <a14:m>
                  <m:oMathPara xmlns:m="http://schemas.openxmlformats.org/officeDocument/2006/math">
                    <m:oMathParaPr>
                      <m:jc m:val="left"/>
                    </m:oMathParaPr>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2,3</m:t>
                          </m:r>
                        </m:e>
                      </m:d>
                      <m:r>
                        <a:rPr lang="en-GB" b="0" i="1" smtClean="0">
                          <a:latin typeface="Cambria Math" panose="02040503050406030204" pitchFamily="18" charset="0"/>
                        </a:rPr>
                        <m:t>, </m:t>
                      </m:r>
                      <m:d>
                        <m:dPr>
                          <m:ctrlPr>
                            <a:rPr lang="en-GB" b="0" i="1" smtClean="0">
                              <a:latin typeface="Cambria Math" panose="02040503050406030204" pitchFamily="18" charset="0"/>
                            </a:rPr>
                          </m:ctrlPr>
                        </m:dPr>
                        <m:e>
                          <m:r>
                            <a:rPr lang="en-GB" b="0" i="1" smtClean="0">
                              <a:latin typeface="Cambria Math" panose="02040503050406030204" pitchFamily="18" charset="0"/>
                            </a:rPr>
                            <m:t>6,7</m:t>
                          </m:r>
                        </m:e>
                      </m:d>
                      <m:r>
                        <a:rPr lang="en-GB" b="0" i="1" smtClean="0">
                          <a:latin typeface="Cambria Math" panose="02040503050406030204" pitchFamily="18" charset="0"/>
                        </a:rPr>
                        <m:t>          →  </m:t>
                      </m:r>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oMath>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−1,3</m:t>
                          </m:r>
                        </m:e>
                      </m:d>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4,−7</m:t>
                          </m:r>
                        </m:e>
                      </m:d>
                      <m:r>
                        <a:rPr lang="en-GB" b="0" i="1" smtClean="0">
                          <a:latin typeface="Cambria Math" panose="02040503050406030204" pitchFamily="18" charset="0"/>
                        </a:rPr>
                        <m:t>   →  </m:t>
                      </m:r>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oMath>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4,5</m:t>
                          </m:r>
                        </m:e>
                      </m:d>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−2,2</m:t>
                          </m:r>
                        </m:e>
                      </m:d>
                      <m:r>
                        <a:rPr lang="en-GB" b="0" i="1" smtClean="0">
                          <a:latin typeface="Cambria Math" panose="02040503050406030204" pitchFamily="18" charset="0"/>
                        </a:rPr>
                        <m:t>        →</m:t>
                      </m:r>
                      <m:r>
                        <a:rPr lang="en-GB" b="1" i="1" smtClean="0">
                          <a:latin typeface="Cambria Math" panose="02040503050406030204" pitchFamily="18" charset="0"/>
                        </a:rPr>
                        <m:t>𝒚</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𝟐</m:t>
                          </m:r>
                        </m:den>
                      </m:f>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𝟑</m:t>
                      </m:r>
                    </m:oMath>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3,7</m:t>
                          </m:r>
                        </m:e>
                      </m:d>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9, 5</m:t>
                          </m:r>
                        </m:e>
                      </m:d>
                      <m:r>
                        <a:rPr lang="en-GB" b="0" i="1" smtClean="0">
                          <a:latin typeface="Cambria Math" panose="02040503050406030204" pitchFamily="18" charset="0"/>
                        </a:rPr>
                        <m:t>          →</m:t>
                      </m:r>
                      <m:r>
                        <a:rPr lang="en-GB" b="1" i="1" smtClean="0">
                          <a:latin typeface="Cambria Math" panose="02040503050406030204" pitchFamily="18" charset="0"/>
                        </a:rPr>
                        <m:t>𝒚</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𝟑</m:t>
                          </m:r>
                        </m:den>
                      </m:f>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𝟖</m:t>
                      </m:r>
                    </m:oMath>
                  </m:oMathPara>
                </a14:m>
                <a:endParaRPr lang="en-GB" b="1" dirty="0"/>
              </a:p>
              <a:p>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5148063" y="764704"/>
                <a:ext cx="3910211" cy="3070328"/>
              </a:xfrm>
              <a:prstGeom prst="rect">
                <a:avLst/>
              </a:prstGeom>
              <a:blipFill rotWithShape="0">
                <a:blip r:embed="rId3"/>
                <a:stretch>
                  <a:fillRect l="-1246" t="-992"/>
                </a:stretch>
              </a:blipFill>
            </p:spPr>
            <p:txBody>
              <a:bodyPr/>
              <a:lstStyle/>
              <a:p>
                <a:r>
                  <a:rPr lang="en-GB">
                    <a:noFill/>
                  </a:rPr>
                  <a:t> </a:t>
                </a:r>
              </a:p>
            </p:txBody>
          </p:sp>
        </mc:Fallback>
      </mc:AlternateContent>
      <p:sp>
        <p:nvSpPr>
          <p:cNvPr id="19" name="Rectangle 18"/>
          <p:cNvSpPr/>
          <p:nvPr/>
        </p:nvSpPr>
        <p:spPr>
          <a:xfrm>
            <a:off x="7160318" y="1884361"/>
            <a:ext cx="1569345" cy="3159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0" name="Rectangle 19"/>
          <p:cNvSpPr/>
          <p:nvPr/>
        </p:nvSpPr>
        <p:spPr>
          <a:xfrm>
            <a:off x="7160318" y="2197204"/>
            <a:ext cx="1569345" cy="28882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1" name="Rectangle 20"/>
          <p:cNvSpPr/>
          <p:nvPr/>
        </p:nvSpPr>
        <p:spPr>
          <a:xfrm>
            <a:off x="7160318" y="2480153"/>
            <a:ext cx="1569345" cy="47735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2" name="Rectangle 21"/>
          <p:cNvSpPr/>
          <p:nvPr/>
        </p:nvSpPr>
        <p:spPr>
          <a:xfrm>
            <a:off x="7160318" y="2957512"/>
            <a:ext cx="1569345" cy="52863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5" name="Rectangle 24"/>
          <p:cNvSpPr/>
          <p:nvPr/>
        </p:nvSpPr>
        <p:spPr>
          <a:xfrm>
            <a:off x="258056" y="787599"/>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26" name="Rectangle 25"/>
          <p:cNvSpPr/>
          <p:nvPr/>
        </p:nvSpPr>
        <p:spPr>
          <a:xfrm>
            <a:off x="256531" y="3933056"/>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27" name="Rectangle 26"/>
          <p:cNvSpPr/>
          <p:nvPr/>
        </p:nvSpPr>
        <p:spPr>
          <a:xfrm>
            <a:off x="4807074" y="822449"/>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p:sp>
        <p:nvSpPr>
          <p:cNvPr id="28" name="Rectangle 27"/>
          <p:cNvSpPr/>
          <p:nvPr/>
        </p:nvSpPr>
        <p:spPr>
          <a:xfrm>
            <a:off x="4807074" y="3793108"/>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4</a:t>
            </a:r>
          </a:p>
        </p:txBody>
      </p:sp>
      <p:sp>
        <p:nvSpPr>
          <p:cNvPr id="29" name="Rectangle 28"/>
          <p:cNvSpPr/>
          <p:nvPr/>
        </p:nvSpPr>
        <p:spPr>
          <a:xfrm>
            <a:off x="292795" y="1731267"/>
            <a:ext cx="288032" cy="22135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a</a:t>
            </a:r>
          </a:p>
        </p:txBody>
      </p:sp>
      <p:sp>
        <p:nvSpPr>
          <p:cNvPr id="30" name="Rectangle 29"/>
          <p:cNvSpPr/>
          <p:nvPr/>
        </p:nvSpPr>
        <p:spPr>
          <a:xfrm>
            <a:off x="289620" y="1970532"/>
            <a:ext cx="288032" cy="22135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b</a:t>
            </a:r>
          </a:p>
        </p:txBody>
      </p:sp>
      <p:sp>
        <p:nvSpPr>
          <p:cNvPr id="31" name="Rectangle 30"/>
          <p:cNvSpPr/>
          <p:nvPr/>
        </p:nvSpPr>
        <p:spPr>
          <a:xfrm>
            <a:off x="289620" y="2217291"/>
            <a:ext cx="288032" cy="22135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c</a:t>
            </a:r>
          </a:p>
        </p:txBody>
      </p:sp>
      <p:sp>
        <p:nvSpPr>
          <p:cNvPr id="32" name="Rectangle 31"/>
          <p:cNvSpPr/>
          <p:nvPr/>
        </p:nvSpPr>
        <p:spPr>
          <a:xfrm>
            <a:off x="289620" y="2595439"/>
            <a:ext cx="288032" cy="22135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d</a:t>
            </a:r>
          </a:p>
        </p:txBody>
      </p:sp>
      <p:sp>
        <p:nvSpPr>
          <p:cNvPr id="33" name="Rectangle 32"/>
          <p:cNvSpPr/>
          <p:nvPr/>
        </p:nvSpPr>
        <p:spPr>
          <a:xfrm>
            <a:off x="286744" y="2930621"/>
            <a:ext cx="288032" cy="22135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e</a:t>
            </a:r>
          </a:p>
        </p:txBody>
      </p:sp>
      <p:sp>
        <p:nvSpPr>
          <p:cNvPr id="34" name="Rectangle 33"/>
          <p:cNvSpPr/>
          <p:nvPr/>
        </p:nvSpPr>
        <p:spPr>
          <a:xfrm>
            <a:off x="286744" y="3270585"/>
            <a:ext cx="288032" cy="22135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f</a:t>
            </a:r>
          </a:p>
        </p:txBody>
      </p:sp>
      <p:sp>
        <p:nvSpPr>
          <p:cNvPr id="35" name="Rectangle 34"/>
          <p:cNvSpPr/>
          <p:nvPr/>
        </p:nvSpPr>
        <p:spPr>
          <a:xfrm>
            <a:off x="262812" y="4608202"/>
            <a:ext cx="288032" cy="22135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a</a:t>
            </a:r>
          </a:p>
        </p:txBody>
      </p:sp>
      <p:sp>
        <p:nvSpPr>
          <p:cNvPr id="36" name="Rectangle 35"/>
          <p:cNvSpPr/>
          <p:nvPr/>
        </p:nvSpPr>
        <p:spPr>
          <a:xfrm>
            <a:off x="262812" y="4947037"/>
            <a:ext cx="288032" cy="22135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b</a:t>
            </a:r>
          </a:p>
        </p:txBody>
      </p:sp>
      <p:sp>
        <p:nvSpPr>
          <p:cNvPr id="37" name="Rectangle 36"/>
          <p:cNvSpPr/>
          <p:nvPr/>
        </p:nvSpPr>
        <p:spPr>
          <a:xfrm>
            <a:off x="262812" y="5440904"/>
            <a:ext cx="288032" cy="22135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c</a:t>
            </a:r>
          </a:p>
        </p:txBody>
      </p:sp>
      <p:sp>
        <p:nvSpPr>
          <p:cNvPr id="38" name="Rectangle 37"/>
          <p:cNvSpPr/>
          <p:nvPr/>
        </p:nvSpPr>
        <p:spPr>
          <a:xfrm>
            <a:off x="262812" y="5890418"/>
            <a:ext cx="288032" cy="22135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d</a:t>
            </a:r>
          </a:p>
        </p:txBody>
      </p:sp>
      <p:sp>
        <p:nvSpPr>
          <p:cNvPr id="39" name="Rectangle 38"/>
          <p:cNvSpPr/>
          <p:nvPr/>
        </p:nvSpPr>
        <p:spPr>
          <a:xfrm>
            <a:off x="262812" y="6349368"/>
            <a:ext cx="288032" cy="22135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e</a:t>
            </a:r>
          </a:p>
        </p:txBody>
      </p:sp>
      <p:sp>
        <p:nvSpPr>
          <p:cNvPr id="41" name="Rectangle 40"/>
          <p:cNvSpPr/>
          <p:nvPr/>
        </p:nvSpPr>
        <p:spPr>
          <a:xfrm>
            <a:off x="4833553" y="1893157"/>
            <a:ext cx="288032" cy="22135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a</a:t>
            </a:r>
          </a:p>
        </p:txBody>
      </p:sp>
      <p:sp>
        <p:nvSpPr>
          <p:cNvPr id="42" name="Rectangle 41"/>
          <p:cNvSpPr/>
          <p:nvPr/>
        </p:nvSpPr>
        <p:spPr>
          <a:xfrm>
            <a:off x="4833553" y="2231992"/>
            <a:ext cx="288032" cy="22135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b</a:t>
            </a:r>
          </a:p>
        </p:txBody>
      </p:sp>
      <p:sp>
        <p:nvSpPr>
          <p:cNvPr id="43" name="Rectangle 42"/>
          <p:cNvSpPr/>
          <p:nvPr/>
        </p:nvSpPr>
        <p:spPr>
          <a:xfrm>
            <a:off x="4833553" y="2662403"/>
            <a:ext cx="288032" cy="22135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c</a:t>
            </a:r>
          </a:p>
        </p:txBody>
      </p:sp>
      <p:sp>
        <p:nvSpPr>
          <p:cNvPr id="44" name="Rectangle 43"/>
          <p:cNvSpPr/>
          <p:nvPr/>
        </p:nvSpPr>
        <p:spPr>
          <a:xfrm>
            <a:off x="4822180" y="3141339"/>
            <a:ext cx="288032" cy="22135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d</a:t>
            </a:r>
          </a:p>
        </p:txBody>
      </p:sp>
      <p:cxnSp>
        <p:nvCxnSpPr>
          <p:cNvPr id="45" name="Straight Arrow Connector 44"/>
          <p:cNvCxnSpPr/>
          <p:nvPr/>
        </p:nvCxnSpPr>
        <p:spPr>
          <a:xfrm flipV="1">
            <a:off x="5796136" y="4081140"/>
            <a:ext cx="0" cy="18092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6" name="Straight Arrow Connector 45"/>
          <p:cNvCxnSpPr/>
          <p:nvPr/>
        </p:nvCxnSpPr>
        <p:spPr>
          <a:xfrm>
            <a:off x="5796136" y="5890418"/>
            <a:ext cx="216024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9" name="TextBox 48"/>
              <p:cNvSpPr txBox="1"/>
              <p:nvPr/>
            </p:nvSpPr>
            <p:spPr>
              <a:xfrm>
                <a:off x="7160318" y="3831160"/>
                <a:ext cx="1853407" cy="1292726"/>
              </a:xfrm>
              <a:prstGeom prst="rect">
                <a:avLst/>
              </a:prstGeom>
              <a:noFill/>
            </p:spPr>
            <p:txBody>
              <a:bodyPr wrap="square" rtlCol="0">
                <a:spAutoFit/>
              </a:bodyPr>
              <a:lstStyle/>
              <a:p>
                <a:r>
                  <a:rPr lang="en-GB" sz="1600" dirty="0"/>
                  <a:t>Determine the equation of this line.</a:t>
                </a:r>
              </a:p>
              <a:p>
                <a:pP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𝒚</m:t>
                      </m:r>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𝟒</m:t>
                          </m:r>
                        </m:num>
                        <m:den>
                          <m:r>
                            <a:rPr lang="en-GB" sz="1600" b="1" i="1" smtClean="0">
                              <a:latin typeface="Cambria Math" panose="02040503050406030204" pitchFamily="18" charset="0"/>
                            </a:rPr>
                            <m:t>𝟗</m:t>
                          </m:r>
                        </m:den>
                      </m:f>
                      <m:r>
                        <a:rPr lang="en-GB" sz="1600" b="1" i="1" smtClean="0">
                          <a:latin typeface="Cambria Math" panose="02040503050406030204" pitchFamily="18" charset="0"/>
                        </a:rPr>
                        <m:t>𝒙</m:t>
                      </m:r>
                      <m:r>
                        <a:rPr lang="en-GB" sz="1600" b="0" i="1" smtClean="0">
                          <a:latin typeface="Cambria Math" panose="02040503050406030204" pitchFamily="18" charset="0"/>
                        </a:rPr>
                        <m:t>+4</m:t>
                      </m:r>
                    </m:oMath>
                  </m:oMathPara>
                </a14:m>
                <a:endParaRPr lang="en-GB" sz="1600" dirty="0"/>
              </a:p>
            </p:txBody>
          </p:sp>
        </mc:Choice>
        <mc:Fallback xmlns="">
          <p:sp>
            <p:nvSpPr>
              <p:cNvPr id="49" name="TextBox 48"/>
              <p:cNvSpPr txBox="1">
                <a:spLocks noRot="1" noChangeAspect="1" noMove="1" noResize="1" noEditPoints="1" noAdjustHandles="1" noChangeArrowheads="1" noChangeShapeType="1" noTextEdit="1"/>
              </p:cNvSpPr>
              <p:nvPr/>
            </p:nvSpPr>
            <p:spPr>
              <a:xfrm>
                <a:off x="7160318" y="3831160"/>
                <a:ext cx="1853407" cy="1292726"/>
              </a:xfrm>
              <a:prstGeom prst="rect">
                <a:avLst/>
              </a:prstGeom>
              <a:blipFill rotWithShape="0">
                <a:blip r:embed="rId4"/>
                <a:stretch>
                  <a:fillRect l="-1974" t="-1408"/>
                </a:stretch>
              </a:blipFill>
            </p:spPr>
            <p:txBody>
              <a:bodyPr/>
              <a:lstStyle/>
              <a:p>
                <a:r>
                  <a:rPr lang="en-GB">
                    <a:noFill/>
                  </a:rPr>
                  <a:t> </a:t>
                </a:r>
              </a:p>
            </p:txBody>
          </p:sp>
        </mc:Fallback>
      </mc:AlternateContent>
      <p:cxnSp>
        <p:nvCxnSpPr>
          <p:cNvPr id="51" name="Straight Connector 50"/>
          <p:cNvCxnSpPr/>
          <p:nvPr/>
        </p:nvCxnSpPr>
        <p:spPr>
          <a:xfrm>
            <a:off x="5580112" y="4572870"/>
            <a:ext cx="2160240" cy="1538906"/>
          </a:xfrm>
          <a:prstGeom prst="line">
            <a:avLst/>
          </a:prstGeom>
          <a:effectLst/>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52" name="TextBox 51"/>
              <p:cNvSpPr txBox="1"/>
              <p:nvPr/>
            </p:nvSpPr>
            <p:spPr>
              <a:xfrm>
                <a:off x="7245627" y="5881087"/>
                <a:ext cx="28803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9</m:t>
                      </m:r>
                    </m:oMath>
                  </m:oMathPara>
                </a14:m>
                <a:endParaRPr lang="en-GB" sz="1400" dirty="0"/>
              </a:p>
            </p:txBody>
          </p:sp>
        </mc:Choice>
        <mc:Fallback xmlns="">
          <p:sp>
            <p:nvSpPr>
              <p:cNvPr id="52" name="TextBox 51"/>
              <p:cNvSpPr txBox="1">
                <a:spLocks noRot="1" noChangeAspect="1" noMove="1" noResize="1" noEditPoints="1" noAdjustHandles="1" noChangeArrowheads="1" noChangeShapeType="1" noTextEdit="1"/>
              </p:cNvSpPr>
              <p:nvPr/>
            </p:nvSpPr>
            <p:spPr>
              <a:xfrm>
                <a:off x="7245627" y="5881087"/>
                <a:ext cx="288032" cy="307777"/>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5531819" y="4639260"/>
                <a:ext cx="28803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4</m:t>
                      </m:r>
                    </m:oMath>
                  </m:oMathPara>
                </a14:m>
                <a:endParaRPr lang="en-GB" sz="1400" dirty="0"/>
              </a:p>
            </p:txBody>
          </p:sp>
        </mc:Choice>
        <mc:Fallback xmlns="">
          <p:sp>
            <p:nvSpPr>
              <p:cNvPr id="53" name="TextBox 52"/>
              <p:cNvSpPr txBox="1">
                <a:spLocks noRot="1" noChangeAspect="1" noMove="1" noResize="1" noEditPoints="1" noAdjustHandles="1" noChangeArrowheads="1" noChangeShapeType="1" noTextEdit="1"/>
              </p:cNvSpPr>
              <p:nvPr/>
            </p:nvSpPr>
            <p:spPr>
              <a:xfrm>
                <a:off x="5531819" y="4639260"/>
                <a:ext cx="288032" cy="307777"/>
              </a:xfrm>
              <a:prstGeom prst="rect">
                <a:avLst/>
              </a:prstGeom>
              <a:blipFill rotWithShape="0">
                <a:blip r:embed="rId6"/>
                <a:stretch>
                  <a:fillRect/>
                </a:stretch>
              </a:blipFill>
            </p:spPr>
            <p:txBody>
              <a:bodyPr/>
              <a:lstStyle/>
              <a:p>
                <a:r>
                  <a:rPr lang="en-GB">
                    <a:noFill/>
                  </a:rPr>
                  <a:t> </a:t>
                </a:r>
              </a:p>
            </p:txBody>
          </p:sp>
        </mc:Fallback>
      </mc:AlternateContent>
      <p:sp>
        <p:nvSpPr>
          <p:cNvPr id="54" name="Rectangle 53"/>
          <p:cNvSpPr/>
          <p:nvPr/>
        </p:nvSpPr>
        <p:spPr>
          <a:xfrm>
            <a:off x="7302348" y="4589888"/>
            <a:ext cx="1569345" cy="52863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mc:AlternateContent xmlns:mc="http://schemas.openxmlformats.org/markup-compatibility/2006" xmlns:a14="http://schemas.microsoft.com/office/drawing/2010/main">
        <mc:Choice Requires="a14">
          <p:sp>
            <p:nvSpPr>
              <p:cNvPr id="57" name="TextBox 56"/>
              <p:cNvSpPr txBox="1"/>
              <p:nvPr/>
            </p:nvSpPr>
            <p:spPr>
              <a:xfrm>
                <a:off x="7895553" y="5736529"/>
                <a:ext cx="28803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𝑥</m:t>
                      </m:r>
                    </m:oMath>
                  </m:oMathPara>
                </a14:m>
                <a:endParaRPr lang="en-GB" sz="1400" dirty="0"/>
              </a:p>
            </p:txBody>
          </p:sp>
        </mc:Choice>
        <mc:Fallback xmlns="">
          <p:sp>
            <p:nvSpPr>
              <p:cNvPr id="57" name="TextBox 56"/>
              <p:cNvSpPr txBox="1">
                <a:spLocks noRot="1" noChangeAspect="1" noMove="1" noResize="1" noEditPoints="1" noAdjustHandles="1" noChangeArrowheads="1" noChangeShapeType="1" noTextEdit="1"/>
              </p:cNvSpPr>
              <p:nvPr/>
            </p:nvSpPr>
            <p:spPr>
              <a:xfrm>
                <a:off x="7895553" y="5736529"/>
                <a:ext cx="288032" cy="307777"/>
              </a:xfrm>
              <a:prstGeom prst="rect">
                <a:avLst/>
              </a:prstGeom>
              <a:blipFill rotWithShape="0">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5614241" y="3825961"/>
                <a:ext cx="28803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𝑦</m:t>
                      </m:r>
                    </m:oMath>
                  </m:oMathPara>
                </a14:m>
                <a:endParaRPr lang="en-GB" sz="1400" dirty="0"/>
              </a:p>
            </p:txBody>
          </p:sp>
        </mc:Choice>
        <mc:Fallback xmlns="">
          <p:sp>
            <p:nvSpPr>
              <p:cNvPr id="58" name="TextBox 57"/>
              <p:cNvSpPr txBox="1">
                <a:spLocks noRot="1" noChangeAspect="1" noMove="1" noResize="1" noEditPoints="1" noAdjustHandles="1" noChangeArrowheads="1" noChangeShapeType="1" noTextEdit="1"/>
              </p:cNvSpPr>
              <p:nvPr/>
            </p:nvSpPr>
            <p:spPr>
              <a:xfrm>
                <a:off x="5614241" y="3825961"/>
                <a:ext cx="288032" cy="307777"/>
              </a:xfrm>
              <a:prstGeom prst="rect">
                <a:avLst/>
              </a:prstGeom>
              <a:blipFill rotWithShape="0">
                <a:blip r:embed="rId8"/>
                <a:stretch>
                  <a:fillRect b="-2000"/>
                </a:stretch>
              </a:blipFill>
            </p:spPr>
            <p:txBody>
              <a:bodyPr/>
              <a:lstStyle/>
              <a:p>
                <a:r>
                  <a:rPr lang="en-GB">
                    <a:noFill/>
                  </a:rPr>
                  <a:t> </a:t>
                </a:r>
              </a:p>
            </p:txBody>
          </p:sp>
        </mc:Fallback>
      </mc:AlternateContent>
    </p:spTree>
    <p:extLst>
      <p:ext uri="{BB962C8B-B14F-4D97-AF65-F5344CB8AC3E}">
        <p14:creationId xmlns:p14="http://schemas.microsoft.com/office/powerpoint/2010/main" val="39865434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6" restart="whenNotActive" fill="hold" evtFilter="cancelBubble" nodeType="interactiveSeq">
                <p:stCondLst>
                  <p:cond evt="onClick" delay="0">
                    <p:tgtEl>
                      <p:spTgt spid="11"/>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2" restart="whenNotActive" fill="hold" evtFilter="cancelBubble" nodeType="interactiveSeq">
                <p:stCondLst>
                  <p:cond evt="onClick" delay="0">
                    <p:tgtEl>
                      <p:spTgt spid="12"/>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3"/>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3"/>
                                        </p:tgtEl>
                                      </p:cBhvr>
                                    </p:animEffect>
                                    <p:set>
                                      <p:cBhvr>
                                        <p:cTn id="4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44" restart="whenNotActive" fill="hold" evtFilter="cancelBubble" nodeType="interactiveSeq">
                <p:stCondLst>
                  <p:cond evt="onClick" delay="0">
                    <p:tgtEl>
                      <p:spTgt spid="14"/>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14"/>
                                        </p:tgtEl>
                                      </p:cBhvr>
                                    </p:animEffect>
                                    <p:set>
                                      <p:cBhvr>
                                        <p:cTn id="4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50" restart="whenNotActive" fill="hold" evtFilter="cancelBubble" nodeType="interactiveSeq">
                <p:stCondLst>
                  <p:cond evt="onClick" delay="0">
                    <p:tgtEl>
                      <p:spTgt spid="15"/>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15"/>
                                        </p:tgtEl>
                                      </p:cBhvr>
                                    </p:animEffect>
                                    <p:set>
                                      <p:cBhvr>
                                        <p:cTn id="55"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56" restart="whenNotActive" fill="hold" evtFilter="cancelBubble" nodeType="interactiveSeq">
                <p:stCondLst>
                  <p:cond evt="onClick" delay="0">
                    <p:tgtEl>
                      <p:spTgt spid="16"/>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16"/>
                                        </p:tgtEl>
                                      </p:cBhvr>
                                    </p:animEffect>
                                    <p:set>
                                      <p:cBhvr>
                                        <p:cTn id="61"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62" restart="whenNotActive" fill="hold" evtFilter="cancelBubble" nodeType="interactiveSeq">
                <p:stCondLst>
                  <p:cond evt="onClick" delay="0">
                    <p:tgtEl>
                      <p:spTgt spid="17"/>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17"/>
                                        </p:tgtEl>
                                      </p:cBhvr>
                                    </p:animEffect>
                                    <p:set>
                                      <p:cBhvr>
                                        <p:cTn id="6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68" restart="whenNotActive" fill="hold" evtFilter="cancelBubble" nodeType="interactiveSeq">
                <p:stCondLst>
                  <p:cond evt="onClick" delay="0">
                    <p:tgtEl>
                      <p:spTgt spid="19"/>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19"/>
                                        </p:tgtEl>
                                      </p:cBhvr>
                                    </p:animEffect>
                                    <p:set>
                                      <p:cBhvr>
                                        <p:cTn id="73"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74" restart="whenNotActive" fill="hold" evtFilter="cancelBubble" nodeType="interactiveSeq">
                <p:stCondLst>
                  <p:cond evt="onClick" delay="0">
                    <p:tgtEl>
                      <p:spTgt spid="20"/>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grpId="0" nodeType="clickEffect">
                                  <p:stCondLst>
                                    <p:cond delay="0"/>
                                  </p:stCondLst>
                                  <p:childTnLst>
                                    <p:animEffect transition="out" filter="fade">
                                      <p:cBhvr>
                                        <p:cTn id="78" dur="500"/>
                                        <p:tgtEl>
                                          <p:spTgt spid="20"/>
                                        </p:tgtEl>
                                      </p:cBhvr>
                                    </p:animEffect>
                                    <p:set>
                                      <p:cBhvr>
                                        <p:cTn id="79"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80" restart="whenNotActive" fill="hold" evtFilter="cancelBubble" nodeType="interactiveSeq">
                <p:stCondLst>
                  <p:cond evt="onClick" delay="0">
                    <p:tgtEl>
                      <p:spTgt spid="21"/>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21"/>
                                        </p:tgtEl>
                                      </p:cBhvr>
                                    </p:animEffect>
                                    <p:set>
                                      <p:cBhvr>
                                        <p:cTn id="85"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86" restart="whenNotActive" fill="hold" evtFilter="cancelBubble" nodeType="interactiveSeq">
                <p:stCondLst>
                  <p:cond evt="onClick" delay="0">
                    <p:tgtEl>
                      <p:spTgt spid="22"/>
                    </p:tgtEl>
                  </p:cond>
                </p:stCondLst>
                <p:endSync evt="end" delay="0">
                  <p:rtn val="all"/>
                </p:endSync>
                <p:childTnLst>
                  <p:par>
                    <p:cTn id="87" fill="hold">
                      <p:stCondLst>
                        <p:cond delay="0"/>
                      </p:stCondLst>
                      <p:childTnLst>
                        <p:par>
                          <p:cTn id="88" fill="hold">
                            <p:stCondLst>
                              <p:cond delay="0"/>
                            </p:stCondLst>
                            <p:childTnLst>
                              <p:par>
                                <p:cTn id="89" presetID="10" presetClass="exit" presetSubtype="0" fill="hold" grpId="0" nodeType="clickEffect">
                                  <p:stCondLst>
                                    <p:cond delay="0"/>
                                  </p:stCondLst>
                                  <p:childTnLst>
                                    <p:animEffect transition="out" filter="fade">
                                      <p:cBhvr>
                                        <p:cTn id="90" dur="500"/>
                                        <p:tgtEl>
                                          <p:spTgt spid="22"/>
                                        </p:tgtEl>
                                      </p:cBhvr>
                                    </p:animEffect>
                                    <p:set>
                                      <p:cBhvr>
                                        <p:cTn id="91"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92" restart="whenNotActive" fill="hold" evtFilter="cancelBubble" nodeType="interactiveSeq">
                <p:stCondLst>
                  <p:cond evt="onClick" delay="0">
                    <p:tgtEl>
                      <p:spTgt spid="54"/>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grpId="0" nodeType="clickEffect">
                                  <p:stCondLst>
                                    <p:cond delay="0"/>
                                  </p:stCondLst>
                                  <p:childTnLst>
                                    <p:animEffect transition="out" filter="fade">
                                      <p:cBhvr>
                                        <p:cTn id="96" dur="500"/>
                                        <p:tgtEl>
                                          <p:spTgt spid="54"/>
                                        </p:tgtEl>
                                      </p:cBhvr>
                                    </p:animEffect>
                                    <p:set>
                                      <p:cBhvr>
                                        <p:cTn id="97"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9" grpId="0" animBg="1"/>
      <p:bldP spid="20" grpId="0" animBg="1"/>
      <p:bldP spid="21" grpId="0" animBg="1"/>
      <p:bldP spid="22"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3</a:t>
              </a:r>
              <a:endParaRPr lang="en-GB" sz="24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6322595" y="89857"/>
            <a:ext cx="2736304" cy="369332"/>
          </a:xfrm>
          <a:prstGeom prst="rect">
            <a:avLst/>
          </a:prstGeom>
          <a:noFill/>
        </p:spPr>
        <p:txBody>
          <a:bodyPr wrap="square" rtlCol="0">
            <a:spAutoFit/>
          </a:bodyPr>
          <a:lstStyle/>
          <a:p>
            <a:pPr algn="r"/>
            <a:r>
              <a:rPr lang="en-GB" dirty="0">
                <a:solidFill>
                  <a:schemeClr val="bg1"/>
                </a:solidFill>
              </a:rPr>
              <a:t>(On provided sheet)</a:t>
            </a:r>
          </a:p>
        </p:txBody>
      </p:sp>
      <mc:AlternateContent xmlns:mc="http://schemas.openxmlformats.org/markup-compatibility/2006" xmlns:a14="http://schemas.microsoft.com/office/drawing/2010/main">
        <mc:Choice Requires="a14">
          <p:sp>
            <p:nvSpPr>
              <p:cNvPr id="6" name="TextBox 5"/>
              <p:cNvSpPr txBox="1"/>
              <p:nvPr/>
            </p:nvSpPr>
            <p:spPr>
              <a:xfrm>
                <a:off x="577652" y="697155"/>
                <a:ext cx="4642420" cy="4772525"/>
              </a:xfrm>
              <a:prstGeom prst="rect">
                <a:avLst/>
              </a:prstGeom>
              <a:noFill/>
            </p:spPr>
            <p:txBody>
              <a:bodyPr wrap="square" rtlCol="0">
                <a:spAutoFit/>
              </a:bodyPr>
              <a:lstStyle/>
              <a:p>
                <a:r>
                  <a:rPr lang="en-GB" sz="1600" dirty="0"/>
                  <a:t>A line passes through the points </a:t>
                </a:r>
                <a14:m>
                  <m:oMath xmlns:m="http://schemas.openxmlformats.org/officeDocument/2006/math">
                    <m:r>
                      <a:rPr lang="en-GB" sz="1600" i="1">
                        <a:latin typeface="Cambria Math" panose="02040503050406030204" pitchFamily="18" charset="0"/>
                      </a:rPr>
                      <m:t>(2,5)</m:t>
                    </m:r>
                  </m:oMath>
                </a14:m>
                <a:r>
                  <a:rPr lang="en-GB" sz="1600" dirty="0"/>
                  <a:t> and </a:t>
                </a:r>
                <a14:m>
                  <m:oMath xmlns:m="http://schemas.openxmlformats.org/officeDocument/2006/math">
                    <m:d>
                      <m:dPr>
                        <m:ctrlPr>
                          <a:rPr lang="en-GB" sz="1600" i="1">
                            <a:latin typeface="Cambria Math" panose="02040503050406030204" pitchFamily="18" charset="0"/>
                          </a:rPr>
                        </m:ctrlPr>
                      </m:dPr>
                      <m:e>
                        <m:r>
                          <a:rPr lang="en-GB" sz="1600" i="1">
                            <a:latin typeface="Cambria Math" panose="02040503050406030204" pitchFamily="18" charset="0"/>
                          </a:rPr>
                          <m:t>9, 10</m:t>
                        </m:r>
                      </m:e>
                    </m:d>
                  </m:oMath>
                </a14:m>
                <a:r>
                  <a:rPr lang="en-GB" sz="1600" dirty="0"/>
                  <a:t>. </a:t>
                </a:r>
              </a:p>
              <a:p>
                <a:r>
                  <a:rPr lang="en-GB" sz="1600" dirty="0"/>
                  <a:t>a) Find the equation of the line in the form </a:t>
                </a:r>
                <a14:m>
                  <m:oMath xmlns:m="http://schemas.openxmlformats.org/officeDocument/2006/math">
                    <m:r>
                      <a:rPr lang="en-GB" sz="1600" i="1">
                        <a:latin typeface="Cambria Math" panose="02040503050406030204" pitchFamily="18" charset="0"/>
                      </a:rPr>
                      <m:t>𝑎𝑥</m:t>
                    </m:r>
                    <m:r>
                      <a:rPr lang="en-GB" sz="1600" i="1">
                        <a:latin typeface="Cambria Math" panose="02040503050406030204" pitchFamily="18" charset="0"/>
                      </a:rPr>
                      <m:t>+</m:t>
                    </m:r>
                    <m:r>
                      <a:rPr lang="en-GB" sz="1600" i="1">
                        <a:latin typeface="Cambria Math" panose="02040503050406030204" pitchFamily="18" charset="0"/>
                      </a:rPr>
                      <m:t>𝑏𝑦</m:t>
                    </m:r>
                    <m:r>
                      <a:rPr lang="en-GB" sz="1600" i="1">
                        <a:latin typeface="Cambria Math" panose="02040503050406030204" pitchFamily="18" charset="0"/>
                      </a:rPr>
                      <m:t>+</m:t>
                    </m:r>
                    <m:r>
                      <a:rPr lang="en-GB" sz="1600" i="1">
                        <a:latin typeface="Cambria Math" panose="02040503050406030204" pitchFamily="18" charset="0"/>
                      </a:rPr>
                      <m:t>𝑐</m:t>
                    </m:r>
                    <m:r>
                      <a:rPr lang="en-GB" sz="1600" i="1">
                        <a:latin typeface="Cambria Math" panose="02040503050406030204" pitchFamily="18" charset="0"/>
                      </a:rPr>
                      <m:t>=0</m:t>
                    </m:r>
                  </m:oMath>
                </a14:m>
                <a:r>
                  <a:rPr lang="en-GB" sz="1600" dirty="0"/>
                  <a:t>, where </a:t>
                </a:r>
                <a14:m>
                  <m:oMath xmlns:m="http://schemas.openxmlformats.org/officeDocument/2006/math">
                    <m:r>
                      <a:rPr lang="en-GB" sz="1600" i="1">
                        <a:latin typeface="Cambria Math" panose="02040503050406030204" pitchFamily="18" charset="0"/>
                      </a:rPr>
                      <m:t>𝑎</m:t>
                    </m:r>
                    <m:r>
                      <a:rPr lang="en-GB" sz="1600" i="1">
                        <a:latin typeface="Cambria Math" panose="02040503050406030204" pitchFamily="18" charset="0"/>
                      </a:rPr>
                      <m:t>,</m:t>
                    </m:r>
                    <m:r>
                      <a:rPr lang="en-GB" sz="1600" i="1">
                        <a:latin typeface="Cambria Math" panose="02040503050406030204" pitchFamily="18" charset="0"/>
                      </a:rPr>
                      <m:t>𝑏</m:t>
                    </m:r>
                    <m:r>
                      <a:rPr lang="en-GB" sz="1600" i="1">
                        <a:latin typeface="Cambria Math" panose="02040503050406030204" pitchFamily="18" charset="0"/>
                      </a:rPr>
                      <m:t>,</m:t>
                    </m:r>
                    <m:r>
                      <a:rPr lang="en-GB" sz="1600" i="1">
                        <a:latin typeface="Cambria Math" panose="02040503050406030204" pitchFamily="18" charset="0"/>
                      </a:rPr>
                      <m:t>𝑐</m:t>
                    </m:r>
                  </m:oMath>
                </a14:m>
                <a:r>
                  <a:rPr lang="en-GB" sz="1600" dirty="0"/>
                  <a:t> are integers.   </a:t>
                </a:r>
                <a14:m>
                  <m:oMath xmlns:m="http://schemas.openxmlformats.org/officeDocument/2006/math">
                    <m:r>
                      <a:rPr lang="en-GB" sz="1600" b="1" i="1">
                        <a:latin typeface="Cambria Math" panose="02040503050406030204" pitchFamily="18" charset="0"/>
                      </a:rPr>
                      <m:t>𝟓</m:t>
                    </m:r>
                    <m:r>
                      <a:rPr lang="en-GB" sz="1600" b="1" i="1">
                        <a:latin typeface="Cambria Math" panose="02040503050406030204" pitchFamily="18" charset="0"/>
                      </a:rPr>
                      <m:t>𝒙</m:t>
                    </m:r>
                    <m:r>
                      <a:rPr lang="en-GB" sz="1600" b="1" i="1">
                        <a:latin typeface="Cambria Math" panose="02040503050406030204" pitchFamily="18" charset="0"/>
                      </a:rPr>
                      <m:t>−</m:t>
                    </m:r>
                    <m:r>
                      <a:rPr lang="en-GB" sz="1600" b="1" i="1">
                        <a:latin typeface="Cambria Math" panose="02040503050406030204" pitchFamily="18" charset="0"/>
                      </a:rPr>
                      <m:t>𝟕</m:t>
                    </m:r>
                    <m:r>
                      <a:rPr lang="en-GB" sz="1600" b="1" i="1">
                        <a:latin typeface="Cambria Math" panose="02040503050406030204" pitchFamily="18" charset="0"/>
                      </a:rPr>
                      <m:t>𝒚</m:t>
                    </m:r>
                    <m:r>
                      <a:rPr lang="en-GB" sz="1600" b="1" i="1">
                        <a:latin typeface="Cambria Math" panose="02040503050406030204" pitchFamily="18" charset="0"/>
                      </a:rPr>
                      <m:t>+</m:t>
                    </m:r>
                    <m:r>
                      <a:rPr lang="en-GB" sz="1600" b="1" i="1">
                        <a:latin typeface="Cambria Math" panose="02040503050406030204" pitchFamily="18" charset="0"/>
                      </a:rPr>
                      <m:t>𝟐𝟓</m:t>
                    </m:r>
                    <m:r>
                      <a:rPr lang="en-GB" sz="1600" b="1" i="1">
                        <a:latin typeface="Cambria Math" panose="02040503050406030204" pitchFamily="18" charset="0"/>
                      </a:rPr>
                      <m:t>=</m:t>
                    </m:r>
                    <m:r>
                      <a:rPr lang="en-GB" sz="1600" b="1" i="1">
                        <a:latin typeface="Cambria Math" panose="02040503050406030204" pitchFamily="18" charset="0"/>
                      </a:rPr>
                      <m:t>𝟎</m:t>
                    </m:r>
                  </m:oMath>
                </a14:m>
                <a:endParaRPr lang="en-GB" sz="1600" b="1" dirty="0"/>
              </a:p>
              <a:p>
                <a:r>
                  <a:rPr lang="en-GB" sz="1600" dirty="0"/>
                  <a:t>b) Hence determine the coordinate of the point where the line crosses the </a:t>
                </a:r>
                <a14:m>
                  <m:oMath xmlns:m="http://schemas.openxmlformats.org/officeDocument/2006/math">
                    <m:r>
                      <a:rPr lang="en-GB" sz="1600" i="1">
                        <a:latin typeface="Cambria Math" panose="02040503050406030204" pitchFamily="18" charset="0"/>
                      </a:rPr>
                      <m:t>𝑥</m:t>
                    </m:r>
                  </m:oMath>
                </a14:m>
                <a:r>
                  <a:rPr lang="en-GB" sz="1600" dirty="0"/>
                  <a:t>-axis.     </a:t>
                </a:r>
                <a14:m>
                  <m:oMath xmlns:m="http://schemas.openxmlformats.org/officeDocument/2006/math">
                    <m:d>
                      <m:dPr>
                        <m:ctrlPr>
                          <a:rPr lang="en-GB" sz="1600" b="1" i="1">
                            <a:latin typeface="Cambria Math" panose="02040503050406030204" pitchFamily="18" charset="0"/>
                          </a:rPr>
                        </m:ctrlPr>
                      </m:dPr>
                      <m:e>
                        <m:r>
                          <a:rPr lang="en-GB" sz="1600" b="1" i="1">
                            <a:latin typeface="Cambria Math" panose="02040503050406030204" pitchFamily="18" charset="0"/>
                          </a:rPr>
                          <m:t>−</m:t>
                        </m:r>
                        <m:r>
                          <a:rPr lang="en-GB" sz="1600" b="1" i="1">
                            <a:latin typeface="Cambria Math" panose="02040503050406030204" pitchFamily="18" charset="0"/>
                          </a:rPr>
                          <m:t>𝟓</m:t>
                        </m:r>
                        <m:r>
                          <a:rPr lang="en-GB" sz="1600" b="1" i="1">
                            <a:latin typeface="Cambria Math" panose="02040503050406030204" pitchFamily="18" charset="0"/>
                          </a:rPr>
                          <m:t>,</m:t>
                        </m:r>
                        <m:r>
                          <a:rPr lang="en-GB" sz="1600" b="1" i="1">
                            <a:latin typeface="Cambria Math" panose="02040503050406030204" pitchFamily="18" charset="0"/>
                          </a:rPr>
                          <m:t>𝟎</m:t>
                        </m:r>
                      </m:e>
                    </m:d>
                  </m:oMath>
                </a14:m>
                <a:endParaRPr lang="en-GB" sz="1600" b="1" dirty="0"/>
              </a:p>
              <a:p>
                <a:endParaRPr lang="en-GB" sz="1600" dirty="0"/>
              </a:p>
              <a:p>
                <a:endParaRPr lang="en-GB" sz="1600" dirty="0"/>
              </a:p>
              <a:p>
                <a:endParaRPr lang="en-GB" sz="1600" dirty="0"/>
              </a:p>
              <a:p>
                <a:r>
                  <a:rPr lang="en-GB" sz="1600" dirty="0"/>
                  <a:t>The line </a:t>
                </a:r>
                <a14:m>
                  <m:oMath xmlns:m="http://schemas.openxmlformats.org/officeDocument/2006/math">
                    <m:sSub>
                      <m:sSubPr>
                        <m:ctrlPr>
                          <a:rPr lang="en-GB" sz="1600" i="1" smtClean="0">
                            <a:latin typeface="Cambria Math" panose="02040503050406030204" pitchFamily="18" charset="0"/>
                          </a:rPr>
                        </m:ctrlPr>
                      </m:sSubPr>
                      <m:e>
                        <m:r>
                          <a:rPr lang="en-GB" sz="1600" b="0" i="1" smtClean="0">
                            <a:latin typeface="Cambria Math" panose="02040503050406030204" pitchFamily="18" charset="0"/>
                          </a:rPr>
                          <m:t>𝑙</m:t>
                        </m:r>
                      </m:e>
                      <m:sub>
                        <m:r>
                          <a:rPr lang="en-GB" sz="1600" b="0" i="1" smtClean="0">
                            <a:latin typeface="Cambria Math" panose="02040503050406030204" pitchFamily="18" charset="0"/>
                          </a:rPr>
                          <m:t>1</m:t>
                        </m:r>
                      </m:sub>
                    </m:sSub>
                  </m:oMath>
                </a14:m>
                <a:r>
                  <a:rPr lang="en-GB" sz="1600" dirty="0"/>
                  <a:t> passes through the points </a:t>
                </a:r>
                <a14:m>
                  <m:oMath xmlns:m="http://schemas.openxmlformats.org/officeDocument/2006/math">
                    <m:r>
                      <a:rPr lang="en-GB" sz="1600" b="0" i="1" smtClean="0">
                        <a:latin typeface="Cambria Math" panose="02040503050406030204" pitchFamily="18" charset="0"/>
                      </a:rPr>
                      <m:t>𝐴</m:t>
                    </m:r>
                    <m:r>
                      <a:rPr lang="en-GB" sz="1600" b="0" i="1" smtClean="0">
                        <a:latin typeface="Cambria Math" panose="02040503050406030204" pitchFamily="18" charset="0"/>
                      </a:rPr>
                      <m:t>(15,11)</m:t>
                    </m:r>
                  </m:oMath>
                </a14:m>
                <a:r>
                  <a:rPr lang="en-GB" sz="1600" dirty="0"/>
                  <a:t> and </a:t>
                </a:r>
                <a14:m>
                  <m:oMath xmlns:m="http://schemas.openxmlformats.org/officeDocument/2006/math">
                    <m:r>
                      <a:rPr lang="en-GB" sz="1600" b="0" i="1" smtClean="0">
                        <a:latin typeface="Cambria Math" panose="02040503050406030204" pitchFamily="18" charset="0"/>
                      </a:rPr>
                      <m:t>𝐵</m:t>
                    </m:r>
                    <m:r>
                      <a:rPr lang="en-GB" sz="1600" b="0" i="1" smtClean="0">
                        <a:latin typeface="Cambria Math" panose="02040503050406030204" pitchFamily="18" charset="0"/>
                      </a:rPr>
                      <m:t>(21,9)</m:t>
                    </m:r>
                  </m:oMath>
                </a14:m>
                <a:r>
                  <a:rPr lang="en-GB" sz="1600" dirty="0"/>
                  <a:t> and intercepts the </a:t>
                </a:r>
                <a14:m>
                  <m:oMath xmlns:m="http://schemas.openxmlformats.org/officeDocument/2006/math">
                    <m:r>
                      <a:rPr lang="en-GB" sz="1600" b="0" i="1" smtClean="0">
                        <a:latin typeface="Cambria Math" panose="02040503050406030204" pitchFamily="18" charset="0"/>
                      </a:rPr>
                      <m:t>𝑦</m:t>
                    </m:r>
                  </m:oMath>
                </a14:m>
                <a:r>
                  <a:rPr lang="en-GB" sz="1600" dirty="0"/>
                  <a:t>-axis at the point </a:t>
                </a:r>
                <a14:m>
                  <m:oMath xmlns:m="http://schemas.openxmlformats.org/officeDocument/2006/math">
                    <m:r>
                      <a:rPr lang="en-GB" sz="1600" b="0" i="1" smtClean="0">
                        <a:latin typeface="Cambria Math" panose="02040503050406030204" pitchFamily="18" charset="0"/>
                      </a:rPr>
                      <m:t>𝐶</m:t>
                    </m:r>
                  </m:oMath>
                </a14:m>
                <a:r>
                  <a:rPr lang="en-GB" sz="1600" dirty="0"/>
                  <a:t>. The line </a:t>
                </a:r>
                <a14:m>
                  <m:oMath xmlns:m="http://schemas.openxmlformats.org/officeDocument/2006/math">
                    <m:sSub>
                      <m:sSubPr>
                        <m:ctrlPr>
                          <a:rPr lang="en-GB" sz="1600" i="1" smtClean="0">
                            <a:latin typeface="Cambria Math" panose="02040503050406030204" pitchFamily="18" charset="0"/>
                          </a:rPr>
                        </m:ctrlPr>
                      </m:sSubPr>
                      <m:e>
                        <m:r>
                          <a:rPr lang="en-GB" sz="1600" b="0" i="1" smtClean="0">
                            <a:latin typeface="Cambria Math" panose="02040503050406030204" pitchFamily="18" charset="0"/>
                          </a:rPr>
                          <m:t>𝑙</m:t>
                        </m:r>
                      </m:e>
                      <m:sub>
                        <m:r>
                          <a:rPr lang="en-GB" sz="1600" b="0" i="1" smtClean="0">
                            <a:latin typeface="Cambria Math" panose="02040503050406030204" pitchFamily="18" charset="0"/>
                          </a:rPr>
                          <m:t>2</m:t>
                        </m:r>
                      </m:sub>
                    </m:sSub>
                  </m:oMath>
                </a14:m>
                <a:r>
                  <a:rPr lang="en-GB" sz="1600" dirty="0"/>
                  <a:t> passes through </a:t>
                </a:r>
                <a14:m>
                  <m:oMath xmlns:m="http://schemas.openxmlformats.org/officeDocument/2006/math">
                    <m:r>
                      <a:rPr lang="en-GB" sz="1600" b="0" i="1" smtClean="0">
                        <a:latin typeface="Cambria Math" panose="02040503050406030204" pitchFamily="18" charset="0"/>
                      </a:rPr>
                      <m:t>𝐶</m:t>
                    </m:r>
                  </m:oMath>
                </a14:m>
                <a:r>
                  <a:rPr lang="en-GB" sz="1600" dirty="0"/>
                  <a:t> and </a:t>
                </a:r>
                <a14:m>
                  <m:oMath xmlns:m="http://schemas.openxmlformats.org/officeDocument/2006/math">
                    <m:r>
                      <a:rPr lang="en-GB" sz="1600" b="0" i="1" smtClean="0">
                        <a:latin typeface="Cambria Math" panose="02040503050406030204" pitchFamily="18" charset="0"/>
                      </a:rPr>
                      <m:t>𝐷</m:t>
                    </m:r>
                    <m:d>
                      <m:dPr>
                        <m:ctrlPr>
                          <a:rPr lang="en-GB" sz="1600" i="1" smtClean="0">
                            <a:latin typeface="Cambria Math" panose="02040503050406030204" pitchFamily="18" charset="0"/>
                          </a:rPr>
                        </m:ctrlPr>
                      </m:dPr>
                      <m:e>
                        <m:r>
                          <a:rPr lang="en-GB" sz="1600" b="0" i="1" smtClean="0">
                            <a:latin typeface="Cambria Math" panose="02040503050406030204" pitchFamily="18" charset="0"/>
                          </a:rPr>
                          <m:t>5,17</m:t>
                        </m:r>
                      </m:e>
                    </m:d>
                  </m:oMath>
                </a14:m>
                <a:r>
                  <a:rPr lang="en-GB" sz="1600" dirty="0"/>
                  <a:t>. Determine the equation of the line </a:t>
                </a:r>
                <a14:m>
                  <m:oMath xmlns:m="http://schemas.openxmlformats.org/officeDocument/2006/math">
                    <m:sSub>
                      <m:sSubPr>
                        <m:ctrlPr>
                          <a:rPr lang="en-GB" sz="1600" i="1" smtClean="0">
                            <a:latin typeface="Cambria Math" panose="02040503050406030204" pitchFamily="18" charset="0"/>
                          </a:rPr>
                        </m:ctrlPr>
                      </m:sSubPr>
                      <m:e>
                        <m:r>
                          <a:rPr lang="en-GB" sz="1600" b="0" i="1" smtClean="0">
                            <a:latin typeface="Cambria Math" panose="02040503050406030204" pitchFamily="18" charset="0"/>
                          </a:rPr>
                          <m:t>𝑙</m:t>
                        </m:r>
                      </m:e>
                      <m:sub>
                        <m:r>
                          <a:rPr lang="en-GB" sz="1600" b="0" i="1" smtClean="0">
                            <a:latin typeface="Cambria Math" panose="02040503050406030204" pitchFamily="18" charset="0"/>
                          </a:rPr>
                          <m:t>2</m:t>
                        </m:r>
                      </m:sub>
                    </m:sSub>
                  </m:oMath>
                </a14:m>
                <a:r>
                  <a:rPr lang="en-GB" sz="1600" dirty="0"/>
                  <a:t> in the form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r>
                      <a:rPr lang="en-GB" sz="1600" b="0" i="1" smtClean="0">
                        <a:latin typeface="Cambria Math" panose="02040503050406030204" pitchFamily="18" charset="0"/>
                      </a:rPr>
                      <m:t>𝑚𝑥</m:t>
                    </m:r>
                    <m:r>
                      <a:rPr lang="en-GB" sz="1600" b="0" i="1" smtClean="0">
                        <a:latin typeface="Cambria Math" panose="02040503050406030204" pitchFamily="18" charset="0"/>
                      </a:rPr>
                      <m:t>+</m:t>
                    </m:r>
                    <m:r>
                      <a:rPr lang="en-GB" sz="1600" b="0" i="1" smtClean="0">
                        <a:latin typeface="Cambria Math" panose="02040503050406030204" pitchFamily="18" charset="0"/>
                      </a:rPr>
                      <m:t>𝑐</m:t>
                    </m:r>
                  </m:oMath>
                </a14:m>
                <a:r>
                  <a:rPr lang="en-GB" sz="1600" dirty="0"/>
                  <a:t>.</a:t>
                </a:r>
              </a:p>
              <a:p>
                <a:pP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𝒚</m:t>
                      </m:r>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𝟓</m:t>
                          </m:r>
                        </m:den>
                      </m:f>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𝟏𝟔</m:t>
                      </m:r>
                    </m:oMath>
                  </m:oMathPara>
                </a14:m>
                <a:endParaRPr lang="en-GB" sz="1600" b="1" dirty="0"/>
              </a:p>
              <a:p>
                <a:endParaRPr lang="en-GB" sz="1600" b="1" dirty="0"/>
              </a:p>
              <a:p>
                <a:r>
                  <a:rPr lang="en-GB" sz="1600" dirty="0"/>
                  <a:t>A line passes through </a:t>
                </a:r>
                <a14:m>
                  <m:oMath xmlns:m="http://schemas.openxmlformats.org/officeDocument/2006/math">
                    <m:d>
                      <m:dPr>
                        <m:ctrlPr>
                          <a:rPr lang="en-GB" sz="1600" i="1" smtClean="0">
                            <a:latin typeface="Cambria Math" panose="02040503050406030204" pitchFamily="18" charset="0"/>
                          </a:rPr>
                        </m:ctrlPr>
                      </m:dPr>
                      <m:e>
                        <m:r>
                          <a:rPr lang="en-GB" sz="1600" b="0" i="1" smtClean="0">
                            <a:latin typeface="Cambria Math" panose="02040503050406030204" pitchFamily="18" charset="0"/>
                          </a:rPr>
                          <m:t>4,</m:t>
                        </m:r>
                        <m:r>
                          <a:rPr lang="en-GB" sz="1600" b="0" i="1" smtClean="0">
                            <a:latin typeface="Cambria Math" panose="02040503050406030204" pitchFamily="18" charset="0"/>
                          </a:rPr>
                          <m:t>𝑎</m:t>
                        </m:r>
                        <m:r>
                          <a:rPr lang="en-GB" sz="1600" b="0" i="1" smtClean="0">
                            <a:latin typeface="Cambria Math" panose="02040503050406030204" pitchFamily="18" charset="0"/>
                          </a:rPr>
                          <m:t>+13</m:t>
                        </m:r>
                      </m:e>
                    </m:d>
                    <m:r>
                      <a:rPr lang="en-GB" sz="1600" b="0" i="1" smtClean="0">
                        <a:latin typeface="Cambria Math" panose="02040503050406030204" pitchFamily="18" charset="0"/>
                      </a:rPr>
                      <m:t>, </m:t>
                    </m:r>
                    <m:d>
                      <m:dPr>
                        <m:ctrlPr>
                          <a:rPr lang="en-GB" sz="1600" i="1" smtClean="0">
                            <a:latin typeface="Cambria Math" panose="02040503050406030204" pitchFamily="18" charset="0"/>
                          </a:rPr>
                        </m:ctrlPr>
                      </m:dPr>
                      <m:e>
                        <m:r>
                          <a:rPr lang="en-GB" sz="1600" b="0" i="1" smtClean="0">
                            <a:latin typeface="Cambria Math" panose="02040503050406030204" pitchFamily="18" charset="0"/>
                          </a:rPr>
                          <m:t>𝑎</m:t>
                        </m:r>
                        <m:r>
                          <a:rPr lang="en-GB" sz="1600" b="0" i="1" smtClean="0">
                            <a:latin typeface="Cambria Math" panose="02040503050406030204" pitchFamily="18" charset="0"/>
                          </a:rPr>
                          <m:t>,4</m:t>
                        </m:r>
                        <m:r>
                          <a:rPr lang="en-GB" sz="1600" b="0" i="1" smtClean="0">
                            <a:latin typeface="Cambria Math" panose="02040503050406030204" pitchFamily="18" charset="0"/>
                          </a:rPr>
                          <m:t>𝑎</m:t>
                        </m:r>
                        <m:r>
                          <a:rPr lang="en-GB" sz="1600" b="0" i="1" smtClean="0">
                            <a:latin typeface="Cambria Math" panose="02040503050406030204" pitchFamily="18" charset="0"/>
                          </a:rPr>
                          <m:t>+1</m:t>
                        </m:r>
                      </m:e>
                    </m:d>
                  </m:oMath>
                </a14:m>
                <a:r>
                  <a:rPr lang="en-GB" sz="1600" dirty="0"/>
                  <a:t> for some constant </a:t>
                </a:r>
                <a14:m>
                  <m:oMath xmlns:m="http://schemas.openxmlformats.org/officeDocument/2006/math">
                    <m:r>
                      <a:rPr lang="en-GB" sz="1600" b="0" i="1" smtClean="0">
                        <a:latin typeface="Cambria Math" panose="02040503050406030204" pitchFamily="18" charset="0"/>
                      </a:rPr>
                      <m:t>𝑎</m:t>
                    </m:r>
                  </m:oMath>
                </a14:m>
                <a:r>
                  <a:rPr lang="en-GB" sz="1600" dirty="0"/>
                  <a:t>. Determine the gradient of the line.</a:t>
                </a:r>
              </a:p>
              <a:p>
                <a:pP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𝒎</m:t>
                      </m:r>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𝟒</m:t>
                          </m:r>
                          <m:r>
                            <a:rPr lang="en-GB" sz="1600" b="1" i="1" smtClean="0">
                              <a:latin typeface="Cambria Math" panose="02040503050406030204" pitchFamily="18" charset="0"/>
                            </a:rPr>
                            <m:t>𝒂</m:t>
                          </m:r>
                          <m:r>
                            <a:rPr lang="en-GB" sz="1600" b="1" i="1" smtClean="0">
                              <a:latin typeface="Cambria Math" panose="02040503050406030204" pitchFamily="18" charset="0"/>
                            </a:rPr>
                            <m:t>+</m:t>
                          </m:r>
                          <m:r>
                            <a:rPr lang="en-GB" sz="1600" b="1" i="1" smtClean="0">
                              <a:latin typeface="Cambria Math" panose="02040503050406030204" pitchFamily="18" charset="0"/>
                            </a:rPr>
                            <m:t>𝟏</m:t>
                          </m:r>
                          <m:r>
                            <a:rPr lang="en-GB" sz="1600" b="1" i="1" smtClean="0">
                              <a:latin typeface="Cambria Math" panose="02040503050406030204" pitchFamily="18" charset="0"/>
                            </a:rPr>
                            <m:t>−</m:t>
                          </m:r>
                          <m:r>
                            <a:rPr lang="en-GB" sz="1600" b="1" i="1" smtClean="0">
                              <a:latin typeface="Cambria Math" panose="02040503050406030204" pitchFamily="18" charset="0"/>
                            </a:rPr>
                            <m:t>𝒂</m:t>
                          </m:r>
                          <m:r>
                            <a:rPr lang="en-GB" sz="1600" b="1" i="1" smtClean="0">
                              <a:latin typeface="Cambria Math" panose="02040503050406030204" pitchFamily="18" charset="0"/>
                            </a:rPr>
                            <m:t>−</m:t>
                          </m:r>
                          <m:r>
                            <a:rPr lang="en-GB" sz="1600" b="1" i="1" smtClean="0">
                              <a:latin typeface="Cambria Math" panose="02040503050406030204" pitchFamily="18" charset="0"/>
                            </a:rPr>
                            <m:t>𝟏𝟑</m:t>
                          </m:r>
                        </m:num>
                        <m:den>
                          <m:r>
                            <a:rPr lang="en-GB" sz="1600" b="1" i="1" smtClean="0">
                              <a:latin typeface="Cambria Math" panose="02040503050406030204" pitchFamily="18" charset="0"/>
                            </a:rPr>
                            <m:t>𝒂</m:t>
                          </m:r>
                          <m:r>
                            <a:rPr lang="en-GB" sz="1600" b="1" i="1" smtClean="0">
                              <a:latin typeface="Cambria Math" panose="02040503050406030204" pitchFamily="18" charset="0"/>
                            </a:rPr>
                            <m:t>−</m:t>
                          </m:r>
                          <m:r>
                            <a:rPr lang="en-GB" sz="1600" b="1" i="1" smtClean="0">
                              <a:latin typeface="Cambria Math" panose="02040503050406030204" pitchFamily="18" charset="0"/>
                            </a:rPr>
                            <m:t>𝟒</m:t>
                          </m:r>
                        </m:den>
                      </m:f>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𝟑</m:t>
                          </m:r>
                          <m:r>
                            <a:rPr lang="en-GB" sz="1600" b="1" i="1" smtClean="0">
                              <a:latin typeface="Cambria Math" panose="02040503050406030204" pitchFamily="18" charset="0"/>
                            </a:rPr>
                            <m:t>𝒂</m:t>
                          </m:r>
                          <m:r>
                            <a:rPr lang="en-GB" sz="1600" b="1" i="1" smtClean="0">
                              <a:latin typeface="Cambria Math" panose="02040503050406030204" pitchFamily="18" charset="0"/>
                            </a:rPr>
                            <m:t>−</m:t>
                          </m:r>
                          <m:r>
                            <a:rPr lang="en-GB" sz="1600" b="1" i="1" smtClean="0">
                              <a:latin typeface="Cambria Math" panose="02040503050406030204" pitchFamily="18" charset="0"/>
                            </a:rPr>
                            <m:t>𝟏𝟐</m:t>
                          </m:r>
                        </m:num>
                        <m:den>
                          <m:r>
                            <a:rPr lang="en-GB" sz="1600" b="1" i="1" smtClean="0">
                              <a:latin typeface="Cambria Math" panose="02040503050406030204" pitchFamily="18" charset="0"/>
                            </a:rPr>
                            <m:t>𝒂</m:t>
                          </m:r>
                          <m:r>
                            <a:rPr lang="en-GB" sz="1600" b="1" i="1" smtClean="0">
                              <a:latin typeface="Cambria Math" panose="02040503050406030204" pitchFamily="18" charset="0"/>
                            </a:rPr>
                            <m:t>−</m:t>
                          </m:r>
                          <m:r>
                            <a:rPr lang="en-GB" sz="1600" b="1" i="1" smtClean="0">
                              <a:latin typeface="Cambria Math" panose="02040503050406030204" pitchFamily="18" charset="0"/>
                            </a:rPr>
                            <m:t>𝟒</m:t>
                          </m:r>
                        </m:den>
                      </m:f>
                      <m:r>
                        <a:rPr lang="en-GB" sz="1600" b="1" i="1" smtClean="0">
                          <a:latin typeface="Cambria Math" panose="02040503050406030204" pitchFamily="18" charset="0"/>
                        </a:rPr>
                        <m:t>=</m:t>
                      </m:r>
                      <m:r>
                        <a:rPr lang="en-GB" sz="1600" b="1" i="1" smtClean="0">
                          <a:latin typeface="Cambria Math" panose="02040503050406030204" pitchFamily="18" charset="0"/>
                        </a:rPr>
                        <m:t>𝟑</m:t>
                      </m:r>
                    </m:oMath>
                  </m:oMathPara>
                </a14:m>
                <a:br>
                  <a:rPr lang="en-GB" sz="1600" b="1" dirty="0"/>
                </a:br>
                <a:endParaRPr lang="en-GB" sz="1600" b="1" dirty="0"/>
              </a:p>
            </p:txBody>
          </p:sp>
        </mc:Choice>
        <mc:Fallback xmlns="">
          <p:sp>
            <p:nvSpPr>
              <p:cNvPr id="6" name="TextBox 5"/>
              <p:cNvSpPr txBox="1">
                <a:spLocks noRot="1" noChangeAspect="1" noMove="1" noResize="1" noEditPoints="1" noAdjustHandles="1" noChangeArrowheads="1" noChangeShapeType="1" noTextEdit="1"/>
              </p:cNvSpPr>
              <p:nvPr/>
            </p:nvSpPr>
            <p:spPr>
              <a:xfrm>
                <a:off x="577652" y="697155"/>
                <a:ext cx="4642420" cy="4772525"/>
              </a:xfrm>
              <a:prstGeom prst="rect">
                <a:avLst/>
              </a:prstGeom>
              <a:blipFill rotWithShape="0">
                <a:blip r:embed="rId2"/>
                <a:stretch>
                  <a:fillRect l="-788" t="-383"/>
                </a:stretch>
              </a:blipFill>
            </p:spPr>
            <p:txBody>
              <a:bodyPr/>
              <a:lstStyle/>
              <a:p>
                <a:r>
                  <a:rPr lang="en-GB">
                    <a:noFill/>
                  </a:rPr>
                  <a:t> </a:t>
                </a:r>
              </a:p>
            </p:txBody>
          </p:sp>
        </mc:Fallback>
      </mc:AlternateContent>
      <p:sp>
        <p:nvSpPr>
          <p:cNvPr id="7" name="Rectangle 6"/>
          <p:cNvSpPr/>
          <p:nvPr/>
        </p:nvSpPr>
        <p:spPr>
          <a:xfrm>
            <a:off x="3478993" y="1231641"/>
            <a:ext cx="2054060" cy="26717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8" name="Rectangle 7"/>
          <p:cNvSpPr/>
          <p:nvPr/>
        </p:nvSpPr>
        <p:spPr>
          <a:xfrm>
            <a:off x="3501616" y="1727739"/>
            <a:ext cx="1947689" cy="40199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9" name="Rectangle 8"/>
          <p:cNvSpPr/>
          <p:nvPr/>
        </p:nvSpPr>
        <p:spPr>
          <a:xfrm>
            <a:off x="1953009" y="3689040"/>
            <a:ext cx="1947689" cy="5097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0" name="Rectangle 9"/>
          <p:cNvSpPr/>
          <p:nvPr/>
        </p:nvSpPr>
        <p:spPr>
          <a:xfrm>
            <a:off x="1115616" y="4869160"/>
            <a:ext cx="3521698" cy="5097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1" name="Rectangle 10"/>
          <p:cNvSpPr/>
          <p:nvPr/>
        </p:nvSpPr>
        <p:spPr>
          <a:xfrm>
            <a:off x="255137" y="771368"/>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5</a:t>
            </a:r>
          </a:p>
        </p:txBody>
      </p:sp>
      <p:sp>
        <p:nvSpPr>
          <p:cNvPr id="12" name="Rectangle 11"/>
          <p:cNvSpPr/>
          <p:nvPr/>
        </p:nvSpPr>
        <p:spPr>
          <a:xfrm>
            <a:off x="255137" y="2708920"/>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6</a:t>
            </a:r>
          </a:p>
        </p:txBody>
      </p:sp>
      <p:sp>
        <p:nvSpPr>
          <p:cNvPr id="13" name="Rectangle 12"/>
          <p:cNvSpPr/>
          <p:nvPr/>
        </p:nvSpPr>
        <p:spPr>
          <a:xfrm>
            <a:off x="255137" y="4376928"/>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7</a:t>
            </a:r>
          </a:p>
        </p:txBody>
      </p:sp>
    </p:spTree>
    <p:extLst>
      <p:ext uri="{BB962C8B-B14F-4D97-AF65-F5344CB8AC3E}">
        <p14:creationId xmlns:p14="http://schemas.microsoft.com/office/powerpoint/2010/main" val="29858519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7" grpId="0" animBg="1"/>
      <p:bldP spid="8" grpId="0" animBg="1"/>
      <p:bldP spid="9" grpId="0" animBg="1"/>
      <p:bldP spid="1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1619672" y="2204864"/>
            <a:ext cx="5616624" cy="2154436"/>
          </a:xfrm>
          <a:prstGeom prst="rect">
            <a:avLst/>
          </a:prstGeom>
          <a:noFill/>
        </p:spPr>
        <p:txBody>
          <a:bodyPr wrap="square" rtlCol="0">
            <a:spAutoFit/>
          </a:bodyPr>
          <a:lstStyle/>
          <a:p>
            <a:pPr algn="ctr"/>
            <a:r>
              <a:rPr lang="en-GB" sz="5400" b="1" dirty="0"/>
              <a:t>Part 4</a:t>
            </a:r>
          </a:p>
          <a:p>
            <a:pPr algn="ctr"/>
            <a:r>
              <a:rPr lang="en-GB" sz="4000" b="0" dirty="0"/>
              <a:t>Distances between points and points of intersection</a:t>
            </a:r>
            <a:endParaRPr lang="en-GB" sz="4000" dirty="0"/>
          </a:p>
        </p:txBody>
      </p:sp>
      <p:sp>
        <p:nvSpPr>
          <p:cNvPr id="6" name="TextBox 5"/>
          <p:cNvSpPr txBox="1"/>
          <p:nvPr/>
        </p:nvSpPr>
        <p:spPr>
          <a:xfrm>
            <a:off x="395536" y="6237312"/>
            <a:ext cx="6048672" cy="369332"/>
          </a:xfrm>
          <a:prstGeom prst="rect">
            <a:avLst/>
          </a:prstGeom>
          <a:noFill/>
        </p:spPr>
        <p:txBody>
          <a:bodyPr wrap="square" rtlCol="0">
            <a:spAutoFit/>
          </a:bodyPr>
          <a:lstStyle/>
          <a:p>
            <a:r>
              <a:rPr lang="en-GB" dirty="0"/>
              <a:t> </a:t>
            </a:r>
          </a:p>
        </p:txBody>
      </p:sp>
    </p:spTree>
    <p:extLst>
      <p:ext uri="{BB962C8B-B14F-4D97-AF65-F5344CB8AC3E}">
        <p14:creationId xmlns:p14="http://schemas.microsoft.com/office/powerpoint/2010/main" val="101727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2"/>
          <p:cNvSpPr>
            <a:spLocks noChangeShapeType="1"/>
          </p:cNvSpPr>
          <p:nvPr/>
        </p:nvSpPr>
        <p:spPr bwMode="auto">
          <a:xfrm>
            <a:off x="4572000" y="0"/>
            <a:ext cx="0" cy="68580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3" name="Line 3"/>
          <p:cNvSpPr>
            <a:spLocks noChangeShapeType="1"/>
          </p:cNvSpPr>
          <p:nvPr/>
        </p:nvSpPr>
        <p:spPr bwMode="auto">
          <a:xfrm>
            <a:off x="0" y="3429000"/>
            <a:ext cx="91440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4" name="Text Box 4"/>
          <p:cNvSpPr txBox="1">
            <a:spLocks noChangeArrowheads="1"/>
          </p:cNvSpPr>
          <p:nvPr/>
        </p:nvSpPr>
        <p:spPr bwMode="auto">
          <a:xfrm>
            <a:off x="85148" y="342900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1pPr>
            <a:lvl2pPr>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2pPr>
            <a:lvl3pPr>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3pPr>
            <a:lvl4pPr>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4pPr>
            <a:lvl5pPr>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5pPr>
            <a:lvl6pPr fontAlgn="base">
              <a:spcBef>
                <a:spcPct val="0"/>
              </a:spcBef>
              <a:spcAft>
                <a:spcPct val="0"/>
              </a:spcAft>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6pPr>
            <a:lvl7pPr fontAlgn="base">
              <a:spcBef>
                <a:spcPct val="0"/>
              </a:spcBef>
              <a:spcAft>
                <a:spcPct val="0"/>
              </a:spcAft>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7pPr>
            <a:lvl8pPr fontAlgn="base">
              <a:spcBef>
                <a:spcPct val="0"/>
              </a:spcBef>
              <a:spcAft>
                <a:spcPct val="0"/>
              </a:spcAft>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8pPr>
            <a:lvl9pPr fontAlgn="base">
              <a:spcBef>
                <a:spcPct val="0"/>
              </a:spcBef>
              <a:spcAft>
                <a:spcPct val="0"/>
              </a:spcAft>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9pPr>
          </a:lstStyle>
          <a:p>
            <a:pPr>
              <a:spcBef>
                <a:spcPct val="50000"/>
              </a:spcBef>
            </a:pPr>
            <a:r>
              <a:rPr lang="en-GB" sz="1400" dirty="0"/>
              <a:t>x	-5	-4	-3	-2	-1	0	1	2	3	4	5	6</a:t>
            </a:r>
            <a:endParaRPr lang="en-US" sz="1400" dirty="0"/>
          </a:p>
        </p:txBody>
      </p:sp>
      <p:sp>
        <p:nvSpPr>
          <p:cNvPr id="10245" name="Line 5"/>
          <p:cNvSpPr>
            <a:spLocks noChangeShapeType="1"/>
          </p:cNvSpPr>
          <p:nvPr/>
        </p:nvSpPr>
        <p:spPr bwMode="auto">
          <a:xfrm flipH="1">
            <a:off x="25082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6" name="Line 6"/>
          <p:cNvSpPr>
            <a:spLocks noChangeShapeType="1"/>
          </p:cNvSpPr>
          <p:nvPr/>
        </p:nvSpPr>
        <p:spPr bwMode="auto">
          <a:xfrm>
            <a:off x="971550"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7" name="Line 7"/>
          <p:cNvSpPr>
            <a:spLocks noChangeShapeType="1"/>
          </p:cNvSpPr>
          <p:nvPr/>
        </p:nvSpPr>
        <p:spPr bwMode="auto">
          <a:xfrm>
            <a:off x="169227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8" name="Line 8"/>
          <p:cNvSpPr>
            <a:spLocks noChangeShapeType="1"/>
          </p:cNvSpPr>
          <p:nvPr/>
        </p:nvSpPr>
        <p:spPr bwMode="auto">
          <a:xfrm>
            <a:off x="2411413"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9" name="Line 9"/>
          <p:cNvSpPr>
            <a:spLocks noChangeShapeType="1"/>
          </p:cNvSpPr>
          <p:nvPr/>
        </p:nvSpPr>
        <p:spPr bwMode="auto">
          <a:xfrm>
            <a:off x="3132138"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0" name="Line 10"/>
          <p:cNvSpPr>
            <a:spLocks noChangeShapeType="1"/>
          </p:cNvSpPr>
          <p:nvPr/>
        </p:nvSpPr>
        <p:spPr bwMode="auto">
          <a:xfrm>
            <a:off x="0" y="2708275"/>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1" name="Line 11"/>
          <p:cNvSpPr>
            <a:spLocks noChangeShapeType="1"/>
          </p:cNvSpPr>
          <p:nvPr/>
        </p:nvSpPr>
        <p:spPr bwMode="auto">
          <a:xfrm>
            <a:off x="529272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2" name="Line 12"/>
          <p:cNvSpPr>
            <a:spLocks noChangeShapeType="1"/>
          </p:cNvSpPr>
          <p:nvPr/>
        </p:nvSpPr>
        <p:spPr bwMode="auto">
          <a:xfrm>
            <a:off x="6011863"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3" name="Line 13"/>
          <p:cNvSpPr>
            <a:spLocks noChangeShapeType="1"/>
          </p:cNvSpPr>
          <p:nvPr/>
        </p:nvSpPr>
        <p:spPr bwMode="auto">
          <a:xfrm>
            <a:off x="6732588"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4" name="Line 14"/>
          <p:cNvSpPr>
            <a:spLocks noChangeShapeType="1"/>
          </p:cNvSpPr>
          <p:nvPr/>
        </p:nvSpPr>
        <p:spPr bwMode="auto">
          <a:xfrm>
            <a:off x="745172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5" name="Line 15"/>
          <p:cNvSpPr>
            <a:spLocks noChangeShapeType="1"/>
          </p:cNvSpPr>
          <p:nvPr/>
        </p:nvSpPr>
        <p:spPr bwMode="auto">
          <a:xfrm>
            <a:off x="8172450"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6" name="Line 16"/>
          <p:cNvSpPr>
            <a:spLocks noChangeShapeType="1"/>
          </p:cNvSpPr>
          <p:nvPr/>
        </p:nvSpPr>
        <p:spPr bwMode="auto">
          <a:xfrm>
            <a:off x="889317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7" name="Line 17"/>
          <p:cNvSpPr>
            <a:spLocks noChangeShapeType="1"/>
          </p:cNvSpPr>
          <p:nvPr/>
        </p:nvSpPr>
        <p:spPr bwMode="auto">
          <a:xfrm>
            <a:off x="0" y="549275"/>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8" name="Line 18"/>
          <p:cNvSpPr>
            <a:spLocks noChangeShapeType="1"/>
          </p:cNvSpPr>
          <p:nvPr/>
        </p:nvSpPr>
        <p:spPr bwMode="auto">
          <a:xfrm>
            <a:off x="0" y="1268413"/>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9" name="Line 19"/>
          <p:cNvSpPr>
            <a:spLocks noChangeShapeType="1"/>
          </p:cNvSpPr>
          <p:nvPr/>
        </p:nvSpPr>
        <p:spPr bwMode="auto">
          <a:xfrm>
            <a:off x="0" y="1989138"/>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1" name="Line 21"/>
          <p:cNvSpPr>
            <a:spLocks noChangeShapeType="1"/>
          </p:cNvSpPr>
          <p:nvPr/>
        </p:nvSpPr>
        <p:spPr bwMode="auto">
          <a:xfrm>
            <a:off x="0" y="4149725"/>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2" name="Line 22"/>
          <p:cNvSpPr>
            <a:spLocks noChangeShapeType="1"/>
          </p:cNvSpPr>
          <p:nvPr/>
        </p:nvSpPr>
        <p:spPr bwMode="auto">
          <a:xfrm flipV="1">
            <a:off x="0" y="4868863"/>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3" name="Line 23"/>
          <p:cNvSpPr>
            <a:spLocks noChangeShapeType="1"/>
          </p:cNvSpPr>
          <p:nvPr/>
        </p:nvSpPr>
        <p:spPr bwMode="auto">
          <a:xfrm>
            <a:off x="0" y="5589588"/>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4" name="Line 24"/>
          <p:cNvSpPr>
            <a:spLocks noChangeShapeType="1"/>
          </p:cNvSpPr>
          <p:nvPr/>
        </p:nvSpPr>
        <p:spPr bwMode="auto">
          <a:xfrm>
            <a:off x="0" y="6308725"/>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5" name="Text Box 25"/>
          <p:cNvSpPr txBox="1">
            <a:spLocks noChangeArrowheads="1"/>
          </p:cNvSpPr>
          <p:nvPr/>
        </p:nvSpPr>
        <p:spPr bwMode="auto">
          <a:xfrm>
            <a:off x="4283968" y="0"/>
            <a:ext cx="28803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1400" dirty="0"/>
              <a:t>y</a:t>
            </a:r>
          </a:p>
          <a:p>
            <a:endParaRPr lang="en-GB" sz="1400" dirty="0"/>
          </a:p>
          <a:p>
            <a:endParaRPr lang="en-US" sz="1400" dirty="0"/>
          </a:p>
        </p:txBody>
      </p:sp>
      <p:sp>
        <p:nvSpPr>
          <p:cNvPr id="10269" name="Text Box 29"/>
          <p:cNvSpPr txBox="1">
            <a:spLocks noChangeArrowheads="1"/>
          </p:cNvSpPr>
          <p:nvPr/>
        </p:nvSpPr>
        <p:spPr bwMode="auto">
          <a:xfrm>
            <a:off x="4264025" y="396875"/>
            <a:ext cx="334130" cy="609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sz="1400" dirty="0"/>
              <a:t>4</a:t>
            </a:r>
          </a:p>
          <a:p>
            <a:pPr algn="r"/>
            <a:endParaRPr lang="en-GB" sz="3300" dirty="0"/>
          </a:p>
          <a:p>
            <a:pPr algn="r"/>
            <a:r>
              <a:rPr lang="en-GB" sz="1400" dirty="0"/>
              <a:t>3</a:t>
            </a:r>
          </a:p>
          <a:p>
            <a:pPr algn="r"/>
            <a:endParaRPr lang="en-GB" sz="3300" dirty="0"/>
          </a:p>
          <a:p>
            <a:pPr algn="r"/>
            <a:r>
              <a:rPr lang="en-GB" sz="1400" dirty="0"/>
              <a:t>2</a:t>
            </a:r>
          </a:p>
          <a:p>
            <a:pPr algn="r"/>
            <a:endParaRPr lang="en-GB" sz="3300" dirty="0"/>
          </a:p>
          <a:p>
            <a:pPr algn="r"/>
            <a:r>
              <a:rPr lang="en-GB" sz="1400" dirty="0"/>
              <a:t>1</a:t>
            </a:r>
          </a:p>
          <a:p>
            <a:pPr algn="r"/>
            <a:endParaRPr lang="en-GB" sz="3300" dirty="0"/>
          </a:p>
          <a:p>
            <a:pPr algn="r"/>
            <a:endParaRPr lang="en-GB" sz="1400" dirty="0"/>
          </a:p>
          <a:p>
            <a:pPr algn="r"/>
            <a:endParaRPr lang="en-GB" sz="3300" dirty="0"/>
          </a:p>
          <a:p>
            <a:pPr algn="r"/>
            <a:r>
              <a:rPr lang="en-GB" sz="1400" dirty="0"/>
              <a:t>-1</a:t>
            </a:r>
          </a:p>
          <a:p>
            <a:pPr algn="r"/>
            <a:endParaRPr lang="en-GB" sz="3300" dirty="0"/>
          </a:p>
          <a:p>
            <a:pPr algn="r"/>
            <a:r>
              <a:rPr lang="en-GB" sz="1400" dirty="0"/>
              <a:t>-2</a:t>
            </a:r>
          </a:p>
          <a:p>
            <a:pPr algn="r"/>
            <a:endParaRPr lang="en-GB" sz="3300" dirty="0"/>
          </a:p>
          <a:p>
            <a:pPr algn="r"/>
            <a:r>
              <a:rPr lang="en-GB" sz="1400" dirty="0"/>
              <a:t>-3</a:t>
            </a:r>
          </a:p>
          <a:p>
            <a:pPr algn="r"/>
            <a:endParaRPr lang="en-GB" sz="3300" dirty="0"/>
          </a:p>
          <a:p>
            <a:pPr algn="r"/>
            <a:r>
              <a:rPr lang="en-GB" sz="1400" dirty="0"/>
              <a:t>-4</a:t>
            </a:r>
          </a:p>
        </p:txBody>
      </p:sp>
      <p:sp>
        <p:nvSpPr>
          <p:cNvPr id="10288" name="Line 48"/>
          <p:cNvSpPr>
            <a:spLocks noChangeShapeType="1"/>
          </p:cNvSpPr>
          <p:nvPr/>
        </p:nvSpPr>
        <p:spPr bwMode="auto">
          <a:xfrm>
            <a:off x="385127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 name="Line 20"/>
          <p:cNvSpPr>
            <a:spLocks noChangeShapeType="1"/>
          </p:cNvSpPr>
          <p:nvPr/>
        </p:nvSpPr>
        <p:spPr bwMode="auto">
          <a:xfrm flipV="1">
            <a:off x="6011862" y="0"/>
            <a:ext cx="1" cy="6858000"/>
          </a:xfrm>
          <a:prstGeom prst="line">
            <a:avLst/>
          </a:prstGeom>
          <a:ln w="76200">
            <a:headEnd/>
            <a:tailEnd/>
          </a:ln>
        </p:spPr>
        <p:style>
          <a:lnRef idx="3">
            <a:schemeClr val="accent4"/>
          </a:lnRef>
          <a:fillRef idx="0">
            <a:schemeClr val="accent4"/>
          </a:fillRef>
          <a:effectRef idx="2">
            <a:schemeClr val="accent4"/>
          </a:effectRef>
          <a:fontRef idx="minor">
            <a:schemeClr val="tx1"/>
          </a:fontRef>
        </p:style>
        <p:txBody>
          <a:bodyPr/>
          <a:lstStyle/>
          <a:p>
            <a:endParaRPr lang="en-GB"/>
          </a:p>
        </p:txBody>
      </p:sp>
      <p:sp>
        <p:nvSpPr>
          <p:cNvPr id="2" name="TextBox 1"/>
          <p:cNvSpPr txBox="1"/>
          <p:nvPr/>
        </p:nvSpPr>
        <p:spPr>
          <a:xfrm>
            <a:off x="467543" y="188640"/>
            <a:ext cx="3796482" cy="1815882"/>
          </a:xfrm>
          <a:prstGeom prst="rect">
            <a:avLst/>
          </a:prstGeom>
          <a:solidFill>
            <a:schemeClr val="bg1">
              <a:alpha val="87000"/>
            </a:schemeClr>
          </a:solidFill>
        </p:spPr>
        <p:txBody>
          <a:bodyPr wrap="square" rtlCol="0">
            <a:spAutoFit/>
          </a:bodyPr>
          <a:lstStyle/>
          <a:p>
            <a:r>
              <a:rPr lang="en-GB" sz="2800" dirty="0"/>
              <a:t>What is the equation of this line?</a:t>
            </a:r>
          </a:p>
          <a:p>
            <a:r>
              <a:rPr lang="en-GB" sz="2800" dirty="0"/>
              <a:t>And more importantly, why is it that?</a:t>
            </a:r>
          </a:p>
        </p:txBody>
      </p:sp>
      <mc:AlternateContent xmlns:mc="http://schemas.openxmlformats.org/markup-compatibility/2006" xmlns:a14="http://schemas.microsoft.com/office/drawing/2010/main">
        <mc:Choice Requires="a14">
          <p:sp>
            <p:nvSpPr>
              <p:cNvPr id="3" name="TextBox 2"/>
              <p:cNvSpPr txBox="1"/>
              <p:nvPr/>
            </p:nvSpPr>
            <p:spPr>
              <a:xfrm>
                <a:off x="971550" y="5589588"/>
                <a:ext cx="2016274"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GB" sz="4000" b="0" i="1" smtClean="0">
                          <a:latin typeface="Cambria Math"/>
                        </a:rPr>
                        <m:t>𝑥</m:t>
                      </m:r>
                      <m:r>
                        <a:rPr lang="en-GB" sz="4000" b="0" i="1" smtClean="0">
                          <a:latin typeface="Cambria Math"/>
                        </a:rPr>
                        <m:t>=2</m:t>
                      </m:r>
                    </m:oMath>
                  </m:oMathPara>
                </a14:m>
                <a:endParaRPr lang="en-GB" sz="4000" dirty="0"/>
              </a:p>
            </p:txBody>
          </p:sp>
        </mc:Choice>
        <mc:Fallback xmlns="">
          <p:sp>
            <p:nvSpPr>
              <p:cNvPr id="3" name="TextBox 2"/>
              <p:cNvSpPr txBox="1">
                <a:spLocks noRot="1" noChangeAspect="1" noMove="1" noResize="1" noEditPoints="1" noAdjustHandles="1" noChangeArrowheads="1" noChangeShapeType="1" noTextEdit="1"/>
              </p:cNvSpPr>
              <p:nvPr/>
            </p:nvSpPr>
            <p:spPr>
              <a:xfrm>
                <a:off x="971550" y="5589588"/>
                <a:ext cx="2016274" cy="707886"/>
              </a:xfrm>
              <a:prstGeom prst="rect">
                <a:avLst/>
              </a:prstGeom>
              <a:blipFill rotWithShape="1">
                <a:blip r:embed="rId2"/>
                <a:stretch>
                  <a:fillRect/>
                </a:stretch>
              </a:blipFill>
            </p:spPr>
            <p:txBody>
              <a:bodyPr/>
              <a:lstStyle/>
              <a:p>
                <a:r>
                  <a:rPr lang="en-GB">
                    <a:noFill/>
                  </a:rPr>
                  <a:t> </a:t>
                </a:r>
              </a:p>
            </p:txBody>
          </p:sp>
        </mc:Fallback>
      </mc:AlternateContent>
      <p:sp>
        <p:nvSpPr>
          <p:cNvPr id="49" name="Rectangle 48"/>
          <p:cNvSpPr/>
          <p:nvPr/>
        </p:nvSpPr>
        <p:spPr>
          <a:xfrm>
            <a:off x="971550" y="5589588"/>
            <a:ext cx="2016274" cy="7078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4" name="TextBox 3"/>
              <p:cNvSpPr txBox="1"/>
              <p:nvPr/>
            </p:nvSpPr>
            <p:spPr>
              <a:xfrm>
                <a:off x="5038041" y="5763904"/>
                <a:ext cx="3882270"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a:t>For any point we pick on the line, the </a:t>
                </a:r>
                <a14:m>
                  <m:oMath xmlns:m="http://schemas.openxmlformats.org/officeDocument/2006/math">
                    <m:r>
                      <a:rPr lang="en-GB" sz="2400" b="0" i="1" smtClean="0">
                        <a:latin typeface="Cambria Math" panose="02040503050406030204" pitchFamily="18" charset="0"/>
                      </a:rPr>
                      <m:t>𝑥</m:t>
                    </m:r>
                  </m:oMath>
                </a14:m>
                <a:r>
                  <a:rPr lang="en-GB" sz="2400" dirty="0"/>
                  <a:t> value is always 2.</a:t>
                </a:r>
              </a:p>
            </p:txBody>
          </p:sp>
        </mc:Choice>
        <mc:Fallback xmlns="">
          <p:sp>
            <p:nvSpPr>
              <p:cNvPr id="4" name="TextBox 3"/>
              <p:cNvSpPr txBox="1">
                <a:spLocks noRot="1" noChangeAspect="1" noMove="1" noResize="1" noEditPoints="1" noAdjustHandles="1" noChangeArrowheads="1" noChangeShapeType="1" noTextEdit="1"/>
              </p:cNvSpPr>
              <p:nvPr/>
            </p:nvSpPr>
            <p:spPr>
              <a:xfrm>
                <a:off x="5038041" y="5763904"/>
                <a:ext cx="3882270" cy="830997"/>
              </a:xfrm>
              <a:prstGeom prst="rect">
                <a:avLst/>
              </a:prstGeom>
              <a:blipFill rotWithShape="0">
                <a:blip r:embed="rId3"/>
                <a:stretch>
                  <a:fillRect l="-2028" t="-4286" b="-14286"/>
                </a:stretch>
              </a:blipFill>
            </p:spPr>
            <p:txBody>
              <a:bodyPr/>
              <a:lstStyle/>
              <a:p>
                <a:r>
                  <a:rPr lang="en-GB">
                    <a:noFill/>
                  </a:rPr>
                  <a:t> </a:t>
                </a:r>
              </a:p>
            </p:txBody>
          </p:sp>
        </mc:Fallback>
      </mc:AlternateContent>
    </p:spTree>
    <p:extLst>
      <p:ext uri="{BB962C8B-B14F-4D97-AF65-F5344CB8AC3E}">
        <p14:creationId xmlns:p14="http://schemas.microsoft.com/office/powerpoint/2010/main" val="30837169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9"/>
                                        </p:tgtEl>
                                      </p:cBhvr>
                                    </p:animEffect>
                                    <p:set>
                                      <p:cBhvr>
                                        <p:cTn id="7" dur="1" fill="hold">
                                          <p:stCondLst>
                                            <p:cond delay="499"/>
                                          </p:stCondLst>
                                        </p:cTn>
                                        <p:tgtEl>
                                          <p:spTgt spid="49"/>
                                        </p:tgtEl>
                                        <p:attrNameLst>
                                          <p:attrName>style.visibility</p:attrName>
                                        </p:attrNameLst>
                                      </p:cBhvr>
                                      <p:to>
                                        <p:strVal val="hidden"/>
                                      </p:to>
                                    </p:se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nextCondLst>
                <p:cond evt="onClick" delay="0">
                  <p:tgtEl>
                    <p:spTgt spid="49"/>
                  </p:tgtEl>
                </p:cond>
              </p:nextCondLst>
            </p:seq>
          </p:childTnLst>
        </p:cTn>
      </p:par>
    </p:tnLst>
    <p:bldLst>
      <p:bldP spid="49" grpId="0" animBg="1"/>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Distances between points</a:t>
              </a:r>
              <a:endParaRPr lang="en-GB" sz="24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Oval 4"/>
          <p:cNvSpPr/>
          <p:nvPr/>
        </p:nvSpPr>
        <p:spPr>
          <a:xfrm>
            <a:off x="401383" y="3286075"/>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 name="Oval 5"/>
          <p:cNvSpPr/>
          <p:nvPr/>
        </p:nvSpPr>
        <p:spPr>
          <a:xfrm>
            <a:off x="3641743" y="1655114"/>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 name="TextBox 6"/>
              <p:cNvSpPr txBox="1"/>
              <p:nvPr/>
            </p:nvSpPr>
            <p:spPr>
              <a:xfrm>
                <a:off x="329375" y="3502099"/>
                <a:ext cx="648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(1,6)</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329375" y="3502099"/>
                <a:ext cx="648072" cy="369332"/>
              </a:xfrm>
              <a:prstGeom prst="rect">
                <a:avLst/>
              </a:prstGeom>
              <a:blipFill rotWithShape="0">
                <a:blip r:embed="rId2"/>
                <a:stretch>
                  <a:fillRect l="-2830" r="-8491" b="-1311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822638" y="1498739"/>
                <a:ext cx="648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(5,9)</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3822638" y="1498739"/>
                <a:ext cx="648072" cy="369332"/>
              </a:xfrm>
              <a:prstGeom prst="rect">
                <a:avLst/>
              </a:prstGeom>
              <a:blipFill rotWithShape="0">
                <a:blip r:embed="rId3"/>
                <a:stretch>
                  <a:fillRect l="-2830" r="-8491" b="-13333"/>
                </a:stretch>
              </a:blipFill>
            </p:spPr>
            <p:txBody>
              <a:bodyPr/>
              <a:lstStyle/>
              <a:p>
                <a:r>
                  <a:rPr lang="en-GB">
                    <a:noFill/>
                  </a:rPr>
                  <a:t> </a:t>
                </a:r>
              </a:p>
            </p:txBody>
          </p:sp>
        </mc:Fallback>
      </mc:AlternateContent>
      <p:cxnSp>
        <p:nvCxnSpPr>
          <p:cNvPr id="10" name="Straight Connector 9"/>
          <p:cNvCxnSpPr/>
          <p:nvPr/>
        </p:nvCxnSpPr>
        <p:spPr>
          <a:xfrm flipV="1">
            <a:off x="502803" y="1769851"/>
            <a:ext cx="3256384" cy="1632857"/>
          </a:xfrm>
          <a:prstGeom prst="line">
            <a:avLst/>
          </a:prstGeom>
          <a:ln w="76200"/>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5292080" y="1124744"/>
                <a:ext cx="3024336" cy="2585323"/>
              </a:xfrm>
              <a:prstGeom prst="rect">
                <a:avLst/>
              </a:prstGeom>
              <a:noFill/>
            </p:spPr>
            <p:txBody>
              <a:bodyPr wrap="square" rtlCol="0">
                <a:spAutoFit/>
              </a:bodyPr>
              <a:lstStyle/>
              <a:p>
                <a:r>
                  <a:rPr lang="en-GB" dirty="0"/>
                  <a:t>How could we find the </a:t>
                </a:r>
                <a:r>
                  <a:rPr lang="en-GB" b="1" dirty="0"/>
                  <a:t>distance</a:t>
                </a:r>
                <a:r>
                  <a:rPr lang="en-GB" dirty="0"/>
                  <a:t> between these two points?</a:t>
                </a:r>
              </a:p>
              <a:p>
                <a:r>
                  <a:rPr lang="en-GB" sz="1400" dirty="0"/>
                  <a:t>Hint: Pythagoras</a:t>
                </a:r>
              </a:p>
              <a:p>
                <a:endParaRPr lang="en-GB" dirty="0"/>
              </a:p>
              <a:p>
                <a:r>
                  <a:rPr lang="en-GB" dirty="0"/>
                  <a:t>Form a right-angled triangle using the change in </a:t>
                </a:r>
                <a14:m>
                  <m:oMath xmlns:m="http://schemas.openxmlformats.org/officeDocument/2006/math">
                    <m:r>
                      <a:rPr lang="en-GB" b="0" i="1" smtClean="0">
                        <a:latin typeface="Cambria Math" panose="02040503050406030204" pitchFamily="18" charset="0"/>
                      </a:rPr>
                      <m:t>𝑥</m:t>
                    </m:r>
                  </m:oMath>
                </a14:m>
                <a:r>
                  <a:rPr lang="en-GB" dirty="0"/>
                  <a:t> and change in </a:t>
                </a:r>
                <a14:m>
                  <m:oMath xmlns:m="http://schemas.openxmlformats.org/officeDocument/2006/math">
                    <m:r>
                      <a:rPr lang="en-GB" b="0" i="1" smtClean="0">
                        <a:latin typeface="Cambria Math" panose="02040503050406030204" pitchFamily="18" charset="0"/>
                      </a:rPr>
                      <m:t>𝑦</m:t>
                    </m:r>
                  </m:oMath>
                </a14:m>
                <a:r>
                  <a:rPr lang="en-GB" dirty="0"/>
                  <a:t>, then use Pythagoras.</a:t>
                </a:r>
              </a:p>
            </p:txBody>
          </p:sp>
        </mc:Choice>
        <mc:Fallback xmlns="">
          <p:sp>
            <p:nvSpPr>
              <p:cNvPr id="13" name="TextBox 12"/>
              <p:cNvSpPr txBox="1">
                <a:spLocks noRot="1" noChangeAspect="1" noMove="1" noResize="1" noEditPoints="1" noAdjustHandles="1" noChangeArrowheads="1" noChangeShapeType="1" noTextEdit="1"/>
              </p:cNvSpPr>
              <p:nvPr/>
            </p:nvSpPr>
            <p:spPr>
              <a:xfrm>
                <a:off x="5292080" y="1124744"/>
                <a:ext cx="3024336" cy="2585323"/>
              </a:xfrm>
              <a:prstGeom prst="rect">
                <a:avLst/>
              </a:prstGeom>
              <a:blipFill rotWithShape="0">
                <a:blip r:embed="rId4"/>
                <a:stretch>
                  <a:fillRect l="-1613" t="-1415" b="-472"/>
                </a:stretch>
              </a:blipFill>
            </p:spPr>
            <p:txBody>
              <a:bodyPr/>
              <a:lstStyle/>
              <a:p>
                <a:r>
                  <a:rPr lang="en-GB">
                    <a:noFill/>
                  </a:rPr>
                  <a:t> </a:t>
                </a:r>
              </a:p>
            </p:txBody>
          </p:sp>
        </mc:Fallback>
      </mc:AlternateContent>
      <p:sp>
        <p:nvSpPr>
          <p:cNvPr id="14" name="Rectangle 13"/>
          <p:cNvSpPr/>
          <p:nvPr/>
        </p:nvSpPr>
        <p:spPr>
          <a:xfrm>
            <a:off x="5764993" y="2015413"/>
            <a:ext cx="897064" cy="25192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5" name="Rectangle 14"/>
          <p:cNvSpPr/>
          <p:nvPr/>
        </p:nvSpPr>
        <p:spPr>
          <a:xfrm>
            <a:off x="5316460" y="2445431"/>
            <a:ext cx="2855939" cy="126463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grpSp>
        <p:nvGrpSpPr>
          <p:cNvPr id="9" name="Group 8"/>
          <p:cNvGrpSpPr/>
          <p:nvPr/>
        </p:nvGrpSpPr>
        <p:grpSpPr>
          <a:xfrm>
            <a:off x="598042" y="1872521"/>
            <a:ext cx="3166160" cy="1540900"/>
            <a:chOff x="617407" y="1871138"/>
            <a:chExt cx="3166160" cy="1540900"/>
          </a:xfrm>
        </p:grpSpPr>
        <p:cxnSp>
          <p:nvCxnSpPr>
            <p:cNvPr id="16" name="Straight Connector 15"/>
            <p:cNvCxnSpPr>
              <a:stCxn id="5" idx="6"/>
            </p:cNvCxnSpPr>
            <p:nvPr/>
          </p:nvCxnSpPr>
          <p:spPr>
            <a:xfrm>
              <a:off x="617407" y="3394087"/>
              <a:ext cx="3166160" cy="8621"/>
            </a:xfrm>
            <a:prstGeom prst="line">
              <a:avLst/>
            </a:prstGeom>
            <a:ln w="76200">
              <a:prstDash val="sysDot"/>
            </a:ln>
          </p:spPr>
          <p:style>
            <a:lnRef idx="3">
              <a:schemeClr val="dk1"/>
            </a:lnRef>
            <a:fillRef idx="0">
              <a:schemeClr val="dk1"/>
            </a:fillRef>
            <a:effectRef idx="2">
              <a:schemeClr val="dk1"/>
            </a:effectRef>
            <a:fontRef idx="minor">
              <a:schemeClr val="tx1"/>
            </a:fontRef>
          </p:style>
        </p:cxnSp>
        <p:cxnSp>
          <p:nvCxnSpPr>
            <p:cNvPr id="19" name="Straight Connector 18"/>
            <p:cNvCxnSpPr>
              <a:stCxn id="6" idx="4"/>
            </p:cNvCxnSpPr>
            <p:nvPr/>
          </p:nvCxnSpPr>
          <p:spPr>
            <a:xfrm flipH="1">
              <a:off x="3740526" y="1871138"/>
              <a:ext cx="9229" cy="1540900"/>
            </a:xfrm>
            <a:prstGeom prst="line">
              <a:avLst/>
            </a:prstGeom>
            <a:ln w="76200">
              <a:prstDash val="sysDot"/>
            </a:ln>
          </p:spPr>
          <p:style>
            <a:lnRef idx="3">
              <a:schemeClr val="dk1"/>
            </a:lnRef>
            <a:fillRef idx="0">
              <a:schemeClr val="dk1"/>
            </a:fillRef>
            <a:effectRef idx="2">
              <a:schemeClr val="dk1"/>
            </a:effectRef>
            <a:fontRef idx="minor">
              <a:schemeClr val="tx1"/>
            </a:fontRef>
          </p:style>
        </p:cxnSp>
        <p:cxnSp>
          <p:nvCxnSpPr>
            <p:cNvPr id="23" name="Straight Connector 22"/>
            <p:cNvCxnSpPr/>
            <p:nvPr/>
          </p:nvCxnSpPr>
          <p:spPr>
            <a:xfrm>
              <a:off x="3398582" y="3028100"/>
              <a:ext cx="2434" cy="373226"/>
            </a:xfrm>
            <a:prstGeom prst="line">
              <a:avLst/>
            </a:prstGeom>
            <a:ln w="76200">
              <a:prstDash val="sysDot"/>
            </a:ln>
          </p:spPr>
          <p:style>
            <a:lnRef idx="3">
              <a:schemeClr val="dk1"/>
            </a:lnRef>
            <a:fillRef idx="0">
              <a:schemeClr val="dk1"/>
            </a:fillRef>
            <a:effectRef idx="2">
              <a:schemeClr val="dk1"/>
            </a:effectRef>
            <a:fontRef idx="minor">
              <a:schemeClr val="tx1"/>
            </a:fontRef>
          </p:style>
        </p:cxnSp>
        <p:cxnSp>
          <p:nvCxnSpPr>
            <p:cNvPr id="26" name="Straight Connector 25"/>
            <p:cNvCxnSpPr/>
            <p:nvPr/>
          </p:nvCxnSpPr>
          <p:spPr>
            <a:xfrm>
              <a:off x="3398583" y="3046761"/>
              <a:ext cx="345232" cy="0"/>
            </a:xfrm>
            <a:prstGeom prst="line">
              <a:avLst/>
            </a:prstGeom>
            <a:ln w="76200">
              <a:prstDash val="sysDot"/>
            </a:ln>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17" name="TextBox 16"/>
              <p:cNvSpPr txBox="1"/>
              <p:nvPr/>
            </p:nvSpPr>
            <p:spPr>
              <a:xfrm>
                <a:off x="1679139" y="3560340"/>
                <a:ext cx="104269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GB" b="0" i="0" smtClean="0">
                          <a:latin typeface="Cambria Math" panose="02040503050406030204" pitchFamily="18" charset="0"/>
                        </a:rPr>
                        <m:t>Δ</m:t>
                      </m:r>
                      <m:r>
                        <a:rPr lang="en-GB" b="0" i="1" smtClean="0">
                          <a:latin typeface="Cambria Math" panose="02040503050406030204" pitchFamily="18" charset="0"/>
                        </a:rPr>
                        <m:t>𝑥</m:t>
                      </m:r>
                      <m:r>
                        <a:rPr lang="en-GB" b="0" i="1" smtClean="0">
                          <a:latin typeface="Cambria Math" panose="02040503050406030204" pitchFamily="18" charset="0"/>
                        </a:rPr>
                        <m:t>=4</m:t>
                      </m:r>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1679139" y="3560340"/>
                <a:ext cx="1042696" cy="369332"/>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3753220" y="2541554"/>
                <a:ext cx="91088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GB" b="0" i="0" smtClean="0">
                          <a:latin typeface="Cambria Math" panose="02040503050406030204" pitchFamily="18" charset="0"/>
                        </a:rPr>
                        <m:t>Δ</m:t>
                      </m:r>
                      <m:r>
                        <a:rPr lang="en-GB" b="0" i="1" smtClean="0">
                          <a:latin typeface="Cambria Math" panose="02040503050406030204" pitchFamily="18" charset="0"/>
                        </a:rPr>
                        <m:t>𝑦</m:t>
                      </m:r>
                      <m:r>
                        <a:rPr lang="en-GB" b="0" i="0" smtClean="0">
                          <a:latin typeface="Cambria Math" panose="02040503050406030204" pitchFamily="18" charset="0"/>
                        </a:rPr>
                        <m:t>=3</m:t>
                      </m:r>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3753220" y="2541554"/>
                <a:ext cx="910883" cy="369332"/>
              </a:xfrm>
              <a:prstGeom prst="rect">
                <a:avLst/>
              </a:prstGeom>
              <a:blipFill rotWithShape="0">
                <a:blip r:embed="rId6"/>
                <a:stretch>
                  <a:fillRect b="-49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1644231" y="2124899"/>
                <a:ext cx="648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m:t>
                      </m:r>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1644231" y="2124899"/>
                <a:ext cx="648072" cy="369332"/>
              </a:xfrm>
              <a:prstGeom prst="rect">
                <a:avLst/>
              </a:prstGeom>
              <a:blipFill rotWithShape="0">
                <a:blip r:embed="rId7"/>
                <a:stretch>
                  <a:fillRect/>
                </a:stretch>
              </a:blipFill>
            </p:spPr>
            <p:txBody>
              <a:bodyPr/>
              <a:lstStyle/>
              <a:p>
                <a:r>
                  <a:rPr lang="en-GB">
                    <a:noFill/>
                  </a:rPr>
                  <a:t> </a:t>
                </a:r>
              </a:p>
            </p:txBody>
          </p:sp>
        </mc:Fallback>
      </mc:AlternateContent>
      <p:sp>
        <p:nvSpPr>
          <p:cNvPr id="21" name="Rectangle 20"/>
          <p:cNvSpPr/>
          <p:nvPr/>
        </p:nvSpPr>
        <p:spPr>
          <a:xfrm>
            <a:off x="2383002" y="3553979"/>
            <a:ext cx="616255" cy="4575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2" name="Rectangle 21"/>
          <p:cNvSpPr/>
          <p:nvPr/>
        </p:nvSpPr>
        <p:spPr>
          <a:xfrm>
            <a:off x="4355976" y="2445431"/>
            <a:ext cx="571234" cy="4575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4" name="Rectangle 23"/>
          <p:cNvSpPr/>
          <p:nvPr/>
        </p:nvSpPr>
        <p:spPr>
          <a:xfrm>
            <a:off x="1634798" y="1929335"/>
            <a:ext cx="692429" cy="5384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mc:AlternateContent xmlns:mc="http://schemas.openxmlformats.org/markup-compatibility/2006" xmlns:a14="http://schemas.microsoft.com/office/drawing/2010/main">
        <mc:Choice Requires="a14">
          <p:sp>
            <p:nvSpPr>
              <p:cNvPr id="11" name="TextBox 10"/>
              <p:cNvSpPr txBox="1"/>
              <p:nvPr/>
            </p:nvSpPr>
            <p:spPr>
              <a:xfrm>
                <a:off x="202991" y="823733"/>
                <a:ext cx="4248472" cy="369332"/>
              </a:xfrm>
              <a:prstGeom prst="rect">
                <a:avLst/>
              </a:prstGeom>
              <a:noFill/>
            </p:spPr>
            <p:txBody>
              <a:bodyPr wrap="square" rtlCol="0">
                <a:spAutoFit/>
              </a:bodyPr>
              <a:lstStyle/>
              <a:p>
                <a14:m>
                  <m:oMath xmlns:m="http://schemas.openxmlformats.org/officeDocument/2006/math">
                    <m:r>
                      <m:rPr>
                        <m:sty m:val="p"/>
                      </m:rPr>
                      <a:rPr lang="en-GB" b="0" i="0" smtClean="0">
                        <a:latin typeface="Cambria Math" panose="02040503050406030204" pitchFamily="18" charset="0"/>
                      </a:rPr>
                      <m:t>Δ</m:t>
                    </m:r>
                  </m:oMath>
                </a14:m>
                <a:r>
                  <a:rPr lang="en-GB" dirty="0"/>
                  <a:t> (Greek letter ‘delta’) means “change in”</a:t>
                </a:r>
              </a:p>
            </p:txBody>
          </p:sp>
        </mc:Choice>
        <mc:Fallback xmlns="">
          <p:sp>
            <p:nvSpPr>
              <p:cNvPr id="11" name="TextBox 10"/>
              <p:cNvSpPr txBox="1">
                <a:spLocks noRot="1" noChangeAspect="1" noMove="1" noResize="1" noEditPoints="1" noAdjustHandles="1" noChangeArrowheads="1" noChangeShapeType="1" noTextEdit="1"/>
              </p:cNvSpPr>
              <p:nvPr/>
            </p:nvSpPr>
            <p:spPr>
              <a:xfrm>
                <a:off x="202991" y="823733"/>
                <a:ext cx="4248472" cy="369332"/>
              </a:xfrm>
              <a:prstGeom prst="rect">
                <a:avLst/>
              </a:prstGeom>
              <a:blipFill rotWithShape="0">
                <a:blip r:embed="rId8"/>
                <a:stretch>
                  <a:fillRect t="-8197" b="-245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473215" y="4571094"/>
                <a:ext cx="4907989" cy="90890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a:latin typeface="Wingdings" panose="05000000000000000000" pitchFamily="2" charset="2"/>
                  </a:rPr>
                  <a:t>!</a:t>
                </a:r>
                <a:r>
                  <a:rPr lang="en-GB" sz="2400" dirty="0"/>
                  <a:t> Distance between two points:</a:t>
                </a:r>
              </a:p>
              <a:p>
                <a:pPr/>
                <a14:m>
                  <m:oMathPara xmlns:m="http://schemas.openxmlformats.org/officeDocument/2006/math">
                    <m:oMathParaPr>
                      <m:jc m:val="centerGroup"/>
                    </m:oMathParaPr>
                    <m:oMath xmlns:m="http://schemas.openxmlformats.org/officeDocument/2006/math">
                      <m:rad>
                        <m:radPr>
                          <m:degHide m:val="on"/>
                          <m:ctrlPr>
                            <a:rPr lang="en-GB" sz="2400" b="0" i="1" smtClean="0">
                              <a:latin typeface="Cambria Math" panose="02040503050406030204" pitchFamily="18" charset="0"/>
                            </a:rPr>
                          </m:ctrlPr>
                        </m:radPr>
                        <m:deg/>
                        <m:e>
                          <m:sSup>
                            <m:sSupPr>
                              <m:ctrlPr>
                                <a:rPr lang="en-GB" sz="2400" i="1">
                                  <a:latin typeface="Cambria Math" panose="02040503050406030204" pitchFamily="18" charset="0"/>
                                </a:rPr>
                              </m:ctrlPr>
                            </m:sSupPr>
                            <m:e>
                              <m:d>
                                <m:dPr>
                                  <m:ctrlPr>
                                    <a:rPr lang="en-GB" sz="2400" i="1">
                                      <a:latin typeface="Cambria Math" panose="02040503050406030204" pitchFamily="18" charset="0"/>
                                    </a:rPr>
                                  </m:ctrlPr>
                                </m:dPr>
                                <m:e>
                                  <m:r>
                                    <m:rPr>
                                      <m:sty m:val="p"/>
                                    </m:rPr>
                                    <a:rPr lang="en-GB" sz="2400">
                                      <a:latin typeface="Cambria Math" panose="02040503050406030204" pitchFamily="18" charset="0"/>
                                    </a:rPr>
                                    <m:t>Δ</m:t>
                                  </m:r>
                                  <m:r>
                                    <a:rPr lang="en-GB" sz="2400" i="1">
                                      <a:latin typeface="Cambria Math" panose="02040503050406030204" pitchFamily="18" charset="0"/>
                                    </a:rPr>
                                    <m:t>𝑥</m:t>
                                  </m:r>
                                </m:e>
                              </m:d>
                            </m:e>
                            <m:sup>
                              <m:r>
                                <a:rPr lang="en-GB" sz="2400" i="1">
                                  <a:latin typeface="Cambria Math" panose="02040503050406030204" pitchFamily="18" charset="0"/>
                                </a:rPr>
                                <m:t>2</m:t>
                              </m:r>
                            </m:sup>
                          </m:sSup>
                          <m:r>
                            <a:rPr lang="en-GB" sz="2400" b="0" i="1" smtClean="0">
                              <a:latin typeface="Cambria Math" panose="02040503050406030204" pitchFamily="18" charset="0"/>
                            </a:rPr>
                            <m:t>+</m:t>
                          </m:r>
                          <m:sSup>
                            <m:sSupPr>
                              <m:ctrlPr>
                                <a:rPr lang="en-GB" sz="2400" i="1">
                                  <a:latin typeface="Cambria Math" panose="02040503050406030204" pitchFamily="18" charset="0"/>
                                </a:rPr>
                              </m:ctrlPr>
                            </m:sSupPr>
                            <m:e>
                              <m:d>
                                <m:dPr>
                                  <m:ctrlPr>
                                    <a:rPr lang="en-GB" sz="2400" i="1">
                                      <a:latin typeface="Cambria Math" panose="02040503050406030204" pitchFamily="18" charset="0"/>
                                    </a:rPr>
                                  </m:ctrlPr>
                                </m:dPr>
                                <m:e>
                                  <m:r>
                                    <m:rPr>
                                      <m:sty m:val="p"/>
                                    </m:rPr>
                                    <a:rPr lang="en-GB" sz="2400">
                                      <a:latin typeface="Cambria Math" panose="02040503050406030204" pitchFamily="18" charset="0"/>
                                    </a:rPr>
                                    <m:t>Δ</m:t>
                                  </m:r>
                                  <m:r>
                                    <a:rPr lang="en-GB" sz="2400" b="0" i="1" smtClean="0">
                                      <a:latin typeface="Cambria Math" panose="02040503050406030204" pitchFamily="18" charset="0"/>
                                    </a:rPr>
                                    <m:t>𝑦</m:t>
                                  </m:r>
                                </m:e>
                              </m:d>
                            </m:e>
                            <m:sup>
                              <m:r>
                                <a:rPr lang="en-GB" sz="2400" i="1">
                                  <a:latin typeface="Cambria Math" panose="02040503050406030204" pitchFamily="18" charset="0"/>
                                </a:rPr>
                                <m:t>2</m:t>
                              </m:r>
                            </m:sup>
                          </m:sSup>
                        </m:e>
                      </m:rad>
                    </m:oMath>
                  </m:oMathPara>
                </a14:m>
                <a:endParaRPr lang="en-GB" sz="2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2473215" y="4571094"/>
                <a:ext cx="4907989" cy="908903"/>
              </a:xfrm>
              <a:prstGeom prst="rect">
                <a:avLst/>
              </a:prstGeom>
              <a:blipFill rotWithShape="0">
                <a:blip r:embed="rId9"/>
                <a:stretch>
                  <a:fillRect l="-1731" t="-4575"/>
                </a:stretch>
              </a:blipFill>
            </p:spPr>
            <p:txBody>
              <a:bodyPr/>
              <a:lstStyle/>
              <a:p>
                <a:r>
                  <a:rPr lang="en-GB">
                    <a:noFill/>
                  </a:rPr>
                  <a:t> </a:t>
                </a:r>
              </a:p>
            </p:txBody>
          </p:sp>
        </mc:Fallback>
      </mc:AlternateContent>
    </p:spTree>
    <p:extLst>
      <p:ext uri="{BB962C8B-B14F-4D97-AF65-F5344CB8AC3E}">
        <p14:creationId xmlns:p14="http://schemas.microsoft.com/office/powerpoint/2010/main" val="9894936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 presetClass="entr" presetSubtype="0" fill="hold" grpId="1" nodeType="withEffect">
                                  <p:stCondLst>
                                    <p:cond delay="0"/>
                                  </p:stCondLst>
                                  <p:childTnLst>
                                    <p:set>
                                      <p:cBhvr>
                                        <p:cTn id="21" dur="1" fill="hold">
                                          <p:stCondLst>
                                            <p:cond delay="0"/>
                                          </p:stCondLst>
                                        </p:cTn>
                                        <p:tgtEl>
                                          <p:spTgt spid="21"/>
                                        </p:tgtEl>
                                        <p:attrNameLst>
                                          <p:attrName>style.visibility</p:attrName>
                                        </p:attrNameLst>
                                      </p:cBhvr>
                                      <p:to>
                                        <p:strVal val="visible"/>
                                      </p:to>
                                    </p:set>
                                  </p:childTnLst>
                                </p:cTn>
                              </p:par>
                              <p:par>
                                <p:cTn id="22" presetID="1" presetClass="entr" presetSubtype="0" fill="hold" grpId="1" nodeType="with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par>
                                <p:cTn id="24" presetID="1" presetClass="entr" presetSubtype="0" fill="hold" grpId="1" nodeType="withEffect">
                                  <p:stCondLst>
                                    <p:cond delay="0"/>
                                  </p:stCondLst>
                                  <p:childTnLst>
                                    <p:set>
                                      <p:cBhvr>
                                        <p:cTn id="25" dur="1" fill="hold">
                                          <p:stCondLst>
                                            <p:cond delay="0"/>
                                          </p:stCondLst>
                                        </p:cTn>
                                        <p:tgtEl>
                                          <p:spTgt spid="24"/>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32" restart="whenNotActive" fill="hold" evtFilter="cancelBubble" nodeType="interactiveSeq">
                <p:stCondLst>
                  <p:cond evt="onClick" delay="0">
                    <p:tgtEl>
                      <p:spTgt spid="21"/>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1"/>
                                        </p:tgtEl>
                                      </p:cBhvr>
                                    </p:animEffect>
                                    <p:set>
                                      <p:cBhvr>
                                        <p:cTn id="3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38" restart="whenNotActive" fill="hold" evtFilter="cancelBubble" nodeType="interactiveSeq">
                <p:stCondLst>
                  <p:cond evt="onClick" delay="0">
                    <p:tgtEl>
                      <p:spTgt spid="22"/>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22"/>
                                        </p:tgtEl>
                                      </p:cBhvr>
                                    </p:animEffect>
                                    <p:set>
                                      <p:cBhvr>
                                        <p:cTn id="43"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44" restart="whenNotActive" fill="hold" evtFilter="cancelBubble" nodeType="interactiveSeq">
                <p:stCondLst>
                  <p:cond evt="onClick" delay="0">
                    <p:tgtEl>
                      <p:spTgt spid="24"/>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24"/>
                                        </p:tgtEl>
                                      </p:cBhvr>
                                    </p:animEffect>
                                    <p:set>
                                      <p:cBhvr>
                                        <p:cTn id="49" dur="1" fill="hold">
                                          <p:stCondLst>
                                            <p:cond delay="499"/>
                                          </p:stCondLst>
                                        </p:cTn>
                                        <p:tgtEl>
                                          <p:spTgt spid="24"/>
                                        </p:tgtEl>
                                        <p:attrNameLst>
                                          <p:attrName>style.visibility</p:attrName>
                                        </p:attrNameLst>
                                      </p:cBhvr>
                                      <p:to>
                                        <p:strVal val="hidden"/>
                                      </p:to>
                                    </p:set>
                                  </p:childTnLst>
                                </p:cTn>
                              </p:par>
                            </p:childTnLst>
                          </p:cTn>
                        </p:par>
                        <p:par>
                          <p:cTn id="50" fill="hold">
                            <p:stCondLst>
                              <p:cond delay="500"/>
                            </p:stCondLst>
                            <p:childTnLst>
                              <p:par>
                                <p:cTn id="51" presetID="6" presetClass="entr" presetSubtype="1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circle(in)">
                                      <p:cBhvr>
                                        <p:cTn id="53" dur="1000"/>
                                        <p:tgtEl>
                                          <p:spTgt spid="12"/>
                                        </p:tgtEl>
                                      </p:cBhvr>
                                    </p:animEffect>
                                  </p:childTnLst>
                                </p:cTn>
                              </p:par>
                            </p:childTnLst>
                          </p:cTn>
                        </p:par>
                      </p:childTnLst>
                    </p:cTn>
                  </p:par>
                </p:childTnLst>
              </p:cTn>
              <p:nextCondLst>
                <p:cond evt="onClick" delay="0">
                  <p:tgtEl>
                    <p:spTgt spid="24"/>
                  </p:tgtEl>
                </p:cond>
              </p:nextCondLst>
            </p:seq>
          </p:childTnLst>
        </p:cTn>
      </p:par>
    </p:tnLst>
    <p:bldLst>
      <p:bldP spid="14" grpId="0" animBg="1"/>
      <p:bldP spid="15" grpId="0" animBg="1"/>
      <p:bldP spid="17" grpId="0"/>
      <p:bldP spid="18" grpId="0"/>
      <p:bldP spid="20" grpId="0"/>
      <p:bldP spid="21" grpId="0" animBg="1"/>
      <p:bldP spid="21" grpId="1" animBg="1"/>
      <p:bldP spid="22" grpId="0" animBg="1"/>
      <p:bldP spid="22" grpId="1" animBg="1"/>
      <p:bldP spid="24" grpId="0" animBg="1"/>
      <p:bldP spid="24" grpId="1" animBg="1"/>
      <p:bldP spid="11" grpId="0"/>
      <p:bldP spid="1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Examples</a:t>
              </a:r>
              <a:endParaRPr lang="en-GB" sz="24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23528" y="836712"/>
                <a:ext cx="5472608" cy="1640449"/>
              </a:xfrm>
              <a:prstGeom prst="rect">
                <a:avLst/>
              </a:prstGeom>
              <a:noFill/>
            </p:spPr>
            <p:txBody>
              <a:bodyPr wrap="square" rtlCol="0">
                <a:spAutoFit/>
              </a:bodyPr>
              <a:lstStyle/>
              <a:p>
                <a:r>
                  <a:rPr lang="en-GB" b="1" dirty="0"/>
                  <a:t>Distance between:</a:t>
                </a:r>
              </a:p>
              <a:p>
                <a:endParaRPr lang="en-GB" dirty="0"/>
              </a:p>
              <a:p>
                <a14:m>
                  <m:oMath xmlns:m="http://schemas.openxmlformats.org/officeDocument/2006/math">
                    <m:r>
                      <a:rPr lang="en-GB" b="0" i="1" smtClean="0">
                        <a:latin typeface="Cambria Math" panose="02040503050406030204" pitchFamily="18" charset="0"/>
                      </a:rPr>
                      <m:t>(3,4)</m:t>
                    </m:r>
                  </m:oMath>
                </a14:m>
                <a:r>
                  <a:rPr lang="en-GB" dirty="0"/>
                  <a:t> and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5,7</m:t>
                        </m:r>
                      </m:e>
                    </m:d>
                  </m:oMath>
                </a14:m>
                <a:r>
                  <a:rPr lang="en-GB" dirty="0"/>
                  <a:t>   		</a:t>
                </a:r>
                <a14:m>
                  <m:oMath xmlns:m="http://schemas.openxmlformats.org/officeDocument/2006/math">
                    <m:rad>
                      <m:radPr>
                        <m:degHide m:val="on"/>
                        <m:ctrlPr>
                          <a:rPr lang="en-GB" b="0" i="1" dirty="0" smtClean="0">
                            <a:latin typeface="Cambria Math" panose="02040503050406030204" pitchFamily="18" charset="0"/>
                          </a:rPr>
                        </m:ctrlPr>
                      </m:radPr>
                      <m:deg/>
                      <m:e>
                        <m:sSup>
                          <m:sSupPr>
                            <m:ctrlPr>
                              <a:rPr lang="en-GB" b="0" i="1" dirty="0" smtClean="0">
                                <a:latin typeface="Cambria Math" panose="02040503050406030204" pitchFamily="18" charset="0"/>
                              </a:rPr>
                            </m:ctrlPr>
                          </m:sSupPr>
                          <m:e>
                            <m:r>
                              <a:rPr lang="en-GB" b="0" i="1" dirty="0" smtClean="0">
                                <a:latin typeface="Cambria Math" panose="02040503050406030204" pitchFamily="18" charset="0"/>
                              </a:rPr>
                              <m:t>2</m:t>
                            </m:r>
                          </m:e>
                          <m:sup>
                            <m:r>
                              <a:rPr lang="en-GB" b="0" i="1" dirty="0" smtClean="0">
                                <a:latin typeface="Cambria Math" panose="02040503050406030204" pitchFamily="18" charset="0"/>
                              </a:rPr>
                              <m:t>2</m:t>
                            </m:r>
                          </m:sup>
                        </m:sSup>
                        <m:r>
                          <a:rPr lang="en-GB" b="0" i="1" dirty="0" smtClean="0">
                            <a:latin typeface="Cambria Math" panose="02040503050406030204" pitchFamily="18" charset="0"/>
                          </a:rPr>
                          <m:t>+</m:t>
                        </m:r>
                        <m:sSup>
                          <m:sSupPr>
                            <m:ctrlPr>
                              <a:rPr lang="en-GB" b="0" i="1" dirty="0" smtClean="0">
                                <a:latin typeface="Cambria Math" panose="02040503050406030204" pitchFamily="18" charset="0"/>
                              </a:rPr>
                            </m:ctrlPr>
                          </m:sSupPr>
                          <m:e>
                            <m:r>
                              <a:rPr lang="en-GB" b="0" i="1" dirty="0" smtClean="0">
                                <a:latin typeface="Cambria Math" panose="02040503050406030204" pitchFamily="18" charset="0"/>
                              </a:rPr>
                              <m:t>3</m:t>
                            </m:r>
                          </m:e>
                          <m:sup>
                            <m:r>
                              <a:rPr lang="en-GB" b="0" i="1" dirty="0" smtClean="0">
                                <a:latin typeface="Cambria Math" panose="02040503050406030204" pitchFamily="18" charset="0"/>
                              </a:rPr>
                              <m:t>2</m:t>
                            </m:r>
                          </m:sup>
                        </m:sSup>
                      </m:e>
                    </m:rad>
                    <m:r>
                      <a:rPr lang="en-GB" b="0" i="1" dirty="0" smtClean="0">
                        <a:latin typeface="Cambria Math" panose="02040503050406030204" pitchFamily="18" charset="0"/>
                      </a:rPr>
                      <m:t>=</m:t>
                    </m:r>
                    <m:rad>
                      <m:radPr>
                        <m:degHide m:val="on"/>
                        <m:ctrlPr>
                          <a:rPr lang="en-GB" b="0" i="1" dirty="0" smtClean="0">
                            <a:latin typeface="Cambria Math" panose="02040503050406030204" pitchFamily="18" charset="0"/>
                          </a:rPr>
                        </m:ctrlPr>
                      </m:radPr>
                      <m:deg/>
                      <m:e>
                        <m:r>
                          <a:rPr lang="en-GB" b="0" i="1" dirty="0" smtClean="0">
                            <a:latin typeface="Cambria Math" panose="02040503050406030204" pitchFamily="18" charset="0"/>
                          </a:rPr>
                          <m:t>13</m:t>
                        </m:r>
                      </m:e>
                    </m:rad>
                  </m:oMath>
                </a14:m>
                <a:endParaRPr lang="en-GB" dirty="0"/>
              </a:p>
              <a:p>
                <a14:m>
                  <m:oMath xmlns:m="http://schemas.openxmlformats.org/officeDocument/2006/math">
                    <m:r>
                      <a:rPr lang="en-GB" i="1">
                        <a:latin typeface="Cambria Math" panose="02040503050406030204" pitchFamily="18" charset="0"/>
                      </a:rPr>
                      <m:t>(</m:t>
                    </m:r>
                    <m:r>
                      <a:rPr lang="en-GB" b="0" i="1" smtClean="0">
                        <a:latin typeface="Cambria Math" panose="02040503050406030204" pitchFamily="18" charset="0"/>
                      </a:rPr>
                      <m:t>5</m:t>
                    </m:r>
                    <m:r>
                      <a:rPr lang="en-GB" i="1">
                        <a:latin typeface="Cambria Math" panose="02040503050406030204" pitchFamily="18" charset="0"/>
                      </a:rPr>
                      <m:t>,</m:t>
                    </m:r>
                    <m:r>
                      <a:rPr lang="en-GB" b="0" i="1" smtClean="0">
                        <a:latin typeface="Cambria Math" panose="02040503050406030204" pitchFamily="18" charset="0"/>
                      </a:rPr>
                      <m:t>1</m:t>
                    </m:r>
                    <m:r>
                      <a:rPr lang="en-GB" i="1">
                        <a:latin typeface="Cambria Math" panose="02040503050406030204" pitchFamily="18" charset="0"/>
                      </a:rPr>
                      <m:t>)</m:t>
                    </m:r>
                  </m:oMath>
                </a14:m>
                <a:r>
                  <a:rPr lang="en-GB" dirty="0"/>
                  <a:t> and </a:t>
                </a:r>
                <a14:m>
                  <m:oMath xmlns:m="http://schemas.openxmlformats.org/officeDocument/2006/math">
                    <m:d>
                      <m:dPr>
                        <m:ctrlPr>
                          <a:rPr lang="en-GB" i="1">
                            <a:latin typeface="Cambria Math" panose="02040503050406030204" pitchFamily="18" charset="0"/>
                          </a:rPr>
                        </m:ctrlPr>
                      </m:dPr>
                      <m:e>
                        <m:r>
                          <a:rPr lang="en-GB" b="0" i="1" smtClean="0">
                            <a:latin typeface="Cambria Math" panose="02040503050406030204" pitchFamily="18" charset="0"/>
                          </a:rPr>
                          <m:t>6</m:t>
                        </m:r>
                        <m:r>
                          <a:rPr lang="en-GB" i="1">
                            <a:latin typeface="Cambria Math" panose="02040503050406030204" pitchFamily="18" charset="0"/>
                          </a:rPr>
                          <m:t>,</m:t>
                        </m:r>
                        <m:r>
                          <a:rPr lang="en-GB" b="0" i="1" smtClean="0">
                            <a:latin typeface="Cambria Math" panose="02040503050406030204" pitchFamily="18" charset="0"/>
                          </a:rPr>
                          <m:t>−3</m:t>
                        </m:r>
                      </m:e>
                    </m:d>
                  </m:oMath>
                </a14:m>
                <a:r>
                  <a:rPr lang="en-GB" dirty="0"/>
                  <a:t>   		</a:t>
                </a:r>
                <a14:m>
                  <m:oMath xmlns:m="http://schemas.openxmlformats.org/officeDocument/2006/math">
                    <m:rad>
                      <m:radPr>
                        <m:degHide m:val="on"/>
                        <m:ctrlPr>
                          <a:rPr lang="en-GB" i="1" dirty="0">
                            <a:latin typeface="Cambria Math" panose="02040503050406030204" pitchFamily="18" charset="0"/>
                          </a:rPr>
                        </m:ctrlPr>
                      </m:radPr>
                      <m:deg/>
                      <m:e>
                        <m:sSup>
                          <m:sSupPr>
                            <m:ctrlPr>
                              <a:rPr lang="en-GB" i="1" dirty="0">
                                <a:latin typeface="Cambria Math" panose="02040503050406030204" pitchFamily="18" charset="0"/>
                              </a:rPr>
                            </m:ctrlPr>
                          </m:sSupPr>
                          <m:e>
                            <m:r>
                              <a:rPr lang="en-GB" b="0" i="1" dirty="0" smtClean="0">
                                <a:latin typeface="Cambria Math" panose="02040503050406030204" pitchFamily="18" charset="0"/>
                              </a:rPr>
                              <m:t>1</m:t>
                            </m:r>
                          </m:e>
                          <m:sup>
                            <m:r>
                              <a:rPr lang="en-GB" i="1" dirty="0">
                                <a:latin typeface="Cambria Math" panose="02040503050406030204" pitchFamily="18" charset="0"/>
                              </a:rPr>
                              <m:t>2</m:t>
                            </m:r>
                          </m:sup>
                        </m:sSup>
                        <m:r>
                          <a:rPr lang="en-GB" i="1" dirty="0">
                            <a:latin typeface="Cambria Math" panose="02040503050406030204" pitchFamily="18" charset="0"/>
                          </a:rPr>
                          <m:t>+</m:t>
                        </m:r>
                        <m:sSup>
                          <m:sSupPr>
                            <m:ctrlPr>
                              <a:rPr lang="en-GB" i="1" dirty="0">
                                <a:latin typeface="Cambria Math" panose="02040503050406030204" pitchFamily="18" charset="0"/>
                              </a:rPr>
                            </m:ctrlPr>
                          </m:sSupPr>
                          <m:e>
                            <m:r>
                              <a:rPr lang="en-GB" b="0" i="1" dirty="0" smtClean="0">
                                <a:latin typeface="Cambria Math" panose="02040503050406030204" pitchFamily="18" charset="0"/>
                              </a:rPr>
                              <m:t>4</m:t>
                            </m:r>
                          </m:e>
                          <m:sup>
                            <m:r>
                              <a:rPr lang="en-GB" i="1" dirty="0">
                                <a:latin typeface="Cambria Math" panose="02040503050406030204" pitchFamily="18" charset="0"/>
                              </a:rPr>
                              <m:t>2</m:t>
                            </m:r>
                          </m:sup>
                        </m:sSup>
                      </m:e>
                    </m:rad>
                    <m:r>
                      <a:rPr lang="en-GB" i="1" dirty="0">
                        <a:latin typeface="Cambria Math" panose="02040503050406030204" pitchFamily="18" charset="0"/>
                      </a:rPr>
                      <m:t>=</m:t>
                    </m:r>
                    <m:rad>
                      <m:radPr>
                        <m:degHide m:val="on"/>
                        <m:ctrlPr>
                          <a:rPr lang="en-GB" i="1" dirty="0">
                            <a:latin typeface="Cambria Math" panose="02040503050406030204" pitchFamily="18" charset="0"/>
                          </a:rPr>
                        </m:ctrlPr>
                      </m:radPr>
                      <m:deg/>
                      <m:e>
                        <m:r>
                          <a:rPr lang="en-GB" i="1" dirty="0">
                            <a:latin typeface="Cambria Math" panose="02040503050406030204" pitchFamily="18" charset="0"/>
                          </a:rPr>
                          <m:t>1</m:t>
                        </m:r>
                        <m:r>
                          <a:rPr lang="en-GB" b="0" i="1" dirty="0" smtClean="0">
                            <a:latin typeface="Cambria Math" panose="02040503050406030204" pitchFamily="18" charset="0"/>
                          </a:rPr>
                          <m:t>7</m:t>
                        </m:r>
                      </m:e>
                    </m:rad>
                  </m:oMath>
                </a14:m>
                <a:endParaRPr lang="en-GB" dirty="0"/>
              </a:p>
              <a:p>
                <a14:m>
                  <m:oMath xmlns:m="http://schemas.openxmlformats.org/officeDocument/2006/math">
                    <m:r>
                      <a:rPr lang="en-GB" i="1">
                        <a:latin typeface="Cambria Math" panose="02040503050406030204" pitchFamily="18" charset="0"/>
                      </a:rPr>
                      <m:t>(</m:t>
                    </m:r>
                    <m:r>
                      <a:rPr lang="en-GB" b="0" i="1" smtClean="0">
                        <a:latin typeface="Cambria Math" panose="02040503050406030204" pitchFamily="18" charset="0"/>
                      </a:rPr>
                      <m:t>0</m:t>
                    </m:r>
                    <m:r>
                      <a:rPr lang="en-GB" i="1">
                        <a:latin typeface="Cambria Math" panose="02040503050406030204" pitchFamily="18" charset="0"/>
                      </a:rPr>
                      <m:t>,</m:t>
                    </m:r>
                    <m:r>
                      <a:rPr lang="en-GB" b="0" i="1" smtClean="0">
                        <a:latin typeface="Cambria Math" panose="02040503050406030204" pitchFamily="18" charset="0"/>
                      </a:rPr>
                      <m:t>−2</m:t>
                    </m:r>
                    <m:r>
                      <a:rPr lang="en-GB" i="1">
                        <a:latin typeface="Cambria Math" panose="02040503050406030204" pitchFamily="18" charset="0"/>
                      </a:rPr>
                      <m:t>)</m:t>
                    </m:r>
                  </m:oMath>
                </a14:m>
                <a:r>
                  <a:rPr lang="en-GB" dirty="0"/>
                  <a:t> and </a:t>
                </a:r>
                <a14:m>
                  <m:oMath xmlns:m="http://schemas.openxmlformats.org/officeDocument/2006/math">
                    <m:d>
                      <m:dPr>
                        <m:ctrlPr>
                          <a:rPr lang="en-GB" i="1">
                            <a:latin typeface="Cambria Math" panose="02040503050406030204" pitchFamily="18" charset="0"/>
                          </a:rPr>
                        </m:ctrlPr>
                      </m:dPr>
                      <m:e>
                        <m:r>
                          <a:rPr lang="en-GB" b="0" i="1" smtClean="0">
                            <a:latin typeface="Cambria Math" panose="02040503050406030204" pitchFamily="18" charset="0"/>
                          </a:rPr>
                          <m:t>−1</m:t>
                        </m:r>
                        <m:r>
                          <a:rPr lang="en-GB" i="1">
                            <a:latin typeface="Cambria Math" panose="02040503050406030204" pitchFamily="18" charset="0"/>
                          </a:rPr>
                          <m:t>,</m:t>
                        </m:r>
                        <m:r>
                          <a:rPr lang="en-GB" b="0" i="1" smtClean="0">
                            <a:latin typeface="Cambria Math" panose="02040503050406030204" pitchFamily="18" charset="0"/>
                          </a:rPr>
                          <m:t>3</m:t>
                        </m:r>
                      </m:e>
                    </m:d>
                  </m:oMath>
                </a14:m>
                <a:r>
                  <a:rPr lang="en-GB" dirty="0"/>
                  <a:t>   	</a:t>
                </a:r>
                <a14:m>
                  <m:oMath xmlns:m="http://schemas.openxmlformats.org/officeDocument/2006/math">
                    <m:rad>
                      <m:radPr>
                        <m:degHide m:val="on"/>
                        <m:ctrlPr>
                          <a:rPr lang="en-GB" i="1" dirty="0">
                            <a:latin typeface="Cambria Math" panose="02040503050406030204" pitchFamily="18" charset="0"/>
                          </a:rPr>
                        </m:ctrlPr>
                      </m:radPr>
                      <m:deg/>
                      <m:e>
                        <m:sSup>
                          <m:sSupPr>
                            <m:ctrlPr>
                              <a:rPr lang="en-GB" i="1" dirty="0">
                                <a:latin typeface="Cambria Math" panose="02040503050406030204" pitchFamily="18" charset="0"/>
                              </a:rPr>
                            </m:ctrlPr>
                          </m:sSupPr>
                          <m:e>
                            <m:r>
                              <a:rPr lang="en-GB" i="1" dirty="0">
                                <a:latin typeface="Cambria Math" panose="02040503050406030204" pitchFamily="18" charset="0"/>
                              </a:rPr>
                              <m:t>1</m:t>
                            </m:r>
                          </m:e>
                          <m:sup>
                            <m:r>
                              <a:rPr lang="en-GB" i="1" dirty="0">
                                <a:latin typeface="Cambria Math" panose="02040503050406030204" pitchFamily="18" charset="0"/>
                              </a:rPr>
                              <m:t>2</m:t>
                            </m:r>
                          </m:sup>
                        </m:sSup>
                        <m:r>
                          <a:rPr lang="en-GB" i="1" dirty="0">
                            <a:latin typeface="Cambria Math" panose="02040503050406030204" pitchFamily="18" charset="0"/>
                          </a:rPr>
                          <m:t>+</m:t>
                        </m:r>
                        <m:sSup>
                          <m:sSupPr>
                            <m:ctrlPr>
                              <a:rPr lang="en-GB" i="1" dirty="0">
                                <a:latin typeface="Cambria Math" panose="02040503050406030204" pitchFamily="18" charset="0"/>
                              </a:rPr>
                            </m:ctrlPr>
                          </m:sSupPr>
                          <m:e>
                            <m:r>
                              <a:rPr lang="en-GB" b="0" i="1" dirty="0" smtClean="0">
                                <a:latin typeface="Cambria Math" panose="02040503050406030204" pitchFamily="18" charset="0"/>
                              </a:rPr>
                              <m:t>5</m:t>
                            </m:r>
                          </m:e>
                          <m:sup>
                            <m:r>
                              <a:rPr lang="en-GB" i="1" dirty="0">
                                <a:latin typeface="Cambria Math" panose="02040503050406030204" pitchFamily="18" charset="0"/>
                              </a:rPr>
                              <m:t>2</m:t>
                            </m:r>
                          </m:sup>
                        </m:sSup>
                      </m:e>
                    </m:rad>
                    <m:r>
                      <a:rPr lang="en-GB" i="1" dirty="0">
                        <a:latin typeface="Cambria Math" panose="02040503050406030204" pitchFamily="18" charset="0"/>
                      </a:rPr>
                      <m:t>=</m:t>
                    </m:r>
                    <m:rad>
                      <m:radPr>
                        <m:degHide m:val="on"/>
                        <m:ctrlPr>
                          <a:rPr lang="en-GB" i="1" dirty="0">
                            <a:latin typeface="Cambria Math" panose="02040503050406030204" pitchFamily="18" charset="0"/>
                          </a:rPr>
                        </m:ctrlPr>
                      </m:radPr>
                      <m:deg/>
                      <m:e>
                        <m:r>
                          <a:rPr lang="en-GB" b="0" i="1" dirty="0" smtClean="0">
                            <a:latin typeface="Cambria Math" panose="02040503050406030204" pitchFamily="18" charset="0"/>
                          </a:rPr>
                          <m:t>26</m:t>
                        </m:r>
                      </m:e>
                    </m:rad>
                  </m:oMath>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323528" y="836712"/>
                <a:ext cx="5472608" cy="1640449"/>
              </a:xfrm>
              <a:prstGeom prst="rect">
                <a:avLst/>
              </a:prstGeom>
              <a:blipFill rotWithShape="0">
                <a:blip r:embed="rId2"/>
                <a:stretch>
                  <a:fillRect l="-891" t="-1859" b="-1487"/>
                </a:stretch>
              </a:blipFill>
            </p:spPr>
            <p:txBody>
              <a:bodyPr/>
              <a:lstStyle/>
              <a:p>
                <a:r>
                  <a:rPr lang="en-GB">
                    <a:noFill/>
                  </a:rPr>
                  <a:t> </a:t>
                </a:r>
              </a:p>
            </p:txBody>
          </p:sp>
        </mc:Fallback>
      </mc:AlternateContent>
      <p:sp>
        <p:nvSpPr>
          <p:cNvPr id="6" name="TextBox 5"/>
          <p:cNvSpPr txBox="1"/>
          <p:nvPr/>
        </p:nvSpPr>
        <p:spPr>
          <a:xfrm>
            <a:off x="5864957" y="1872435"/>
            <a:ext cx="3024336" cy="132343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a:t>Bro Note</a:t>
            </a:r>
            <a:r>
              <a:rPr lang="en-GB" sz="1600" dirty="0"/>
              <a:t>: Note that unlike with gradient, we don’t care if the difference is positive or negative (it’s being squared to make it positive anyway!)</a:t>
            </a:r>
          </a:p>
        </p:txBody>
      </p:sp>
      <p:cxnSp>
        <p:nvCxnSpPr>
          <p:cNvPr id="8" name="Straight Arrow Connector 7"/>
          <p:cNvCxnSpPr>
            <a:stCxn id="6" idx="1"/>
          </p:cNvCxnSpPr>
          <p:nvPr/>
        </p:nvCxnSpPr>
        <p:spPr>
          <a:xfrm flipH="1" flipV="1">
            <a:off x="5004048" y="1916832"/>
            <a:ext cx="860909" cy="61732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9" name="Rectangle 8"/>
          <p:cNvSpPr/>
          <p:nvPr/>
        </p:nvSpPr>
        <p:spPr>
          <a:xfrm>
            <a:off x="3029803" y="1286724"/>
            <a:ext cx="2015922" cy="4098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0" name="Rectangle 9"/>
          <p:cNvSpPr/>
          <p:nvPr/>
        </p:nvSpPr>
        <p:spPr>
          <a:xfrm>
            <a:off x="3029803" y="1711895"/>
            <a:ext cx="2015922" cy="3702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1" name="Rectangle 10"/>
          <p:cNvSpPr/>
          <p:nvPr/>
        </p:nvSpPr>
        <p:spPr>
          <a:xfrm>
            <a:off x="3038499" y="2094528"/>
            <a:ext cx="2015922" cy="3702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mc:AlternateContent xmlns:mc="http://schemas.openxmlformats.org/markup-compatibility/2006" xmlns:a14="http://schemas.microsoft.com/office/drawing/2010/main">
        <mc:Choice Requires="a14">
          <p:sp>
            <p:nvSpPr>
              <p:cNvPr id="12" name="TextBox 11"/>
              <p:cNvSpPr txBox="1"/>
              <p:nvPr/>
            </p:nvSpPr>
            <p:spPr>
              <a:xfrm>
                <a:off x="367595" y="4162487"/>
                <a:ext cx="5472608" cy="1640449"/>
              </a:xfrm>
              <a:prstGeom prst="rect">
                <a:avLst/>
              </a:prstGeom>
              <a:noFill/>
            </p:spPr>
            <p:txBody>
              <a:bodyPr wrap="square" rtlCol="0">
                <a:spAutoFit/>
              </a:bodyPr>
              <a:lstStyle/>
              <a:p>
                <a:r>
                  <a:rPr lang="en-GB" b="1" dirty="0"/>
                  <a:t>Distance between:</a:t>
                </a:r>
              </a:p>
              <a:p>
                <a:endParaRPr lang="en-GB" dirty="0"/>
              </a:p>
              <a:p>
                <a14:m>
                  <m:oMath xmlns:m="http://schemas.openxmlformats.org/officeDocument/2006/math">
                    <m:r>
                      <a:rPr lang="en-GB" b="0" i="1" smtClean="0">
                        <a:latin typeface="Cambria Math" panose="02040503050406030204" pitchFamily="18" charset="0"/>
                      </a:rPr>
                      <m:t>(1,10)</m:t>
                    </m:r>
                  </m:oMath>
                </a14:m>
                <a:r>
                  <a:rPr lang="en-GB" dirty="0"/>
                  <a:t> and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4,14</m:t>
                        </m:r>
                      </m:e>
                    </m:d>
                  </m:oMath>
                </a14:m>
                <a:r>
                  <a:rPr lang="en-GB" dirty="0"/>
                  <a:t>   	</a:t>
                </a:r>
                <a14:m>
                  <m:oMath xmlns:m="http://schemas.openxmlformats.org/officeDocument/2006/math">
                    <m:rad>
                      <m:radPr>
                        <m:degHide m:val="on"/>
                        <m:ctrlPr>
                          <a:rPr lang="en-GB" b="0" i="1" dirty="0" smtClean="0">
                            <a:latin typeface="Cambria Math" panose="02040503050406030204" pitchFamily="18" charset="0"/>
                          </a:rPr>
                        </m:ctrlPr>
                      </m:radPr>
                      <m:deg/>
                      <m:e>
                        <m:sSup>
                          <m:sSupPr>
                            <m:ctrlPr>
                              <a:rPr lang="en-GB" b="0" i="1" dirty="0" smtClean="0">
                                <a:latin typeface="Cambria Math" panose="02040503050406030204" pitchFamily="18" charset="0"/>
                              </a:rPr>
                            </m:ctrlPr>
                          </m:sSupPr>
                          <m:e>
                            <m:r>
                              <a:rPr lang="en-GB" b="0" i="1" dirty="0" smtClean="0">
                                <a:latin typeface="Cambria Math" panose="02040503050406030204" pitchFamily="18" charset="0"/>
                              </a:rPr>
                              <m:t>3</m:t>
                            </m:r>
                          </m:e>
                          <m:sup>
                            <m:r>
                              <a:rPr lang="en-GB" b="0" i="1" dirty="0" smtClean="0">
                                <a:latin typeface="Cambria Math" panose="02040503050406030204" pitchFamily="18" charset="0"/>
                              </a:rPr>
                              <m:t>2</m:t>
                            </m:r>
                          </m:sup>
                        </m:sSup>
                        <m:r>
                          <a:rPr lang="en-GB" b="0" i="1" dirty="0" smtClean="0">
                            <a:latin typeface="Cambria Math" panose="02040503050406030204" pitchFamily="18" charset="0"/>
                          </a:rPr>
                          <m:t>+</m:t>
                        </m:r>
                        <m:sSup>
                          <m:sSupPr>
                            <m:ctrlPr>
                              <a:rPr lang="en-GB" b="0" i="1" dirty="0" smtClean="0">
                                <a:latin typeface="Cambria Math" panose="02040503050406030204" pitchFamily="18" charset="0"/>
                              </a:rPr>
                            </m:ctrlPr>
                          </m:sSupPr>
                          <m:e>
                            <m:r>
                              <a:rPr lang="en-GB" b="0" i="1" dirty="0" smtClean="0">
                                <a:latin typeface="Cambria Math" panose="02040503050406030204" pitchFamily="18" charset="0"/>
                              </a:rPr>
                              <m:t>4</m:t>
                            </m:r>
                          </m:e>
                          <m:sup>
                            <m:r>
                              <a:rPr lang="en-GB" b="0" i="1" dirty="0" smtClean="0">
                                <a:latin typeface="Cambria Math" panose="02040503050406030204" pitchFamily="18" charset="0"/>
                              </a:rPr>
                              <m:t>2</m:t>
                            </m:r>
                          </m:sup>
                        </m:sSup>
                      </m:e>
                    </m:rad>
                    <m:r>
                      <a:rPr lang="en-GB" b="0" i="1" dirty="0" smtClean="0">
                        <a:latin typeface="Cambria Math" panose="02040503050406030204" pitchFamily="18" charset="0"/>
                      </a:rPr>
                      <m:t>=5</m:t>
                    </m:r>
                  </m:oMath>
                </a14:m>
                <a:endParaRPr lang="en-GB" dirty="0"/>
              </a:p>
              <a:p>
                <a14:m>
                  <m:oMath xmlns:m="http://schemas.openxmlformats.org/officeDocument/2006/math">
                    <m:r>
                      <a:rPr lang="en-GB" i="1">
                        <a:latin typeface="Cambria Math" panose="02040503050406030204" pitchFamily="18" charset="0"/>
                      </a:rPr>
                      <m:t>(</m:t>
                    </m:r>
                    <m:r>
                      <a:rPr lang="en-GB" b="0" i="1" smtClean="0">
                        <a:latin typeface="Cambria Math" panose="02040503050406030204" pitchFamily="18" charset="0"/>
                      </a:rPr>
                      <m:t>3</m:t>
                    </m:r>
                    <m:r>
                      <a:rPr lang="en-GB" i="1">
                        <a:latin typeface="Cambria Math" panose="02040503050406030204" pitchFamily="18" charset="0"/>
                      </a:rPr>
                      <m:t>,</m:t>
                    </m:r>
                    <m:r>
                      <a:rPr lang="en-GB" b="0" i="1" smtClean="0">
                        <a:latin typeface="Cambria Math" panose="02040503050406030204" pitchFamily="18" charset="0"/>
                      </a:rPr>
                      <m:t>−1</m:t>
                    </m:r>
                    <m:r>
                      <a:rPr lang="en-GB" i="1">
                        <a:latin typeface="Cambria Math" panose="02040503050406030204" pitchFamily="18" charset="0"/>
                      </a:rPr>
                      <m:t>)</m:t>
                    </m:r>
                  </m:oMath>
                </a14:m>
                <a:r>
                  <a:rPr lang="en-GB" dirty="0"/>
                  <a:t> and </a:t>
                </a:r>
                <a14:m>
                  <m:oMath xmlns:m="http://schemas.openxmlformats.org/officeDocument/2006/math">
                    <m:d>
                      <m:dPr>
                        <m:ctrlPr>
                          <a:rPr lang="en-GB" i="1">
                            <a:latin typeface="Cambria Math" panose="02040503050406030204" pitchFamily="18" charset="0"/>
                          </a:rPr>
                        </m:ctrlPr>
                      </m:dPr>
                      <m:e>
                        <m:r>
                          <a:rPr lang="en-GB" b="0" i="1" smtClean="0">
                            <a:latin typeface="Cambria Math" panose="02040503050406030204" pitchFamily="18" charset="0"/>
                          </a:rPr>
                          <m:t>0</m:t>
                        </m:r>
                        <m:r>
                          <a:rPr lang="en-GB" i="1">
                            <a:latin typeface="Cambria Math" panose="02040503050406030204" pitchFamily="18" charset="0"/>
                          </a:rPr>
                          <m:t>,</m:t>
                        </m:r>
                        <m:r>
                          <a:rPr lang="en-GB" b="0" i="1" smtClean="0">
                            <a:latin typeface="Cambria Math" panose="02040503050406030204" pitchFamily="18" charset="0"/>
                          </a:rPr>
                          <m:t>1</m:t>
                        </m:r>
                      </m:e>
                    </m:d>
                  </m:oMath>
                </a14:m>
                <a:r>
                  <a:rPr lang="en-GB" dirty="0"/>
                  <a:t>   		</a:t>
                </a:r>
                <a14:m>
                  <m:oMath xmlns:m="http://schemas.openxmlformats.org/officeDocument/2006/math">
                    <m:rad>
                      <m:radPr>
                        <m:degHide m:val="on"/>
                        <m:ctrlPr>
                          <a:rPr lang="en-GB" i="1" dirty="0">
                            <a:latin typeface="Cambria Math" panose="02040503050406030204" pitchFamily="18" charset="0"/>
                          </a:rPr>
                        </m:ctrlPr>
                      </m:radPr>
                      <m:deg/>
                      <m:e>
                        <m:sSup>
                          <m:sSupPr>
                            <m:ctrlPr>
                              <a:rPr lang="en-GB" i="1" dirty="0">
                                <a:latin typeface="Cambria Math" panose="02040503050406030204" pitchFamily="18" charset="0"/>
                              </a:rPr>
                            </m:ctrlPr>
                          </m:sSupPr>
                          <m:e>
                            <m:r>
                              <a:rPr lang="en-GB" b="0" i="1" dirty="0" smtClean="0">
                                <a:latin typeface="Cambria Math" panose="02040503050406030204" pitchFamily="18" charset="0"/>
                              </a:rPr>
                              <m:t>3</m:t>
                            </m:r>
                          </m:e>
                          <m:sup>
                            <m:r>
                              <a:rPr lang="en-GB" i="1" dirty="0">
                                <a:latin typeface="Cambria Math" panose="02040503050406030204" pitchFamily="18" charset="0"/>
                              </a:rPr>
                              <m:t>2</m:t>
                            </m:r>
                          </m:sup>
                        </m:sSup>
                        <m:r>
                          <a:rPr lang="en-GB" i="1" dirty="0">
                            <a:latin typeface="Cambria Math" panose="02040503050406030204" pitchFamily="18" charset="0"/>
                          </a:rPr>
                          <m:t>+</m:t>
                        </m:r>
                        <m:sSup>
                          <m:sSupPr>
                            <m:ctrlPr>
                              <a:rPr lang="en-GB" i="1" dirty="0">
                                <a:latin typeface="Cambria Math" panose="02040503050406030204" pitchFamily="18" charset="0"/>
                              </a:rPr>
                            </m:ctrlPr>
                          </m:sSupPr>
                          <m:e>
                            <m:r>
                              <a:rPr lang="en-GB" b="0" i="1" dirty="0" smtClean="0">
                                <a:latin typeface="Cambria Math" panose="02040503050406030204" pitchFamily="18" charset="0"/>
                              </a:rPr>
                              <m:t>2</m:t>
                            </m:r>
                          </m:e>
                          <m:sup>
                            <m:r>
                              <a:rPr lang="en-GB" i="1" dirty="0">
                                <a:latin typeface="Cambria Math" panose="02040503050406030204" pitchFamily="18" charset="0"/>
                              </a:rPr>
                              <m:t>2</m:t>
                            </m:r>
                          </m:sup>
                        </m:sSup>
                      </m:e>
                    </m:rad>
                    <m:r>
                      <a:rPr lang="en-GB" i="1" dirty="0">
                        <a:latin typeface="Cambria Math" panose="02040503050406030204" pitchFamily="18" charset="0"/>
                      </a:rPr>
                      <m:t>=</m:t>
                    </m:r>
                    <m:rad>
                      <m:radPr>
                        <m:degHide m:val="on"/>
                        <m:ctrlPr>
                          <a:rPr lang="en-GB" i="1" dirty="0">
                            <a:latin typeface="Cambria Math" panose="02040503050406030204" pitchFamily="18" charset="0"/>
                          </a:rPr>
                        </m:ctrlPr>
                      </m:radPr>
                      <m:deg/>
                      <m:e>
                        <m:r>
                          <a:rPr lang="en-GB" i="1" dirty="0" smtClean="0">
                            <a:latin typeface="Cambria Math" panose="02040503050406030204" pitchFamily="18" charset="0"/>
                          </a:rPr>
                          <m:t>1</m:t>
                        </m:r>
                        <m:r>
                          <a:rPr lang="en-GB" b="0" i="1" dirty="0" smtClean="0">
                            <a:latin typeface="Cambria Math" panose="02040503050406030204" pitchFamily="18" charset="0"/>
                          </a:rPr>
                          <m:t>3</m:t>
                        </m:r>
                      </m:e>
                    </m:rad>
                  </m:oMath>
                </a14:m>
                <a:endParaRPr lang="en-GB" dirty="0"/>
              </a:p>
              <a:p>
                <a14:m>
                  <m:oMath xmlns:m="http://schemas.openxmlformats.org/officeDocument/2006/math">
                    <m:r>
                      <a:rPr lang="en-GB" i="1">
                        <a:latin typeface="Cambria Math" panose="02040503050406030204" pitchFamily="18" charset="0"/>
                      </a:rPr>
                      <m:t>(</m:t>
                    </m:r>
                    <m:r>
                      <a:rPr lang="en-GB" b="0" i="1" smtClean="0">
                        <a:latin typeface="Cambria Math" panose="02040503050406030204" pitchFamily="18" charset="0"/>
                      </a:rPr>
                      <m:t>−4</m:t>
                    </m:r>
                    <m:r>
                      <a:rPr lang="en-GB" i="1">
                        <a:latin typeface="Cambria Math" panose="02040503050406030204" pitchFamily="18" charset="0"/>
                      </a:rPr>
                      <m:t>,</m:t>
                    </m:r>
                    <m:r>
                      <a:rPr lang="en-GB" b="0" i="1" smtClean="0">
                        <a:latin typeface="Cambria Math" panose="02040503050406030204" pitchFamily="18" charset="0"/>
                      </a:rPr>
                      <m:t>−2</m:t>
                    </m:r>
                    <m:r>
                      <a:rPr lang="en-GB" i="1">
                        <a:latin typeface="Cambria Math" panose="02040503050406030204" pitchFamily="18" charset="0"/>
                      </a:rPr>
                      <m:t>)</m:t>
                    </m:r>
                  </m:oMath>
                </a14:m>
                <a:r>
                  <a:rPr lang="en-GB" dirty="0"/>
                  <a:t> and </a:t>
                </a:r>
                <a14:m>
                  <m:oMath xmlns:m="http://schemas.openxmlformats.org/officeDocument/2006/math">
                    <m:d>
                      <m:dPr>
                        <m:ctrlPr>
                          <a:rPr lang="en-GB" i="1">
                            <a:latin typeface="Cambria Math" panose="02040503050406030204" pitchFamily="18" charset="0"/>
                          </a:rPr>
                        </m:ctrlPr>
                      </m:dPr>
                      <m:e>
                        <m:r>
                          <a:rPr lang="en-GB" b="0" i="1" smtClean="0">
                            <a:latin typeface="Cambria Math" panose="02040503050406030204" pitchFamily="18" charset="0"/>
                          </a:rPr>
                          <m:t>−12</m:t>
                        </m:r>
                        <m:r>
                          <a:rPr lang="en-GB" i="1">
                            <a:latin typeface="Cambria Math" panose="02040503050406030204" pitchFamily="18" charset="0"/>
                          </a:rPr>
                          <m:t>,</m:t>
                        </m:r>
                        <m:r>
                          <a:rPr lang="en-GB" b="0" i="1" smtClean="0">
                            <a:latin typeface="Cambria Math" panose="02040503050406030204" pitchFamily="18" charset="0"/>
                          </a:rPr>
                          <m:t>4</m:t>
                        </m:r>
                      </m:e>
                    </m:d>
                  </m:oMath>
                </a14:m>
                <a:r>
                  <a:rPr lang="en-GB" dirty="0"/>
                  <a:t>   	</a:t>
                </a:r>
                <a14:m>
                  <m:oMath xmlns:m="http://schemas.openxmlformats.org/officeDocument/2006/math">
                    <m:rad>
                      <m:radPr>
                        <m:degHide m:val="on"/>
                        <m:ctrlPr>
                          <a:rPr lang="en-GB" i="1" dirty="0">
                            <a:latin typeface="Cambria Math" panose="02040503050406030204" pitchFamily="18" charset="0"/>
                          </a:rPr>
                        </m:ctrlPr>
                      </m:radPr>
                      <m:deg/>
                      <m:e>
                        <m:sSup>
                          <m:sSupPr>
                            <m:ctrlPr>
                              <a:rPr lang="en-GB" i="1" dirty="0">
                                <a:latin typeface="Cambria Math" panose="02040503050406030204" pitchFamily="18" charset="0"/>
                              </a:rPr>
                            </m:ctrlPr>
                          </m:sSupPr>
                          <m:e>
                            <m:r>
                              <a:rPr lang="en-GB" b="0" i="1" dirty="0" smtClean="0">
                                <a:latin typeface="Cambria Math" panose="02040503050406030204" pitchFamily="18" charset="0"/>
                              </a:rPr>
                              <m:t>8</m:t>
                            </m:r>
                          </m:e>
                          <m:sup>
                            <m:r>
                              <a:rPr lang="en-GB" i="1" dirty="0">
                                <a:latin typeface="Cambria Math" panose="02040503050406030204" pitchFamily="18" charset="0"/>
                              </a:rPr>
                              <m:t>2</m:t>
                            </m:r>
                          </m:sup>
                        </m:sSup>
                        <m:r>
                          <a:rPr lang="en-GB" i="1" dirty="0">
                            <a:latin typeface="Cambria Math" panose="02040503050406030204" pitchFamily="18" charset="0"/>
                          </a:rPr>
                          <m:t>+</m:t>
                        </m:r>
                        <m:sSup>
                          <m:sSupPr>
                            <m:ctrlPr>
                              <a:rPr lang="en-GB" b="0" i="1" dirty="0" smtClean="0">
                                <a:latin typeface="Cambria Math" panose="02040503050406030204" pitchFamily="18" charset="0"/>
                              </a:rPr>
                            </m:ctrlPr>
                          </m:sSupPr>
                          <m:e>
                            <m:r>
                              <a:rPr lang="en-GB" i="1" dirty="0" smtClean="0">
                                <a:latin typeface="Cambria Math" panose="02040503050406030204" pitchFamily="18" charset="0"/>
                              </a:rPr>
                              <m:t>6</m:t>
                            </m:r>
                          </m:e>
                          <m:sup>
                            <m:r>
                              <a:rPr lang="en-GB" b="0" i="1" dirty="0" smtClean="0">
                                <a:latin typeface="Cambria Math" panose="02040503050406030204" pitchFamily="18" charset="0"/>
                              </a:rPr>
                              <m:t>2</m:t>
                            </m:r>
                          </m:sup>
                        </m:sSup>
                      </m:e>
                    </m:rad>
                    <m:r>
                      <a:rPr lang="en-GB" i="1" dirty="0">
                        <a:latin typeface="Cambria Math" panose="02040503050406030204" pitchFamily="18" charset="0"/>
                      </a:rPr>
                      <m:t>=</m:t>
                    </m:r>
                    <m:r>
                      <a:rPr lang="en-GB" i="1" dirty="0" smtClean="0">
                        <a:latin typeface="Cambria Math" panose="02040503050406030204" pitchFamily="18" charset="0"/>
                      </a:rPr>
                      <m:t>1</m:t>
                    </m:r>
                    <m:r>
                      <a:rPr lang="en-GB" b="0" i="1" dirty="0" smtClean="0">
                        <a:latin typeface="Cambria Math" panose="02040503050406030204" pitchFamily="18" charset="0"/>
                      </a:rPr>
                      <m:t>0</m:t>
                    </m:r>
                  </m:oMath>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367595" y="4162487"/>
                <a:ext cx="5472608" cy="1640449"/>
              </a:xfrm>
              <a:prstGeom prst="rect">
                <a:avLst/>
              </a:prstGeom>
              <a:blipFill rotWithShape="0">
                <a:blip r:embed="rId3"/>
                <a:stretch>
                  <a:fillRect l="-891" t="-2230" b="-1487"/>
                </a:stretch>
              </a:blipFill>
            </p:spPr>
            <p:txBody>
              <a:bodyPr/>
              <a:lstStyle/>
              <a:p>
                <a:r>
                  <a:rPr lang="en-GB">
                    <a:noFill/>
                  </a:rPr>
                  <a:t> </a:t>
                </a:r>
              </a:p>
            </p:txBody>
          </p:sp>
        </mc:Fallback>
      </mc:AlternateContent>
      <p:sp>
        <p:nvSpPr>
          <p:cNvPr id="13" name="TextBox 12"/>
          <p:cNvSpPr txBox="1"/>
          <p:nvPr/>
        </p:nvSpPr>
        <p:spPr>
          <a:xfrm>
            <a:off x="323528" y="3573016"/>
            <a:ext cx="2520280"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err="1"/>
              <a:t>Quickfire</a:t>
            </a:r>
            <a:r>
              <a:rPr lang="en-GB" dirty="0"/>
              <a:t> Questions:</a:t>
            </a:r>
          </a:p>
        </p:txBody>
      </p:sp>
      <p:sp>
        <p:nvSpPr>
          <p:cNvPr id="14" name="Rectangle 13"/>
          <p:cNvSpPr/>
          <p:nvPr/>
        </p:nvSpPr>
        <p:spPr>
          <a:xfrm>
            <a:off x="3111690" y="4612551"/>
            <a:ext cx="1960780" cy="4098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5" name="Rectangle 14"/>
          <p:cNvSpPr/>
          <p:nvPr/>
        </p:nvSpPr>
        <p:spPr>
          <a:xfrm>
            <a:off x="3111690" y="5037722"/>
            <a:ext cx="1960780" cy="3702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6" name="Rectangle 15"/>
          <p:cNvSpPr/>
          <p:nvPr/>
        </p:nvSpPr>
        <p:spPr>
          <a:xfrm>
            <a:off x="3120386" y="5420355"/>
            <a:ext cx="1960780" cy="3702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293725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9"/>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7" restart="whenNotActive" fill="hold" evtFilter="cancelBubble" nodeType="interactiveSeq">
                <p:stCondLst>
                  <p:cond evt="onClick" delay="0">
                    <p:tgtEl>
                      <p:spTgt spid="10"/>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1"/>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5" restart="whenNotActive" fill="hold" evtFilter="cancelBubble" nodeType="interactiveSeq">
                <p:stCondLst>
                  <p:cond evt="onClick" delay="0">
                    <p:tgtEl>
                      <p:spTgt spid="15"/>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0" nodeType="clickEffect">
                                  <p:stCondLst>
                                    <p:cond delay="0"/>
                                  </p:stCondLst>
                                  <p:childTnLst>
                                    <p:animEffect transition="out" filter="fade">
                                      <p:cBhvr>
                                        <p:cTn id="39" dur="500"/>
                                        <p:tgtEl>
                                          <p:spTgt spid="15"/>
                                        </p:tgtEl>
                                      </p:cBhvr>
                                    </p:animEffect>
                                    <p:set>
                                      <p:cBhvr>
                                        <p:cTn id="40"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16"/>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0" nodeType="clickEffect">
                                  <p:stCondLst>
                                    <p:cond delay="0"/>
                                  </p:stCondLst>
                                  <p:childTnLst>
                                    <p:animEffect transition="out" filter="fade">
                                      <p:cBhvr>
                                        <p:cTn id="45" dur="500"/>
                                        <p:tgtEl>
                                          <p:spTgt spid="16"/>
                                        </p:tgtEl>
                                      </p:cBhvr>
                                    </p:animEffect>
                                    <p:set>
                                      <p:cBhvr>
                                        <p:cTn id="46"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6" grpId="0" animBg="1"/>
      <p:bldP spid="9" grpId="0" animBg="1"/>
      <p:bldP spid="10" grpId="0" animBg="1"/>
      <p:bldP spid="11" grpId="0" animBg="1"/>
      <p:bldP spid="14" grpId="0" animBg="1"/>
      <p:bldP spid="15" grpId="0" animBg="1"/>
      <p:bldP spid="1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415784" y="1268760"/>
            <a:ext cx="6840760" cy="3960440"/>
          </a:xfrm>
          <a:prstGeom prst="rect">
            <a:avLst/>
          </a:prstGeom>
          <a:noFill/>
          <a:ln>
            <a:noFill/>
          </a:ln>
          <a:effectLst>
            <a:outerShdw blurRad="63500" sx="102000" sy="102000" algn="ctr" rotWithShape="0">
              <a:prstClr val="black">
                <a:alpha val="40000"/>
              </a:prstClr>
            </a:outerShdw>
          </a:effectLst>
        </p:spPr>
      </p:pic>
      <p:grpSp>
        <p:nvGrpSpPr>
          <p:cNvPr id="3" name="Group 2"/>
          <p:cNvGrpSpPr/>
          <p:nvPr/>
        </p:nvGrpSpPr>
        <p:grpSpPr>
          <a:xfrm>
            <a:off x="0" y="0"/>
            <a:ext cx="9143074" cy="599127"/>
            <a:chOff x="0" y="13335"/>
            <a:chExt cx="9144218" cy="599127"/>
          </a:xfrm>
        </p:grpSpPr>
        <p:sp>
          <p:nvSpPr>
            <p:cNvPr id="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 So Far…</a:t>
              </a:r>
              <a:endParaRPr lang="en-GB" sz="2400" dirty="0"/>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Rectangle 5"/>
          <p:cNvSpPr/>
          <p:nvPr/>
        </p:nvSpPr>
        <p:spPr>
          <a:xfrm>
            <a:off x="391223" y="831226"/>
            <a:ext cx="3601179" cy="38869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AQA IGCSEFM June 2012 Paper 2 Q3</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TextBox 6"/>
              <p:cNvSpPr txBox="1"/>
              <p:nvPr/>
            </p:nvSpPr>
            <p:spPr>
              <a:xfrm>
                <a:off x="2915816" y="5492302"/>
                <a:ext cx="2808312" cy="4354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𝑃𝑄</m:t>
                      </m:r>
                      <m:r>
                        <a:rPr lang="en-GB" b="0" i="1" smtClean="0">
                          <a:latin typeface="Cambria Math" panose="02040503050406030204" pitchFamily="18" charset="0"/>
                        </a:rPr>
                        <m:t>=</m:t>
                      </m:r>
                      <m:rad>
                        <m:radPr>
                          <m:degHide m:val="on"/>
                          <m:ctrlPr>
                            <a:rPr lang="en-GB" b="1" i="1" smtClean="0">
                              <a:latin typeface="Cambria Math" panose="02040503050406030204" pitchFamily="18" charset="0"/>
                            </a:rPr>
                          </m:ctrlPr>
                        </m:radPr>
                        <m:deg/>
                        <m:e>
                          <m:sSup>
                            <m:sSupPr>
                              <m:ctrlPr>
                                <a:rPr lang="en-GB" b="1" i="1" smtClean="0">
                                  <a:latin typeface="Cambria Math" panose="02040503050406030204" pitchFamily="18" charset="0"/>
                                </a:rPr>
                              </m:ctrlPr>
                            </m:sSupPr>
                            <m:e>
                              <m:r>
                                <a:rPr lang="en-GB" b="1" i="1" smtClean="0">
                                  <a:latin typeface="Cambria Math" panose="02040503050406030204" pitchFamily="18" charset="0"/>
                                </a:rPr>
                                <m:t>𝟖</m:t>
                              </m:r>
                            </m:e>
                            <m:sup>
                              <m:r>
                                <a:rPr lang="en-GB" b="1" i="1" smtClean="0">
                                  <a:latin typeface="Cambria Math" panose="02040503050406030204" pitchFamily="18" charset="0"/>
                                </a:rPr>
                                <m:t>𝟐</m:t>
                              </m:r>
                            </m:sup>
                          </m:sSup>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𝟒</m:t>
                              </m:r>
                            </m:e>
                            <m:sup>
                              <m:r>
                                <a:rPr lang="en-GB" b="1" i="1" smtClean="0">
                                  <a:latin typeface="Cambria Math" panose="02040503050406030204" pitchFamily="18" charset="0"/>
                                </a:rPr>
                                <m:t>𝟐</m:t>
                              </m:r>
                            </m:sup>
                          </m:sSup>
                        </m:e>
                      </m:rad>
                      <m:r>
                        <a:rPr lang="en-GB" b="1" i="1" smtClean="0">
                          <a:latin typeface="Cambria Math" panose="02040503050406030204" pitchFamily="18" charset="0"/>
                        </a:rPr>
                        <m:t>=</m:t>
                      </m:r>
                      <m:r>
                        <a:rPr lang="en-GB" b="1" i="1" smtClean="0">
                          <a:latin typeface="Cambria Math" panose="02040503050406030204" pitchFamily="18" charset="0"/>
                        </a:rPr>
                        <m:t>𝟖</m:t>
                      </m:r>
                      <m:r>
                        <a:rPr lang="en-GB" b="1" i="1" smtClean="0">
                          <a:latin typeface="Cambria Math" panose="02040503050406030204" pitchFamily="18" charset="0"/>
                        </a:rPr>
                        <m:t>.</m:t>
                      </m:r>
                      <m:r>
                        <a:rPr lang="en-GB" b="1" i="1" smtClean="0">
                          <a:latin typeface="Cambria Math" panose="02040503050406030204" pitchFamily="18" charset="0"/>
                        </a:rPr>
                        <m:t>𝟗𝟒</m:t>
                      </m:r>
                    </m:oMath>
                  </m:oMathPara>
                </a14:m>
                <a:endParaRPr lang="en-GB" b="1" dirty="0"/>
              </a:p>
            </p:txBody>
          </p:sp>
        </mc:Choice>
        <mc:Fallback xmlns="">
          <p:sp>
            <p:nvSpPr>
              <p:cNvPr id="7" name="TextBox 6"/>
              <p:cNvSpPr txBox="1">
                <a:spLocks noRot="1" noChangeAspect="1" noMove="1" noResize="1" noEditPoints="1" noAdjustHandles="1" noChangeArrowheads="1" noChangeShapeType="1" noTextEdit="1"/>
              </p:cNvSpPr>
              <p:nvPr/>
            </p:nvSpPr>
            <p:spPr>
              <a:xfrm>
                <a:off x="2915816" y="5492302"/>
                <a:ext cx="2808312" cy="435440"/>
              </a:xfrm>
              <a:prstGeom prst="rect">
                <a:avLst/>
              </a:prstGeom>
              <a:blipFill rotWithShape="0">
                <a:blip r:embed="rId3"/>
                <a:stretch>
                  <a:fillRect b="-9859"/>
                </a:stretch>
              </a:blipFill>
            </p:spPr>
            <p:txBody>
              <a:bodyPr/>
              <a:lstStyle/>
              <a:p>
                <a:r>
                  <a:rPr lang="en-GB">
                    <a:noFill/>
                  </a:rPr>
                  <a:t> </a:t>
                </a:r>
              </a:p>
            </p:txBody>
          </p:sp>
        </mc:Fallback>
      </mc:AlternateContent>
      <p:sp>
        <p:nvSpPr>
          <p:cNvPr id="8" name="Rectangle 7"/>
          <p:cNvSpPr/>
          <p:nvPr/>
        </p:nvSpPr>
        <p:spPr>
          <a:xfrm>
            <a:off x="3766022" y="5462456"/>
            <a:ext cx="2318146" cy="6308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35961695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Intersection of lines</a:t>
              </a:r>
              <a:endParaRPr lang="en-GB" sz="24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6" name="Straight Arrow Connector 5"/>
          <p:cNvCxnSpPr/>
          <p:nvPr/>
        </p:nvCxnSpPr>
        <p:spPr>
          <a:xfrm flipV="1">
            <a:off x="1043608" y="1340768"/>
            <a:ext cx="0" cy="309634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 name="Straight Arrow Connector 6"/>
          <p:cNvCxnSpPr/>
          <p:nvPr/>
        </p:nvCxnSpPr>
        <p:spPr>
          <a:xfrm>
            <a:off x="1043608" y="4437112"/>
            <a:ext cx="367240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4699889" y="4238012"/>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4699889" y="4238012"/>
                <a:ext cx="360040" cy="369332"/>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863588" y="958529"/>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863588" y="958529"/>
                <a:ext cx="360040" cy="369332"/>
              </a:xfrm>
              <a:prstGeom prst="rect">
                <a:avLst/>
              </a:prstGeom>
              <a:blipFill rotWithShape="0">
                <a:blip r:embed="rId3"/>
                <a:stretch>
                  <a:fillRect b="-6557"/>
                </a:stretch>
              </a:blipFill>
            </p:spPr>
            <p:txBody>
              <a:bodyPr/>
              <a:lstStyle/>
              <a:p>
                <a:r>
                  <a:rPr lang="en-GB">
                    <a:noFill/>
                  </a:rPr>
                  <a:t> </a:t>
                </a:r>
              </a:p>
            </p:txBody>
          </p:sp>
        </mc:Fallback>
      </mc:AlternateContent>
      <p:cxnSp>
        <p:nvCxnSpPr>
          <p:cNvPr id="13" name="Straight Connector 12"/>
          <p:cNvCxnSpPr/>
          <p:nvPr/>
        </p:nvCxnSpPr>
        <p:spPr>
          <a:xfrm flipV="1">
            <a:off x="1043608" y="1327861"/>
            <a:ext cx="1152128" cy="3094817"/>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flipH="1" flipV="1">
            <a:off x="725053" y="1761434"/>
            <a:ext cx="3630923" cy="284591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2520006" y="3109044"/>
                <a:ext cx="200009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+2</m:t>
                      </m:r>
                      <m:r>
                        <a:rPr lang="en-GB" b="0" i="1" smtClean="0">
                          <a:latin typeface="Cambria Math" panose="02040503050406030204" pitchFamily="18" charset="0"/>
                        </a:rPr>
                        <m:t>𝑦</m:t>
                      </m:r>
                      <m:r>
                        <a:rPr lang="en-GB" b="0" i="1" smtClean="0">
                          <a:latin typeface="Cambria Math" panose="02040503050406030204" pitchFamily="18" charset="0"/>
                        </a:rPr>
                        <m:t>=4</m:t>
                      </m:r>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2520006" y="3109044"/>
                <a:ext cx="2000097" cy="369332"/>
              </a:xfrm>
              <a:prstGeom prst="rect">
                <a:avLst/>
              </a:prstGeom>
              <a:blipFill rotWithShape="0">
                <a:blip r:embed="rId4"/>
                <a:stretch>
                  <a:fillRect b="-114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1699745" y="1594602"/>
                <a:ext cx="164812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=3</m:t>
                      </m:r>
                      <m:r>
                        <a:rPr lang="en-GB" b="0" i="1" smtClean="0">
                          <a:latin typeface="Cambria Math" panose="02040503050406030204" pitchFamily="18" charset="0"/>
                        </a:rPr>
                        <m:t>𝑥</m:t>
                      </m:r>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1699745" y="1594602"/>
                <a:ext cx="1648120" cy="369332"/>
              </a:xfrm>
              <a:prstGeom prst="rect">
                <a:avLst/>
              </a:prstGeom>
              <a:blipFill rotWithShape="0">
                <a:blip r:embed="rId5"/>
                <a:stretch>
                  <a:fillRect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5292080" y="756319"/>
                <a:ext cx="3616527" cy="5967531"/>
              </a:xfrm>
              <a:prstGeom prst="rect">
                <a:avLst/>
              </a:prstGeom>
              <a:noFill/>
            </p:spPr>
            <p:txBody>
              <a:bodyPr wrap="square" rtlCol="0">
                <a:spAutoFit/>
              </a:bodyPr>
              <a:lstStyle/>
              <a:p>
                <a:r>
                  <a:rPr lang="en-GB" dirty="0"/>
                  <a:t>The diagram shows two lines with equations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=3</m:t>
                    </m:r>
                    <m:r>
                      <a:rPr lang="en-GB" b="0" i="1" smtClean="0">
                        <a:latin typeface="Cambria Math" panose="02040503050406030204" pitchFamily="18" charset="0"/>
                      </a:rPr>
                      <m:t>𝑥</m:t>
                    </m:r>
                  </m:oMath>
                </a14:m>
                <a:r>
                  <a:rPr lang="en-GB" dirty="0"/>
                  <a:t> and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+2</m:t>
                    </m:r>
                    <m:r>
                      <a:rPr lang="en-GB" b="0" i="1" smtClean="0">
                        <a:latin typeface="Cambria Math" panose="02040503050406030204" pitchFamily="18" charset="0"/>
                      </a:rPr>
                      <m:t>𝑦</m:t>
                    </m:r>
                    <m:r>
                      <a:rPr lang="en-GB" b="0" i="1" smtClean="0">
                        <a:latin typeface="Cambria Math" panose="02040503050406030204" pitchFamily="18" charset="0"/>
                      </a:rPr>
                      <m:t>=4</m:t>
                    </m:r>
                  </m:oMath>
                </a14:m>
                <a:r>
                  <a:rPr lang="en-GB" dirty="0"/>
                  <a:t>, which intersect at the point </a:t>
                </a:r>
                <a14:m>
                  <m:oMath xmlns:m="http://schemas.openxmlformats.org/officeDocument/2006/math">
                    <m:r>
                      <a:rPr lang="en-GB" b="0" i="1" smtClean="0">
                        <a:latin typeface="Cambria Math" panose="02040503050406030204" pitchFamily="18" charset="0"/>
                      </a:rPr>
                      <m:t>𝑃</m:t>
                    </m:r>
                  </m:oMath>
                </a14:m>
                <a:r>
                  <a:rPr lang="en-GB" dirty="0"/>
                  <a:t>. The line </a:t>
                </a:r>
                <a14:m>
                  <m:oMath xmlns:m="http://schemas.openxmlformats.org/officeDocument/2006/math">
                    <m:r>
                      <a:rPr lang="en-GB" b="0" i="1" smtClean="0">
                        <a:latin typeface="Cambria Math" panose="02040503050406030204" pitchFamily="18" charset="0"/>
                      </a:rPr>
                      <m:t>𝑂𝑃</m:t>
                    </m:r>
                  </m:oMath>
                </a14:m>
                <a:r>
                  <a:rPr lang="en-GB" dirty="0"/>
                  <a:t> passes through the origin.</a:t>
                </a:r>
              </a:p>
              <a:p>
                <a:endParaRPr lang="en-GB" dirty="0"/>
              </a:p>
              <a:p>
                <a:pPr marL="342900" indent="-342900">
                  <a:buAutoNum type="alphaLcParenR"/>
                </a:pPr>
                <a:r>
                  <a:rPr lang="en-GB" dirty="0"/>
                  <a:t>Determine the coordinates of </a:t>
                </a:r>
                <a14:m>
                  <m:oMath xmlns:m="http://schemas.openxmlformats.org/officeDocument/2006/math">
                    <m:r>
                      <a:rPr lang="en-GB" b="0" i="1" smtClean="0">
                        <a:latin typeface="Cambria Math" panose="02040503050406030204" pitchFamily="18" charset="0"/>
                      </a:rPr>
                      <m:t>𝑃</m:t>
                    </m:r>
                  </m:oMath>
                </a14:m>
                <a:r>
                  <a:rPr lang="en-GB" dirty="0"/>
                  <a:t>.</a:t>
                </a:r>
                <a:br>
                  <a:rPr lang="en-GB" dirty="0"/>
                </a:br>
                <a:br>
                  <a:rPr lang="en-GB" dirty="0"/>
                </a:br>
                <a:r>
                  <a:rPr lang="en-GB" b="1" dirty="0"/>
                  <a:t>Just solve two equations simultaneously.</a:t>
                </a:r>
                <a:br>
                  <a:rPr lang="en-GB" b="1" dirty="0"/>
                </a:br>
                <a14:m>
                  <m:oMath xmlns:m="http://schemas.openxmlformats.org/officeDocument/2006/math">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𝟐</m:t>
                    </m:r>
                    <m:d>
                      <m:dPr>
                        <m:ctrlPr>
                          <a:rPr lang="en-GB" b="1" i="1" smtClean="0">
                            <a:latin typeface="Cambria Math" panose="02040503050406030204" pitchFamily="18" charset="0"/>
                          </a:rPr>
                        </m:ctrlPr>
                      </m:dPr>
                      <m:e>
                        <m:r>
                          <a:rPr lang="en-GB" b="1" i="1" smtClean="0">
                            <a:latin typeface="Cambria Math" panose="02040503050406030204" pitchFamily="18" charset="0"/>
                          </a:rPr>
                          <m:t>𝟑</m:t>
                        </m:r>
                        <m:r>
                          <a:rPr lang="en-GB" b="1" i="1" smtClean="0">
                            <a:latin typeface="Cambria Math" panose="02040503050406030204" pitchFamily="18" charset="0"/>
                          </a:rPr>
                          <m:t>𝒙</m:t>
                        </m:r>
                      </m:e>
                    </m:d>
                    <m:r>
                      <a:rPr lang="en-GB" b="1" i="1" smtClean="0">
                        <a:latin typeface="Cambria Math" panose="02040503050406030204" pitchFamily="18" charset="0"/>
                      </a:rPr>
                      <m:t>=</m:t>
                    </m:r>
                    <m:r>
                      <a:rPr lang="en-GB" b="1" i="1" smtClean="0">
                        <a:latin typeface="Cambria Math" panose="02040503050406030204" pitchFamily="18" charset="0"/>
                      </a:rPr>
                      <m:t>𝟒</m:t>
                    </m:r>
                  </m:oMath>
                </a14:m>
                <a:br>
                  <a:rPr lang="en-GB" b="1" dirty="0"/>
                </a:br>
                <a14:m>
                  <m:oMath xmlns:m="http://schemas.openxmlformats.org/officeDocument/2006/math">
                    <m:r>
                      <a:rPr lang="en-GB" b="1" i="1" smtClean="0">
                        <a:latin typeface="Cambria Math" panose="02040503050406030204" pitchFamily="18" charset="0"/>
                      </a:rPr>
                      <m:t>𝟕</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𝟒</m:t>
                    </m:r>
                  </m:oMath>
                </a14:m>
                <a:br>
                  <a:rPr lang="en-GB" b="1" dirty="0"/>
                </a:br>
                <a14:m>
                  <m:oMath xmlns:m="http://schemas.openxmlformats.org/officeDocument/2006/math">
                    <m:r>
                      <a:rPr lang="en-GB" b="1" i="1" smtClean="0">
                        <a:latin typeface="Cambria Math" panose="02040503050406030204" pitchFamily="18" charset="0"/>
                      </a:rPr>
                      <m:t>𝒙</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𝟒</m:t>
                        </m:r>
                      </m:num>
                      <m:den>
                        <m:r>
                          <a:rPr lang="en-GB" b="1" i="1" smtClean="0">
                            <a:latin typeface="Cambria Math" panose="02040503050406030204" pitchFamily="18" charset="0"/>
                          </a:rPr>
                          <m:t>𝟕</m:t>
                        </m:r>
                      </m:den>
                    </m:f>
                  </m:oMath>
                </a14:m>
                <a:br>
                  <a:rPr lang="en-GB" b="1" dirty="0"/>
                </a:br>
                <a14:m>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𝟑</m:t>
                    </m:r>
                    <m:d>
                      <m:dPr>
                        <m:ctrlPr>
                          <a:rPr lang="en-GB" b="1" i="1" smtClean="0">
                            <a:latin typeface="Cambria Math" panose="02040503050406030204" pitchFamily="18" charset="0"/>
                          </a:rPr>
                        </m:ctrlPr>
                      </m:dPr>
                      <m:e>
                        <m:f>
                          <m:fPr>
                            <m:ctrlPr>
                              <a:rPr lang="en-GB" b="1" i="1" smtClean="0">
                                <a:latin typeface="Cambria Math" panose="02040503050406030204" pitchFamily="18" charset="0"/>
                              </a:rPr>
                            </m:ctrlPr>
                          </m:fPr>
                          <m:num>
                            <m:r>
                              <a:rPr lang="en-GB" b="1" i="1" smtClean="0">
                                <a:latin typeface="Cambria Math" panose="02040503050406030204" pitchFamily="18" charset="0"/>
                              </a:rPr>
                              <m:t>𝟒</m:t>
                            </m:r>
                          </m:num>
                          <m:den>
                            <m:r>
                              <a:rPr lang="en-GB" b="1" i="1" smtClean="0">
                                <a:latin typeface="Cambria Math" panose="02040503050406030204" pitchFamily="18" charset="0"/>
                              </a:rPr>
                              <m:t>𝟕</m:t>
                            </m:r>
                          </m:den>
                        </m:f>
                      </m:e>
                    </m:d>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𝟏𝟐</m:t>
                        </m:r>
                      </m:num>
                      <m:den>
                        <m:r>
                          <a:rPr lang="en-GB" b="1" i="1" smtClean="0">
                            <a:latin typeface="Cambria Math" panose="02040503050406030204" pitchFamily="18" charset="0"/>
                          </a:rPr>
                          <m:t>𝟕</m:t>
                        </m:r>
                      </m:den>
                    </m:f>
                  </m:oMath>
                </a14:m>
                <a:endParaRPr lang="en-GB" b="1" dirty="0"/>
              </a:p>
              <a:p>
                <a:endParaRPr lang="en-GB" dirty="0"/>
              </a:p>
              <a:p>
                <a:r>
                  <a:rPr lang="en-GB" dirty="0"/>
                  <a:t>b) The line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+2</m:t>
                    </m:r>
                    <m:r>
                      <a:rPr lang="en-GB" b="0" i="1" smtClean="0">
                        <a:latin typeface="Cambria Math" panose="02040503050406030204" pitchFamily="18" charset="0"/>
                      </a:rPr>
                      <m:t>𝑦</m:t>
                    </m:r>
                    <m:r>
                      <a:rPr lang="en-GB" b="0" i="1" smtClean="0">
                        <a:latin typeface="Cambria Math" panose="02040503050406030204" pitchFamily="18" charset="0"/>
                      </a:rPr>
                      <m:t>=4</m:t>
                    </m:r>
                  </m:oMath>
                </a14:m>
                <a:r>
                  <a:rPr lang="en-GB" dirty="0"/>
                  <a:t> intersects the </a:t>
                </a:r>
                <a14:m>
                  <m:oMath xmlns:m="http://schemas.openxmlformats.org/officeDocument/2006/math">
                    <m:r>
                      <a:rPr lang="en-GB" b="0" i="1" smtClean="0">
                        <a:latin typeface="Cambria Math" panose="02040503050406030204" pitchFamily="18" charset="0"/>
                      </a:rPr>
                      <m:t>𝑥</m:t>
                    </m:r>
                  </m:oMath>
                </a14:m>
                <a:r>
                  <a:rPr lang="en-GB" dirty="0"/>
                  <a:t>-axis at the point </a:t>
                </a:r>
                <a14:m>
                  <m:oMath xmlns:m="http://schemas.openxmlformats.org/officeDocument/2006/math">
                    <m:r>
                      <a:rPr lang="en-GB" b="0" i="1" smtClean="0">
                        <a:latin typeface="Cambria Math" panose="02040503050406030204" pitchFamily="18" charset="0"/>
                      </a:rPr>
                      <m:t>𝑄</m:t>
                    </m:r>
                  </m:oMath>
                </a14:m>
                <a:r>
                  <a:rPr lang="en-GB" dirty="0"/>
                  <a:t>. Determine the area of the triangle </a:t>
                </a:r>
                <a14:m>
                  <m:oMath xmlns:m="http://schemas.openxmlformats.org/officeDocument/2006/math">
                    <m:r>
                      <a:rPr lang="en-GB" b="0" i="1" smtClean="0">
                        <a:latin typeface="Cambria Math" panose="02040503050406030204" pitchFamily="18" charset="0"/>
                      </a:rPr>
                      <m:t>𝑂𝑃𝑄</m:t>
                    </m:r>
                  </m:oMath>
                </a14:m>
                <a:r>
                  <a:rPr lang="en-GB" dirty="0"/>
                  <a:t>.</a:t>
                </a:r>
              </a:p>
              <a:p>
                <a:r>
                  <a:rPr lang="en-GB" b="1" dirty="0"/>
                  <a:t>When </a:t>
                </a:r>
                <a14:m>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 </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𝟒</m:t>
                    </m:r>
                  </m:oMath>
                </a14:m>
                <a:endParaRPr lang="en-GB" b="1" dirty="0"/>
              </a:p>
              <a:p>
                <a:r>
                  <a:rPr lang="en-GB" b="1" dirty="0"/>
                  <a:t>Area </a:t>
                </a:r>
                <a14:m>
                  <m:oMath xmlns:m="http://schemas.openxmlformats.org/officeDocument/2006/math">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𝟐</m:t>
                        </m:r>
                      </m:den>
                    </m:f>
                    <m:r>
                      <a:rPr lang="en-GB" b="1" i="1" smtClean="0">
                        <a:latin typeface="Cambria Math" panose="02040503050406030204" pitchFamily="18" charset="0"/>
                      </a:rPr>
                      <m:t>×</m:t>
                    </m:r>
                    <m:r>
                      <a:rPr lang="en-GB" b="1" i="1" smtClean="0">
                        <a:latin typeface="Cambria Math" panose="02040503050406030204" pitchFamily="18" charset="0"/>
                      </a:rPr>
                      <m:t>𝟒</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𝟏𝟐</m:t>
                        </m:r>
                      </m:num>
                      <m:den>
                        <m:r>
                          <a:rPr lang="en-GB" b="1" i="1" smtClean="0">
                            <a:latin typeface="Cambria Math" panose="02040503050406030204" pitchFamily="18" charset="0"/>
                          </a:rPr>
                          <m:t>𝟕</m:t>
                        </m:r>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𝟐𝟒</m:t>
                        </m:r>
                      </m:num>
                      <m:den>
                        <m:r>
                          <a:rPr lang="en-GB" b="1" i="1" smtClean="0">
                            <a:latin typeface="Cambria Math" panose="02040503050406030204" pitchFamily="18" charset="0"/>
                          </a:rPr>
                          <m:t>𝟕</m:t>
                        </m:r>
                      </m:den>
                    </m:f>
                  </m:oMath>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5292080" y="756319"/>
                <a:ext cx="3616527" cy="5967531"/>
              </a:xfrm>
              <a:prstGeom prst="rect">
                <a:avLst/>
              </a:prstGeom>
              <a:blipFill rotWithShape="0">
                <a:blip r:embed="rId6"/>
                <a:stretch>
                  <a:fillRect l="-1349" t="-511" r="-101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1625064" y="2321965"/>
                <a:ext cx="60803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1625064" y="2321965"/>
                <a:ext cx="608037" cy="369332"/>
              </a:xfrm>
              <a:prstGeom prst="rect">
                <a:avLst/>
              </a:prstGeom>
              <a:blipFill rotWithShape="0">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3726214" y="4437112"/>
                <a:ext cx="60803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𝑄</m:t>
                      </m:r>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3726214" y="4437112"/>
                <a:ext cx="608037" cy="369332"/>
              </a:xfrm>
              <a:prstGeom prst="rect">
                <a:avLst/>
              </a:prstGeom>
              <a:blipFill rotWithShape="0">
                <a:blip r:embed="rId8"/>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702391" y="4437112"/>
                <a:ext cx="60803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𝑂</m:t>
                      </m:r>
                    </m:oMath>
                  </m:oMathPara>
                </a14:m>
                <a:endParaRPr lang="en-GB" dirty="0"/>
              </a:p>
            </p:txBody>
          </p:sp>
        </mc:Choice>
        <mc:Fallback xmlns="">
          <p:sp>
            <p:nvSpPr>
              <p:cNvPr id="22" name="TextBox 21"/>
              <p:cNvSpPr txBox="1">
                <a:spLocks noRot="1" noChangeAspect="1" noMove="1" noResize="1" noEditPoints="1" noAdjustHandles="1" noChangeArrowheads="1" noChangeShapeType="1" noTextEdit="1"/>
              </p:cNvSpPr>
              <p:nvPr/>
            </p:nvSpPr>
            <p:spPr>
              <a:xfrm>
                <a:off x="702391" y="4437112"/>
                <a:ext cx="608037" cy="369332"/>
              </a:xfrm>
              <a:prstGeom prst="rect">
                <a:avLst/>
              </a:prstGeom>
              <a:blipFill rotWithShape="0">
                <a:blip r:embed="rId9"/>
                <a:stretch>
                  <a:fillRect/>
                </a:stretch>
              </a:blipFill>
            </p:spPr>
            <p:txBody>
              <a:bodyPr/>
              <a:lstStyle/>
              <a:p>
                <a:r>
                  <a:rPr lang="en-GB">
                    <a:noFill/>
                  </a:rPr>
                  <a:t> </a:t>
                </a:r>
              </a:p>
            </p:txBody>
          </p:sp>
        </mc:Fallback>
      </mc:AlternateContent>
      <p:sp>
        <p:nvSpPr>
          <p:cNvPr id="23" name="Rectangle 22"/>
          <p:cNvSpPr/>
          <p:nvPr/>
        </p:nvSpPr>
        <p:spPr>
          <a:xfrm>
            <a:off x="5627871" y="2598070"/>
            <a:ext cx="3152571" cy="231545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4" name="Rectangle 23"/>
          <p:cNvSpPr/>
          <p:nvPr/>
        </p:nvSpPr>
        <p:spPr>
          <a:xfrm>
            <a:off x="5365664" y="5982159"/>
            <a:ext cx="3458847" cy="7841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23284054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8" restart="whenNotActive" fill="hold" evtFilter="cancelBubble" nodeType="interactiveSeq">
                <p:stCondLst>
                  <p:cond evt="onClick" delay="0">
                    <p:tgtEl>
                      <p:spTgt spid="2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4"/>
                                        </p:tgtEl>
                                      </p:cBhvr>
                                    </p:animEffect>
                                    <p:set>
                                      <p:cBhvr>
                                        <p:cTn id="1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23" grpId="0" animBg="1"/>
      <p:bldP spid="2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Further Example</a:t>
              </a:r>
              <a:endParaRPr lang="en-GB" sz="24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5" name="Straight Arrow Connector 4"/>
          <p:cNvCxnSpPr/>
          <p:nvPr/>
        </p:nvCxnSpPr>
        <p:spPr>
          <a:xfrm flipV="1">
            <a:off x="1043608" y="1340768"/>
            <a:ext cx="0" cy="309634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 name="Straight Arrow Connector 5"/>
          <p:cNvCxnSpPr/>
          <p:nvPr/>
        </p:nvCxnSpPr>
        <p:spPr>
          <a:xfrm>
            <a:off x="1043608" y="4437112"/>
            <a:ext cx="367240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4699889" y="4238012"/>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4699889" y="4238012"/>
                <a:ext cx="360040" cy="369332"/>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863588" y="958529"/>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863588" y="958529"/>
                <a:ext cx="360040" cy="369332"/>
              </a:xfrm>
              <a:prstGeom prst="rect">
                <a:avLst/>
              </a:prstGeom>
              <a:blipFill rotWithShape="0">
                <a:blip r:embed="rId3"/>
                <a:stretch>
                  <a:fillRect b="-6557"/>
                </a:stretch>
              </a:blipFill>
            </p:spPr>
            <p:txBody>
              <a:bodyPr/>
              <a:lstStyle/>
              <a:p>
                <a:r>
                  <a:rPr lang="en-GB">
                    <a:noFill/>
                  </a:rPr>
                  <a:t> </a:t>
                </a:r>
              </a:p>
            </p:txBody>
          </p:sp>
        </mc:Fallback>
      </mc:AlternateContent>
      <p:cxnSp>
        <p:nvCxnSpPr>
          <p:cNvPr id="9" name="Straight Connector 8"/>
          <p:cNvCxnSpPr/>
          <p:nvPr/>
        </p:nvCxnSpPr>
        <p:spPr>
          <a:xfrm flipH="1" flipV="1">
            <a:off x="539552" y="1594603"/>
            <a:ext cx="3186662" cy="3274557"/>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H="1">
            <a:off x="666044" y="1844824"/>
            <a:ext cx="3854060" cy="1846643"/>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2993155" y="1499428"/>
                <a:ext cx="200009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+4</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2993155" y="1499428"/>
                <a:ext cx="2000097" cy="369332"/>
              </a:xfrm>
              <a:prstGeom prst="rect">
                <a:avLst/>
              </a:prstGeom>
              <a:blipFill rotWithShape="0">
                <a:blip r:embed="rId4"/>
                <a:stretch>
                  <a:fillRect b="-114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452461" y="3537003"/>
                <a:ext cx="164812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𝑦</m:t>
                      </m:r>
                      <m:r>
                        <a:rPr lang="en-GB" b="0" i="1" smtClean="0">
                          <a:latin typeface="Cambria Math" panose="02040503050406030204" pitchFamily="18" charset="0"/>
                        </a:rPr>
                        <m:t>=8</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2452461" y="3537003"/>
                <a:ext cx="1648120" cy="369332"/>
              </a:xfrm>
              <a:prstGeom prst="rect">
                <a:avLst/>
              </a:prstGeom>
              <a:blipFill rotWithShape="0">
                <a:blip r:embed="rId5"/>
                <a:stretch>
                  <a:fillRect b="-655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718100" y="2710404"/>
                <a:ext cx="60803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1718100" y="2710404"/>
                <a:ext cx="608037" cy="369332"/>
              </a:xfrm>
              <a:prstGeom prst="rect">
                <a:avLst/>
              </a:prstGeom>
              <a:blipFill rotWithShape="0">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702391" y="4437112"/>
                <a:ext cx="60803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𝑂</m:t>
                      </m:r>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a:off x="702391" y="4437112"/>
                <a:ext cx="608037" cy="369332"/>
              </a:xfrm>
              <a:prstGeom prst="rect">
                <a:avLst/>
              </a:prstGeom>
              <a:blipFill rotWithShape="0">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577386" y="3219962"/>
                <a:ext cx="60803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𝑄</m:t>
                      </m:r>
                    </m:oMath>
                  </m:oMathPara>
                </a14:m>
                <a:endParaRPr lang="en-GB" dirty="0"/>
              </a:p>
            </p:txBody>
          </p:sp>
        </mc:Choice>
        <mc:Fallback xmlns="">
          <p:sp>
            <p:nvSpPr>
              <p:cNvPr id="22" name="TextBox 21"/>
              <p:cNvSpPr txBox="1">
                <a:spLocks noRot="1" noChangeAspect="1" noMove="1" noResize="1" noEditPoints="1" noAdjustHandles="1" noChangeArrowheads="1" noChangeShapeType="1" noTextEdit="1"/>
              </p:cNvSpPr>
              <p:nvPr/>
            </p:nvSpPr>
            <p:spPr>
              <a:xfrm>
                <a:off x="577386" y="3219962"/>
                <a:ext cx="608037" cy="369332"/>
              </a:xfrm>
              <a:prstGeom prst="rect">
                <a:avLst/>
              </a:prstGeom>
              <a:blipFill rotWithShape="0">
                <a:blip r:embed="rId8"/>
                <a:stretch>
                  <a:fillRect b="-98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5292080" y="1143195"/>
                <a:ext cx="3168352" cy="4313425"/>
              </a:xfrm>
              <a:prstGeom prst="rect">
                <a:avLst/>
              </a:prstGeom>
              <a:noFill/>
            </p:spPr>
            <p:txBody>
              <a:bodyPr wrap="square" rtlCol="0">
                <a:spAutoFit/>
              </a:bodyPr>
              <a:lstStyle/>
              <a:p>
                <a:r>
                  <a:rPr lang="en-GB" dirty="0"/>
                  <a:t>Determine the length of </a:t>
                </a:r>
                <a14:m>
                  <m:oMath xmlns:m="http://schemas.openxmlformats.org/officeDocument/2006/math">
                    <m:r>
                      <a:rPr lang="en-GB" b="0" i="1" smtClean="0">
                        <a:latin typeface="Cambria Math" panose="02040503050406030204" pitchFamily="18" charset="0"/>
                      </a:rPr>
                      <m:t>𝑃𝑄</m:t>
                    </m:r>
                  </m:oMath>
                </a14:m>
                <a:r>
                  <a:rPr lang="en-GB" dirty="0"/>
                  <a:t>.</a:t>
                </a:r>
              </a:p>
              <a:p>
                <a:endParaRPr lang="en-GB" dirty="0"/>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𝟖</m:t>
                      </m:r>
                      <m:r>
                        <a:rPr lang="en-GB" b="1" i="1" smtClean="0">
                          <a:latin typeface="Cambria Math" panose="02040503050406030204" pitchFamily="18" charset="0"/>
                        </a:rPr>
                        <m:t>−</m:t>
                      </m:r>
                      <m:r>
                        <a:rPr lang="en-GB" b="1" i="1" smtClean="0">
                          <a:latin typeface="Cambria Math" panose="02040503050406030204" pitchFamily="18" charset="0"/>
                        </a:rPr>
                        <m:t>𝒚</m:t>
                      </m:r>
                    </m:oMath>
                    <m:oMath xmlns:m="http://schemas.openxmlformats.org/officeDocument/2006/math">
                      <m:r>
                        <a:rPr lang="en-GB" b="1" i="1" smtClean="0">
                          <a:latin typeface="Cambria Math" panose="02040503050406030204" pitchFamily="18" charset="0"/>
                        </a:rPr>
                        <m:t>𝟐</m:t>
                      </m:r>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𝟖</m:t>
                      </m:r>
                      <m:r>
                        <a:rPr lang="en-GB" b="1" i="1" smtClean="0">
                          <a:latin typeface="Cambria Math" panose="02040503050406030204" pitchFamily="18" charset="0"/>
                        </a:rPr>
                        <m:t>−</m:t>
                      </m:r>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𝟒</m:t>
                      </m:r>
                    </m:oMath>
                    <m:oMath xmlns:m="http://schemas.openxmlformats.org/officeDocument/2006/math">
                      <m:r>
                        <a:rPr lang="en-GB" b="1" i="1" smtClean="0">
                          <a:latin typeface="Cambria Math" panose="02040503050406030204" pitchFamily="18" charset="0"/>
                        </a:rPr>
                        <m:t>𝟑</m:t>
                      </m:r>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𝟏𝟐</m:t>
                      </m:r>
                    </m:oMath>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𝟒</m:t>
                      </m:r>
                      <m:r>
                        <a:rPr lang="en-GB" b="1" i="1" smtClean="0">
                          <a:latin typeface="Cambria Math" panose="02040503050406030204" pitchFamily="18" charset="0"/>
                        </a:rPr>
                        <m:t>  →  </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𝟒</m:t>
                      </m:r>
                    </m:oMath>
                    <m:oMath xmlns:m="http://schemas.openxmlformats.org/officeDocument/2006/math">
                      <m:r>
                        <a:rPr lang="en-GB" b="1" i="1" smtClean="0">
                          <a:latin typeface="Cambria Math" panose="02040503050406030204" pitchFamily="18" charset="0"/>
                        </a:rPr>
                        <m:t>𝑷</m:t>
                      </m:r>
                      <m:r>
                        <a:rPr lang="en-GB" b="1" i="1" smtClean="0">
                          <a:latin typeface="Cambria Math" panose="02040503050406030204" pitchFamily="18" charset="0"/>
                        </a:rPr>
                        <m:t>(</m:t>
                      </m:r>
                      <m:r>
                        <a:rPr lang="en-GB" b="1" i="1" smtClean="0">
                          <a:latin typeface="Cambria Math" panose="02040503050406030204" pitchFamily="18" charset="0"/>
                        </a:rPr>
                        <m:t>𝟒</m:t>
                      </m:r>
                      <m:r>
                        <a:rPr lang="en-GB" b="1" i="1" smtClean="0">
                          <a:latin typeface="Cambria Math" panose="02040503050406030204" pitchFamily="18" charset="0"/>
                        </a:rPr>
                        <m:t>,</m:t>
                      </m:r>
                      <m:r>
                        <a:rPr lang="en-GB" b="1" i="1" smtClean="0">
                          <a:latin typeface="Cambria Math" panose="02040503050406030204" pitchFamily="18" charset="0"/>
                        </a:rPr>
                        <m:t>𝟒</m:t>
                      </m:r>
                      <m:r>
                        <a:rPr lang="en-GB" b="1" i="1" smtClean="0">
                          <a:latin typeface="Cambria Math" panose="02040503050406030204" pitchFamily="18" charset="0"/>
                        </a:rPr>
                        <m:t>)</m:t>
                      </m:r>
                    </m:oMath>
                  </m:oMathPara>
                </a14:m>
                <a:endParaRPr lang="en-GB" b="1" dirty="0"/>
              </a:p>
              <a:p>
                <a:endParaRPr lang="en-GB" b="1" dirty="0"/>
              </a:p>
              <a:p>
                <a:r>
                  <a:rPr lang="en-GB" b="1" dirty="0"/>
                  <a:t>When </a:t>
                </a:r>
                <a14:m>
                  <m:oMath xmlns:m="http://schemas.openxmlformats.org/officeDocument/2006/math">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𝟎</m:t>
                    </m:r>
                  </m:oMath>
                </a14:m>
                <a:endParaRPr lang="en-GB" b="1" dirty="0"/>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𝟐</m:t>
                      </m:r>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𝟒</m:t>
                      </m:r>
                    </m:oMath>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𝟐</m:t>
                      </m:r>
                    </m:oMath>
                    <m:oMath xmlns:m="http://schemas.openxmlformats.org/officeDocument/2006/math">
                      <m:r>
                        <a:rPr lang="en-GB" b="1" i="1" smtClean="0">
                          <a:latin typeface="Cambria Math" panose="02040503050406030204" pitchFamily="18" charset="0"/>
                        </a:rPr>
                        <m:t>𝑸</m:t>
                      </m:r>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m:t>
                      </m:r>
                    </m:oMath>
                  </m:oMathPara>
                </a14:m>
                <a:endParaRPr lang="en-GB" b="1" dirty="0"/>
              </a:p>
              <a:p>
                <a:endParaRPr lang="en-GB" b="1" dirty="0"/>
              </a:p>
              <a:p>
                <a:r>
                  <a:rPr lang="en-GB" b="1" dirty="0"/>
                  <a:t>Distance </a:t>
                </a:r>
                <a14:m>
                  <m:oMath xmlns:m="http://schemas.openxmlformats.org/officeDocument/2006/math">
                    <m:r>
                      <a:rPr lang="en-GB" b="1" i="1" smtClean="0">
                        <a:latin typeface="Cambria Math" panose="02040503050406030204" pitchFamily="18" charset="0"/>
                      </a:rPr>
                      <m:t>𝑷𝑸</m:t>
                    </m:r>
                  </m:oMath>
                </a14:m>
                <a:r>
                  <a:rPr lang="en-GB" b="1" dirty="0"/>
                  <a:t>:</a:t>
                </a:r>
              </a:p>
              <a:p>
                <a:pPr/>
                <a14:m>
                  <m:oMathPara xmlns:m="http://schemas.openxmlformats.org/officeDocument/2006/math">
                    <m:oMathParaPr>
                      <m:jc m:val="centerGroup"/>
                    </m:oMathParaPr>
                    <m:oMath xmlns:m="http://schemas.openxmlformats.org/officeDocument/2006/math">
                      <m:rad>
                        <m:radPr>
                          <m:degHide m:val="on"/>
                          <m:ctrlPr>
                            <a:rPr lang="en-GB" b="1" i="1" smtClean="0">
                              <a:latin typeface="Cambria Math" panose="02040503050406030204" pitchFamily="18" charset="0"/>
                            </a:rPr>
                          </m:ctrlPr>
                        </m:radPr>
                        <m:deg/>
                        <m:e>
                          <m:sSup>
                            <m:sSupPr>
                              <m:ctrlPr>
                                <a:rPr lang="en-GB" b="1" i="1" smtClean="0">
                                  <a:latin typeface="Cambria Math" panose="02040503050406030204" pitchFamily="18" charset="0"/>
                                </a:rPr>
                              </m:ctrlPr>
                            </m:sSupPr>
                            <m:e>
                              <m:r>
                                <a:rPr lang="en-GB" b="1" i="1" smtClean="0">
                                  <a:latin typeface="Cambria Math" panose="02040503050406030204" pitchFamily="18" charset="0"/>
                                </a:rPr>
                                <m:t>𝟒</m:t>
                              </m:r>
                            </m:e>
                            <m:sup>
                              <m:r>
                                <a:rPr lang="en-GB" b="1" i="1" smtClean="0">
                                  <a:latin typeface="Cambria Math" panose="02040503050406030204" pitchFamily="18" charset="0"/>
                                </a:rPr>
                                <m:t>𝟐</m:t>
                              </m:r>
                            </m:sup>
                          </m:sSup>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𝟐</m:t>
                              </m:r>
                            </m:e>
                            <m:sup>
                              <m:r>
                                <a:rPr lang="en-GB" b="1" i="1" smtClean="0">
                                  <a:latin typeface="Cambria Math" panose="02040503050406030204" pitchFamily="18" charset="0"/>
                                </a:rPr>
                                <m:t>𝟐</m:t>
                              </m:r>
                            </m:sup>
                          </m:sSup>
                        </m:e>
                      </m:rad>
                      <m:r>
                        <a:rPr lang="en-GB" b="1" i="1" smtClean="0">
                          <a:latin typeface="Cambria Math" panose="02040503050406030204" pitchFamily="18" charset="0"/>
                        </a:rPr>
                        <m:t>=</m:t>
                      </m:r>
                      <m:rad>
                        <m:radPr>
                          <m:degHide m:val="on"/>
                          <m:ctrlPr>
                            <a:rPr lang="en-GB" b="1" i="1" smtClean="0">
                              <a:latin typeface="Cambria Math" panose="02040503050406030204" pitchFamily="18" charset="0"/>
                            </a:rPr>
                          </m:ctrlPr>
                        </m:radPr>
                        <m:deg/>
                        <m:e>
                          <m:r>
                            <a:rPr lang="en-GB" b="1" i="1" smtClean="0">
                              <a:latin typeface="Cambria Math" panose="02040503050406030204" pitchFamily="18" charset="0"/>
                            </a:rPr>
                            <m:t>𝟐𝟎</m:t>
                          </m:r>
                        </m:e>
                      </m:rad>
                    </m:oMath>
                  </m:oMathPara>
                </a14:m>
                <a:endParaRPr lang="en-GB" b="1" dirty="0"/>
              </a:p>
            </p:txBody>
          </p:sp>
        </mc:Choice>
        <mc:Fallback xmlns="">
          <p:sp>
            <p:nvSpPr>
              <p:cNvPr id="23" name="TextBox 22"/>
              <p:cNvSpPr txBox="1">
                <a:spLocks noRot="1" noChangeAspect="1" noMove="1" noResize="1" noEditPoints="1" noAdjustHandles="1" noChangeArrowheads="1" noChangeShapeType="1" noTextEdit="1"/>
              </p:cNvSpPr>
              <p:nvPr/>
            </p:nvSpPr>
            <p:spPr>
              <a:xfrm>
                <a:off x="5292080" y="1143195"/>
                <a:ext cx="3168352" cy="4313425"/>
              </a:xfrm>
              <a:prstGeom prst="rect">
                <a:avLst/>
              </a:prstGeom>
              <a:blipFill rotWithShape="0">
                <a:blip r:embed="rId9"/>
                <a:stretch>
                  <a:fillRect l="-1538" t="-849"/>
                </a:stretch>
              </a:blipFill>
            </p:spPr>
            <p:txBody>
              <a:bodyPr/>
              <a:lstStyle/>
              <a:p>
                <a:r>
                  <a:rPr lang="en-GB">
                    <a:noFill/>
                  </a:rPr>
                  <a:t> </a:t>
                </a:r>
              </a:p>
            </p:txBody>
          </p:sp>
        </mc:Fallback>
      </mc:AlternateContent>
      <p:sp>
        <p:nvSpPr>
          <p:cNvPr id="24" name="Rectangle 23"/>
          <p:cNvSpPr/>
          <p:nvPr/>
        </p:nvSpPr>
        <p:spPr>
          <a:xfrm>
            <a:off x="5277916" y="1672381"/>
            <a:ext cx="3279062" cy="39381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2532960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4"/>
                                        </p:tgtEl>
                                      </p:cBhvr>
                                    </p:animEffect>
                                    <p:set>
                                      <p:cBhvr>
                                        <p:cTn id="7"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2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endParaRPr lang="en-GB" sz="24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5" name="Straight Arrow Connector 4"/>
          <p:cNvCxnSpPr/>
          <p:nvPr/>
        </p:nvCxnSpPr>
        <p:spPr>
          <a:xfrm flipV="1">
            <a:off x="1043608" y="1340768"/>
            <a:ext cx="0" cy="43204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 name="Straight Arrow Connector 5"/>
          <p:cNvCxnSpPr/>
          <p:nvPr/>
        </p:nvCxnSpPr>
        <p:spPr>
          <a:xfrm>
            <a:off x="1043608" y="4437112"/>
            <a:ext cx="367240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4699889" y="4238012"/>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4699889" y="4238012"/>
                <a:ext cx="360040" cy="369332"/>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863588" y="958529"/>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863588" y="958529"/>
                <a:ext cx="360040" cy="369332"/>
              </a:xfrm>
              <a:prstGeom prst="rect">
                <a:avLst/>
              </a:prstGeom>
              <a:blipFill rotWithShape="0">
                <a:blip r:embed="rId3"/>
                <a:stretch>
                  <a:fillRect b="-6557"/>
                </a:stretch>
              </a:blipFill>
            </p:spPr>
            <p:txBody>
              <a:bodyPr/>
              <a:lstStyle/>
              <a:p>
                <a:r>
                  <a:rPr lang="en-GB">
                    <a:noFill/>
                  </a:rPr>
                  <a:t> </a:t>
                </a:r>
              </a:p>
            </p:txBody>
          </p:sp>
        </mc:Fallback>
      </mc:AlternateContent>
      <p:cxnSp>
        <p:nvCxnSpPr>
          <p:cNvPr id="9" name="Straight Connector 8"/>
          <p:cNvCxnSpPr/>
          <p:nvPr/>
        </p:nvCxnSpPr>
        <p:spPr>
          <a:xfrm flipH="1" flipV="1">
            <a:off x="539552" y="1594604"/>
            <a:ext cx="4321026" cy="1906404"/>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H="1">
            <a:off x="755576" y="1868760"/>
            <a:ext cx="3960440" cy="3703288"/>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3102852" y="1684094"/>
                <a:ext cx="200009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−3</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3102852" y="1684094"/>
                <a:ext cx="2000097" cy="369332"/>
              </a:xfrm>
              <a:prstGeom prst="rect">
                <a:avLst/>
              </a:prstGeom>
              <a:blipFill rotWithShape="0">
                <a:blip r:embed="rId4"/>
                <a:stretch>
                  <a:fillRect b="-655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121056" y="1665471"/>
                <a:ext cx="164812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=12</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1121056" y="1665471"/>
                <a:ext cx="1648120" cy="369332"/>
              </a:xfrm>
              <a:prstGeom prst="rect">
                <a:avLst/>
              </a:prstGeom>
              <a:blipFill rotWithShape="0">
                <a:blip r:embed="rId5"/>
                <a:stretch>
                  <a:fillRect b="-114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275856" y="2547806"/>
                <a:ext cx="60803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3275856" y="2547806"/>
                <a:ext cx="608037" cy="369332"/>
              </a:xfrm>
              <a:prstGeom prst="rect">
                <a:avLst/>
              </a:prstGeom>
              <a:blipFill rotWithShape="0">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611014" y="4306185"/>
                <a:ext cx="60803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𝑂</m:t>
                      </m:r>
                    </m:oMath>
                  </m:oMathPara>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a:off x="611014" y="4306185"/>
                <a:ext cx="608037" cy="369332"/>
              </a:xfrm>
              <a:prstGeom prst="rect">
                <a:avLst/>
              </a:prstGeom>
              <a:blipFill rotWithShape="0">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606426" y="1736338"/>
                <a:ext cx="60803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𝑄</m:t>
                      </m:r>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a:off x="606426" y="1736338"/>
                <a:ext cx="608037" cy="369332"/>
              </a:xfrm>
              <a:prstGeom prst="rect">
                <a:avLst/>
              </a:prstGeom>
              <a:blipFill rotWithShape="0">
                <a:blip r:embed="rId8"/>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5292080" y="1340768"/>
                <a:ext cx="3672408" cy="3724033"/>
              </a:xfrm>
              <a:prstGeom prst="rect">
                <a:avLst/>
              </a:prstGeom>
              <a:noFill/>
            </p:spPr>
            <p:txBody>
              <a:bodyPr wrap="square" rtlCol="0">
                <a:spAutoFit/>
              </a:bodyPr>
              <a:lstStyle/>
              <a:p>
                <a:r>
                  <a:rPr lang="en-GB" dirty="0"/>
                  <a:t>a) Determine the coordinate of </a:t>
                </a:r>
                <a14:m>
                  <m:oMath xmlns:m="http://schemas.openxmlformats.org/officeDocument/2006/math">
                    <m:r>
                      <a:rPr lang="en-GB" b="0" i="1" smtClean="0">
                        <a:latin typeface="Cambria Math" panose="02040503050406030204" pitchFamily="18" charset="0"/>
                      </a:rPr>
                      <m:t>𝑃</m:t>
                    </m:r>
                  </m:oMath>
                </a14:m>
                <a:r>
                  <a:rPr lang="en-GB" dirty="0"/>
                  <a:t>.</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𝟐</m:t>
                      </m:r>
                      <m:d>
                        <m:dPr>
                          <m:ctrlPr>
                            <a:rPr lang="en-GB" b="1" i="1" smtClean="0">
                              <a:latin typeface="Cambria Math" panose="02040503050406030204" pitchFamily="18" charset="0"/>
                            </a:rPr>
                          </m:ctrlPr>
                        </m:dPr>
                        <m:e>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𝟑</m:t>
                          </m:r>
                        </m:e>
                      </m:d>
                      <m:r>
                        <a:rPr lang="en-GB" b="1" i="1" smtClean="0">
                          <a:latin typeface="Cambria Math" panose="02040503050406030204" pitchFamily="18" charset="0"/>
                        </a:rPr>
                        <m:t>+</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𝟏𝟐</m:t>
                      </m:r>
                    </m:oMath>
                    <m:oMath xmlns:m="http://schemas.openxmlformats.org/officeDocument/2006/math">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𝟔</m:t>
                      </m:r>
                      <m:r>
                        <a:rPr lang="en-GB" b="1" i="1" smtClean="0">
                          <a:latin typeface="Cambria Math" panose="02040503050406030204" pitchFamily="18" charset="0"/>
                        </a:rPr>
                        <m:t>   →  </m:t>
                      </m:r>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𝟑</m:t>
                      </m:r>
                    </m:oMath>
                  </m:oMathPara>
                </a14:m>
                <a:endParaRPr lang="en-GB" b="1" dirty="0"/>
              </a:p>
              <a:p>
                <a:endParaRPr lang="en-GB" dirty="0"/>
              </a:p>
              <a:p>
                <a:r>
                  <a:rPr lang="en-GB" dirty="0"/>
                  <a:t>b) Determine the area of </a:t>
                </a:r>
                <a14:m>
                  <m:oMath xmlns:m="http://schemas.openxmlformats.org/officeDocument/2006/math">
                    <m:r>
                      <a:rPr lang="en-GB" b="0" i="1" smtClean="0">
                        <a:latin typeface="Cambria Math" panose="02040503050406030204" pitchFamily="18" charset="0"/>
                      </a:rPr>
                      <m:t>𝑃𝑄𝑅</m:t>
                    </m:r>
                  </m:oMath>
                </a14:m>
                <a:r>
                  <a:rPr lang="en-GB" dirty="0"/>
                  <a:t>.</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𝑹</m:t>
                      </m:r>
                      <m:d>
                        <m:dPr>
                          <m:ctrlPr>
                            <a:rPr lang="en-GB" b="1" i="1" smtClean="0">
                              <a:latin typeface="Cambria Math" panose="02040503050406030204" pitchFamily="18" charset="0"/>
                            </a:rPr>
                          </m:ctrlPr>
                        </m:dPr>
                        <m:e>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𝟑</m:t>
                          </m:r>
                        </m:e>
                      </m:d>
                    </m:oMath>
                    <m:oMath xmlns:m="http://schemas.openxmlformats.org/officeDocument/2006/math">
                      <m:r>
                        <a:rPr lang="en-GB" b="1" i="1" smtClean="0">
                          <a:latin typeface="Cambria Math" panose="02040503050406030204" pitchFamily="18" charset="0"/>
                        </a:rPr>
                        <m:t>𝑸</m:t>
                      </m:r>
                      <m:d>
                        <m:dPr>
                          <m:ctrlPr>
                            <a:rPr lang="en-GB" b="1" i="1" smtClean="0">
                              <a:latin typeface="Cambria Math" panose="02040503050406030204" pitchFamily="18" charset="0"/>
                            </a:rPr>
                          </m:ctrlPr>
                        </m:dPr>
                        <m:e>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𝟔</m:t>
                          </m:r>
                        </m:e>
                      </m:d>
                    </m:oMath>
                    <m:oMath xmlns:m="http://schemas.openxmlformats.org/officeDocument/2006/math">
                      <m:r>
                        <a:rPr lang="en-GB" b="1" i="1" smtClean="0">
                          <a:latin typeface="Cambria Math" panose="02040503050406030204" pitchFamily="18" charset="0"/>
                        </a:rPr>
                        <m:t>𝑨𝒓𝒆𝒂</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𝟐</m:t>
                          </m:r>
                        </m:den>
                      </m:f>
                      <m:r>
                        <a:rPr lang="en-GB" b="1" i="1" smtClean="0">
                          <a:latin typeface="Cambria Math" panose="02040503050406030204" pitchFamily="18" charset="0"/>
                        </a:rPr>
                        <m:t>×</m:t>
                      </m:r>
                      <m:r>
                        <a:rPr lang="en-GB" b="1" i="1" smtClean="0">
                          <a:latin typeface="Cambria Math" panose="02040503050406030204" pitchFamily="18" charset="0"/>
                        </a:rPr>
                        <m:t>𝟗</m:t>
                      </m:r>
                      <m:r>
                        <a:rPr lang="en-GB" b="1" i="1" smtClean="0">
                          <a:latin typeface="Cambria Math" panose="02040503050406030204" pitchFamily="18" charset="0"/>
                        </a:rPr>
                        <m:t>×</m:t>
                      </m:r>
                      <m:r>
                        <a:rPr lang="en-GB" b="1" i="1" smtClean="0">
                          <a:latin typeface="Cambria Math" panose="02040503050406030204" pitchFamily="18" charset="0"/>
                        </a:rPr>
                        <m:t>𝟔</m:t>
                      </m:r>
                      <m:r>
                        <a:rPr lang="en-GB" b="1" i="1" smtClean="0">
                          <a:latin typeface="Cambria Math" panose="02040503050406030204" pitchFamily="18" charset="0"/>
                        </a:rPr>
                        <m:t>=</m:t>
                      </m:r>
                      <m:r>
                        <a:rPr lang="en-GB" b="1" i="1" smtClean="0">
                          <a:latin typeface="Cambria Math" panose="02040503050406030204" pitchFamily="18" charset="0"/>
                        </a:rPr>
                        <m:t>𝟐𝟕</m:t>
                      </m:r>
                    </m:oMath>
                  </m:oMathPara>
                </a14:m>
                <a:endParaRPr lang="en-GB" b="1" dirty="0"/>
              </a:p>
              <a:p>
                <a:endParaRPr lang="en-GB" dirty="0"/>
              </a:p>
              <a:p>
                <a:r>
                  <a:rPr lang="en-GB" dirty="0"/>
                  <a:t>c) Determine the length </a:t>
                </a:r>
                <a14:m>
                  <m:oMath xmlns:m="http://schemas.openxmlformats.org/officeDocument/2006/math">
                    <m:r>
                      <a:rPr lang="en-GB" b="0" i="1" smtClean="0">
                        <a:latin typeface="Cambria Math" panose="02040503050406030204" pitchFamily="18" charset="0"/>
                      </a:rPr>
                      <m:t>𝑃𝑄</m:t>
                    </m:r>
                  </m:oMath>
                </a14:m>
                <a:r>
                  <a:rPr lang="en-GB" dirty="0"/>
                  <a:t>.</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𝟔</m:t>
                          </m:r>
                          <m:r>
                            <a:rPr lang="en-GB" b="1" i="1" smtClean="0">
                              <a:latin typeface="Cambria Math" panose="02040503050406030204" pitchFamily="18" charset="0"/>
                            </a:rPr>
                            <m:t>,</m:t>
                          </m:r>
                          <m:r>
                            <a:rPr lang="en-GB" b="1" i="1" smtClean="0">
                              <a:latin typeface="Cambria Math" panose="02040503050406030204" pitchFamily="18" charset="0"/>
                            </a:rPr>
                            <m:t>𝟑</m:t>
                          </m:r>
                        </m:e>
                      </m:d>
                      <m:r>
                        <a:rPr lang="en-GB" b="1" i="1" smtClean="0">
                          <a:latin typeface="Cambria Math" panose="02040503050406030204" pitchFamily="18" charset="0"/>
                        </a:rPr>
                        <m:t>,   </m:t>
                      </m:r>
                      <m:r>
                        <a:rPr lang="en-GB" b="1" i="1" smtClean="0">
                          <a:latin typeface="Cambria Math" panose="02040503050406030204" pitchFamily="18" charset="0"/>
                        </a:rPr>
                        <m:t>𝑸</m:t>
                      </m:r>
                      <m:d>
                        <m:dPr>
                          <m:ctrlPr>
                            <a:rPr lang="en-GB" b="1" i="1" smtClean="0">
                              <a:latin typeface="Cambria Math" panose="02040503050406030204" pitchFamily="18" charset="0"/>
                            </a:rPr>
                          </m:ctrlPr>
                        </m:dPr>
                        <m:e>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𝟔</m:t>
                          </m:r>
                        </m:e>
                      </m:d>
                    </m:oMath>
                    <m:oMath xmlns:m="http://schemas.openxmlformats.org/officeDocument/2006/math">
                      <m:r>
                        <a:rPr lang="en-GB" b="1" i="1" smtClean="0">
                          <a:latin typeface="Cambria Math" panose="02040503050406030204" pitchFamily="18" charset="0"/>
                        </a:rPr>
                        <m:t>𝑫𝒊𝒔𝒕</m:t>
                      </m:r>
                      <m:r>
                        <a:rPr lang="en-GB" b="1" i="1" smtClean="0">
                          <a:latin typeface="Cambria Math" panose="02040503050406030204" pitchFamily="18" charset="0"/>
                        </a:rPr>
                        <m:t>=</m:t>
                      </m:r>
                      <m:rad>
                        <m:radPr>
                          <m:degHide m:val="on"/>
                          <m:ctrlPr>
                            <a:rPr lang="en-GB" b="1" i="1" smtClean="0">
                              <a:latin typeface="Cambria Math" panose="02040503050406030204" pitchFamily="18" charset="0"/>
                            </a:rPr>
                          </m:ctrlPr>
                        </m:radPr>
                        <m:deg/>
                        <m:e>
                          <m:sSup>
                            <m:sSupPr>
                              <m:ctrlPr>
                                <a:rPr lang="en-GB" b="1" i="1" smtClean="0">
                                  <a:latin typeface="Cambria Math" panose="02040503050406030204" pitchFamily="18" charset="0"/>
                                </a:rPr>
                              </m:ctrlPr>
                            </m:sSupPr>
                            <m:e>
                              <m:r>
                                <a:rPr lang="en-GB" b="1" i="1" smtClean="0">
                                  <a:latin typeface="Cambria Math" panose="02040503050406030204" pitchFamily="18" charset="0"/>
                                </a:rPr>
                                <m:t>𝟔</m:t>
                              </m:r>
                            </m:e>
                            <m:sup>
                              <m:r>
                                <a:rPr lang="en-GB" b="1" i="1" smtClean="0">
                                  <a:latin typeface="Cambria Math" panose="02040503050406030204" pitchFamily="18" charset="0"/>
                                </a:rPr>
                                <m:t>𝟐</m:t>
                              </m:r>
                            </m:sup>
                          </m:sSup>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𝟑</m:t>
                              </m:r>
                            </m:e>
                            <m:sup>
                              <m:r>
                                <a:rPr lang="en-GB" b="1" i="1" smtClean="0">
                                  <a:latin typeface="Cambria Math" panose="02040503050406030204" pitchFamily="18" charset="0"/>
                                </a:rPr>
                                <m:t>𝟐</m:t>
                              </m:r>
                            </m:sup>
                          </m:sSup>
                        </m:e>
                      </m:rad>
                      <m:r>
                        <a:rPr lang="en-GB" b="1" i="1" smtClean="0">
                          <a:latin typeface="Cambria Math" panose="02040503050406030204" pitchFamily="18" charset="0"/>
                        </a:rPr>
                        <m:t>=</m:t>
                      </m:r>
                      <m:rad>
                        <m:radPr>
                          <m:degHide m:val="on"/>
                          <m:ctrlPr>
                            <a:rPr lang="en-GB" b="1" i="1" smtClean="0">
                              <a:latin typeface="Cambria Math" panose="02040503050406030204" pitchFamily="18" charset="0"/>
                            </a:rPr>
                          </m:ctrlPr>
                        </m:radPr>
                        <m:deg/>
                        <m:e>
                          <m:r>
                            <a:rPr lang="en-GB" b="1" i="1" smtClean="0">
                              <a:latin typeface="Cambria Math" panose="02040503050406030204" pitchFamily="18" charset="0"/>
                            </a:rPr>
                            <m:t>𝟒𝟓</m:t>
                          </m:r>
                        </m:e>
                      </m:rad>
                    </m:oMath>
                  </m:oMathPara>
                </a14:m>
                <a:endParaRPr lang="en-GB" b="1" dirty="0"/>
              </a:p>
            </p:txBody>
          </p:sp>
        </mc:Choice>
        <mc:Fallback xmlns="">
          <p:sp>
            <p:nvSpPr>
              <p:cNvPr id="20" name="TextBox 19"/>
              <p:cNvSpPr txBox="1">
                <a:spLocks noRot="1" noChangeAspect="1" noMove="1" noResize="1" noEditPoints="1" noAdjustHandles="1" noChangeArrowheads="1" noChangeShapeType="1" noTextEdit="1"/>
              </p:cNvSpPr>
              <p:nvPr/>
            </p:nvSpPr>
            <p:spPr>
              <a:xfrm>
                <a:off x="5292080" y="1340768"/>
                <a:ext cx="3672408" cy="3724033"/>
              </a:xfrm>
              <a:prstGeom prst="rect">
                <a:avLst/>
              </a:prstGeom>
              <a:blipFill rotWithShape="0">
                <a:blip r:embed="rId9"/>
                <a:stretch>
                  <a:fillRect l="-1327" t="-98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615591" y="5075965"/>
                <a:ext cx="60803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𝑅</m:t>
                      </m:r>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615591" y="5075965"/>
                <a:ext cx="608037" cy="369332"/>
              </a:xfrm>
              <a:prstGeom prst="rect">
                <a:avLst/>
              </a:prstGeom>
              <a:blipFill rotWithShape="0">
                <a:blip r:embed="rId10"/>
                <a:stretch>
                  <a:fillRect/>
                </a:stretch>
              </a:blipFill>
            </p:spPr>
            <p:txBody>
              <a:bodyPr/>
              <a:lstStyle/>
              <a:p>
                <a:r>
                  <a:rPr lang="en-GB">
                    <a:noFill/>
                  </a:rPr>
                  <a:t> </a:t>
                </a:r>
              </a:p>
            </p:txBody>
          </p:sp>
        </mc:Fallback>
      </mc:AlternateContent>
      <p:sp>
        <p:nvSpPr>
          <p:cNvPr id="18" name="Rectangle 17"/>
          <p:cNvSpPr/>
          <p:nvPr/>
        </p:nvSpPr>
        <p:spPr>
          <a:xfrm>
            <a:off x="5613818" y="1691043"/>
            <a:ext cx="2942353" cy="6229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9" name="Rectangle 18"/>
          <p:cNvSpPr/>
          <p:nvPr/>
        </p:nvSpPr>
        <p:spPr>
          <a:xfrm>
            <a:off x="5621648" y="2754971"/>
            <a:ext cx="2942353" cy="10985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1" name="Rectangle 20"/>
          <p:cNvSpPr/>
          <p:nvPr/>
        </p:nvSpPr>
        <p:spPr>
          <a:xfrm>
            <a:off x="5621648" y="4393572"/>
            <a:ext cx="2942353" cy="8409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16586402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9"/>
                                        </p:tgtEl>
                                      </p:cBhvr>
                                    </p:animEffect>
                                    <p:set>
                                      <p:cBhvr>
                                        <p:cTn id="13"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4" restart="whenNotActive" fill="hold" evtFilter="cancelBubble" nodeType="interactiveSeq">
                <p:stCondLst>
                  <p:cond evt="onClick" delay="0">
                    <p:tgtEl>
                      <p:spTgt spid="2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1"/>
                                        </p:tgtEl>
                                      </p:cBhvr>
                                    </p:animEffect>
                                    <p:set>
                                      <p:cBhvr>
                                        <p:cTn id="19"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18" grpId="0" animBg="1"/>
      <p:bldP spid="19" grpId="0" animBg="1"/>
      <p:bldP spid="21"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4</a:t>
              </a:r>
              <a:endParaRPr lang="en-GB" sz="24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23528" y="836712"/>
                <a:ext cx="3960440" cy="2308324"/>
              </a:xfrm>
              <a:prstGeom prst="rect">
                <a:avLst/>
              </a:prstGeom>
              <a:noFill/>
            </p:spPr>
            <p:txBody>
              <a:bodyPr wrap="square" rtlCol="0">
                <a:spAutoFit/>
              </a:bodyPr>
              <a:lstStyle/>
              <a:p>
                <a:r>
                  <a:rPr lang="en-GB" sz="1600" dirty="0"/>
                  <a:t>Find the coordinate of the point of intersection between these lines:</a:t>
                </a:r>
              </a:p>
              <a:p>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r>
                      <a:rPr lang="en-GB" sz="1600" b="0" i="1" smtClean="0">
                        <a:latin typeface="Cambria Math" panose="02040503050406030204" pitchFamily="18" charset="0"/>
                      </a:rPr>
                      <m:t>𝑥</m:t>
                    </m:r>
                    <m:r>
                      <a:rPr lang="en-GB" sz="1600" b="0" i="1" smtClean="0">
                        <a:latin typeface="Cambria Math" panose="02040503050406030204" pitchFamily="18" charset="0"/>
                      </a:rPr>
                      <m:t>+5, </m:t>
                    </m:r>
                  </m:oMath>
                </a14:m>
                <a:r>
                  <a:rPr lang="en-GB" sz="1600" dirty="0"/>
                  <a:t>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=2</m:t>
                    </m:r>
                    <m:r>
                      <a:rPr lang="en-GB" sz="1600" b="0" i="1" smtClean="0">
                        <a:latin typeface="Cambria Math" panose="02040503050406030204" pitchFamily="18" charset="0"/>
                      </a:rPr>
                      <m:t>𝑥</m:t>
                    </m:r>
                  </m:oMath>
                </a14:m>
                <a:r>
                  <a:rPr lang="en-GB" sz="1600" dirty="0"/>
                  <a:t>          </a:t>
                </a:r>
                <a14:m>
                  <m:oMath xmlns:m="http://schemas.openxmlformats.org/officeDocument/2006/math">
                    <m:r>
                      <a:rPr lang="en-GB" sz="1600" b="0" i="1" smtClean="0">
                        <a:latin typeface="Cambria Math" panose="02040503050406030204" pitchFamily="18" charset="0"/>
                      </a:rPr>
                      <m:t>→  </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𝟓</m:t>
                        </m:r>
                        <m:r>
                          <a:rPr lang="en-GB" sz="1600" b="1" i="1" smtClean="0">
                            <a:latin typeface="Cambria Math" panose="02040503050406030204" pitchFamily="18" charset="0"/>
                          </a:rPr>
                          <m:t>,</m:t>
                        </m:r>
                        <m:r>
                          <a:rPr lang="en-GB" sz="1600" b="1" i="1" smtClean="0">
                            <a:latin typeface="Cambria Math" panose="02040503050406030204" pitchFamily="18" charset="0"/>
                          </a:rPr>
                          <m:t>𝟏𝟎</m:t>
                        </m:r>
                      </m:e>
                    </m:d>
                  </m:oMath>
                </a14:m>
                <a:br>
                  <a:rPr lang="en-GB" sz="1600" b="0" dirty="0"/>
                </a:br>
                <a14:m>
                  <m:oMath xmlns:m="http://schemas.openxmlformats.org/officeDocument/2006/math">
                    <m:r>
                      <a:rPr lang="en-GB" sz="1600" i="1">
                        <a:latin typeface="Cambria Math" panose="02040503050406030204" pitchFamily="18" charset="0"/>
                      </a:rPr>
                      <m:t>𝑦</m:t>
                    </m:r>
                    <m:r>
                      <a:rPr lang="en-GB" sz="1600" i="1">
                        <a:latin typeface="Cambria Math" panose="02040503050406030204" pitchFamily="18" charset="0"/>
                      </a:rPr>
                      <m:t>=2</m:t>
                    </m:r>
                    <m:r>
                      <a:rPr lang="en-GB" sz="1600" i="1">
                        <a:latin typeface="Cambria Math" panose="02040503050406030204" pitchFamily="18" charset="0"/>
                      </a:rPr>
                      <m:t>𝑥</m:t>
                    </m:r>
                    <m:r>
                      <a:rPr lang="en-GB" sz="1600" b="0" i="1" smtClean="0">
                        <a:latin typeface="Cambria Math" panose="02040503050406030204" pitchFamily="18" charset="0"/>
                      </a:rPr>
                      <m:t>−5</m:t>
                    </m:r>
                    <m:r>
                      <a:rPr lang="en-GB" sz="1600" i="1">
                        <a:latin typeface="Cambria Math" panose="02040503050406030204" pitchFamily="18" charset="0"/>
                      </a:rPr>
                      <m:t>, </m:t>
                    </m:r>
                  </m:oMath>
                </a14:m>
                <a:r>
                  <a:rPr lang="en-GB" sz="1600" dirty="0"/>
                  <a:t>     </a:t>
                </a:r>
                <a14:m>
                  <m:oMath xmlns:m="http://schemas.openxmlformats.org/officeDocument/2006/math">
                    <m:r>
                      <a:rPr lang="en-GB" sz="1600" i="1">
                        <a:latin typeface="Cambria Math" panose="02040503050406030204" pitchFamily="18" charset="0"/>
                      </a:rPr>
                      <m:t>𝑦</m:t>
                    </m:r>
                    <m:r>
                      <a:rPr lang="en-GB" sz="1600" i="1">
                        <a:latin typeface="Cambria Math" panose="02040503050406030204" pitchFamily="18" charset="0"/>
                      </a:rPr>
                      <m:t>=</m:t>
                    </m:r>
                    <m:r>
                      <a:rPr lang="en-GB" sz="1600" b="0" i="1" smtClean="0">
                        <a:latin typeface="Cambria Math" panose="02040503050406030204" pitchFamily="18" charset="0"/>
                      </a:rPr>
                      <m:t>𝑥</m:t>
                    </m:r>
                    <m:r>
                      <a:rPr lang="en-GB" sz="1600" b="0" i="1" smtClean="0">
                        <a:latin typeface="Cambria Math" panose="02040503050406030204" pitchFamily="18" charset="0"/>
                      </a:rPr>
                      <m:t>+5</m:t>
                    </m:r>
                  </m:oMath>
                </a14:m>
                <a:r>
                  <a:rPr lang="en-GB" sz="1600" dirty="0"/>
                  <a:t>    </a:t>
                </a:r>
                <a14:m>
                  <m:oMath xmlns:m="http://schemas.openxmlformats.org/officeDocument/2006/math">
                    <m:r>
                      <a:rPr lang="en-GB" sz="1600" i="1">
                        <a:latin typeface="Cambria Math" panose="02040503050406030204" pitchFamily="18" charset="0"/>
                      </a:rPr>
                      <m:t>→  </m:t>
                    </m:r>
                    <m:d>
                      <m:dPr>
                        <m:ctrlPr>
                          <a:rPr lang="en-GB" sz="1600" b="1" i="1">
                            <a:latin typeface="Cambria Math" panose="02040503050406030204" pitchFamily="18" charset="0"/>
                          </a:rPr>
                        </m:ctrlPr>
                      </m:dPr>
                      <m:e>
                        <m:r>
                          <a:rPr lang="en-GB" sz="1600" b="1" i="1" smtClean="0">
                            <a:latin typeface="Cambria Math" panose="02040503050406030204" pitchFamily="18" charset="0"/>
                          </a:rPr>
                          <m:t>𝟏𝟎</m:t>
                        </m:r>
                        <m:r>
                          <a:rPr lang="en-GB" sz="1600" b="1" i="1">
                            <a:latin typeface="Cambria Math" panose="02040503050406030204" pitchFamily="18" charset="0"/>
                          </a:rPr>
                          <m:t>,</m:t>
                        </m:r>
                        <m:r>
                          <a:rPr lang="en-GB" sz="1600" b="1" i="1">
                            <a:latin typeface="Cambria Math" panose="02040503050406030204" pitchFamily="18" charset="0"/>
                          </a:rPr>
                          <m:t>𝟏𝟓</m:t>
                        </m:r>
                      </m:e>
                    </m:d>
                  </m:oMath>
                </a14:m>
                <a:br>
                  <a:rPr lang="en-GB" sz="1600" dirty="0"/>
                </a:br>
                <a14:m>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m:t>
                    </m:r>
                    <m:r>
                      <a:rPr lang="en-GB" sz="1600" b="0" i="1" smtClean="0">
                        <a:latin typeface="Cambria Math" panose="02040503050406030204" pitchFamily="18" charset="0"/>
                      </a:rPr>
                      <m:t>𝑦</m:t>
                    </m:r>
                    <m:r>
                      <a:rPr lang="en-GB" sz="1600" b="0" i="1" smtClean="0">
                        <a:latin typeface="Cambria Math" panose="02040503050406030204" pitchFamily="18" charset="0"/>
                      </a:rPr>
                      <m:t>=5, </m:t>
                    </m:r>
                  </m:oMath>
                </a14:m>
                <a:r>
                  <a:rPr lang="en-GB" sz="1600" dirty="0"/>
                  <a:t>       </a:t>
                </a:r>
                <a14:m>
                  <m:oMath xmlns:m="http://schemas.openxmlformats.org/officeDocument/2006/math">
                    <m:r>
                      <a:rPr lang="en-GB" sz="1600" i="1">
                        <a:latin typeface="Cambria Math" panose="02040503050406030204" pitchFamily="18" charset="0"/>
                      </a:rPr>
                      <m:t>𝑦</m:t>
                    </m:r>
                    <m:r>
                      <a:rPr lang="en-GB" sz="1600" i="1">
                        <a:latin typeface="Cambria Math" panose="02040503050406030204" pitchFamily="18" charset="0"/>
                      </a:rPr>
                      <m:t>=2</m:t>
                    </m:r>
                    <m:r>
                      <a:rPr lang="en-GB" sz="1600" b="0" i="1" smtClean="0">
                        <a:latin typeface="Cambria Math" panose="02040503050406030204" pitchFamily="18" charset="0"/>
                      </a:rPr>
                      <m:t>𝑥</m:t>
                    </m:r>
                    <m:r>
                      <a:rPr lang="en-GB" sz="1600" b="0" i="1" smtClean="0">
                        <a:latin typeface="Cambria Math" panose="02040503050406030204" pitchFamily="18" charset="0"/>
                      </a:rPr>
                      <m:t>−4</m:t>
                    </m:r>
                  </m:oMath>
                </a14:m>
                <a:r>
                  <a:rPr lang="en-GB" sz="1600" dirty="0"/>
                  <a:t>    </a:t>
                </a:r>
                <a14:m>
                  <m:oMath xmlns:m="http://schemas.openxmlformats.org/officeDocument/2006/math">
                    <m:r>
                      <a:rPr lang="en-GB" sz="1600" i="1">
                        <a:latin typeface="Cambria Math" panose="02040503050406030204" pitchFamily="18" charset="0"/>
                      </a:rPr>
                      <m:t>→  </m:t>
                    </m:r>
                    <m:d>
                      <m:dPr>
                        <m:ctrlPr>
                          <a:rPr lang="en-GB" sz="1600" b="1" i="1">
                            <a:latin typeface="Cambria Math" panose="02040503050406030204" pitchFamily="18" charset="0"/>
                          </a:rPr>
                        </m:ctrlPr>
                      </m:dPr>
                      <m:e>
                        <m:r>
                          <a:rPr lang="en-GB" sz="1600" b="1" i="1" smtClean="0">
                            <a:latin typeface="Cambria Math" panose="02040503050406030204" pitchFamily="18" charset="0"/>
                          </a:rPr>
                          <m:t>𝟑</m:t>
                        </m:r>
                        <m:r>
                          <a:rPr lang="en-GB" sz="1600" b="1" i="1">
                            <a:latin typeface="Cambria Math" panose="02040503050406030204" pitchFamily="18" charset="0"/>
                          </a:rPr>
                          <m:t>,</m:t>
                        </m:r>
                        <m:r>
                          <a:rPr lang="en-GB" sz="1600" b="1" i="1" smtClean="0">
                            <a:latin typeface="Cambria Math" panose="02040503050406030204" pitchFamily="18" charset="0"/>
                          </a:rPr>
                          <m:t>𝟐</m:t>
                        </m:r>
                      </m:e>
                    </m:d>
                  </m:oMath>
                </a14:m>
                <a:endParaRPr lang="en-GB" sz="1600" b="1" dirty="0"/>
              </a:p>
              <a:p>
                <a14:m>
                  <m:oMath xmlns:m="http://schemas.openxmlformats.org/officeDocument/2006/math">
                    <m:r>
                      <a:rPr lang="en-GB" sz="1600" b="0" i="1" smtClean="0">
                        <a:latin typeface="Cambria Math" panose="02040503050406030204" pitchFamily="18" charset="0"/>
                      </a:rPr>
                      <m:t>2</m:t>
                    </m:r>
                    <m:r>
                      <a:rPr lang="en-GB" sz="1600" i="1">
                        <a:latin typeface="Cambria Math" panose="02040503050406030204" pitchFamily="18" charset="0"/>
                      </a:rPr>
                      <m:t>𝑥</m:t>
                    </m:r>
                    <m:r>
                      <a:rPr lang="en-GB" sz="1600" i="1">
                        <a:latin typeface="Cambria Math" panose="02040503050406030204" pitchFamily="18" charset="0"/>
                      </a:rPr>
                      <m:t>+</m:t>
                    </m:r>
                    <m:r>
                      <a:rPr lang="en-GB" sz="1600" i="1">
                        <a:latin typeface="Cambria Math" panose="02040503050406030204" pitchFamily="18" charset="0"/>
                      </a:rPr>
                      <m:t>𝑦</m:t>
                    </m:r>
                    <m:r>
                      <a:rPr lang="en-GB" sz="1600" i="1">
                        <a:latin typeface="Cambria Math" panose="02040503050406030204" pitchFamily="18" charset="0"/>
                      </a:rPr>
                      <m:t>=7, </m:t>
                    </m:r>
                  </m:oMath>
                </a14:m>
                <a:r>
                  <a:rPr lang="en-GB" sz="1600" dirty="0"/>
                  <a:t>     </a:t>
                </a:r>
                <a14:m>
                  <m:oMath xmlns:m="http://schemas.openxmlformats.org/officeDocument/2006/math">
                    <m:r>
                      <a:rPr lang="en-GB" sz="1600" b="0" i="1" dirty="0" smtClean="0">
                        <a:latin typeface="Cambria Math" panose="02040503050406030204" pitchFamily="18" charset="0"/>
                      </a:rPr>
                      <m:t>𝑥</m:t>
                    </m:r>
                    <m:r>
                      <a:rPr lang="en-GB" sz="1600" b="0" i="1" dirty="0" smtClean="0">
                        <a:latin typeface="Cambria Math" panose="02040503050406030204" pitchFamily="18" charset="0"/>
                      </a:rPr>
                      <m:t>−2</m:t>
                    </m:r>
                    <m:r>
                      <a:rPr lang="en-GB" sz="1600" b="0" i="1" dirty="0" smtClean="0">
                        <a:latin typeface="Cambria Math" panose="02040503050406030204" pitchFamily="18" charset="0"/>
                      </a:rPr>
                      <m:t>𝑦</m:t>
                    </m:r>
                    <m:r>
                      <a:rPr lang="en-GB" sz="1600" b="0" i="1" dirty="0" smtClean="0">
                        <a:latin typeface="Cambria Math" panose="02040503050406030204" pitchFamily="18" charset="0"/>
                      </a:rPr>
                      <m:t>=6</m:t>
                    </m:r>
                  </m:oMath>
                </a14:m>
                <a:r>
                  <a:rPr lang="en-GB" sz="1600" dirty="0"/>
                  <a:t>  </a:t>
                </a:r>
                <a14:m>
                  <m:oMath xmlns:m="http://schemas.openxmlformats.org/officeDocument/2006/math">
                    <m:r>
                      <a:rPr lang="en-GB" sz="1600" i="1">
                        <a:latin typeface="Cambria Math" panose="02040503050406030204" pitchFamily="18" charset="0"/>
                      </a:rPr>
                      <m:t>→  </m:t>
                    </m:r>
                    <m:d>
                      <m:dPr>
                        <m:ctrlPr>
                          <a:rPr lang="en-GB" sz="1600" b="1" i="1">
                            <a:latin typeface="Cambria Math" panose="02040503050406030204" pitchFamily="18" charset="0"/>
                          </a:rPr>
                        </m:ctrlPr>
                      </m:dPr>
                      <m:e>
                        <m:r>
                          <a:rPr lang="en-GB" sz="1600" b="1" i="1" smtClean="0">
                            <a:latin typeface="Cambria Math" panose="02040503050406030204" pitchFamily="18" charset="0"/>
                          </a:rPr>
                          <m:t>𝟒</m:t>
                        </m:r>
                        <m:r>
                          <a:rPr lang="en-GB" sz="1600" b="1" i="1">
                            <a:latin typeface="Cambria Math" panose="02040503050406030204" pitchFamily="18" charset="0"/>
                          </a:rPr>
                          <m:t>,</m:t>
                        </m:r>
                        <m:r>
                          <a:rPr lang="en-GB" sz="1600" b="1" i="1" smtClean="0">
                            <a:latin typeface="Cambria Math" panose="02040503050406030204" pitchFamily="18" charset="0"/>
                          </a:rPr>
                          <m:t>−</m:t>
                        </m:r>
                        <m:r>
                          <a:rPr lang="en-GB" sz="1600" b="1" i="1" smtClean="0">
                            <a:latin typeface="Cambria Math" panose="02040503050406030204" pitchFamily="18" charset="0"/>
                          </a:rPr>
                          <m:t>𝟏</m:t>
                        </m:r>
                      </m:e>
                    </m:d>
                  </m:oMath>
                </a14:m>
                <a:endParaRPr lang="en-GB" sz="1600" b="1" dirty="0"/>
              </a:p>
              <a:p>
                <a14:m>
                  <m:oMath xmlns:m="http://schemas.openxmlformats.org/officeDocument/2006/math">
                    <m:r>
                      <a:rPr lang="en-GB" sz="1600" i="1">
                        <a:latin typeface="Cambria Math" panose="02040503050406030204" pitchFamily="18" charset="0"/>
                      </a:rPr>
                      <m:t>4</m:t>
                    </m:r>
                    <m:r>
                      <a:rPr lang="en-GB" sz="1600" i="1">
                        <a:latin typeface="Cambria Math" panose="02040503050406030204" pitchFamily="18" charset="0"/>
                      </a:rPr>
                      <m:t>𝑥</m:t>
                    </m:r>
                    <m:r>
                      <a:rPr lang="en-GB" sz="1600" i="1">
                        <a:latin typeface="Cambria Math" panose="02040503050406030204" pitchFamily="18" charset="0"/>
                      </a:rPr>
                      <m:t>+3</m:t>
                    </m:r>
                    <m:r>
                      <a:rPr lang="en-GB" sz="1600" i="1">
                        <a:latin typeface="Cambria Math" panose="02040503050406030204" pitchFamily="18" charset="0"/>
                      </a:rPr>
                      <m:t>𝑦</m:t>
                    </m:r>
                    <m:r>
                      <a:rPr lang="en-GB" sz="1600" i="1">
                        <a:latin typeface="Cambria Math" panose="02040503050406030204" pitchFamily="18" charset="0"/>
                      </a:rPr>
                      <m:t>=1, </m:t>
                    </m:r>
                  </m:oMath>
                </a14:m>
                <a:r>
                  <a:rPr lang="en-GB" sz="1600" dirty="0"/>
                  <a:t>     </a:t>
                </a:r>
                <a14:m>
                  <m:oMath xmlns:m="http://schemas.openxmlformats.org/officeDocument/2006/math">
                    <m:r>
                      <a:rPr lang="en-GB" sz="1600" i="1">
                        <a:latin typeface="Cambria Math" panose="02040503050406030204" pitchFamily="18" charset="0"/>
                      </a:rPr>
                      <m:t>𝑦</m:t>
                    </m:r>
                    <m:r>
                      <a:rPr lang="en-GB" sz="1600" i="1">
                        <a:latin typeface="Cambria Math" panose="02040503050406030204" pitchFamily="18" charset="0"/>
                      </a:rPr>
                      <m:t>=1−</m:t>
                    </m:r>
                    <m:r>
                      <a:rPr lang="en-GB" sz="1600" b="0" i="1" smtClean="0">
                        <a:latin typeface="Cambria Math" panose="02040503050406030204" pitchFamily="18" charset="0"/>
                      </a:rPr>
                      <m:t>𝑥</m:t>
                    </m:r>
                  </m:oMath>
                </a14:m>
                <a:r>
                  <a:rPr lang="en-GB" sz="1600" dirty="0"/>
                  <a:t>   </a:t>
                </a:r>
                <a14:m>
                  <m:oMath xmlns:m="http://schemas.openxmlformats.org/officeDocument/2006/math">
                    <m:r>
                      <a:rPr lang="en-GB" sz="1600" i="1">
                        <a:latin typeface="Cambria Math" panose="02040503050406030204" pitchFamily="18" charset="0"/>
                      </a:rPr>
                      <m:t>→  </m:t>
                    </m:r>
                    <m:d>
                      <m:dPr>
                        <m:ctrlPr>
                          <a:rPr lang="en-GB" sz="1600" b="1" i="1">
                            <a:latin typeface="Cambria Math" panose="02040503050406030204" pitchFamily="18" charset="0"/>
                          </a:rPr>
                        </m:ctrlPr>
                      </m:dPr>
                      <m:e>
                        <m:r>
                          <a:rPr lang="en-GB" sz="1600" b="1" i="1" smtClean="0">
                            <a:latin typeface="Cambria Math" panose="02040503050406030204" pitchFamily="18" charset="0"/>
                          </a:rPr>
                          <m:t>−</m:t>
                        </m:r>
                        <m:r>
                          <a:rPr lang="en-GB" sz="1600" b="1" i="1" smtClean="0">
                            <a:latin typeface="Cambria Math" panose="02040503050406030204" pitchFamily="18" charset="0"/>
                          </a:rPr>
                          <m:t>𝟐</m:t>
                        </m:r>
                        <m:r>
                          <a:rPr lang="en-GB" sz="1600" b="1" i="1">
                            <a:latin typeface="Cambria Math" panose="02040503050406030204" pitchFamily="18" charset="0"/>
                          </a:rPr>
                          <m:t>,</m:t>
                        </m:r>
                        <m:r>
                          <a:rPr lang="en-GB" sz="1600" b="1" i="1" smtClean="0">
                            <a:latin typeface="Cambria Math" panose="02040503050406030204" pitchFamily="18" charset="0"/>
                          </a:rPr>
                          <m:t>𝟑</m:t>
                        </m:r>
                      </m:e>
                    </m:d>
                  </m:oMath>
                </a14:m>
                <a:endParaRPr lang="en-GB" sz="1600" b="1" dirty="0"/>
              </a:p>
              <a:p>
                <a:endParaRPr lang="en-GB" sz="1600" dirty="0"/>
              </a:p>
              <a:p>
                <a:r>
                  <a:rPr lang="en-GB" sz="1600" dirty="0"/>
                  <a:t>Find the distance: (giving exact values)</a:t>
                </a:r>
              </a:p>
            </p:txBody>
          </p:sp>
        </mc:Choice>
        <mc:Fallback xmlns="">
          <p:sp>
            <p:nvSpPr>
              <p:cNvPr id="5" name="TextBox 4"/>
              <p:cNvSpPr txBox="1">
                <a:spLocks noRot="1" noChangeAspect="1" noMove="1" noResize="1" noEditPoints="1" noAdjustHandles="1" noChangeArrowheads="1" noChangeShapeType="1" noTextEdit="1"/>
              </p:cNvSpPr>
              <p:nvPr/>
            </p:nvSpPr>
            <p:spPr>
              <a:xfrm>
                <a:off x="323528" y="836712"/>
                <a:ext cx="3960440" cy="2308324"/>
              </a:xfrm>
              <a:prstGeom prst="rect">
                <a:avLst/>
              </a:prstGeom>
              <a:blipFill rotWithShape="0">
                <a:blip r:embed="rId2"/>
                <a:stretch>
                  <a:fillRect l="-769" t="-792" b="-2375"/>
                </a:stretch>
              </a:blipFill>
            </p:spPr>
            <p:txBody>
              <a:bodyPr/>
              <a:lstStyle/>
              <a:p>
                <a:r>
                  <a:rPr lang="en-GB">
                    <a:noFill/>
                  </a:rPr>
                  <a:t> </a:t>
                </a:r>
              </a:p>
            </p:txBody>
          </p:sp>
        </mc:Fallback>
      </mc:AlternateContent>
      <p:sp>
        <p:nvSpPr>
          <p:cNvPr id="6" name="Oval 5"/>
          <p:cNvSpPr/>
          <p:nvPr/>
        </p:nvSpPr>
        <p:spPr>
          <a:xfrm>
            <a:off x="2344823" y="3828054"/>
            <a:ext cx="72008" cy="7200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 name="TextBox 6"/>
              <p:cNvSpPr txBox="1"/>
              <p:nvPr/>
            </p:nvSpPr>
            <p:spPr>
              <a:xfrm>
                <a:off x="2358211" y="3825416"/>
                <a:ext cx="57606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𝐴</m:t>
                      </m:r>
                      <m:r>
                        <a:rPr lang="en-GB" sz="1200" b="0" i="1" smtClean="0">
                          <a:latin typeface="Cambria Math" panose="02040503050406030204" pitchFamily="18" charset="0"/>
                        </a:rPr>
                        <m:t>(2,4)</m:t>
                      </m:r>
                    </m:oMath>
                  </m:oMathPara>
                </a14:m>
                <a:endParaRPr lang="en-GB" sz="1200" dirty="0"/>
              </a:p>
            </p:txBody>
          </p:sp>
        </mc:Choice>
        <mc:Fallback xmlns="">
          <p:sp>
            <p:nvSpPr>
              <p:cNvPr id="7" name="TextBox 6"/>
              <p:cNvSpPr txBox="1">
                <a:spLocks noRot="1" noChangeAspect="1" noMove="1" noResize="1" noEditPoints="1" noAdjustHandles="1" noChangeArrowheads="1" noChangeShapeType="1" noTextEdit="1"/>
              </p:cNvSpPr>
              <p:nvPr/>
            </p:nvSpPr>
            <p:spPr>
              <a:xfrm>
                <a:off x="2358211" y="3825416"/>
                <a:ext cx="576064" cy="276999"/>
              </a:xfrm>
              <a:prstGeom prst="rect">
                <a:avLst/>
              </a:prstGeom>
              <a:blipFill rotWithShape="0">
                <a:blip r:embed="rId3"/>
                <a:stretch>
                  <a:fillRect r="-3191" b="-8889"/>
                </a:stretch>
              </a:blipFill>
            </p:spPr>
            <p:txBody>
              <a:bodyPr/>
              <a:lstStyle/>
              <a:p>
                <a:r>
                  <a:rPr lang="en-GB">
                    <a:noFill/>
                  </a:rPr>
                  <a:t> </a:t>
                </a:r>
              </a:p>
            </p:txBody>
          </p:sp>
        </mc:Fallback>
      </mc:AlternateContent>
      <p:cxnSp>
        <p:nvCxnSpPr>
          <p:cNvPr id="8" name="Straight Arrow Connector 7"/>
          <p:cNvCxnSpPr/>
          <p:nvPr/>
        </p:nvCxnSpPr>
        <p:spPr>
          <a:xfrm flipH="1" flipV="1">
            <a:off x="2031740" y="3272488"/>
            <a:ext cx="2800" cy="220721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a:off x="602230" y="4342309"/>
            <a:ext cx="2970279"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3474943" y="4185635"/>
                <a:ext cx="36004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𝑥</m:t>
                      </m:r>
                    </m:oMath>
                  </m:oMathPara>
                </a14:m>
                <a:endParaRPr lang="en-GB" sz="1400" dirty="0"/>
              </a:p>
            </p:txBody>
          </p:sp>
        </mc:Choice>
        <mc:Fallback xmlns="">
          <p:sp>
            <p:nvSpPr>
              <p:cNvPr id="10" name="TextBox 9"/>
              <p:cNvSpPr txBox="1">
                <a:spLocks noRot="1" noChangeAspect="1" noMove="1" noResize="1" noEditPoints="1" noAdjustHandles="1" noChangeArrowheads="1" noChangeShapeType="1" noTextEdit="1"/>
              </p:cNvSpPr>
              <p:nvPr/>
            </p:nvSpPr>
            <p:spPr>
              <a:xfrm>
                <a:off x="3474943" y="4185635"/>
                <a:ext cx="360040" cy="307777"/>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1851719" y="3054231"/>
                <a:ext cx="36004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𝑦</m:t>
                      </m:r>
                    </m:oMath>
                  </m:oMathPara>
                </a14:m>
                <a:endParaRPr lang="en-GB" sz="1400" dirty="0"/>
              </a:p>
            </p:txBody>
          </p:sp>
        </mc:Choice>
        <mc:Fallback xmlns="">
          <p:sp>
            <p:nvSpPr>
              <p:cNvPr id="17" name="TextBox 16"/>
              <p:cNvSpPr txBox="1">
                <a:spLocks noRot="1" noChangeAspect="1" noMove="1" noResize="1" noEditPoints="1" noAdjustHandles="1" noChangeArrowheads="1" noChangeShapeType="1" noTextEdit="1"/>
              </p:cNvSpPr>
              <p:nvPr/>
            </p:nvSpPr>
            <p:spPr>
              <a:xfrm>
                <a:off x="1851719" y="3054231"/>
                <a:ext cx="360040" cy="307777"/>
              </a:xfrm>
              <a:prstGeom prst="rect">
                <a:avLst/>
              </a:prstGeom>
              <a:blipFill rotWithShape="0">
                <a:blip r:embed="rId5"/>
                <a:stretch>
                  <a:fillRect/>
                </a:stretch>
              </a:blipFill>
            </p:spPr>
            <p:txBody>
              <a:bodyPr/>
              <a:lstStyle/>
              <a:p>
                <a:r>
                  <a:rPr lang="en-GB">
                    <a:noFill/>
                  </a:rPr>
                  <a:t> </a:t>
                </a:r>
              </a:p>
            </p:txBody>
          </p:sp>
        </mc:Fallback>
      </mc:AlternateContent>
      <p:sp>
        <p:nvSpPr>
          <p:cNvPr id="18" name="Oval 17"/>
          <p:cNvSpPr/>
          <p:nvPr/>
        </p:nvSpPr>
        <p:spPr>
          <a:xfrm>
            <a:off x="3118452" y="3575654"/>
            <a:ext cx="72008" cy="7200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9" name="TextBox 18"/>
              <p:cNvSpPr txBox="1"/>
              <p:nvPr/>
            </p:nvSpPr>
            <p:spPr>
              <a:xfrm>
                <a:off x="3131840" y="3573016"/>
                <a:ext cx="57606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𝐵</m:t>
                      </m:r>
                      <m:r>
                        <a:rPr lang="en-GB" sz="1200" b="0" i="1" smtClean="0">
                          <a:latin typeface="Cambria Math" panose="02040503050406030204" pitchFamily="18" charset="0"/>
                        </a:rPr>
                        <m:t>(6,5)</m:t>
                      </m:r>
                    </m:oMath>
                  </m:oMathPara>
                </a14:m>
                <a:endParaRPr lang="en-GB" sz="1200" dirty="0"/>
              </a:p>
            </p:txBody>
          </p:sp>
        </mc:Choice>
        <mc:Fallback xmlns="">
          <p:sp>
            <p:nvSpPr>
              <p:cNvPr id="19" name="TextBox 18"/>
              <p:cNvSpPr txBox="1">
                <a:spLocks noRot="1" noChangeAspect="1" noMove="1" noResize="1" noEditPoints="1" noAdjustHandles="1" noChangeArrowheads="1" noChangeShapeType="1" noTextEdit="1"/>
              </p:cNvSpPr>
              <p:nvPr/>
            </p:nvSpPr>
            <p:spPr>
              <a:xfrm>
                <a:off x="3131840" y="3573016"/>
                <a:ext cx="576064" cy="276999"/>
              </a:xfrm>
              <a:prstGeom prst="rect">
                <a:avLst/>
              </a:prstGeom>
              <a:blipFill rotWithShape="0">
                <a:blip r:embed="rId6"/>
                <a:stretch>
                  <a:fillRect r="-4255" b="-6522"/>
                </a:stretch>
              </a:blipFill>
            </p:spPr>
            <p:txBody>
              <a:bodyPr/>
              <a:lstStyle/>
              <a:p>
                <a:r>
                  <a:rPr lang="en-GB">
                    <a:noFill/>
                  </a:rPr>
                  <a:t> </a:t>
                </a:r>
              </a:p>
            </p:txBody>
          </p:sp>
        </mc:Fallback>
      </mc:AlternateContent>
      <p:sp>
        <p:nvSpPr>
          <p:cNvPr id="20" name="Oval 19"/>
          <p:cNvSpPr/>
          <p:nvPr/>
        </p:nvSpPr>
        <p:spPr>
          <a:xfrm>
            <a:off x="2945620" y="4304330"/>
            <a:ext cx="72008" cy="7200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1" name="TextBox 20"/>
              <p:cNvSpPr txBox="1"/>
              <p:nvPr/>
            </p:nvSpPr>
            <p:spPr>
              <a:xfrm>
                <a:off x="2909737" y="4339523"/>
                <a:ext cx="57606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𝐶</m:t>
                      </m:r>
                      <m:r>
                        <a:rPr lang="en-GB" sz="1200" b="0" i="1" smtClean="0">
                          <a:latin typeface="Cambria Math" panose="02040503050406030204" pitchFamily="18" charset="0"/>
                        </a:rPr>
                        <m:t>(5,0)</m:t>
                      </m:r>
                    </m:oMath>
                  </m:oMathPara>
                </a14:m>
                <a:endParaRPr lang="en-GB" sz="1200" dirty="0"/>
              </a:p>
            </p:txBody>
          </p:sp>
        </mc:Choice>
        <mc:Fallback xmlns="">
          <p:sp>
            <p:nvSpPr>
              <p:cNvPr id="21" name="TextBox 20"/>
              <p:cNvSpPr txBox="1">
                <a:spLocks noRot="1" noChangeAspect="1" noMove="1" noResize="1" noEditPoints="1" noAdjustHandles="1" noChangeArrowheads="1" noChangeShapeType="1" noTextEdit="1"/>
              </p:cNvSpPr>
              <p:nvPr/>
            </p:nvSpPr>
            <p:spPr>
              <a:xfrm>
                <a:off x="2909737" y="4339523"/>
                <a:ext cx="576064" cy="276999"/>
              </a:xfrm>
              <a:prstGeom prst="rect">
                <a:avLst/>
              </a:prstGeom>
              <a:blipFill rotWithShape="0">
                <a:blip r:embed="rId7"/>
                <a:stretch>
                  <a:fillRect r="-2105" b="-8889"/>
                </a:stretch>
              </a:blipFill>
            </p:spPr>
            <p:txBody>
              <a:bodyPr/>
              <a:lstStyle/>
              <a:p>
                <a:r>
                  <a:rPr lang="en-GB">
                    <a:noFill/>
                  </a:rPr>
                  <a:t> </a:t>
                </a:r>
              </a:p>
            </p:txBody>
          </p:sp>
        </mc:Fallback>
      </mc:AlternateContent>
      <p:sp>
        <p:nvSpPr>
          <p:cNvPr id="22" name="Oval 21"/>
          <p:cNvSpPr/>
          <p:nvPr/>
        </p:nvSpPr>
        <p:spPr>
          <a:xfrm>
            <a:off x="2001307" y="5316673"/>
            <a:ext cx="72008" cy="7200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3" name="TextBox 22"/>
              <p:cNvSpPr txBox="1"/>
              <p:nvPr/>
            </p:nvSpPr>
            <p:spPr>
              <a:xfrm>
                <a:off x="1989236" y="5099453"/>
                <a:ext cx="57606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𝐷</m:t>
                      </m:r>
                      <m:r>
                        <a:rPr lang="en-GB" sz="1200" b="0" i="1" smtClean="0">
                          <a:latin typeface="Cambria Math" panose="02040503050406030204" pitchFamily="18" charset="0"/>
                        </a:rPr>
                        <m:t>(0,−12)</m:t>
                      </m:r>
                    </m:oMath>
                  </m:oMathPara>
                </a14:m>
                <a:endParaRPr lang="en-GB" sz="1200" dirty="0"/>
              </a:p>
            </p:txBody>
          </p:sp>
        </mc:Choice>
        <mc:Fallback xmlns="">
          <p:sp>
            <p:nvSpPr>
              <p:cNvPr id="23" name="TextBox 22"/>
              <p:cNvSpPr txBox="1">
                <a:spLocks noRot="1" noChangeAspect="1" noMove="1" noResize="1" noEditPoints="1" noAdjustHandles="1" noChangeArrowheads="1" noChangeShapeType="1" noTextEdit="1"/>
              </p:cNvSpPr>
              <p:nvPr/>
            </p:nvSpPr>
            <p:spPr>
              <a:xfrm>
                <a:off x="1989236" y="5099453"/>
                <a:ext cx="576064" cy="276999"/>
              </a:xfrm>
              <a:prstGeom prst="rect">
                <a:avLst/>
              </a:prstGeom>
              <a:blipFill rotWithShape="0">
                <a:blip r:embed="rId8"/>
                <a:stretch>
                  <a:fillRect r="-44211" b="-8889"/>
                </a:stretch>
              </a:blipFill>
            </p:spPr>
            <p:txBody>
              <a:bodyPr/>
              <a:lstStyle/>
              <a:p>
                <a:r>
                  <a:rPr lang="en-GB">
                    <a:noFill/>
                  </a:rPr>
                  <a:t> </a:t>
                </a:r>
              </a:p>
            </p:txBody>
          </p:sp>
        </mc:Fallback>
      </mc:AlternateContent>
      <p:sp>
        <p:nvSpPr>
          <p:cNvPr id="26" name="Oval 25"/>
          <p:cNvSpPr/>
          <p:nvPr/>
        </p:nvSpPr>
        <p:spPr>
          <a:xfrm>
            <a:off x="1419632" y="3979689"/>
            <a:ext cx="72008" cy="7200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7" name="TextBox 26"/>
              <p:cNvSpPr txBox="1"/>
              <p:nvPr/>
            </p:nvSpPr>
            <p:spPr>
              <a:xfrm>
                <a:off x="798538" y="3725125"/>
                <a:ext cx="57606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𝐸</m:t>
                      </m:r>
                      <m:r>
                        <a:rPr lang="en-GB" sz="1200" b="0" i="1" smtClean="0">
                          <a:latin typeface="Cambria Math" panose="02040503050406030204" pitchFamily="18" charset="0"/>
                        </a:rPr>
                        <m:t>(−3,3)</m:t>
                      </m:r>
                    </m:oMath>
                  </m:oMathPara>
                </a14:m>
                <a:endParaRPr lang="en-GB" sz="1200" dirty="0"/>
              </a:p>
            </p:txBody>
          </p:sp>
        </mc:Choice>
        <mc:Fallback xmlns="">
          <p:sp>
            <p:nvSpPr>
              <p:cNvPr id="27" name="TextBox 26"/>
              <p:cNvSpPr txBox="1">
                <a:spLocks noRot="1" noChangeAspect="1" noMove="1" noResize="1" noEditPoints="1" noAdjustHandles="1" noChangeArrowheads="1" noChangeShapeType="1" noTextEdit="1"/>
              </p:cNvSpPr>
              <p:nvPr/>
            </p:nvSpPr>
            <p:spPr>
              <a:xfrm>
                <a:off x="798538" y="3725125"/>
                <a:ext cx="576064" cy="276999"/>
              </a:xfrm>
              <a:prstGeom prst="rect">
                <a:avLst/>
              </a:prstGeom>
              <a:blipFill rotWithShape="0">
                <a:blip r:embed="rId9"/>
                <a:stretch>
                  <a:fillRect r="-23404" b="-65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667545" y="5635893"/>
                <a:ext cx="2970279" cy="1008674"/>
              </a:xfrm>
              <a:prstGeom prst="rect">
                <a:avLst/>
              </a:prstGeom>
              <a:noFill/>
            </p:spPr>
            <p:txBody>
              <a:bodyPr wrap="square" rtlCol="0">
                <a:spAutoFit/>
              </a:bodyPr>
              <a:lstStyle/>
              <a:p>
                <a14:m>
                  <m:oMath xmlns:m="http://schemas.openxmlformats.org/officeDocument/2006/math">
                    <m:r>
                      <a:rPr lang="en-GB" b="0" i="1" smtClean="0">
                        <a:latin typeface="Cambria Math" panose="02040503050406030204" pitchFamily="18" charset="0"/>
                      </a:rPr>
                      <m:t>𝐴𝐵</m:t>
                    </m:r>
                    <m:r>
                      <a:rPr lang="en-GB" b="0" i="1" smtClean="0">
                        <a:latin typeface="Cambria Math" panose="02040503050406030204" pitchFamily="18" charset="0"/>
                      </a:rPr>
                      <m:t>=</m:t>
                    </m:r>
                    <m:rad>
                      <m:radPr>
                        <m:degHide m:val="on"/>
                        <m:ctrlPr>
                          <a:rPr lang="en-GB" b="1" i="1" smtClean="0">
                            <a:latin typeface="Cambria Math" panose="02040503050406030204" pitchFamily="18" charset="0"/>
                          </a:rPr>
                        </m:ctrlPr>
                      </m:radPr>
                      <m:deg/>
                      <m:e>
                        <m:r>
                          <a:rPr lang="en-GB" b="1" i="1" smtClean="0">
                            <a:latin typeface="Cambria Math" panose="02040503050406030204" pitchFamily="18" charset="0"/>
                          </a:rPr>
                          <m:t>𝟏𝟕</m:t>
                        </m:r>
                      </m:e>
                    </m:rad>
                  </m:oMath>
                </a14:m>
                <a:r>
                  <a:rPr lang="en-GB" dirty="0"/>
                  <a:t>            </a:t>
                </a:r>
                <a14:m>
                  <m:oMath xmlns:m="http://schemas.openxmlformats.org/officeDocument/2006/math">
                    <m:r>
                      <a:rPr lang="en-GB" b="0" i="1" smtClean="0">
                        <a:latin typeface="Cambria Math" panose="02040503050406030204" pitchFamily="18" charset="0"/>
                      </a:rPr>
                      <m:t>𝐴𝐶</m:t>
                    </m:r>
                    <m:r>
                      <a:rPr lang="en-GB" b="0" i="1" smtClean="0">
                        <a:latin typeface="Cambria Math" panose="02040503050406030204" pitchFamily="18" charset="0"/>
                      </a:rPr>
                      <m:t>=</m:t>
                    </m:r>
                    <m:r>
                      <a:rPr lang="en-GB" b="1" i="1" smtClean="0">
                        <a:latin typeface="Cambria Math" panose="02040503050406030204" pitchFamily="18" charset="0"/>
                      </a:rPr>
                      <m:t>𝟓</m:t>
                    </m:r>
                  </m:oMath>
                </a14:m>
                <a:br>
                  <a:rPr lang="en-GB" b="0" dirty="0"/>
                </a:br>
                <a14:m>
                  <m:oMath xmlns:m="http://schemas.openxmlformats.org/officeDocument/2006/math">
                    <m:r>
                      <a:rPr lang="en-GB" b="0" i="1" smtClean="0">
                        <a:latin typeface="Cambria Math" panose="02040503050406030204" pitchFamily="18" charset="0"/>
                      </a:rPr>
                      <m:t>𝐶𝐷</m:t>
                    </m:r>
                    <m:r>
                      <a:rPr lang="en-GB" b="0" i="1" smtClean="0">
                        <a:latin typeface="Cambria Math" panose="02040503050406030204" pitchFamily="18" charset="0"/>
                      </a:rPr>
                      <m:t>=</m:t>
                    </m:r>
                    <m:r>
                      <a:rPr lang="en-GB" b="1" i="1" smtClean="0">
                        <a:latin typeface="Cambria Math" panose="02040503050406030204" pitchFamily="18" charset="0"/>
                      </a:rPr>
                      <m:t>𝟏𝟑</m:t>
                    </m:r>
                    <m:r>
                      <a:rPr lang="en-GB" b="0" i="1" smtClean="0">
                        <a:latin typeface="Cambria Math" panose="02040503050406030204" pitchFamily="18" charset="0"/>
                      </a:rPr>
                      <m:t> </m:t>
                    </m:r>
                  </m:oMath>
                </a14:m>
                <a:r>
                  <a:rPr lang="en-GB" dirty="0"/>
                  <a:t>             </a:t>
                </a:r>
                <a14:m>
                  <m:oMath xmlns:m="http://schemas.openxmlformats.org/officeDocument/2006/math">
                    <m:r>
                      <a:rPr lang="en-GB" b="0" i="1" smtClean="0">
                        <a:latin typeface="Cambria Math" panose="02040503050406030204" pitchFamily="18" charset="0"/>
                      </a:rPr>
                      <m:t>𝐷𝐸</m:t>
                    </m:r>
                    <m:r>
                      <a:rPr lang="en-GB" b="0" i="1" smtClean="0">
                        <a:latin typeface="Cambria Math" panose="02040503050406030204" pitchFamily="18" charset="0"/>
                      </a:rPr>
                      <m:t>=</m:t>
                    </m:r>
                    <m:rad>
                      <m:radPr>
                        <m:degHide m:val="on"/>
                        <m:ctrlPr>
                          <a:rPr lang="en-GB" b="1" i="1" smtClean="0">
                            <a:latin typeface="Cambria Math" panose="02040503050406030204" pitchFamily="18" charset="0"/>
                          </a:rPr>
                        </m:ctrlPr>
                      </m:radPr>
                      <m:deg/>
                      <m:e>
                        <m:r>
                          <a:rPr lang="en-GB" b="1" i="1" smtClean="0">
                            <a:latin typeface="Cambria Math" panose="02040503050406030204" pitchFamily="18" charset="0"/>
                          </a:rPr>
                          <m:t>𝟐𝟑𝟒</m:t>
                        </m:r>
                      </m:e>
                    </m:rad>
                  </m:oMath>
                </a14:m>
                <a:endParaRPr lang="en-GB" b="1" dirty="0"/>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𝐶𝐸</m:t>
                      </m:r>
                      <m:r>
                        <a:rPr lang="en-GB" b="0" i="1" smtClean="0">
                          <a:latin typeface="Cambria Math" panose="02040503050406030204" pitchFamily="18" charset="0"/>
                        </a:rPr>
                        <m:t>=</m:t>
                      </m:r>
                      <m:rad>
                        <m:radPr>
                          <m:degHide m:val="on"/>
                          <m:ctrlPr>
                            <a:rPr lang="en-GB" b="1" i="1" smtClean="0">
                              <a:latin typeface="Cambria Math" panose="02040503050406030204" pitchFamily="18" charset="0"/>
                            </a:rPr>
                          </m:ctrlPr>
                        </m:radPr>
                        <m:deg/>
                        <m:e>
                          <m:r>
                            <a:rPr lang="en-GB" b="1" i="1" smtClean="0">
                              <a:latin typeface="Cambria Math" panose="02040503050406030204" pitchFamily="18" charset="0"/>
                            </a:rPr>
                            <m:t>𝟕𝟑</m:t>
                          </m:r>
                        </m:e>
                      </m:rad>
                    </m:oMath>
                  </m:oMathPara>
                </a14:m>
                <a:endParaRPr lang="en-GB" b="1" dirty="0"/>
              </a:p>
            </p:txBody>
          </p:sp>
        </mc:Choice>
        <mc:Fallback xmlns="">
          <p:sp>
            <p:nvSpPr>
              <p:cNvPr id="28" name="TextBox 27"/>
              <p:cNvSpPr txBox="1">
                <a:spLocks noRot="1" noChangeAspect="1" noMove="1" noResize="1" noEditPoints="1" noAdjustHandles="1" noChangeArrowheads="1" noChangeShapeType="1" noTextEdit="1"/>
              </p:cNvSpPr>
              <p:nvPr/>
            </p:nvSpPr>
            <p:spPr>
              <a:xfrm>
                <a:off x="667545" y="5635893"/>
                <a:ext cx="2970279" cy="1008674"/>
              </a:xfrm>
              <a:prstGeom prst="rect">
                <a:avLst/>
              </a:prstGeom>
              <a:blipFill rotWithShape="0">
                <a:blip r:embed="rId10"/>
                <a:stretch>
                  <a:fillRect/>
                </a:stretch>
              </a:blipFill>
            </p:spPr>
            <p:txBody>
              <a:bodyPr/>
              <a:lstStyle/>
              <a:p>
                <a:r>
                  <a:rPr lang="en-GB">
                    <a:noFill/>
                  </a:rPr>
                  <a:t> </a:t>
                </a:r>
              </a:p>
            </p:txBody>
          </p:sp>
        </mc:Fallback>
      </mc:AlternateContent>
      <p:sp>
        <p:nvSpPr>
          <p:cNvPr id="29" name="Rectangle 28"/>
          <p:cNvSpPr/>
          <p:nvPr/>
        </p:nvSpPr>
        <p:spPr>
          <a:xfrm>
            <a:off x="107504" y="908720"/>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30" name="Rectangle 29"/>
          <p:cNvSpPr/>
          <p:nvPr/>
        </p:nvSpPr>
        <p:spPr>
          <a:xfrm>
            <a:off x="107504" y="2838207"/>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31" name="Rectangle 30"/>
          <p:cNvSpPr/>
          <p:nvPr/>
        </p:nvSpPr>
        <p:spPr>
          <a:xfrm>
            <a:off x="4283968" y="897059"/>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p:sp>
        <p:nvSpPr>
          <p:cNvPr id="32" name="Rectangle 31"/>
          <p:cNvSpPr/>
          <p:nvPr/>
        </p:nvSpPr>
        <p:spPr>
          <a:xfrm>
            <a:off x="119410" y="1430362"/>
            <a:ext cx="216024" cy="18650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a</a:t>
            </a:r>
          </a:p>
        </p:txBody>
      </p:sp>
      <p:sp>
        <p:nvSpPr>
          <p:cNvPr id="33" name="Rectangle 32"/>
          <p:cNvSpPr/>
          <p:nvPr/>
        </p:nvSpPr>
        <p:spPr>
          <a:xfrm>
            <a:off x="119410" y="1667947"/>
            <a:ext cx="216024" cy="18650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b</a:t>
            </a:r>
          </a:p>
        </p:txBody>
      </p:sp>
      <p:sp>
        <p:nvSpPr>
          <p:cNvPr id="34" name="Rectangle 33"/>
          <p:cNvSpPr/>
          <p:nvPr/>
        </p:nvSpPr>
        <p:spPr>
          <a:xfrm>
            <a:off x="119410" y="1905532"/>
            <a:ext cx="216024" cy="18650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c</a:t>
            </a:r>
          </a:p>
        </p:txBody>
      </p:sp>
      <p:sp>
        <p:nvSpPr>
          <p:cNvPr id="35" name="Rectangle 34"/>
          <p:cNvSpPr/>
          <p:nvPr/>
        </p:nvSpPr>
        <p:spPr>
          <a:xfrm>
            <a:off x="119410" y="2137794"/>
            <a:ext cx="216024" cy="18650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d</a:t>
            </a:r>
          </a:p>
        </p:txBody>
      </p:sp>
      <p:sp>
        <p:nvSpPr>
          <p:cNvPr id="36" name="Rectangle 35"/>
          <p:cNvSpPr/>
          <p:nvPr/>
        </p:nvSpPr>
        <p:spPr>
          <a:xfrm>
            <a:off x="119410" y="2375581"/>
            <a:ext cx="216024" cy="18650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e</a:t>
            </a:r>
          </a:p>
        </p:txBody>
      </p:sp>
      <p:sp>
        <p:nvSpPr>
          <p:cNvPr id="37" name="Rectangle 36"/>
          <p:cNvSpPr/>
          <p:nvPr/>
        </p:nvSpPr>
        <p:spPr>
          <a:xfrm>
            <a:off x="451521" y="5733256"/>
            <a:ext cx="216024" cy="18650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a</a:t>
            </a:r>
          </a:p>
        </p:txBody>
      </p:sp>
      <p:sp>
        <p:nvSpPr>
          <p:cNvPr id="38" name="Rectangle 37"/>
          <p:cNvSpPr/>
          <p:nvPr/>
        </p:nvSpPr>
        <p:spPr>
          <a:xfrm>
            <a:off x="2079602" y="5733256"/>
            <a:ext cx="216024" cy="18650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b</a:t>
            </a:r>
          </a:p>
        </p:txBody>
      </p:sp>
      <p:sp>
        <p:nvSpPr>
          <p:cNvPr id="39" name="Rectangle 38"/>
          <p:cNvSpPr/>
          <p:nvPr/>
        </p:nvSpPr>
        <p:spPr>
          <a:xfrm>
            <a:off x="451521" y="6021387"/>
            <a:ext cx="216024" cy="18650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c</a:t>
            </a:r>
          </a:p>
        </p:txBody>
      </p:sp>
      <p:sp>
        <p:nvSpPr>
          <p:cNvPr id="40" name="Rectangle 39"/>
          <p:cNvSpPr/>
          <p:nvPr/>
        </p:nvSpPr>
        <p:spPr>
          <a:xfrm>
            <a:off x="2079602" y="6021387"/>
            <a:ext cx="216024" cy="18650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d</a:t>
            </a:r>
          </a:p>
        </p:txBody>
      </p:sp>
      <p:sp>
        <p:nvSpPr>
          <p:cNvPr id="41" name="Rectangle 40"/>
          <p:cNvSpPr/>
          <p:nvPr/>
        </p:nvSpPr>
        <p:spPr>
          <a:xfrm>
            <a:off x="451521" y="6358722"/>
            <a:ext cx="216024" cy="18650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e</a:t>
            </a:r>
          </a:p>
        </p:txBody>
      </p:sp>
      <mc:AlternateContent xmlns:mc="http://schemas.openxmlformats.org/markup-compatibility/2006" xmlns:a14="http://schemas.microsoft.com/office/drawing/2010/main">
        <mc:Choice Requires="a14">
          <p:sp>
            <p:nvSpPr>
              <p:cNvPr id="42" name="TextBox 41"/>
              <p:cNvSpPr txBox="1"/>
              <p:nvPr/>
            </p:nvSpPr>
            <p:spPr>
              <a:xfrm>
                <a:off x="4608750" y="822414"/>
                <a:ext cx="4283730" cy="4553362"/>
              </a:xfrm>
              <a:prstGeom prst="rect">
                <a:avLst/>
              </a:prstGeom>
              <a:noFill/>
            </p:spPr>
            <p:txBody>
              <a:bodyPr wrap="square" rtlCol="0">
                <a:spAutoFit/>
              </a:bodyPr>
              <a:lstStyle/>
              <a:p>
                <a:r>
                  <a:rPr lang="en-GB" sz="1600" dirty="0"/>
                  <a:t>Find the distance between the two points where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=3</m:t>
                    </m:r>
                    <m:r>
                      <a:rPr lang="en-GB" sz="1600" b="0" i="1" smtClean="0">
                        <a:latin typeface="Cambria Math" panose="02040503050406030204" pitchFamily="18" charset="0"/>
                      </a:rPr>
                      <m:t>𝑥</m:t>
                    </m:r>
                    <m:r>
                      <a:rPr lang="en-GB" sz="1600" b="0" i="1" smtClean="0">
                        <a:latin typeface="Cambria Math" panose="02040503050406030204" pitchFamily="18" charset="0"/>
                      </a:rPr>
                      <m:t>+12</m:t>
                    </m:r>
                  </m:oMath>
                </a14:m>
                <a:r>
                  <a:rPr lang="en-GB" sz="1600" dirty="0"/>
                  <a:t> crosses the coordinate axes.</a:t>
                </a:r>
              </a:p>
              <a:p>
                <a:pPr/>
                <a14:m>
                  <m:oMathPara xmlns:m="http://schemas.openxmlformats.org/officeDocument/2006/math">
                    <m:oMathParaPr>
                      <m:jc m:val="centerGroup"/>
                    </m:oMathParaPr>
                    <m:oMath xmlns:m="http://schemas.openxmlformats.org/officeDocument/2006/math">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𝟏𝟐</m:t>
                          </m:r>
                        </m:e>
                      </m:d>
                      <m:r>
                        <a:rPr lang="en-GB" sz="1600" b="1" i="1" smtClean="0">
                          <a:latin typeface="Cambria Math" panose="02040503050406030204" pitchFamily="18" charset="0"/>
                        </a:rPr>
                        <m:t>,</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m:t>
                          </m:r>
                          <m:r>
                            <a:rPr lang="en-GB" sz="1600" b="1" i="1" smtClean="0">
                              <a:latin typeface="Cambria Math" panose="02040503050406030204" pitchFamily="18" charset="0"/>
                            </a:rPr>
                            <m:t>𝟒</m:t>
                          </m:r>
                          <m:r>
                            <a:rPr lang="en-GB" sz="1600" b="1" i="1" smtClean="0">
                              <a:latin typeface="Cambria Math" panose="02040503050406030204" pitchFamily="18" charset="0"/>
                            </a:rPr>
                            <m:t>,</m:t>
                          </m:r>
                          <m:r>
                            <a:rPr lang="en-GB" sz="1600" b="1" i="1" smtClean="0">
                              <a:latin typeface="Cambria Math" panose="02040503050406030204" pitchFamily="18" charset="0"/>
                            </a:rPr>
                            <m:t>𝟎</m:t>
                          </m:r>
                        </m:e>
                      </m:d>
                      <m:r>
                        <a:rPr lang="en-GB" sz="1600" b="1" i="1" smtClean="0">
                          <a:latin typeface="Cambria Math" panose="02040503050406030204" pitchFamily="18" charset="0"/>
                        </a:rPr>
                        <m:t> →  </m:t>
                      </m:r>
                      <m:r>
                        <a:rPr lang="en-GB" sz="1600" b="1" i="1" smtClean="0">
                          <a:latin typeface="Cambria Math" panose="02040503050406030204" pitchFamily="18" charset="0"/>
                        </a:rPr>
                        <m:t>𝟒</m:t>
                      </m:r>
                      <m:rad>
                        <m:radPr>
                          <m:degHide m:val="on"/>
                          <m:ctrlPr>
                            <a:rPr lang="en-GB" sz="1600" b="1" i="1" smtClean="0">
                              <a:latin typeface="Cambria Math" panose="02040503050406030204" pitchFamily="18" charset="0"/>
                            </a:rPr>
                          </m:ctrlPr>
                        </m:radPr>
                        <m:deg/>
                        <m:e>
                          <m:r>
                            <a:rPr lang="en-GB" sz="1600" b="1" i="1" smtClean="0">
                              <a:latin typeface="Cambria Math" panose="02040503050406030204" pitchFamily="18" charset="0"/>
                            </a:rPr>
                            <m:t>𝟏𝟎</m:t>
                          </m:r>
                        </m:e>
                      </m:rad>
                    </m:oMath>
                  </m:oMathPara>
                </a14:m>
                <a:endParaRPr lang="en-GB" sz="1600" b="1" dirty="0"/>
              </a:p>
              <a:p>
                <a:endParaRPr lang="en-GB" sz="1600" dirty="0"/>
              </a:p>
              <a:p>
                <a:r>
                  <a:rPr lang="en-GB" sz="1600" dirty="0"/>
                  <a:t>Line </a:t>
                </a: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𝑙</m:t>
                        </m:r>
                      </m:e>
                      <m:sub>
                        <m:r>
                          <a:rPr lang="en-GB" sz="1600" b="0" i="1" smtClean="0">
                            <a:latin typeface="Cambria Math" panose="02040503050406030204" pitchFamily="18" charset="0"/>
                          </a:rPr>
                          <m:t>1</m:t>
                        </m:r>
                      </m:sub>
                    </m:sSub>
                  </m:oMath>
                </a14:m>
                <a:r>
                  <a:rPr lang="en-GB" sz="1600" dirty="0"/>
                  <a:t> passes through </a:t>
                </a:r>
                <a14:m>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panose="02040503050406030204" pitchFamily="18" charset="0"/>
                          </a:rPr>
                          <m:t>−1,1</m:t>
                        </m:r>
                      </m:e>
                    </m:d>
                  </m:oMath>
                </a14:m>
                <a:r>
                  <a:rPr lang="en-GB" sz="1600" dirty="0"/>
                  <a:t> and </a:t>
                </a:r>
                <a14:m>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panose="02040503050406030204" pitchFamily="18" charset="0"/>
                          </a:rPr>
                          <m:t>6,15</m:t>
                        </m:r>
                      </m:e>
                    </m:d>
                  </m:oMath>
                </a14:m>
                <a:r>
                  <a:rPr lang="en-GB" sz="1600" dirty="0"/>
                  <a:t>. Another line </a:t>
                </a: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𝑙</m:t>
                        </m:r>
                      </m:e>
                      <m:sub>
                        <m:r>
                          <a:rPr lang="en-GB" sz="1600" b="0" i="1" smtClean="0">
                            <a:latin typeface="Cambria Math" panose="02040503050406030204" pitchFamily="18" charset="0"/>
                          </a:rPr>
                          <m:t>2</m:t>
                        </m:r>
                      </m:sub>
                    </m:sSub>
                  </m:oMath>
                </a14:m>
                <a:r>
                  <a:rPr lang="en-GB" sz="1600" dirty="0"/>
                  <a:t> passes through </a:t>
                </a:r>
                <a14:m>
                  <m:oMath xmlns:m="http://schemas.openxmlformats.org/officeDocument/2006/math">
                    <m:r>
                      <a:rPr lang="en-GB" sz="1600" b="0" i="1" smtClean="0">
                        <a:latin typeface="Cambria Math" panose="02040503050406030204" pitchFamily="18" charset="0"/>
                      </a:rPr>
                      <m:t>(0,−12)</m:t>
                    </m:r>
                  </m:oMath>
                </a14:m>
                <a:r>
                  <a:rPr lang="en-GB" sz="1600" dirty="0"/>
                  <a:t> and </a:t>
                </a:r>
                <a14:m>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panose="02040503050406030204" pitchFamily="18" charset="0"/>
                          </a:rPr>
                          <m:t>3,3</m:t>
                        </m:r>
                      </m:e>
                    </m:d>
                  </m:oMath>
                </a14:m>
                <a:r>
                  <a:rPr lang="en-GB" sz="1600" dirty="0"/>
                  <a:t>. Determine the coordinate of the point at which they intersect.</a:t>
                </a:r>
              </a:p>
              <a:p>
                <a:pPr/>
                <a14:m>
                  <m:oMathPara xmlns:m="http://schemas.openxmlformats.org/officeDocument/2006/math">
                    <m:oMathParaPr>
                      <m:jc m:val="centerGroup"/>
                    </m:oMathParaPr>
                    <m:oMath xmlns:m="http://schemas.openxmlformats.org/officeDocument/2006/math">
                      <m:sSub>
                        <m:sSubPr>
                          <m:ctrlPr>
                            <a:rPr lang="en-GB" sz="1600" b="1" i="1" smtClean="0">
                              <a:latin typeface="Cambria Math" panose="02040503050406030204" pitchFamily="18" charset="0"/>
                            </a:rPr>
                          </m:ctrlPr>
                        </m:sSubPr>
                        <m:e>
                          <m:r>
                            <a:rPr lang="en-GB" sz="1600" b="1" i="1" smtClean="0">
                              <a:latin typeface="Cambria Math" panose="02040503050406030204" pitchFamily="18" charset="0"/>
                            </a:rPr>
                            <m:t>𝒍</m:t>
                          </m:r>
                        </m:e>
                        <m:sub>
                          <m:r>
                            <a:rPr lang="en-GB" sz="1600" b="1" i="1" smtClean="0">
                              <a:latin typeface="Cambria Math" panose="02040503050406030204" pitchFamily="18" charset="0"/>
                            </a:rPr>
                            <m:t>𝟏</m:t>
                          </m:r>
                        </m:sub>
                      </m:sSub>
                      <m:r>
                        <a:rPr lang="en-GB" sz="1600" b="1" i="1" smtClean="0">
                          <a:latin typeface="Cambria Math" panose="02040503050406030204" pitchFamily="18" charset="0"/>
                        </a:rPr>
                        <m:t>:</m:t>
                      </m:r>
                      <m:r>
                        <a:rPr lang="en-GB" sz="1600" b="1" i="1" smtClean="0">
                          <a:latin typeface="Cambria Math" panose="02040503050406030204" pitchFamily="18" charset="0"/>
                        </a:rPr>
                        <m:t>𝒚</m:t>
                      </m:r>
                      <m:r>
                        <a:rPr lang="en-GB" sz="1600" b="1" i="1" smtClean="0">
                          <a:latin typeface="Cambria Math" panose="02040503050406030204" pitchFamily="18" charset="0"/>
                        </a:rPr>
                        <m:t>=</m:t>
                      </m:r>
                      <m:r>
                        <a:rPr lang="en-GB" sz="1600" b="1" i="1" smtClean="0">
                          <a:latin typeface="Cambria Math" panose="02040503050406030204" pitchFamily="18" charset="0"/>
                        </a:rPr>
                        <m:t>𝟐</m:t>
                      </m:r>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𝟑</m:t>
                      </m:r>
                      <m:r>
                        <a:rPr lang="en-GB" sz="1600" b="1" i="1" smtClean="0">
                          <a:latin typeface="Cambria Math" panose="02040503050406030204" pitchFamily="18" charset="0"/>
                        </a:rPr>
                        <m:t>,  </m:t>
                      </m:r>
                      <m:sSub>
                        <m:sSubPr>
                          <m:ctrlPr>
                            <a:rPr lang="en-GB" sz="1600" b="1" i="1" smtClean="0">
                              <a:latin typeface="Cambria Math" panose="02040503050406030204" pitchFamily="18" charset="0"/>
                            </a:rPr>
                          </m:ctrlPr>
                        </m:sSubPr>
                        <m:e>
                          <m:r>
                            <a:rPr lang="en-GB" sz="1600" b="1" i="1" smtClean="0">
                              <a:latin typeface="Cambria Math" panose="02040503050406030204" pitchFamily="18" charset="0"/>
                            </a:rPr>
                            <m:t>𝒍</m:t>
                          </m:r>
                        </m:e>
                        <m:sub>
                          <m:r>
                            <a:rPr lang="en-GB" sz="1600" b="1" i="1" smtClean="0">
                              <a:latin typeface="Cambria Math" panose="02040503050406030204" pitchFamily="18" charset="0"/>
                            </a:rPr>
                            <m:t>𝟐</m:t>
                          </m:r>
                        </m:sub>
                      </m:sSub>
                      <m:r>
                        <a:rPr lang="en-GB" sz="1600" b="1" i="1" smtClean="0">
                          <a:latin typeface="Cambria Math" panose="02040503050406030204" pitchFamily="18" charset="0"/>
                        </a:rPr>
                        <m:t>:</m:t>
                      </m:r>
                      <m:r>
                        <a:rPr lang="en-GB" sz="1600" b="1" i="1" smtClean="0">
                          <a:latin typeface="Cambria Math" panose="02040503050406030204" pitchFamily="18" charset="0"/>
                        </a:rPr>
                        <m:t>𝒚</m:t>
                      </m:r>
                      <m:r>
                        <a:rPr lang="en-GB" sz="1600" b="1" i="1" smtClean="0">
                          <a:latin typeface="Cambria Math" panose="02040503050406030204" pitchFamily="18" charset="0"/>
                        </a:rPr>
                        <m:t>=</m:t>
                      </m:r>
                      <m:r>
                        <a:rPr lang="en-GB" sz="1600" b="1" i="1" smtClean="0">
                          <a:latin typeface="Cambria Math" panose="02040503050406030204" pitchFamily="18" charset="0"/>
                        </a:rPr>
                        <m:t>𝟓</m:t>
                      </m:r>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𝟏𝟐</m:t>
                      </m:r>
                    </m:oMath>
                    <m:oMath xmlns:m="http://schemas.openxmlformats.org/officeDocument/2006/math">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𝟓</m:t>
                          </m:r>
                          <m:r>
                            <a:rPr lang="en-GB" sz="1600" b="1" i="1" smtClean="0">
                              <a:latin typeface="Cambria Math" panose="02040503050406030204" pitchFamily="18" charset="0"/>
                            </a:rPr>
                            <m:t>,</m:t>
                          </m:r>
                          <m:r>
                            <a:rPr lang="en-GB" sz="1600" b="1" i="1" smtClean="0">
                              <a:latin typeface="Cambria Math" panose="02040503050406030204" pitchFamily="18" charset="0"/>
                            </a:rPr>
                            <m:t>𝟏𝟑</m:t>
                          </m:r>
                        </m:e>
                      </m:d>
                    </m:oMath>
                  </m:oMathPara>
                </a14:m>
                <a:endParaRPr lang="en-GB" sz="1600" b="1" dirty="0"/>
              </a:p>
              <a:p>
                <a:endParaRPr lang="en-GB" sz="1600" dirty="0"/>
              </a:p>
              <a:p>
                <a:r>
                  <a:rPr lang="en-GB" sz="1600" dirty="0"/>
                  <a:t>Line </a:t>
                </a: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𝑙</m:t>
                        </m:r>
                      </m:e>
                      <m:sub>
                        <m:r>
                          <a:rPr lang="en-GB" sz="1600" b="0" i="1" smtClean="0">
                            <a:latin typeface="Cambria Math" panose="02040503050406030204" pitchFamily="18" charset="0"/>
                          </a:rPr>
                          <m:t>1</m:t>
                        </m:r>
                      </m:sub>
                    </m:sSub>
                  </m:oMath>
                </a14:m>
                <a:r>
                  <a:rPr lang="en-GB" sz="1600" dirty="0"/>
                  <a:t> has the equation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r>
                      <a:rPr lang="en-GB" sz="1600" b="0" i="1" smtClean="0">
                        <a:latin typeface="Cambria Math" panose="02040503050406030204" pitchFamily="18" charset="0"/>
                      </a:rPr>
                      <m:t>𝑥</m:t>
                    </m:r>
                  </m:oMath>
                </a14:m>
                <a:r>
                  <a:rPr lang="en-GB" sz="1600" dirty="0"/>
                  <a:t> and </a:t>
                </a: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𝑙</m:t>
                        </m:r>
                      </m:e>
                      <m:sub>
                        <m:r>
                          <a:rPr lang="en-GB" sz="1600" b="0" i="1" smtClean="0">
                            <a:latin typeface="Cambria Math" panose="02040503050406030204" pitchFamily="18" charset="0"/>
                          </a:rPr>
                          <m:t>2</m:t>
                        </m:r>
                      </m:sub>
                    </m:sSub>
                  </m:oMath>
                </a14:m>
                <a:r>
                  <a:rPr lang="en-GB" sz="1600" dirty="0"/>
                  <a:t> has the equation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=−2</m:t>
                    </m:r>
                    <m:r>
                      <a:rPr lang="en-GB" sz="1600" b="0" i="1" smtClean="0">
                        <a:latin typeface="Cambria Math" panose="02040503050406030204" pitchFamily="18" charset="0"/>
                      </a:rPr>
                      <m:t>𝑥</m:t>
                    </m:r>
                    <m:r>
                      <a:rPr lang="en-GB" sz="1600" b="0" i="1" smtClean="0">
                        <a:latin typeface="Cambria Math" panose="02040503050406030204" pitchFamily="18" charset="0"/>
                      </a:rPr>
                      <m:t>+12</m:t>
                    </m:r>
                  </m:oMath>
                </a14:m>
                <a:r>
                  <a:rPr lang="en-GB" sz="1600" dirty="0"/>
                  <a:t>. The two lines intersect at point </a:t>
                </a:r>
                <a14:m>
                  <m:oMath xmlns:m="http://schemas.openxmlformats.org/officeDocument/2006/math">
                    <m:r>
                      <a:rPr lang="en-GB" sz="1600" b="0" i="1" smtClean="0">
                        <a:latin typeface="Cambria Math" panose="02040503050406030204" pitchFamily="18" charset="0"/>
                      </a:rPr>
                      <m:t>𝐴</m:t>
                    </m:r>
                  </m:oMath>
                </a14:m>
                <a:r>
                  <a:rPr lang="en-GB" sz="1600" dirty="0"/>
                  <a:t> and line </a:t>
                </a: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𝑙</m:t>
                        </m:r>
                      </m:e>
                      <m:sub>
                        <m:r>
                          <a:rPr lang="en-GB" sz="1600" b="0" i="1" smtClean="0">
                            <a:latin typeface="Cambria Math" panose="02040503050406030204" pitchFamily="18" charset="0"/>
                          </a:rPr>
                          <m:t>2</m:t>
                        </m:r>
                      </m:sub>
                    </m:sSub>
                  </m:oMath>
                </a14:m>
                <a:r>
                  <a:rPr lang="en-GB" sz="1600" dirty="0"/>
                  <a:t> intersects the </a:t>
                </a:r>
                <a14:m>
                  <m:oMath xmlns:m="http://schemas.openxmlformats.org/officeDocument/2006/math">
                    <m:r>
                      <a:rPr lang="en-GB" sz="1600" b="0" i="1" smtClean="0">
                        <a:latin typeface="Cambria Math" panose="02040503050406030204" pitchFamily="18" charset="0"/>
                      </a:rPr>
                      <m:t>𝑥</m:t>
                    </m:r>
                  </m:oMath>
                </a14:m>
                <a:r>
                  <a:rPr lang="en-GB" sz="1600" dirty="0"/>
                  <a:t> and </a:t>
                </a:r>
                <a14:m>
                  <m:oMath xmlns:m="http://schemas.openxmlformats.org/officeDocument/2006/math">
                    <m:r>
                      <a:rPr lang="en-GB" sz="1600" b="0" i="1" smtClean="0">
                        <a:latin typeface="Cambria Math" panose="02040503050406030204" pitchFamily="18" charset="0"/>
                      </a:rPr>
                      <m:t>𝑦</m:t>
                    </m:r>
                  </m:oMath>
                </a14:m>
                <a:r>
                  <a:rPr lang="en-GB" sz="1600" dirty="0"/>
                  <a:t>-axis at </a:t>
                </a:r>
                <a14:m>
                  <m:oMath xmlns:m="http://schemas.openxmlformats.org/officeDocument/2006/math">
                    <m:r>
                      <a:rPr lang="en-GB" sz="1600" b="0" i="1" smtClean="0">
                        <a:latin typeface="Cambria Math" panose="02040503050406030204" pitchFamily="18" charset="0"/>
                      </a:rPr>
                      <m:t>𝐵</m:t>
                    </m:r>
                  </m:oMath>
                </a14:m>
                <a:r>
                  <a:rPr lang="en-GB" sz="1600" dirty="0"/>
                  <a:t> and </a:t>
                </a:r>
                <a14:m>
                  <m:oMath xmlns:m="http://schemas.openxmlformats.org/officeDocument/2006/math">
                    <m:r>
                      <a:rPr lang="en-GB" sz="1600" b="0" i="1" smtClean="0">
                        <a:latin typeface="Cambria Math" panose="02040503050406030204" pitchFamily="18" charset="0"/>
                      </a:rPr>
                      <m:t>𝐶</m:t>
                    </m:r>
                  </m:oMath>
                </a14:m>
                <a:r>
                  <a:rPr lang="en-GB" sz="1600" dirty="0"/>
                  <a:t> respectively, as indicated. Find the area of:</a:t>
                </a:r>
              </a:p>
              <a:p>
                <a:pPr marL="342900" indent="-342900">
                  <a:buAutoNum type="alphaLcParenR"/>
                </a:pPr>
                <a:r>
                  <a:rPr lang="en-GB" sz="1600" b="0" dirty="0"/>
                  <a:t> </a:t>
                </a:r>
                <a14:m>
                  <m:oMath xmlns:m="http://schemas.openxmlformats.org/officeDocument/2006/math">
                    <m:r>
                      <a:rPr lang="en-GB" sz="1600" b="0" i="1" smtClean="0">
                        <a:latin typeface="Cambria Math" panose="02040503050406030204" pitchFamily="18" charset="0"/>
                      </a:rPr>
                      <m:t>𝑂𝐴𝐵</m:t>
                    </m:r>
                  </m:oMath>
                </a14:m>
                <a:r>
                  <a:rPr lang="en-GB" sz="1600" dirty="0"/>
                  <a:t> (where </a:t>
                </a:r>
                <a14:m>
                  <m:oMath xmlns:m="http://schemas.openxmlformats.org/officeDocument/2006/math">
                    <m:r>
                      <a:rPr lang="en-GB" sz="1600" b="0" i="1" smtClean="0">
                        <a:latin typeface="Cambria Math" panose="02040503050406030204" pitchFamily="18" charset="0"/>
                      </a:rPr>
                      <m:t>𝑂</m:t>
                    </m:r>
                  </m:oMath>
                </a14:m>
                <a:r>
                  <a:rPr lang="en-GB" sz="1600" dirty="0"/>
                  <a:t> is the origin)   </a:t>
                </a:r>
                <a14:m>
                  <m:oMath xmlns:m="http://schemas.openxmlformats.org/officeDocument/2006/math">
                    <m:r>
                      <a:rPr lang="en-GB" sz="1600" b="1" i="1" smtClean="0">
                        <a:latin typeface="Cambria Math" panose="02040503050406030204" pitchFamily="18" charset="0"/>
                      </a:rPr>
                      <m:t>𝟏𝟐</m:t>
                    </m:r>
                  </m:oMath>
                </a14:m>
                <a:endParaRPr lang="en-GB" sz="1600" b="1" dirty="0"/>
              </a:p>
              <a:p>
                <a:pPr marL="342900" indent="-342900">
                  <a:buAutoNum type="alphaLcParenR"/>
                </a:pPr>
                <a:r>
                  <a:rPr lang="en-GB" sz="1600" dirty="0"/>
                  <a:t> </a:t>
                </a:r>
                <a14:m>
                  <m:oMath xmlns:m="http://schemas.openxmlformats.org/officeDocument/2006/math">
                    <m:r>
                      <a:rPr lang="en-GB" sz="1600" i="1">
                        <a:latin typeface="Cambria Math" panose="02040503050406030204" pitchFamily="18" charset="0"/>
                      </a:rPr>
                      <m:t>𝑂</m:t>
                    </m:r>
                    <m:r>
                      <a:rPr lang="en-GB" sz="1600" b="0" i="1" smtClean="0">
                        <a:latin typeface="Cambria Math" panose="02040503050406030204" pitchFamily="18" charset="0"/>
                      </a:rPr>
                      <m:t>𝐴𝐶</m:t>
                    </m:r>
                  </m:oMath>
                </a14:m>
                <a:r>
                  <a:rPr lang="en-GB" sz="1600" dirty="0"/>
                  <a:t>                                             </a:t>
                </a:r>
                <a14:m>
                  <m:oMath xmlns:m="http://schemas.openxmlformats.org/officeDocument/2006/math">
                    <m:r>
                      <a:rPr lang="en-GB" sz="1600" b="1" i="1" dirty="0" smtClean="0">
                        <a:latin typeface="Cambria Math" panose="02040503050406030204" pitchFamily="18" charset="0"/>
                      </a:rPr>
                      <m:t>𝟐𝟒</m:t>
                    </m:r>
                  </m:oMath>
                </a14:m>
                <a:endParaRPr lang="en-GB" sz="1600" b="1" dirty="0"/>
              </a:p>
            </p:txBody>
          </p:sp>
        </mc:Choice>
        <mc:Fallback xmlns="">
          <p:sp>
            <p:nvSpPr>
              <p:cNvPr id="42" name="TextBox 41"/>
              <p:cNvSpPr txBox="1">
                <a:spLocks noRot="1" noChangeAspect="1" noMove="1" noResize="1" noEditPoints="1" noAdjustHandles="1" noChangeArrowheads="1" noChangeShapeType="1" noTextEdit="1"/>
              </p:cNvSpPr>
              <p:nvPr/>
            </p:nvSpPr>
            <p:spPr>
              <a:xfrm>
                <a:off x="4608750" y="822414"/>
                <a:ext cx="4283730" cy="4553362"/>
              </a:xfrm>
              <a:prstGeom prst="rect">
                <a:avLst/>
              </a:prstGeom>
              <a:blipFill rotWithShape="0">
                <a:blip r:embed="rId11"/>
                <a:stretch>
                  <a:fillRect l="-711" t="-402" b="-803"/>
                </a:stretch>
              </a:blipFill>
            </p:spPr>
            <p:txBody>
              <a:bodyPr/>
              <a:lstStyle/>
              <a:p>
                <a:r>
                  <a:rPr lang="en-GB">
                    <a:noFill/>
                  </a:rPr>
                  <a:t> </a:t>
                </a:r>
              </a:p>
            </p:txBody>
          </p:sp>
        </mc:Fallback>
      </mc:AlternateContent>
      <p:sp>
        <p:nvSpPr>
          <p:cNvPr id="43" name="Rectangle 42"/>
          <p:cNvSpPr/>
          <p:nvPr/>
        </p:nvSpPr>
        <p:spPr>
          <a:xfrm>
            <a:off x="4283968" y="1929290"/>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4</a:t>
            </a:r>
          </a:p>
        </p:txBody>
      </p:sp>
      <p:sp>
        <p:nvSpPr>
          <p:cNvPr id="44" name="Rectangle 43"/>
          <p:cNvSpPr/>
          <p:nvPr/>
        </p:nvSpPr>
        <p:spPr>
          <a:xfrm>
            <a:off x="4283968" y="3647600"/>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5</a:t>
            </a:r>
          </a:p>
        </p:txBody>
      </p:sp>
      <p:sp>
        <p:nvSpPr>
          <p:cNvPr id="45" name="Rectangle 44"/>
          <p:cNvSpPr/>
          <p:nvPr/>
        </p:nvSpPr>
        <p:spPr>
          <a:xfrm>
            <a:off x="3037069" y="1351793"/>
            <a:ext cx="891120" cy="2624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46" name="Rectangle 45"/>
          <p:cNvSpPr/>
          <p:nvPr/>
        </p:nvSpPr>
        <p:spPr>
          <a:xfrm>
            <a:off x="3037069" y="1613960"/>
            <a:ext cx="891120" cy="2624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47" name="Rectangle 46"/>
          <p:cNvSpPr/>
          <p:nvPr/>
        </p:nvSpPr>
        <p:spPr>
          <a:xfrm>
            <a:off x="3037069" y="1858713"/>
            <a:ext cx="891120" cy="2624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48" name="Rectangle 47"/>
          <p:cNvSpPr/>
          <p:nvPr/>
        </p:nvSpPr>
        <p:spPr>
          <a:xfrm>
            <a:off x="3029383" y="2099846"/>
            <a:ext cx="891120" cy="2624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49" name="Rectangle 48"/>
          <p:cNvSpPr/>
          <p:nvPr/>
        </p:nvSpPr>
        <p:spPr>
          <a:xfrm>
            <a:off x="3037069" y="2359287"/>
            <a:ext cx="891120" cy="2624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50" name="Rectangle 49"/>
          <p:cNvSpPr/>
          <p:nvPr/>
        </p:nvSpPr>
        <p:spPr>
          <a:xfrm>
            <a:off x="1350261" y="5631633"/>
            <a:ext cx="562515" cy="33995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51" name="Rectangle 50"/>
          <p:cNvSpPr/>
          <p:nvPr/>
        </p:nvSpPr>
        <p:spPr>
          <a:xfrm>
            <a:off x="1350261" y="5968120"/>
            <a:ext cx="562515" cy="33995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52" name="Rectangle 51"/>
          <p:cNvSpPr/>
          <p:nvPr/>
        </p:nvSpPr>
        <p:spPr>
          <a:xfrm>
            <a:off x="1350261" y="6294292"/>
            <a:ext cx="562515" cy="33995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53" name="Rectangle 52"/>
          <p:cNvSpPr/>
          <p:nvPr/>
        </p:nvSpPr>
        <p:spPr>
          <a:xfrm>
            <a:off x="3000488" y="5623131"/>
            <a:ext cx="562515" cy="33995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54" name="Rectangle 53"/>
          <p:cNvSpPr/>
          <p:nvPr/>
        </p:nvSpPr>
        <p:spPr>
          <a:xfrm>
            <a:off x="3000488" y="5973607"/>
            <a:ext cx="562515" cy="33995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55" name="Rectangle 54"/>
          <p:cNvSpPr/>
          <p:nvPr/>
        </p:nvSpPr>
        <p:spPr>
          <a:xfrm>
            <a:off x="5602664" y="1351793"/>
            <a:ext cx="2365679" cy="37437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56" name="Rectangle 55"/>
          <p:cNvSpPr/>
          <p:nvPr/>
        </p:nvSpPr>
        <p:spPr>
          <a:xfrm>
            <a:off x="5144578" y="2867046"/>
            <a:ext cx="3215651" cy="4826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57" name="Rectangle 56"/>
          <p:cNvSpPr/>
          <p:nvPr/>
        </p:nvSpPr>
        <p:spPr>
          <a:xfrm>
            <a:off x="7524328" y="4672505"/>
            <a:ext cx="562515" cy="33995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58" name="Rectangle 57"/>
          <p:cNvSpPr/>
          <p:nvPr/>
        </p:nvSpPr>
        <p:spPr>
          <a:xfrm>
            <a:off x="7524327" y="5006631"/>
            <a:ext cx="562515" cy="33995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59" name="TextBox 58"/>
          <p:cNvSpPr txBox="1"/>
          <p:nvPr/>
        </p:nvSpPr>
        <p:spPr>
          <a:xfrm>
            <a:off x="6322595" y="89857"/>
            <a:ext cx="2736304" cy="369332"/>
          </a:xfrm>
          <a:prstGeom prst="rect">
            <a:avLst/>
          </a:prstGeom>
          <a:noFill/>
        </p:spPr>
        <p:txBody>
          <a:bodyPr wrap="square" rtlCol="0">
            <a:spAutoFit/>
          </a:bodyPr>
          <a:lstStyle/>
          <a:p>
            <a:pPr algn="r"/>
            <a:r>
              <a:rPr lang="en-GB" dirty="0">
                <a:solidFill>
                  <a:schemeClr val="bg1"/>
                </a:solidFill>
              </a:rPr>
              <a:t>(On provided sheet)</a:t>
            </a:r>
          </a:p>
        </p:txBody>
      </p:sp>
    </p:spTree>
    <p:extLst>
      <p:ext uri="{BB962C8B-B14F-4D97-AF65-F5344CB8AC3E}">
        <p14:creationId xmlns:p14="http://schemas.microsoft.com/office/powerpoint/2010/main" val="3647827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5"/>
                                        </p:tgtEl>
                                      </p:cBhvr>
                                    </p:animEffect>
                                    <p:set>
                                      <p:cBhvr>
                                        <p:cTn id="7"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8" restart="whenNotActive" fill="hold" evtFilter="cancelBubble" nodeType="interactiveSeq">
                <p:stCondLst>
                  <p:cond evt="onClick" delay="0">
                    <p:tgtEl>
                      <p:spTgt spid="4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46"/>
                                        </p:tgtEl>
                                      </p:cBhvr>
                                    </p:animEffect>
                                    <p:set>
                                      <p:cBhvr>
                                        <p:cTn id="13"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14" restart="whenNotActive" fill="hold" evtFilter="cancelBubble" nodeType="interactiveSeq">
                <p:stCondLst>
                  <p:cond evt="onClick" delay="0">
                    <p:tgtEl>
                      <p:spTgt spid="47"/>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47"/>
                                        </p:tgtEl>
                                      </p:cBhvr>
                                    </p:animEffect>
                                    <p:set>
                                      <p:cBhvr>
                                        <p:cTn id="19"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20" restart="whenNotActive" fill="hold" evtFilter="cancelBubble" nodeType="interactiveSeq">
                <p:stCondLst>
                  <p:cond evt="onClick" delay="0">
                    <p:tgtEl>
                      <p:spTgt spid="48"/>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48"/>
                                        </p:tgtEl>
                                      </p:cBhvr>
                                    </p:animEffect>
                                    <p:set>
                                      <p:cBhvr>
                                        <p:cTn id="25"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26" restart="whenNotActive" fill="hold" evtFilter="cancelBubble" nodeType="interactiveSeq">
                <p:stCondLst>
                  <p:cond evt="onClick" delay="0">
                    <p:tgtEl>
                      <p:spTgt spid="49"/>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49"/>
                                        </p:tgtEl>
                                      </p:cBhvr>
                                    </p:animEffect>
                                    <p:set>
                                      <p:cBhvr>
                                        <p:cTn id="31"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32" restart="whenNotActive" fill="hold" evtFilter="cancelBubble" nodeType="interactiveSeq">
                <p:stCondLst>
                  <p:cond evt="onClick" delay="0">
                    <p:tgtEl>
                      <p:spTgt spid="50"/>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50"/>
                                        </p:tgtEl>
                                      </p:cBhvr>
                                    </p:animEffect>
                                    <p:set>
                                      <p:cBhvr>
                                        <p:cTn id="37"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38" restart="whenNotActive" fill="hold" evtFilter="cancelBubble" nodeType="interactiveSeq">
                <p:stCondLst>
                  <p:cond evt="onClick" delay="0">
                    <p:tgtEl>
                      <p:spTgt spid="51"/>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51"/>
                                        </p:tgtEl>
                                      </p:cBhvr>
                                    </p:animEffect>
                                    <p:set>
                                      <p:cBhvr>
                                        <p:cTn id="43"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44" restart="whenNotActive" fill="hold" evtFilter="cancelBubble" nodeType="interactiveSeq">
                <p:stCondLst>
                  <p:cond evt="onClick" delay="0">
                    <p:tgtEl>
                      <p:spTgt spid="52"/>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52"/>
                                        </p:tgtEl>
                                      </p:cBhvr>
                                    </p:animEffect>
                                    <p:set>
                                      <p:cBhvr>
                                        <p:cTn id="49"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50" restart="whenNotActive" fill="hold" evtFilter="cancelBubble" nodeType="interactiveSeq">
                <p:stCondLst>
                  <p:cond evt="onClick" delay="0">
                    <p:tgtEl>
                      <p:spTgt spid="53"/>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53"/>
                                        </p:tgtEl>
                                      </p:cBhvr>
                                    </p:animEffect>
                                    <p:set>
                                      <p:cBhvr>
                                        <p:cTn id="55"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56" restart="whenNotActive" fill="hold" evtFilter="cancelBubble" nodeType="interactiveSeq">
                <p:stCondLst>
                  <p:cond evt="onClick" delay="0">
                    <p:tgtEl>
                      <p:spTgt spid="54"/>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54"/>
                                        </p:tgtEl>
                                      </p:cBhvr>
                                    </p:animEffect>
                                    <p:set>
                                      <p:cBhvr>
                                        <p:cTn id="61"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62" restart="whenNotActive" fill="hold" evtFilter="cancelBubble" nodeType="interactiveSeq">
                <p:stCondLst>
                  <p:cond evt="onClick" delay="0">
                    <p:tgtEl>
                      <p:spTgt spid="55"/>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55"/>
                                        </p:tgtEl>
                                      </p:cBhvr>
                                    </p:animEffect>
                                    <p:set>
                                      <p:cBhvr>
                                        <p:cTn id="67"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68" restart="whenNotActive" fill="hold" evtFilter="cancelBubble" nodeType="interactiveSeq">
                <p:stCondLst>
                  <p:cond evt="onClick" delay="0">
                    <p:tgtEl>
                      <p:spTgt spid="56"/>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56"/>
                                        </p:tgtEl>
                                      </p:cBhvr>
                                    </p:animEffect>
                                    <p:set>
                                      <p:cBhvr>
                                        <p:cTn id="73"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74" restart="whenNotActive" fill="hold" evtFilter="cancelBubble" nodeType="interactiveSeq">
                <p:stCondLst>
                  <p:cond evt="onClick" delay="0">
                    <p:tgtEl>
                      <p:spTgt spid="57"/>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grpId="0" nodeType="clickEffect">
                                  <p:stCondLst>
                                    <p:cond delay="0"/>
                                  </p:stCondLst>
                                  <p:childTnLst>
                                    <p:animEffect transition="out" filter="fade">
                                      <p:cBhvr>
                                        <p:cTn id="78" dur="500"/>
                                        <p:tgtEl>
                                          <p:spTgt spid="57"/>
                                        </p:tgtEl>
                                      </p:cBhvr>
                                    </p:animEffect>
                                    <p:set>
                                      <p:cBhvr>
                                        <p:cTn id="79"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80" restart="whenNotActive" fill="hold" evtFilter="cancelBubble" nodeType="interactiveSeq">
                <p:stCondLst>
                  <p:cond evt="onClick" delay="0">
                    <p:tgtEl>
                      <p:spTgt spid="58"/>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58"/>
                                        </p:tgtEl>
                                      </p:cBhvr>
                                    </p:animEffect>
                                    <p:set>
                                      <p:cBhvr>
                                        <p:cTn id="85"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childTnLst>
        </p:cTn>
      </p:par>
    </p:tnLst>
    <p:bldLst>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4</a:t>
              </a:r>
              <a:endParaRPr lang="en-GB" sz="24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2"/>
          <a:stretch>
            <a:fillRect/>
          </a:stretch>
        </p:blipFill>
        <p:spPr>
          <a:xfrm>
            <a:off x="4283968" y="849536"/>
            <a:ext cx="4607595" cy="5635376"/>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469798" y="825330"/>
                <a:ext cx="3960440" cy="5583580"/>
              </a:xfrm>
              <a:prstGeom prst="rect">
                <a:avLst/>
              </a:prstGeom>
              <a:noFill/>
            </p:spPr>
            <p:txBody>
              <a:bodyPr wrap="square" rtlCol="0">
                <a:spAutoFit/>
              </a:bodyPr>
              <a:lstStyle/>
              <a:p>
                <a:r>
                  <a:rPr lang="en-GB" dirty="0"/>
                  <a:t>[AQA IGCSEFM Jan 2013 Paper 1 Q16]</a:t>
                </a:r>
              </a:p>
              <a:p>
                <a14:m>
                  <m:oMath xmlns:m="http://schemas.openxmlformats.org/officeDocument/2006/math">
                    <m:r>
                      <a:rPr lang="en-GB" b="0" i="1" smtClean="0">
                        <a:latin typeface="Cambria Math" panose="02040503050406030204" pitchFamily="18" charset="0"/>
                      </a:rPr>
                      <m:t>𝐴</m:t>
                    </m:r>
                    <m:r>
                      <a:rPr lang="en-GB" b="0" i="1" smtClean="0">
                        <a:latin typeface="Cambria Math" panose="02040503050406030204" pitchFamily="18" charset="0"/>
                      </a:rPr>
                      <m:t>, </m:t>
                    </m:r>
                    <m:r>
                      <a:rPr lang="en-GB" b="0" i="1" smtClean="0">
                        <a:latin typeface="Cambria Math" panose="02040503050406030204" pitchFamily="18" charset="0"/>
                      </a:rPr>
                      <m:t>𝐵</m:t>
                    </m:r>
                  </m:oMath>
                </a14:m>
                <a:r>
                  <a:rPr lang="en-GB" dirty="0"/>
                  <a:t> and </a:t>
                </a:r>
                <a14:m>
                  <m:oMath xmlns:m="http://schemas.openxmlformats.org/officeDocument/2006/math">
                    <m:r>
                      <a:rPr lang="en-GB" b="0" i="1" smtClean="0">
                        <a:latin typeface="Cambria Math" panose="02040503050406030204" pitchFamily="18" charset="0"/>
                      </a:rPr>
                      <m:t>𝐶</m:t>
                    </m:r>
                  </m:oMath>
                </a14:m>
                <a:r>
                  <a:rPr lang="en-GB" dirty="0"/>
                  <a:t> are points on the line</a:t>
                </a:r>
                <a:br>
                  <a:rPr lang="en-GB" dirty="0"/>
                </a:br>
                <a:r>
                  <a:rPr lang="en-GB" dirty="0"/>
                  <a:t> </a:t>
                </a:r>
                <a14:m>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𝑦</m:t>
                    </m:r>
                    <m:r>
                      <a:rPr lang="en-GB" b="0" i="1" smtClean="0">
                        <a:latin typeface="Cambria Math" panose="02040503050406030204" pitchFamily="18" charset="0"/>
                      </a:rPr>
                      <m:t>=8</m:t>
                    </m:r>
                  </m:oMath>
                </a14:m>
                <a:r>
                  <a:rPr lang="en-GB" dirty="0"/>
                  <a:t>.</a:t>
                </a:r>
              </a:p>
              <a:p>
                <a14:m>
                  <m:oMath xmlns:m="http://schemas.openxmlformats.org/officeDocument/2006/math">
                    <m:r>
                      <a:rPr lang="en-GB" b="0" i="1" smtClean="0">
                        <a:latin typeface="Cambria Math" panose="02040503050406030204" pitchFamily="18" charset="0"/>
                      </a:rPr>
                      <m:t>𝐷𝐶𝐸</m:t>
                    </m:r>
                  </m:oMath>
                </a14:m>
                <a:r>
                  <a:rPr lang="en-GB" dirty="0"/>
                  <a:t> is a straight line.</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𝐴𝐵</m:t>
                      </m:r>
                      <m:r>
                        <a:rPr lang="en-GB" b="0" i="1" smtClean="0">
                          <a:latin typeface="Cambria Math" panose="02040503050406030204" pitchFamily="18" charset="0"/>
                        </a:rPr>
                        <m:t>:</m:t>
                      </m:r>
                      <m:r>
                        <a:rPr lang="en-GB" b="0" i="1" smtClean="0">
                          <a:latin typeface="Cambria Math" panose="02040503050406030204" pitchFamily="18" charset="0"/>
                        </a:rPr>
                        <m:t>𝐵𝐶</m:t>
                      </m:r>
                      <m:r>
                        <a:rPr lang="en-GB" b="0" i="1" smtClean="0">
                          <a:latin typeface="Cambria Math" panose="02040503050406030204" pitchFamily="18" charset="0"/>
                        </a:rPr>
                        <m:t>=2:1</m:t>
                      </m:r>
                    </m:oMath>
                    <m:oMath xmlns:m="http://schemas.openxmlformats.org/officeDocument/2006/math">
                      <m:r>
                        <a:rPr lang="en-GB" b="0" i="1" smtClean="0">
                          <a:latin typeface="Cambria Math" panose="02040503050406030204" pitchFamily="18" charset="0"/>
                        </a:rPr>
                        <m:t>𝐸𝐶</m:t>
                      </m:r>
                      <m:r>
                        <a:rPr lang="en-GB" b="0" i="1" smtClean="0">
                          <a:latin typeface="Cambria Math" panose="02040503050406030204" pitchFamily="18" charset="0"/>
                        </a:rPr>
                        <m:t>:</m:t>
                      </m:r>
                      <m:r>
                        <a:rPr lang="en-GB" b="0" i="1" smtClean="0">
                          <a:latin typeface="Cambria Math" panose="02040503050406030204" pitchFamily="18" charset="0"/>
                        </a:rPr>
                        <m:t>𝐶𝐷</m:t>
                      </m:r>
                      <m:r>
                        <a:rPr lang="en-GB" b="0" i="1" smtClean="0">
                          <a:latin typeface="Cambria Math" panose="02040503050406030204" pitchFamily="18" charset="0"/>
                        </a:rPr>
                        <m:t>=1:2</m:t>
                      </m:r>
                    </m:oMath>
                  </m:oMathPara>
                </a14:m>
                <a:endParaRPr lang="en-GB" dirty="0"/>
              </a:p>
              <a:p>
                <a:endParaRPr lang="en-GB" dirty="0"/>
              </a:p>
              <a:p>
                <a:r>
                  <a:rPr lang="en-GB" dirty="0"/>
                  <a:t>Work out the ratio:</a:t>
                </a:r>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𝐴𝑟𝑒𝑎</m:t>
                      </m:r>
                      <m:r>
                        <a:rPr lang="en-GB" b="0" i="1" smtClean="0">
                          <a:latin typeface="Cambria Math" panose="02040503050406030204" pitchFamily="18" charset="0"/>
                        </a:rPr>
                        <m:t> </m:t>
                      </m:r>
                      <m:r>
                        <a:rPr lang="en-GB" b="0" i="1" smtClean="0">
                          <a:latin typeface="Cambria Math" panose="02040503050406030204" pitchFamily="18" charset="0"/>
                        </a:rPr>
                        <m:t>𝑜𝑓</m:t>
                      </m:r>
                      <m:r>
                        <a:rPr lang="en-GB" b="0" i="1" smtClean="0">
                          <a:latin typeface="Cambria Math" panose="02040503050406030204" pitchFamily="18" charset="0"/>
                        </a:rPr>
                        <m:t> </m:t>
                      </m:r>
                      <m:r>
                        <a:rPr lang="en-GB" b="0" i="1" smtClean="0">
                          <a:latin typeface="Cambria Math" panose="02040503050406030204" pitchFamily="18" charset="0"/>
                        </a:rPr>
                        <m:t>𝑡𝑟𝑖𝑎𝑛𝑔𝑙𝑒</m:t>
                      </m:r>
                      <m:r>
                        <a:rPr lang="en-GB" b="0" i="1" smtClean="0">
                          <a:latin typeface="Cambria Math" panose="02040503050406030204" pitchFamily="18" charset="0"/>
                        </a:rPr>
                        <m:t> </m:t>
                      </m:r>
                      <m:r>
                        <a:rPr lang="en-GB" b="0" i="1" smtClean="0">
                          <a:latin typeface="Cambria Math" panose="02040503050406030204" pitchFamily="18" charset="0"/>
                        </a:rPr>
                        <m:t>𝐴𝐸𝐶</m:t>
                      </m:r>
                    </m:oMath>
                  </m:oMathPara>
                </a14:m>
                <a:br>
                  <a:rPr lang="en-GB" b="0" i="1" dirty="0">
                    <a:latin typeface="Cambria Math" panose="02040503050406030204" pitchFamily="18" charset="0"/>
                  </a:rPr>
                </a:br>
                <a:r>
                  <a:rPr lang="en-GB" b="0" i="1" dirty="0">
                    <a:latin typeface="Cambria Math" panose="02040503050406030204" pitchFamily="18" charset="0"/>
                  </a:rPr>
                  <a:t>                </a:t>
                </a:r>
                <a14:m>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𝐴𝑟𝑒𝑎</m:t>
                    </m:r>
                    <m:r>
                      <a:rPr lang="en-GB" b="0" i="1" smtClean="0">
                        <a:latin typeface="Cambria Math" panose="02040503050406030204" pitchFamily="18" charset="0"/>
                      </a:rPr>
                      <m:t> </m:t>
                    </m:r>
                    <m:r>
                      <a:rPr lang="en-GB" b="0" i="1" smtClean="0">
                        <a:latin typeface="Cambria Math" panose="02040503050406030204" pitchFamily="18" charset="0"/>
                      </a:rPr>
                      <m:t>𝑜𝑓</m:t>
                    </m:r>
                    <m:r>
                      <a:rPr lang="en-GB" b="0" i="1" smtClean="0">
                        <a:latin typeface="Cambria Math" panose="02040503050406030204" pitchFamily="18" charset="0"/>
                      </a:rPr>
                      <m:t> </m:t>
                    </m:r>
                    <m:r>
                      <a:rPr lang="en-GB" b="0" i="1" smtClean="0">
                        <a:latin typeface="Cambria Math" panose="02040503050406030204" pitchFamily="18" charset="0"/>
                      </a:rPr>
                      <m:t>𝑡𝑟𝑖𝑎𝑛𝑔𝑙𝑒</m:t>
                    </m:r>
                    <m:r>
                      <a:rPr lang="en-GB" b="0" i="1" smtClean="0">
                        <a:latin typeface="Cambria Math" panose="02040503050406030204" pitchFamily="18" charset="0"/>
                      </a:rPr>
                      <m:t> </m:t>
                    </m:r>
                    <m:r>
                      <a:rPr lang="en-GB" b="0" i="1" smtClean="0">
                        <a:latin typeface="Cambria Math" panose="02040503050406030204" pitchFamily="18" charset="0"/>
                      </a:rPr>
                      <m:t>𝐵𝐶𝐷</m:t>
                    </m:r>
                  </m:oMath>
                </a14:m>
                <a:endParaRPr lang="en-GB" b="0" dirty="0"/>
              </a:p>
              <a:p>
                <a:r>
                  <a:rPr lang="en-GB" dirty="0"/>
                  <a:t>Give your answer in its simplest form.</a:t>
                </a:r>
              </a:p>
              <a:p>
                <a:endParaRPr lang="en-GB" dirty="0"/>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𝑨</m:t>
                      </m:r>
                      <m:d>
                        <m:dPr>
                          <m:ctrlPr>
                            <a:rPr lang="en-GB" b="1" i="1" smtClean="0">
                              <a:latin typeface="Cambria Math" panose="02040503050406030204" pitchFamily="18" charset="0"/>
                            </a:rPr>
                          </m:ctrlPr>
                        </m:dPr>
                        <m:e>
                          <m:r>
                            <a:rPr lang="en-GB" b="1" i="1" smtClean="0">
                              <a:latin typeface="Cambria Math" panose="02040503050406030204" pitchFamily="18" charset="0"/>
                            </a:rPr>
                            <m:t>𝟒</m:t>
                          </m:r>
                          <m:r>
                            <a:rPr lang="en-GB" b="1" i="1" smtClean="0">
                              <a:latin typeface="Cambria Math" panose="02040503050406030204" pitchFamily="18" charset="0"/>
                            </a:rPr>
                            <m:t>,</m:t>
                          </m:r>
                          <m:r>
                            <a:rPr lang="en-GB" b="1" i="1" smtClean="0">
                              <a:latin typeface="Cambria Math" panose="02040503050406030204" pitchFamily="18" charset="0"/>
                            </a:rPr>
                            <m:t>𝟎</m:t>
                          </m:r>
                        </m:e>
                      </m:d>
                      <m:r>
                        <a:rPr lang="en-GB" b="1" i="1" smtClean="0">
                          <a:latin typeface="Cambria Math" panose="02040503050406030204" pitchFamily="18" charset="0"/>
                        </a:rPr>
                        <m:t>, </m:t>
                      </m:r>
                      <m:r>
                        <a:rPr lang="en-GB" b="1" i="1" smtClean="0">
                          <a:latin typeface="Cambria Math" panose="02040503050406030204" pitchFamily="18" charset="0"/>
                        </a:rPr>
                        <m:t>𝑩</m:t>
                      </m:r>
                      <m:d>
                        <m:dPr>
                          <m:ctrlPr>
                            <a:rPr lang="en-GB" b="1" i="1" smtClean="0">
                              <a:latin typeface="Cambria Math" panose="02040503050406030204" pitchFamily="18" charset="0"/>
                            </a:rPr>
                          </m:ctrlPr>
                        </m:dPr>
                        <m:e>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𝟖</m:t>
                          </m:r>
                        </m:e>
                      </m:d>
                      <m:r>
                        <a:rPr lang="en-GB" b="1" i="1" smtClean="0">
                          <a:latin typeface="Cambria Math" panose="02040503050406030204" pitchFamily="18" charset="0"/>
                        </a:rPr>
                        <m:t> ∴</m:t>
                      </m:r>
                      <m:r>
                        <a:rPr lang="en-GB" b="1" i="1" smtClean="0">
                          <a:latin typeface="Cambria Math" panose="02040503050406030204" pitchFamily="18" charset="0"/>
                        </a:rPr>
                        <m:t>𝑪</m:t>
                      </m:r>
                      <m:d>
                        <m:dPr>
                          <m:ctrlPr>
                            <a:rPr lang="en-GB" b="1" i="1" smtClean="0">
                              <a:latin typeface="Cambria Math" panose="02040503050406030204" pitchFamily="18" charset="0"/>
                            </a:rPr>
                          </m:ctrlPr>
                        </m:dPr>
                        <m:e>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m:t>
                          </m:r>
                          <m:r>
                            <a:rPr lang="en-GB" b="1" i="1" smtClean="0">
                              <a:latin typeface="Cambria Math" panose="02040503050406030204" pitchFamily="18" charset="0"/>
                            </a:rPr>
                            <m:t>𝟏𝟐</m:t>
                          </m:r>
                        </m:e>
                      </m:d>
                    </m:oMath>
                  </m:oMathPara>
                </a14:m>
                <a:endParaRPr lang="en-GB" b="1" dirty="0"/>
              </a:p>
              <a:p>
                <a:r>
                  <a:rPr lang="en-GB" b="1" dirty="0"/>
                  <a:t>Again using ratios provided:</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𝑬</m:t>
                      </m:r>
                      <m:d>
                        <m:dPr>
                          <m:ctrlPr>
                            <a:rPr lang="en-GB" b="1" i="1" smtClean="0">
                              <a:latin typeface="Cambria Math" panose="02040503050406030204" pitchFamily="18" charset="0"/>
                            </a:rPr>
                          </m:ctrlPr>
                        </m:dPr>
                        <m:e>
                          <m:r>
                            <a:rPr lang="en-GB" b="1" i="1" smtClean="0">
                              <a:latin typeface="Cambria Math" panose="02040503050406030204" pitchFamily="18" charset="0"/>
                            </a:rPr>
                            <m:t>−</m:t>
                          </m:r>
                          <m:r>
                            <a:rPr lang="en-GB" b="1" i="1" smtClean="0">
                              <a:latin typeface="Cambria Math" panose="02040503050406030204" pitchFamily="18" charset="0"/>
                            </a:rPr>
                            <m:t>𝟑</m:t>
                          </m:r>
                          <m:r>
                            <a:rPr lang="en-GB" b="1" i="1" smtClean="0">
                              <a:latin typeface="Cambria Math" panose="02040503050406030204" pitchFamily="18" charset="0"/>
                            </a:rPr>
                            <m:t>,</m:t>
                          </m:r>
                          <m:r>
                            <a:rPr lang="en-GB" b="1" i="1" smtClean="0">
                              <a:latin typeface="Cambria Math" panose="02040503050406030204" pitchFamily="18" charset="0"/>
                            </a:rPr>
                            <m:t>𝟎</m:t>
                          </m:r>
                        </m:e>
                      </m:d>
                      <m:r>
                        <a:rPr lang="en-GB" b="1" i="1" smtClean="0">
                          <a:latin typeface="Cambria Math" panose="02040503050406030204" pitchFamily="18" charset="0"/>
                        </a:rPr>
                        <m:t>, </m:t>
                      </m:r>
                      <m:r>
                        <a:rPr lang="en-GB" b="1" i="1" smtClean="0">
                          <a:latin typeface="Cambria Math" panose="02040503050406030204" pitchFamily="18" charset="0"/>
                        </a:rPr>
                        <m:t>𝑫</m:t>
                      </m:r>
                      <m:d>
                        <m:dPr>
                          <m:ctrlPr>
                            <a:rPr lang="en-GB" b="1" i="1" smtClean="0">
                              <a:latin typeface="Cambria Math" panose="02040503050406030204" pitchFamily="18" charset="0"/>
                            </a:rPr>
                          </m:ctrlPr>
                        </m:dPr>
                        <m:e>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𝟑𝟔</m:t>
                          </m:r>
                        </m:e>
                      </m:d>
                    </m:oMath>
                  </m:oMathPara>
                </a14:m>
                <a:endParaRPr lang="en-GB" b="1" dirty="0"/>
              </a:p>
              <a:p>
                <a:endParaRPr lang="en-GB" b="1" dirty="0"/>
              </a:p>
              <a:p>
                <a:r>
                  <a:rPr lang="en-GB" b="1" dirty="0"/>
                  <a:t>Area of </a:t>
                </a:r>
                <a14:m>
                  <m:oMath xmlns:m="http://schemas.openxmlformats.org/officeDocument/2006/math">
                    <m:r>
                      <a:rPr lang="en-GB" b="1" i="1" smtClean="0">
                        <a:latin typeface="Cambria Math" panose="02040503050406030204" pitchFamily="18" charset="0"/>
                      </a:rPr>
                      <m:t>𝑨𝑬𝑪</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𝟐</m:t>
                        </m:r>
                      </m:den>
                    </m:f>
                    <m:r>
                      <a:rPr lang="en-GB" b="1" i="1" smtClean="0">
                        <a:latin typeface="Cambria Math" panose="02040503050406030204" pitchFamily="18" charset="0"/>
                      </a:rPr>
                      <m:t>×</m:t>
                    </m:r>
                    <m:r>
                      <a:rPr lang="en-GB" b="1" i="1" smtClean="0">
                        <a:latin typeface="Cambria Math" panose="02040503050406030204" pitchFamily="18" charset="0"/>
                      </a:rPr>
                      <m:t>𝟕</m:t>
                    </m:r>
                    <m:r>
                      <a:rPr lang="en-GB" b="1" i="1" smtClean="0">
                        <a:latin typeface="Cambria Math" panose="02040503050406030204" pitchFamily="18" charset="0"/>
                      </a:rPr>
                      <m:t>×</m:t>
                    </m:r>
                    <m:r>
                      <a:rPr lang="en-GB" b="1" i="1" smtClean="0">
                        <a:latin typeface="Cambria Math" panose="02040503050406030204" pitchFamily="18" charset="0"/>
                      </a:rPr>
                      <m:t>𝟏𝟐</m:t>
                    </m:r>
                    <m:r>
                      <a:rPr lang="en-GB" b="1" i="1" smtClean="0">
                        <a:latin typeface="Cambria Math" panose="02040503050406030204" pitchFamily="18" charset="0"/>
                      </a:rPr>
                      <m:t>=</m:t>
                    </m:r>
                    <m:r>
                      <a:rPr lang="en-GB" b="1" i="1" smtClean="0">
                        <a:latin typeface="Cambria Math" panose="02040503050406030204" pitchFamily="18" charset="0"/>
                      </a:rPr>
                      <m:t>𝟒𝟐</m:t>
                    </m:r>
                  </m:oMath>
                </a14:m>
                <a:endParaRPr lang="en-GB" b="1" dirty="0"/>
              </a:p>
              <a:p>
                <a:r>
                  <a:rPr lang="en-GB" b="1" dirty="0"/>
                  <a:t>Area of </a:t>
                </a:r>
                <a14:m>
                  <m:oMath xmlns:m="http://schemas.openxmlformats.org/officeDocument/2006/math">
                    <m:r>
                      <a:rPr lang="en-GB" b="1" i="1" smtClean="0">
                        <a:latin typeface="Cambria Math" panose="02040503050406030204" pitchFamily="18" charset="0"/>
                      </a:rPr>
                      <m:t>𝑩𝑪𝑫</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𝟐</m:t>
                        </m:r>
                      </m:den>
                    </m:f>
                    <m:r>
                      <a:rPr lang="en-GB" b="1" i="1" smtClean="0">
                        <a:latin typeface="Cambria Math" panose="02040503050406030204" pitchFamily="18" charset="0"/>
                      </a:rPr>
                      <m:t>×</m:t>
                    </m:r>
                    <m:r>
                      <a:rPr lang="en-GB" b="1" i="1" smtClean="0">
                        <a:latin typeface="Cambria Math" panose="02040503050406030204" pitchFamily="18" charset="0"/>
                      </a:rPr>
                      <m:t>𝟐𝟖</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m:t>
                    </m:r>
                    <m:r>
                      <a:rPr lang="en-GB" b="1" i="1" smtClean="0">
                        <a:latin typeface="Cambria Math" panose="02040503050406030204" pitchFamily="18" charset="0"/>
                      </a:rPr>
                      <m:t>𝟐𝟖</m:t>
                    </m:r>
                  </m:oMath>
                </a14:m>
                <a:endParaRPr lang="en-GB" b="1" dirty="0"/>
              </a:p>
              <a:p>
                <a:r>
                  <a:rPr lang="en-GB" b="1" dirty="0"/>
                  <a:t>Ratio: </a:t>
                </a:r>
                <a14:m>
                  <m:oMath xmlns:m="http://schemas.openxmlformats.org/officeDocument/2006/math">
                    <m:r>
                      <a:rPr lang="en-GB" b="1" i="1" smtClean="0">
                        <a:latin typeface="Cambria Math" panose="02040503050406030204" pitchFamily="18" charset="0"/>
                      </a:rPr>
                      <m:t>𝟒𝟐</m:t>
                    </m:r>
                    <m:r>
                      <a:rPr lang="en-GB" b="1" i="1" smtClean="0">
                        <a:latin typeface="Cambria Math" panose="02040503050406030204" pitchFamily="18" charset="0"/>
                      </a:rPr>
                      <m:t>:</m:t>
                    </m:r>
                    <m:r>
                      <a:rPr lang="en-GB" b="1" i="1" smtClean="0">
                        <a:latin typeface="Cambria Math" panose="02040503050406030204" pitchFamily="18" charset="0"/>
                      </a:rPr>
                      <m:t>𝟐𝟖</m:t>
                    </m:r>
                    <m:r>
                      <a:rPr lang="en-GB" b="1" i="1" smtClean="0">
                        <a:latin typeface="Cambria Math" panose="02040503050406030204" pitchFamily="18" charset="0"/>
                      </a:rPr>
                      <m:t>=</m:t>
                    </m:r>
                    <m:r>
                      <a:rPr lang="en-GB" b="1" i="1" smtClean="0">
                        <a:latin typeface="Cambria Math" panose="02040503050406030204" pitchFamily="18" charset="0"/>
                      </a:rPr>
                      <m:t>𝟑</m:t>
                    </m:r>
                    <m:r>
                      <a:rPr lang="en-GB" b="1" i="1" smtClean="0">
                        <a:latin typeface="Cambria Math" panose="02040503050406030204" pitchFamily="18" charset="0"/>
                      </a:rPr>
                      <m:t>:</m:t>
                    </m:r>
                    <m:r>
                      <a:rPr lang="en-GB" b="1" i="1" smtClean="0">
                        <a:latin typeface="Cambria Math" panose="02040503050406030204" pitchFamily="18" charset="0"/>
                      </a:rPr>
                      <m:t>𝟐</m:t>
                    </m:r>
                  </m:oMath>
                </a14:m>
                <a:endParaRPr lang="en-GB" b="1" dirty="0"/>
              </a:p>
            </p:txBody>
          </p:sp>
        </mc:Choice>
        <mc:Fallback xmlns="">
          <p:sp>
            <p:nvSpPr>
              <p:cNvPr id="6" name="TextBox 5"/>
              <p:cNvSpPr txBox="1">
                <a:spLocks noRot="1" noChangeAspect="1" noMove="1" noResize="1" noEditPoints="1" noAdjustHandles="1" noChangeArrowheads="1" noChangeShapeType="1" noTextEdit="1"/>
              </p:cNvSpPr>
              <p:nvPr/>
            </p:nvSpPr>
            <p:spPr>
              <a:xfrm>
                <a:off x="469798" y="825330"/>
                <a:ext cx="3960440" cy="5583580"/>
              </a:xfrm>
              <a:prstGeom prst="rect">
                <a:avLst/>
              </a:prstGeom>
              <a:blipFill rotWithShape="0">
                <a:blip r:embed="rId3"/>
                <a:stretch>
                  <a:fillRect l="-1231" t="-546" b="-1092"/>
                </a:stretch>
              </a:blipFill>
            </p:spPr>
            <p:txBody>
              <a:bodyPr/>
              <a:lstStyle/>
              <a:p>
                <a:r>
                  <a:rPr lang="en-GB">
                    <a:noFill/>
                  </a:rPr>
                  <a:t> </a:t>
                </a:r>
              </a:p>
            </p:txBody>
          </p:sp>
        </mc:Fallback>
      </mc:AlternateContent>
      <p:sp>
        <p:nvSpPr>
          <p:cNvPr id="7" name="Rectangle 6"/>
          <p:cNvSpPr/>
          <p:nvPr/>
        </p:nvSpPr>
        <p:spPr>
          <a:xfrm>
            <a:off x="176425" y="904400"/>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6</a:t>
            </a:r>
          </a:p>
        </p:txBody>
      </p:sp>
      <p:sp>
        <p:nvSpPr>
          <p:cNvPr id="8" name="Rectangle 7"/>
          <p:cNvSpPr/>
          <p:nvPr/>
        </p:nvSpPr>
        <p:spPr>
          <a:xfrm>
            <a:off x="456463" y="4086246"/>
            <a:ext cx="3539473" cy="23226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9" name="TextBox 8"/>
          <p:cNvSpPr txBox="1"/>
          <p:nvPr/>
        </p:nvSpPr>
        <p:spPr>
          <a:xfrm>
            <a:off x="6322595" y="89857"/>
            <a:ext cx="2736304" cy="369332"/>
          </a:xfrm>
          <a:prstGeom prst="rect">
            <a:avLst/>
          </a:prstGeom>
          <a:noFill/>
        </p:spPr>
        <p:txBody>
          <a:bodyPr wrap="square" rtlCol="0">
            <a:spAutoFit/>
          </a:bodyPr>
          <a:lstStyle/>
          <a:p>
            <a:pPr algn="r"/>
            <a:r>
              <a:rPr lang="en-GB" dirty="0">
                <a:solidFill>
                  <a:schemeClr val="bg1"/>
                </a:solidFill>
              </a:rPr>
              <a:t>(On provided sheet)</a:t>
            </a:r>
          </a:p>
        </p:txBody>
      </p:sp>
    </p:spTree>
    <p:extLst>
      <p:ext uri="{BB962C8B-B14F-4D97-AF65-F5344CB8AC3E}">
        <p14:creationId xmlns:p14="http://schemas.microsoft.com/office/powerpoint/2010/main" val="38640731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1619672" y="2204864"/>
            <a:ext cx="5616624" cy="2154436"/>
          </a:xfrm>
          <a:prstGeom prst="rect">
            <a:avLst/>
          </a:prstGeom>
          <a:noFill/>
        </p:spPr>
        <p:txBody>
          <a:bodyPr wrap="square" rtlCol="0">
            <a:spAutoFit/>
          </a:bodyPr>
          <a:lstStyle/>
          <a:p>
            <a:pPr algn="ctr"/>
            <a:r>
              <a:rPr lang="en-GB" sz="5400" b="1" dirty="0"/>
              <a:t>Part 5</a:t>
            </a:r>
          </a:p>
          <a:p>
            <a:pPr algn="ctr"/>
            <a:r>
              <a:rPr lang="en-GB" sz="4000" b="0" dirty="0"/>
              <a:t>Perpendicular and parallel lines</a:t>
            </a:r>
            <a:endParaRPr lang="en-GB" sz="4000" dirty="0"/>
          </a:p>
        </p:txBody>
      </p:sp>
      <p:sp>
        <p:nvSpPr>
          <p:cNvPr id="6" name="TextBox 5"/>
          <p:cNvSpPr txBox="1"/>
          <p:nvPr/>
        </p:nvSpPr>
        <p:spPr>
          <a:xfrm>
            <a:off x="395536" y="6237312"/>
            <a:ext cx="6048672" cy="369332"/>
          </a:xfrm>
          <a:prstGeom prst="rect">
            <a:avLst/>
          </a:prstGeom>
          <a:noFill/>
        </p:spPr>
        <p:txBody>
          <a:bodyPr wrap="square" rtlCol="0">
            <a:spAutoFit/>
          </a:bodyPr>
          <a:lstStyle/>
          <a:p>
            <a:r>
              <a:rPr lang="en-GB" dirty="0"/>
              <a:t> </a:t>
            </a:r>
          </a:p>
        </p:txBody>
      </p:sp>
    </p:spTree>
    <p:extLst>
      <p:ext uri="{BB962C8B-B14F-4D97-AF65-F5344CB8AC3E}">
        <p14:creationId xmlns:p14="http://schemas.microsoft.com/office/powerpoint/2010/main" val="26129199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2"/>
          <p:cNvSpPr>
            <a:spLocks noChangeShapeType="1"/>
          </p:cNvSpPr>
          <p:nvPr/>
        </p:nvSpPr>
        <p:spPr bwMode="auto">
          <a:xfrm>
            <a:off x="4572000" y="0"/>
            <a:ext cx="0" cy="68580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3" name="Line 3"/>
          <p:cNvSpPr>
            <a:spLocks noChangeShapeType="1"/>
          </p:cNvSpPr>
          <p:nvPr/>
        </p:nvSpPr>
        <p:spPr bwMode="auto">
          <a:xfrm>
            <a:off x="0" y="3429000"/>
            <a:ext cx="91440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4" name="Text Box 4"/>
          <p:cNvSpPr txBox="1">
            <a:spLocks noChangeArrowheads="1"/>
          </p:cNvSpPr>
          <p:nvPr/>
        </p:nvSpPr>
        <p:spPr bwMode="auto">
          <a:xfrm>
            <a:off x="85148" y="342900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1pPr>
            <a:lvl2pPr>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2pPr>
            <a:lvl3pPr>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3pPr>
            <a:lvl4pPr>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4pPr>
            <a:lvl5pPr>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5pPr>
            <a:lvl6pPr fontAlgn="base">
              <a:spcBef>
                <a:spcPct val="0"/>
              </a:spcBef>
              <a:spcAft>
                <a:spcPct val="0"/>
              </a:spcAft>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6pPr>
            <a:lvl7pPr fontAlgn="base">
              <a:spcBef>
                <a:spcPct val="0"/>
              </a:spcBef>
              <a:spcAft>
                <a:spcPct val="0"/>
              </a:spcAft>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7pPr>
            <a:lvl8pPr fontAlgn="base">
              <a:spcBef>
                <a:spcPct val="0"/>
              </a:spcBef>
              <a:spcAft>
                <a:spcPct val="0"/>
              </a:spcAft>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8pPr>
            <a:lvl9pPr fontAlgn="base">
              <a:spcBef>
                <a:spcPct val="0"/>
              </a:spcBef>
              <a:spcAft>
                <a:spcPct val="0"/>
              </a:spcAft>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9pPr>
          </a:lstStyle>
          <a:p>
            <a:pPr>
              <a:spcBef>
                <a:spcPct val="50000"/>
              </a:spcBef>
            </a:pPr>
            <a:r>
              <a:rPr lang="en-GB" sz="1400" dirty="0"/>
              <a:t>x	-5	-4	-3	-2	-1	0	1	2	3	4	5	6</a:t>
            </a:r>
            <a:endParaRPr lang="en-US" sz="1400" dirty="0"/>
          </a:p>
        </p:txBody>
      </p:sp>
      <p:sp>
        <p:nvSpPr>
          <p:cNvPr id="10245" name="Line 5"/>
          <p:cNvSpPr>
            <a:spLocks noChangeShapeType="1"/>
          </p:cNvSpPr>
          <p:nvPr/>
        </p:nvSpPr>
        <p:spPr bwMode="auto">
          <a:xfrm flipH="1">
            <a:off x="25082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6" name="Line 6"/>
          <p:cNvSpPr>
            <a:spLocks noChangeShapeType="1"/>
          </p:cNvSpPr>
          <p:nvPr/>
        </p:nvSpPr>
        <p:spPr bwMode="auto">
          <a:xfrm>
            <a:off x="971550"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7" name="Line 7"/>
          <p:cNvSpPr>
            <a:spLocks noChangeShapeType="1"/>
          </p:cNvSpPr>
          <p:nvPr/>
        </p:nvSpPr>
        <p:spPr bwMode="auto">
          <a:xfrm>
            <a:off x="169227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8" name="Line 8"/>
          <p:cNvSpPr>
            <a:spLocks noChangeShapeType="1"/>
          </p:cNvSpPr>
          <p:nvPr/>
        </p:nvSpPr>
        <p:spPr bwMode="auto">
          <a:xfrm>
            <a:off x="2411413"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9" name="Line 9"/>
          <p:cNvSpPr>
            <a:spLocks noChangeShapeType="1"/>
          </p:cNvSpPr>
          <p:nvPr/>
        </p:nvSpPr>
        <p:spPr bwMode="auto">
          <a:xfrm>
            <a:off x="3132138"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0" name="Line 10"/>
          <p:cNvSpPr>
            <a:spLocks noChangeShapeType="1"/>
          </p:cNvSpPr>
          <p:nvPr/>
        </p:nvSpPr>
        <p:spPr bwMode="auto">
          <a:xfrm>
            <a:off x="0" y="2708275"/>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1" name="Line 11"/>
          <p:cNvSpPr>
            <a:spLocks noChangeShapeType="1"/>
          </p:cNvSpPr>
          <p:nvPr/>
        </p:nvSpPr>
        <p:spPr bwMode="auto">
          <a:xfrm>
            <a:off x="529272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2" name="Line 12"/>
          <p:cNvSpPr>
            <a:spLocks noChangeShapeType="1"/>
          </p:cNvSpPr>
          <p:nvPr/>
        </p:nvSpPr>
        <p:spPr bwMode="auto">
          <a:xfrm>
            <a:off x="6011863"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3" name="Line 13"/>
          <p:cNvSpPr>
            <a:spLocks noChangeShapeType="1"/>
          </p:cNvSpPr>
          <p:nvPr/>
        </p:nvSpPr>
        <p:spPr bwMode="auto">
          <a:xfrm>
            <a:off x="6732588"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4" name="Line 14"/>
          <p:cNvSpPr>
            <a:spLocks noChangeShapeType="1"/>
          </p:cNvSpPr>
          <p:nvPr/>
        </p:nvSpPr>
        <p:spPr bwMode="auto">
          <a:xfrm>
            <a:off x="745172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5" name="Line 15"/>
          <p:cNvSpPr>
            <a:spLocks noChangeShapeType="1"/>
          </p:cNvSpPr>
          <p:nvPr/>
        </p:nvSpPr>
        <p:spPr bwMode="auto">
          <a:xfrm>
            <a:off x="8172450"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6" name="Line 16"/>
          <p:cNvSpPr>
            <a:spLocks noChangeShapeType="1"/>
          </p:cNvSpPr>
          <p:nvPr/>
        </p:nvSpPr>
        <p:spPr bwMode="auto">
          <a:xfrm>
            <a:off x="889317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7" name="Line 17"/>
          <p:cNvSpPr>
            <a:spLocks noChangeShapeType="1"/>
          </p:cNvSpPr>
          <p:nvPr/>
        </p:nvSpPr>
        <p:spPr bwMode="auto">
          <a:xfrm>
            <a:off x="0" y="549275"/>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8" name="Line 18"/>
          <p:cNvSpPr>
            <a:spLocks noChangeShapeType="1"/>
          </p:cNvSpPr>
          <p:nvPr/>
        </p:nvSpPr>
        <p:spPr bwMode="auto">
          <a:xfrm>
            <a:off x="0" y="1268413"/>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9" name="Line 19"/>
          <p:cNvSpPr>
            <a:spLocks noChangeShapeType="1"/>
          </p:cNvSpPr>
          <p:nvPr/>
        </p:nvSpPr>
        <p:spPr bwMode="auto">
          <a:xfrm>
            <a:off x="0" y="1989138"/>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1" name="Line 21"/>
          <p:cNvSpPr>
            <a:spLocks noChangeShapeType="1"/>
          </p:cNvSpPr>
          <p:nvPr/>
        </p:nvSpPr>
        <p:spPr bwMode="auto">
          <a:xfrm>
            <a:off x="0" y="4149725"/>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2" name="Line 22"/>
          <p:cNvSpPr>
            <a:spLocks noChangeShapeType="1"/>
          </p:cNvSpPr>
          <p:nvPr/>
        </p:nvSpPr>
        <p:spPr bwMode="auto">
          <a:xfrm flipV="1">
            <a:off x="0" y="4868863"/>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3" name="Line 23"/>
          <p:cNvSpPr>
            <a:spLocks noChangeShapeType="1"/>
          </p:cNvSpPr>
          <p:nvPr/>
        </p:nvSpPr>
        <p:spPr bwMode="auto">
          <a:xfrm>
            <a:off x="0" y="5589588"/>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4" name="Line 24"/>
          <p:cNvSpPr>
            <a:spLocks noChangeShapeType="1"/>
          </p:cNvSpPr>
          <p:nvPr/>
        </p:nvSpPr>
        <p:spPr bwMode="auto">
          <a:xfrm>
            <a:off x="0" y="6308725"/>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5" name="Text Box 25"/>
          <p:cNvSpPr txBox="1">
            <a:spLocks noChangeArrowheads="1"/>
          </p:cNvSpPr>
          <p:nvPr/>
        </p:nvSpPr>
        <p:spPr bwMode="auto">
          <a:xfrm>
            <a:off x="4283968" y="0"/>
            <a:ext cx="28803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1400" dirty="0"/>
              <a:t>y</a:t>
            </a:r>
          </a:p>
          <a:p>
            <a:endParaRPr lang="en-GB" sz="1400" dirty="0"/>
          </a:p>
          <a:p>
            <a:endParaRPr lang="en-US" sz="1400" dirty="0"/>
          </a:p>
        </p:txBody>
      </p:sp>
      <p:sp>
        <p:nvSpPr>
          <p:cNvPr id="10269" name="Text Box 29"/>
          <p:cNvSpPr txBox="1">
            <a:spLocks noChangeArrowheads="1"/>
          </p:cNvSpPr>
          <p:nvPr/>
        </p:nvSpPr>
        <p:spPr bwMode="auto">
          <a:xfrm>
            <a:off x="4264025" y="396875"/>
            <a:ext cx="334130" cy="609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sz="1400" dirty="0"/>
              <a:t>4</a:t>
            </a:r>
          </a:p>
          <a:p>
            <a:pPr algn="r"/>
            <a:endParaRPr lang="en-GB" sz="3300" dirty="0"/>
          </a:p>
          <a:p>
            <a:pPr algn="r"/>
            <a:r>
              <a:rPr lang="en-GB" sz="1400" dirty="0"/>
              <a:t>3</a:t>
            </a:r>
          </a:p>
          <a:p>
            <a:pPr algn="r"/>
            <a:endParaRPr lang="en-GB" sz="3300" dirty="0"/>
          </a:p>
          <a:p>
            <a:pPr algn="r"/>
            <a:r>
              <a:rPr lang="en-GB" sz="1400" dirty="0"/>
              <a:t>2</a:t>
            </a:r>
          </a:p>
          <a:p>
            <a:pPr algn="r"/>
            <a:endParaRPr lang="en-GB" sz="3300" dirty="0"/>
          </a:p>
          <a:p>
            <a:pPr algn="r"/>
            <a:r>
              <a:rPr lang="en-GB" sz="1400" dirty="0"/>
              <a:t>1</a:t>
            </a:r>
          </a:p>
          <a:p>
            <a:pPr algn="r"/>
            <a:endParaRPr lang="en-GB" sz="3300" dirty="0"/>
          </a:p>
          <a:p>
            <a:pPr algn="r"/>
            <a:endParaRPr lang="en-GB" sz="1400" dirty="0"/>
          </a:p>
          <a:p>
            <a:pPr algn="r"/>
            <a:endParaRPr lang="en-GB" sz="3300" dirty="0"/>
          </a:p>
          <a:p>
            <a:pPr algn="r"/>
            <a:r>
              <a:rPr lang="en-GB" sz="1400" dirty="0"/>
              <a:t>-1</a:t>
            </a:r>
          </a:p>
          <a:p>
            <a:pPr algn="r"/>
            <a:endParaRPr lang="en-GB" sz="3300" dirty="0"/>
          </a:p>
          <a:p>
            <a:pPr algn="r"/>
            <a:r>
              <a:rPr lang="en-GB" sz="1400" dirty="0"/>
              <a:t>-2</a:t>
            </a:r>
          </a:p>
          <a:p>
            <a:pPr algn="r"/>
            <a:endParaRPr lang="en-GB" sz="3300" dirty="0"/>
          </a:p>
          <a:p>
            <a:pPr algn="r"/>
            <a:r>
              <a:rPr lang="en-GB" sz="1400" dirty="0"/>
              <a:t>-3</a:t>
            </a:r>
          </a:p>
          <a:p>
            <a:pPr algn="r"/>
            <a:endParaRPr lang="en-GB" sz="3300" dirty="0"/>
          </a:p>
          <a:p>
            <a:pPr algn="r"/>
            <a:r>
              <a:rPr lang="en-GB" sz="1400" dirty="0"/>
              <a:t>-4</a:t>
            </a:r>
          </a:p>
        </p:txBody>
      </p:sp>
      <p:sp>
        <p:nvSpPr>
          <p:cNvPr id="10288" name="Line 48"/>
          <p:cNvSpPr>
            <a:spLocks noChangeShapeType="1"/>
          </p:cNvSpPr>
          <p:nvPr/>
        </p:nvSpPr>
        <p:spPr bwMode="auto">
          <a:xfrm>
            <a:off x="385127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 name="Line 20"/>
          <p:cNvSpPr>
            <a:spLocks noChangeShapeType="1"/>
          </p:cNvSpPr>
          <p:nvPr/>
        </p:nvSpPr>
        <p:spPr bwMode="auto">
          <a:xfrm flipV="1">
            <a:off x="-103366" y="-71563"/>
            <a:ext cx="7386762" cy="3673503"/>
          </a:xfrm>
          <a:prstGeom prst="line">
            <a:avLst/>
          </a:prstGeom>
          <a:ln w="76200">
            <a:headEnd/>
            <a:tailEnd/>
          </a:ln>
        </p:spPr>
        <p:style>
          <a:lnRef idx="3">
            <a:schemeClr val="accent4"/>
          </a:lnRef>
          <a:fillRef idx="0">
            <a:schemeClr val="accent4"/>
          </a:fillRef>
          <a:effectRef idx="2">
            <a:schemeClr val="accent4"/>
          </a:effectRef>
          <a:fontRef idx="minor">
            <a:schemeClr val="tx1"/>
          </a:fontRef>
        </p:style>
        <p:txBody>
          <a:bodyPr/>
          <a:lstStyle/>
          <a:p>
            <a:endParaRPr lang="en-GB"/>
          </a:p>
        </p:txBody>
      </p:sp>
      <p:sp>
        <p:nvSpPr>
          <p:cNvPr id="2" name="TextBox 1"/>
          <p:cNvSpPr txBox="1"/>
          <p:nvPr/>
        </p:nvSpPr>
        <p:spPr>
          <a:xfrm>
            <a:off x="5796136" y="4941168"/>
            <a:ext cx="3148410" cy="1569660"/>
          </a:xfrm>
          <a:prstGeom prst="rect">
            <a:avLst/>
          </a:prstGeom>
          <a:solidFill>
            <a:schemeClr val="bg1">
              <a:alpha val="87000"/>
            </a:schemeClr>
          </a:solidFill>
        </p:spPr>
        <p:txBody>
          <a:bodyPr wrap="square" rtlCol="0">
            <a:spAutoFit/>
          </a:bodyPr>
          <a:lstStyle/>
          <a:p>
            <a:r>
              <a:rPr lang="en-GB" sz="2400" dirty="0"/>
              <a:t>Find the gradients of each pair of </a:t>
            </a:r>
            <a:r>
              <a:rPr lang="en-GB" sz="2400" b="1" dirty="0"/>
              <a:t>parallel</a:t>
            </a:r>
            <a:r>
              <a:rPr lang="en-GB" sz="2400" dirty="0"/>
              <a:t> lines. What do you notice?</a:t>
            </a:r>
          </a:p>
        </p:txBody>
      </p:sp>
      <p:sp>
        <p:nvSpPr>
          <p:cNvPr id="31" name="Line 20"/>
          <p:cNvSpPr>
            <a:spLocks noChangeShapeType="1"/>
          </p:cNvSpPr>
          <p:nvPr/>
        </p:nvSpPr>
        <p:spPr bwMode="auto">
          <a:xfrm flipV="1">
            <a:off x="-177800" y="927099"/>
            <a:ext cx="9690099" cy="4889500"/>
          </a:xfrm>
          <a:prstGeom prst="line">
            <a:avLst/>
          </a:prstGeom>
          <a:ln w="76200">
            <a:headEnd/>
            <a:tailEnd/>
          </a:ln>
        </p:spPr>
        <p:style>
          <a:lnRef idx="3">
            <a:schemeClr val="accent4"/>
          </a:lnRef>
          <a:fillRef idx="0">
            <a:schemeClr val="accent4"/>
          </a:fillRef>
          <a:effectRef idx="2">
            <a:schemeClr val="accent4"/>
          </a:effectRef>
          <a:fontRef idx="minor">
            <a:schemeClr val="tx1"/>
          </a:fontRef>
        </p:style>
        <p:txBody>
          <a:bodyPr/>
          <a:lstStyle/>
          <a:p>
            <a:endParaRPr lang="en-GB"/>
          </a:p>
        </p:txBody>
      </p:sp>
      <p:sp>
        <p:nvSpPr>
          <p:cNvPr id="32" name="Line 20"/>
          <p:cNvSpPr>
            <a:spLocks noChangeShapeType="1"/>
          </p:cNvSpPr>
          <p:nvPr/>
        </p:nvSpPr>
        <p:spPr bwMode="auto">
          <a:xfrm flipV="1">
            <a:off x="3797300" y="-609600"/>
            <a:ext cx="2616200" cy="7708900"/>
          </a:xfrm>
          <a:prstGeom prst="line">
            <a:avLst/>
          </a:prstGeom>
          <a:ln w="76200">
            <a:solidFill>
              <a:schemeClr val="accent2"/>
            </a:solidFill>
            <a:headEnd/>
            <a:tailEnd/>
          </a:ln>
        </p:spPr>
        <p:style>
          <a:lnRef idx="3">
            <a:schemeClr val="accent5"/>
          </a:lnRef>
          <a:fillRef idx="0">
            <a:schemeClr val="accent5"/>
          </a:fillRef>
          <a:effectRef idx="2">
            <a:schemeClr val="accent5"/>
          </a:effectRef>
          <a:fontRef idx="minor">
            <a:schemeClr val="tx1"/>
          </a:fontRef>
        </p:style>
        <p:txBody>
          <a:bodyPr/>
          <a:lstStyle/>
          <a:p>
            <a:endParaRPr lang="en-GB"/>
          </a:p>
        </p:txBody>
      </p:sp>
      <p:sp>
        <p:nvSpPr>
          <p:cNvPr id="33" name="Line 20"/>
          <p:cNvSpPr>
            <a:spLocks noChangeShapeType="1"/>
          </p:cNvSpPr>
          <p:nvPr/>
        </p:nvSpPr>
        <p:spPr bwMode="auto">
          <a:xfrm flipV="1">
            <a:off x="4822852" y="-210394"/>
            <a:ext cx="2411428" cy="7201911"/>
          </a:xfrm>
          <a:prstGeom prst="line">
            <a:avLst/>
          </a:prstGeom>
          <a:ln w="76200">
            <a:solidFill>
              <a:schemeClr val="accent2"/>
            </a:solidFill>
            <a:headEnd/>
            <a:tailEnd/>
          </a:ln>
        </p:spPr>
        <p:style>
          <a:lnRef idx="3">
            <a:schemeClr val="accent5"/>
          </a:lnRef>
          <a:fillRef idx="0">
            <a:schemeClr val="accent5"/>
          </a:fillRef>
          <a:effectRef idx="2">
            <a:schemeClr val="accent5"/>
          </a:effectRef>
          <a:fontRef idx="minor">
            <a:schemeClr val="tx1"/>
          </a:fontRef>
        </p:style>
        <p:txBody>
          <a:bodyPr/>
          <a:lstStyle/>
          <a:p>
            <a:endParaRPr lang="en-GB"/>
          </a:p>
        </p:txBody>
      </p:sp>
      <mc:AlternateContent xmlns:mc="http://schemas.openxmlformats.org/markup-compatibility/2006" xmlns:a14="http://schemas.microsoft.com/office/drawing/2010/main">
        <mc:Choice Requires="a14">
          <p:sp>
            <p:nvSpPr>
              <p:cNvPr id="34" name="TextBox 33"/>
              <p:cNvSpPr txBox="1"/>
              <p:nvPr/>
            </p:nvSpPr>
            <p:spPr>
              <a:xfrm>
                <a:off x="2517800" y="4204196"/>
                <a:ext cx="1296144" cy="783804"/>
              </a:xfrm>
              <a:prstGeom prst="rect">
                <a:avLst/>
              </a:prstGeom>
              <a:solidFill>
                <a:schemeClr val="bg1">
                  <a:alpha val="65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𝑚</m:t>
                      </m:r>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2</m:t>
                          </m:r>
                        </m:den>
                      </m:f>
                    </m:oMath>
                  </m:oMathPara>
                </a14:m>
                <a:endParaRPr lang="en-GB" sz="2400" dirty="0"/>
              </a:p>
            </p:txBody>
          </p:sp>
        </mc:Choice>
        <mc:Fallback xmlns="">
          <p:sp>
            <p:nvSpPr>
              <p:cNvPr id="34" name="TextBox 33"/>
              <p:cNvSpPr txBox="1">
                <a:spLocks noRot="1" noChangeAspect="1" noMove="1" noResize="1" noEditPoints="1" noAdjustHandles="1" noChangeArrowheads="1" noChangeShapeType="1" noTextEdit="1"/>
              </p:cNvSpPr>
              <p:nvPr/>
            </p:nvSpPr>
            <p:spPr>
              <a:xfrm>
                <a:off x="2517800" y="4204196"/>
                <a:ext cx="1296144" cy="783804"/>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2441476" y="1086644"/>
                <a:ext cx="1152128" cy="783804"/>
              </a:xfrm>
              <a:prstGeom prst="rect">
                <a:avLst/>
              </a:prstGeom>
              <a:solidFill>
                <a:schemeClr val="bg1">
                  <a:alpha val="65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𝑚</m:t>
                      </m:r>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2</m:t>
                          </m:r>
                        </m:den>
                      </m:f>
                    </m:oMath>
                  </m:oMathPara>
                </a14:m>
                <a:endParaRPr lang="en-GB" sz="2400" dirty="0"/>
              </a:p>
            </p:txBody>
          </p:sp>
        </mc:Choice>
        <mc:Fallback xmlns="">
          <p:sp>
            <p:nvSpPr>
              <p:cNvPr id="35" name="TextBox 34"/>
              <p:cNvSpPr txBox="1">
                <a:spLocks noRot="1" noChangeAspect="1" noMove="1" noResize="1" noEditPoints="1" noAdjustHandles="1" noChangeArrowheads="1" noChangeShapeType="1" noTextEdit="1"/>
              </p:cNvSpPr>
              <p:nvPr/>
            </p:nvSpPr>
            <p:spPr>
              <a:xfrm>
                <a:off x="2441476" y="1086644"/>
                <a:ext cx="1152128" cy="783804"/>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4776936" y="1573436"/>
                <a:ext cx="1368152" cy="461665"/>
              </a:xfrm>
              <a:prstGeom prst="rect">
                <a:avLst/>
              </a:prstGeom>
              <a:solidFill>
                <a:schemeClr val="bg1">
                  <a:alpha val="65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𝑚</m:t>
                      </m:r>
                      <m:r>
                        <a:rPr lang="en-GB" sz="2400" b="0" i="1" smtClean="0">
                          <a:latin typeface="Cambria Math" panose="02040503050406030204" pitchFamily="18" charset="0"/>
                        </a:rPr>
                        <m:t>=3</m:t>
                      </m:r>
                    </m:oMath>
                  </m:oMathPara>
                </a14:m>
                <a:endParaRPr lang="en-GB" sz="2400" dirty="0"/>
              </a:p>
            </p:txBody>
          </p:sp>
        </mc:Choice>
        <mc:Fallback xmlns="">
          <p:sp>
            <p:nvSpPr>
              <p:cNvPr id="36" name="TextBox 35"/>
              <p:cNvSpPr txBox="1">
                <a:spLocks noRot="1" noChangeAspect="1" noMove="1" noResize="1" noEditPoints="1" noAdjustHandles="1" noChangeArrowheads="1" noChangeShapeType="1" noTextEdit="1"/>
              </p:cNvSpPr>
              <p:nvPr/>
            </p:nvSpPr>
            <p:spPr>
              <a:xfrm>
                <a:off x="4776936" y="1573436"/>
                <a:ext cx="1368152" cy="461665"/>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5813400" y="3835028"/>
                <a:ext cx="1296144" cy="461665"/>
              </a:xfrm>
              <a:prstGeom prst="rect">
                <a:avLst/>
              </a:prstGeom>
              <a:solidFill>
                <a:schemeClr val="bg1">
                  <a:alpha val="65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i="1" dirty="0" smtClean="0">
                          <a:latin typeface="Cambria Math" panose="02040503050406030204" pitchFamily="18" charset="0"/>
                        </a:rPr>
                        <m:t>𝑚</m:t>
                      </m:r>
                      <m:r>
                        <a:rPr lang="en-GB" sz="2400" i="1" dirty="0" smtClean="0">
                          <a:latin typeface="Cambria Math" panose="02040503050406030204" pitchFamily="18" charset="0"/>
                        </a:rPr>
                        <m:t>=3</m:t>
                      </m:r>
                    </m:oMath>
                  </m:oMathPara>
                </a14:m>
                <a:endParaRPr lang="en-GB" sz="2400" dirty="0"/>
              </a:p>
            </p:txBody>
          </p:sp>
        </mc:Choice>
        <mc:Fallback xmlns="">
          <p:sp>
            <p:nvSpPr>
              <p:cNvPr id="37" name="TextBox 36"/>
              <p:cNvSpPr txBox="1">
                <a:spLocks noRot="1" noChangeAspect="1" noMove="1" noResize="1" noEditPoints="1" noAdjustHandles="1" noChangeArrowheads="1" noChangeShapeType="1" noTextEdit="1"/>
              </p:cNvSpPr>
              <p:nvPr/>
            </p:nvSpPr>
            <p:spPr>
              <a:xfrm>
                <a:off x="5813400" y="3835028"/>
                <a:ext cx="1296144" cy="461665"/>
              </a:xfrm>
              <a:prstGeom prst="rect">
                <a:avLst/>
              </a:prstGeom>
              <a:blipFill rotWithShape="0">
                <a:blip r:embed="rId5"/>
                <a:stretch>
                  <a:fillRect/>
                </a:stretch>
              </a:blipFill>
            </p:spPr>
            <p:txBody>
              <a:bodyPr/>
              <a:lstStyle/>
              <a:p>
                <a:r>
                  <a:rPr lang="en-GB">
                    <a:noFill/>
                  </a:rPr>
                  <a:t> </a:t>
                </a:r>
              </a:p>
            </p:txBody>
          </p:sp>
        </mc:Fallback>
      </mc:AlternateContent>
      <p:sp>
        <p:nvSpPr>
          <p:cNvPr id="49" name="Rectangle 48"/>
          <p:cNvSpPr/>
          <p:nvPr/>
        </p:nvSpPr>
        <p:spPr>
          <a:xfrm>
            <a:off x="3347864" y="4229596"/>
            <a:ext cx="766936" cy="8377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8" name="Rectangle 37"/>
          <p:cNvSpPr/>
          <p:nvPr/>
        </p:nvSpPr>
        <p:spPr>
          <a:xfrm>
            <a:off x="3208513" y="1150142"/>
            <a:ext cx="677687" cy="75485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9" name="Rectangle 38"/>
          <p:cNvSpPr/>
          <p:nvPr/>
        </p:nvSpPr>
        <p:spPr>
          <a:xfrm>
            <a:off x="5666308" y="1471836"/>
            <a:ext cx="607492" cy="7125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0" name="Rectangle 39"/>
          <p:cNvSpPr/>
          <p:nvPr/>
        </p:nvSpPr>
        <p:spPr>
          <a:xfrm>
            <a:off x="6656751" y="3806700"/>
            <a:ext cx="720080" cy="5747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0125742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9"/>
                                        </p:tgtEl>
                                      </p:cBhvr>
                                    </p:animEffect>
                                    <p:set>
                                      <p:cBhvr>
                                        <p:cTn id="7"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8" restart="whenNotActive" fill="hold" evtFilter="cancelBubble" nodeType="interactiveSeq">
                <p:stCondLst>
                  <p:cond evt="onClick" delay="0">
                    <p:tgtEl>
                      <p:spTgt spid="3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8"/>
                                        </p:tgtEl>
                                      </p:cBhvr>
                                    </p:animEffect>
                                    <p:set>
                                      <p:cBhvr>
                                        <p:cTn id="13"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14" restart="whenNotActive" fill="hold" evtFilter="cancelBubble" nodeType="interactiveSeq">
                <p:stCondLst>
                  <p:cond evt="onClick" delay="0">
                    <p:tgtEl>
                      <p:spTgt spid="3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39"/>
                                        </p:tgtEl>
                                      </p:cBhvr>
                                    </p:animEffect>
                                    <p:set>
                                      <p:cBhvr>
                                        <p:cTn id="19"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20" restart="whenNotActive" fill="hold" evtFilter="cancelBubble" nodeType="interactiveSeq">
                <p:stCondLst>
                  <p:cond evt="onClick" delay="0">
                    <p:tgtEl>
                      <p:spTgt spid="4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40"/>
                                        </p:tgtEl>
                                      </p:cBhvr>
                                    </p:animEffect>
                                    <p:set>
                                      <p:cBhvr>
                                        <p:cTn id="25"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childTnLst>
        </p:cTn>
      </p:par>
    </p:tnLst>
    <p:bldLst>
      <p:bldP spid="49" grpId="0" animBg="1"/>
      <p:bldP spid="38" grpId="0" animBg="1"/>
      <p:bldP spid="39" grpId="0" animBg="1"/>
      <p:bldP spid="4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6038132" y="2363295"/>
            <a:ext cx="965079" cy="1244444"/>
          </a:xfrm>
          <a:prstGeom prst="rect">
            <a:avLst/>
          </a:prstGeom>
        </p:spPr>
      </p:pic>
      <p:cxnSp>
        <p:nvCxnSpPr>
          <p:cNvPr id="24" name="Straight Connector 23"/>
          <p:cNvCxnSpPr/>
          <p:nvPr/>
        </p:nvCxnSpPr>
        <p:spPr>
          <a:xfrm>
            <a:off x="2053682" y="155541"/>
            <a:ext cx="7090318" cy="6945867"/>
          </a:xfrm>
          <a:prstGeom prst="line">
            <a:avLst/>
          </a:prstGeom>
          <a:ln w="644525"/>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5" name="TextBox 4"/>
              <p:cNvSpPr txBox="1"/>
              <p:nvPr/>
            </p:nvSpPr>
            <p:spPr>
              <a:xfrm>
                <a:off x="251520" y="764704"/>
                <a:ext cx="8568952" cy="830997"/>
              </a:xfrm>
              <a:prstGeom prst="rect">
                <a:avLst/>
              </a:prstGeom>
              <a:solidFill>
                <a:schemeClr val="bg1"/>
              </a:solidFill>
              <a:effectLst>
                <a:outerShdw blurRad="50800" dist="38100" algn="l" rotWithShape="0">
                  <a:prstClr val="black">
                    <a:alpha val="40000"/>
                  </a:prstClr>
                </a:outerShdw>
              </a:effectLst>
            </p:spPr>
            <p:txBody>
              <a:bodyPr wrap="square" rtlCol="0">
                <a:spAutoFit/>
              </a:bodyPr>
              <a:lstStyle/>
              <a:p>
                <a:pPr marL="342900" indent="-342900">
                  <a:buFont typeface="Wingdings" panose="05000000000000000000" pitchFamily="2" charset="2"/>
                  <a:buChar char="!"/>
                </a:pPr>
                <a:r>
                  <a:rPr lang="en-GB" sz="2400" dirty="0"/>
                  <a:t>A line consists of all points which satisfy some equation in terms of </a:t>
                </a:r>
                <a14:m>
                  <m:oMath xmlns:m="http://schemas.openxmlformats.org/officeDocument/2006/math">
                    <m:r>
                      <a:rPr lang="en-GB" sz="2400" b="0" i="1" smtClean="0">
                        <a:latin typeface="Cambria Math" panose="02040503050406030204" pitchFamily="18" charset="0"/>
                      </a:rPr>
                      <m:t>𝑥</m:t>
                    </m:r>
                  </m:oMath>
                </a14:m>
                <a:r>
                  <a:rPr lang="en-GB" sz="2400" dirty="0"/>
                  <a:t> and/or </a:t>
                </a:r>
                <a14:m>
                  <m:oMath xmlns:m="http://schemas.openxmlformats.org/officeDocument/2006/math">
                    <m:r>
                      <a:rPr lang="en-GB" sz="2400" b="0" i="1" smtClean="0">
                        <a:latin typeface="Cambria Math" panose="02040503050406030204" pitchFamily="18" charset="0"/>
                      </a:rPr>
                      <m:t>𝑦</m:t>
                    </m:r>
                  </m:oMath>
                </a14:m>
                <a:r>
                  <a:rPr lang="en-GB" sz="2400"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251520" y="764704"/>
                <a:ext cx="8568952" cy="830997"/>
              </a:xfrm>
              <a:prstGeom prst="rect">
                <a:avLst/>
              </a:prstGeom>
              <a:blipFill rotWithShape="0">
                <a:blip r:embed="rId3"/>
                <a:stretch>
                  <a:fillRect/>
                </a:stretch>
              </a:blipFill>
              <a:effectLst>
                <a:outerShdw blurRad="50800" dist="38100" algn="l" rotWithShape="0">
                  <a:prstClr val="black">
                    <a:alpha val="40000"/>
                  </a:prstClr>
                </a:outerShdw>
              </a:effectLst>
            </p:spPr>
            <p:txBody>
              <a:bodyPr/>
              <a:lstStyle/>
              <a:p>
                <a:r>
                  <a:rPr lang="en-GB">
                    <a:noFill/>
                  </a:rPr>
                  <a:t> </a:t>
                </a:r>
              </a:p>
            </p:txBody>
          </p:sp>
        </mc:Fallback>
      </mc:AlternateContent>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Lines and Equations of Lines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22" name="Rectangle 21"/>
          <p:cNvSpPr/>
          <p:nvPr/>
        </p:nvSpPr>
        <p:spPr>
          <a:xfrm>
            <a:off x="6180846" y="4043503"/>
            <a:ext cx="72008" cy="13357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0" name="Rectangle 19"/>
              <p:cNvSpPr/>
              <p:nvPr/>
            </p:nvSpPr>
            <p:spPr>
              <a:xfrm>
                <a:off x="5172734" y="3441314"/>
                <a:ext cx="2088232" cy="859893"/>
              </a:xfrm>
              <a:prstGeom prst="rect">
                <a:avLst/>
              </a:prstGeom>
              <a:scene3d>
                <a:camera prst="perspectiveContrastingLeftFacing">
                  <a:rot lat="623785" lon="1800000" rev="21386789"/>
                </a:camera>
                <a:lightRig rig="threePt" dir="t"/>
              </a:scene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b="1" dirty="0"/>
                  <a:t>Anirudh’s Line Club</a:t>
                </a:r>
              </a:p>
              <a:p>
                <a:pPr algn="ctr"/>
                <a:r>
                  <a:rPr lang="en-GB" sz="1400" dirty="0"/>
                  <a:t>Membership Rules: </a:t>
                </a:r>
                <a:br>
                  <a:rPr lang="en-GB" sz="1400" b="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𝑦</m:t>
                      </m:r>
                      <m:r>
                        <a:rPr lang="en-GB" b="0" i="1" smtClean="0">
                          <a:latin typeface="Cambria Math" panose="02040503050406030204" pitchFamily="18" charset="0"/>
                        </a:rPr>
                        <m:t>=5</m:t>
                      </m:r>
                    </m:oMath>
                  </m:oMathPara>
                </a14:m>
                <a:endParaRPr lang="en-GB" dirty="0"/>
              </a:p>
            </p:txBody>
          </p:sp>
        </mc:Choice>
        <mc:Fallback xmlns="">
          <p:sp>
            <p:nvSpPr>
              <p:cNvPr id="20" name="Rectangle 19"/>
              <p:cNvSpPr>
                <a:spLocks noRot="1" noChangeAspect="1" noMove="1" noResize="1" noEditPoints="1" noAdjustHandles="1" noChangeArrowheads="1" noChangeShapeType="1" noTextEdit="1"/>
              </p:cNvSpPr>
              <p:nvPr/>
            </p:nvSpPr>
            <p:spPr>
              <a:xfrm>
                <a:off x="5172734" y="3441314"/>
                <a:ext cx="2088232" cy="859893"/>
              </a:xfrm>
              <a:prstGeom prst="rect">
                <a:avLst/>
              </a:prstGeom>
              <a:blipFill rotWithShape="0">
                <a:blip r:embed="rId4"/>
                <a:stretch>
                  <a:fillRect/>
                </a:stretch>
              </a:blipFill>
            </p:spPr>
            <p:txBody>
              <a:bodyPr/>
              <a:lstStyle/>
              <a:p>
                <a:r>
                  <a:rPr lang="en-GB">
                    <a:noFill/>
                  </a:rPr>
                  <a:t> </a:t>
                </a:r>
              </a:p>
            </p:txBody>
          </p:sp>
        </mc:Fallback>
      </mc:AlternateContent>
      <p:grpSp>
        <p:nvGrpSpPr>
          <p:cNvPr id="49" name="Group 48"/>
          <p:cNvGrpSpPr/>
          <p:nvPr/>
        </p:nvGrpSpPr>
        <p:grpSpPr>
          <a:xfrm>
            <a:off x="-1587733" y="4043503"/>
            <a:ext cx="992330" cy="1495200"/>
            <a:chOff x="856244" y="3120255"/>
            <a:chExt cx="992330" cy="1495200"/>
          </a:xfrm>
        </p:grpSpPr>
        <p:pic>
          <p:nvPicPr>
            <p:cNvPr id="11" name="Picture 10"/>
            <p:cNvPicPr>
              <a:picLocks noChangeAspect="1"/>
            </p:cNvPicPr>
            <p:nvPr/>
          </p:nvPicPr>
          <p:blipFill>
            <a:blip r:embed="rId5"/>
            <a:stretch>
              <a:fillRect/>
            </a:stretch>
          </p:blipFill>
          <p:spPr>
            <a:xfrm>
              <a:off x="856244" y="3120255"/>
              <a:ext cx="939683" cy="1180952"/>
            </a:xfrm>
            <a:prstGeom prst="rect">
              <a:avLst/>
            </a:prstGeom>
          </p:spPr>
        </p:pic>
        <mc:AlternateContent xmlns:mc="http://schemas.openxmlformats.org/markup-compatibility/2006" xmlns:a14="http://schemas.microsoft.com/office/drawing/2010/main">
          <mc:Choice Requires="a14">
            <p:sp>
              <p:nvSpPr>
                <p:cNvPr id="47" name="TextBox 46"/>
                <p:cNvSpPr txBox="1"/>
                <p:nvPr/>
              </p:nvSpPr>
              <p:spPr>
                <a:xfrm>
                  <a:off x="952239" y="4246123"/>
                  <a:ext cx="89633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0,5</m:t>
                            </m:r>
                          </m:e>
                        </m:d>
                      </m:oMath>
                    </m:oMathPara>
                  </a14:m>
                  <a:endParaRPr lang="en-GB" dirty="0"/>
                </a:p>
              </p:txBody>
            </p:sp>
          </mc:Choice>
          <mc:Fallback xmlns="">
            <p:sp>
              <p:nvSpPr>
                <p:cNvPr id="47" name="TextBox 46"/>
                <p:cNvSpPr txBox="1">
                  <a:spLocks noRot="1" noChangeAspect="1" noMove="1" noResize="1" noEditPoints="1" noAdjustHandles="1" noChangeArrowheads="1" noChangeShapeType="1" noTextEdit="1"/>
                </p:cNvSpPr>
                <p:nvPr/>
              </p:nvSpPr>
              <p:spPr>
                <a:xfrm>
                  <a:off x="952239" y="4246123"/>
                  <a:ext cx="896335" cy="369332"/>
                </a:xfrm>
                <a:prstGeom prst="rect">
                  <a:avLst/>
                </a:prstGeom>
                <a:blipFill rotWithShape="0">
                  <a:blip r:embed="rId6"/>
                  <a:stretch>
                    <a:fillRect/>
                  </a:stretch>
                </a:blipFill>
              </p:spPr>
              <p:txBody>
                <a:bodyPr/>
                <a:lstStyle/>
                <a:p>
                  <a:r>
                    <a:rPr lang="en-GB">
                      <a:noFill/>
                    </a:rPr>
                    <a:t> </a:t>
                  </a:r>
                </a:p>
              </p:txBody>
            </p:sp>
          </mc:Fallback>
        </mc:AlternateContent>
      </p:grpSp>
      <p:grpSp>
        <p:nvGrpSpPr>
          <p:cNvPr id="50" name="Group 49"/>
          <p:cNvGrpSpPr/>
          <p:nvPr/>
        </p:nvGrpSpPr>
        <p:grpSpPr>
          <a:xfrm>
            <a:off x="-1290779" y="2363295"/>
            <a:ext cx="939683" cy="1646587"/>
            <a:chOff x="-1188640" y="3434109"/>
            <a:chExt cx="939683" cy="1646587"/>
          </a:xfrm>
        </p:grpSpPr>
        <p:pic>
          <p:nvPicPr>
            <p:cNvPr id="7" name="Picture 6"/>
            <p:cNvPicPr>
              <a:picLocks noChangeAspect="1"/>
            </p:cNvPicPr>
            <p:nvPr/>
          </p:nvPicPr>
          <p:blipFill>
            <a:blip r:embed="rId7"/>
            <a:stretch>
              <a:fillRect/>
            </a:stretch>
          </p:blipFill>
          <p:spPr>
            <a:xfrm>
              <a:off x="-1188640" y="3434109"/>
              <a:ext cx="939683" cy="1295238"/>
            </a:xfrm>
            <a:prstGeom prst="rect">
              <a:avLst/>
            </a:prstGeom>
          </p:spPr>
        </p:pic>
        <mc:AlternateContent xmlns:mc="http://schemas.openxmlformats.org/markup-compatibility/2006" xmlns:a14="http://schemas.microsoft.com/office/drawing/2010/main">
          <mc:Choice Requires="a14">
            <p:sp>
              <p:nvSpPr>
                <p:cNvPr id="48" name="TextBox 47"/>
                <p:cNvSpPr txBox="1"/>
                <p:nvPr/>
              </p:nvSpPr>
              <p:spPr>
                <a:xfrm>
                  <a:off x="-1166967" y="4711364"/>
                  <a:ext cx="89633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3,2</m:t>
                            </m:r>
                          </m:e>
                        </m:d>
                      </m:oMath>
                    </m:oMathPara>
                  </a14:m>
                  <a:endParaRPr lang="en-GB" dirty="0"/>
                </a:p>
              </p:txBody>
            </p:sp>
          </mc:Choice>
          <mc:Fallback xmlns="">
            <p:sp>
              <p:nvSpPr>
                <p:cNvPr id="48" name="TextBox 47"/>
                <p:cNvSpPr txBox="1">
                  <a:spLocks noRot="1" noChangeAspect="1" noMove="1" noResize="1" noEditPoints="1" noAdjustHandles="1" noChangeArrowheads="1" noChangeShapeType="1" noTextEdit="1"/>
                </p:cNvSpPr>
                <p:nvPr/>
              </p:nvSpPr>
              <p:spPr>
                <a:xfrm>
                  <a:off x="-1166967" y="4711364"/>
                  <a:ext cx="896335" cy="369332"/>
                </a:xfrm>
                <a:prstGeom prst="rect">
                  <a:avLst/>
                </a:prstGeom>
                <a:blipFill rotWithShape="0">
                  <a:blip r:embed="rId8"/>
                  <a:stretch>
                    <a:fillRect/>
                  </a:stretch>
                </a:blipFill>
              </p:spPr>
              <p:txBody>
                <a:bodyPr/>
                <a:lstStyle/>
                <a:p>
                  <a:r>
                    <a:rPr lang="en-GB">
                      <a:noFill/>
                    </a:rPr>
                    <a:t> </a:t>
                  </a:r>
                </a:p>
              </p:txBody>
            </p:sp>
          </mc:Fallback>
        </mc:AlternateContent>
      </p:grpSp>
      <p:grpSp>
        <p:nvGrpSpPr>
          <p:cNvPr id="53" name="Group 52"/>
          <p:cNvGrpSpPr/>
          <p:nvPr/>
        </p:nvGrpSpPr>
        <p:grpSpPr>
          <a:xfrm>
            <a:off x="-2553098" y="5169371"/>
            <a:ext cx="964032" cy="1467462"/>
            <a:chOff x="2395699" y="4297395"/>
            <a:chExt cx="964032" cy="1467462"/>
          </a:xfrm>
        </p:grpSpPr>
        <p:pic>
          <p:nvPicPr>
            <p:cNvPr id="51" name="Picture 50"/>
            <p:cNvPicPr>
              <a:picLocks noChangeAspect="1"/>
            </p:cNvPicPr>
            <p:nvPr/>
          </p:nvPicPr>
          <p:blipFill>
            <a:blip r:embed="rId9"/>
            <a:stretch>
              <a:fillRect/>
            </a:stretch>
          </p:blipFill>
          <p:spPr>
            <a:xfrm>
              <a:off x="2395699" y="4297395"/>
              <a:ext cx="921974" cy="1210091"/>
            </a:xfrm>
            <a:prstGeom prst="rect">
              <a:avLst/>
            </a:prstGeom>
          </p:spPr>
        </p:pic>
        <mc:AlternateContent xmlns:mc="http://schemas.openxmlformats.org/markup-compatibility/2006" xmlns:a14="http://schemas.microsoft.com/office/drawing/2010/main">
          <mc:Choice Requires="a14">
            <p:sp>
              <p:nvSpPr>
                <p:cNvPr id="52" name="TextBox 51"/>
                <p:cNvSpPr txBox="1"/>
                <p:nvPr/>
              </p:nvSpPr>
              <p:spPr>
                <a:xfrm>
                  <a:off x="2463396" y="5395525"/>
                  <a:ext cx="89633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3,−1</m:t>
                            </m:r>
                          </m:e>
                        </m:d>
                      </m:oMath>
                    </m:oMathPara>
                  </a14:m>
                  <a:endParaRPr lang="en-GB" dirty="0"/>
                </a:p>
              </p:txBody>
            </p:sp>
          </mc:Choice>
          <mc:Fallback xmlns="">
            <p:sp>
              <p:nvSpPr>
                <p:cNvPr id="52" name="TextBox 51"/>
                <p:cNvSpPr txBox="1">
                  <a:spLocks noRot="1" noChangeAspect="1" noMove="1" noResize="1" noEditPoints="1" noAdjustHandles="1" noChangeArrowheads="1" noChangeShapeType="1" noTextEdit="1"/>
                </p:cNvSpPr>
                <p:nvPr/>
              </p:nvSpPr>
              <p:spPr>
                <a:xfrm>
                  <a:off x="2463396" y="5395525"/>
                  <a:ext cx="896335" cy="369332"/>
                </a:xfrm>
                <a:prstGeom prst="rect">
                  <a:avLst/>
                </a:prstGeom>
                <a:blipFill rotWithShape="0">
                  <a:blip r:embed="rId10"/>
                  <a:stretch>
                    <a:fillRect/>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54" name="Rounded Rectangular Callout 53"/>
              <p:cNvSpPr/>
              <p:nvPr/>
            </p:nvSpPr>
            <p:spPr>
              <a:xfrm>
                <a:off x="7260966" y="1844824"/>
                <a:ext cx="1703522" cy="1008112"/>
              </a:xfrm>
              <a:prstGeom prst="wedgeRoundRectCallout">
                <a:avLst>
                  <a:gd name="adj1" fmla="val -54914"/>
                  <a:gd name="adj2" fmla="val 7257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Yes, you can join as:</a:t>
                </a:r>
              </a:p>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d>
                        <m:dPr>
                          <m:ctrlPr>
                            <a:rPr lang="en-GB" b="0" i="1" smtClean="0">
                              <a:latin typeface="Cambria Math" panose="02040503050406030204" pitchFamily="18" charset="0"/>
                            </a:rPr>
                          </m:ctrlPr>
                        </m:dPr>
                        <m:e>
                          <m:r>
                            <a:rPr lang="en-GB" b="0" i="1" smtClean="0">
                              <a:latin typeface="Cambria Math" panose="02040503050406030204" pitchFamily="18" charset="0"/>
                            </a:rPr>
                            <m:t>0</m:t>
                          </m:r>
                        </m:e>
                      </m:d>
                      <m:r>
                        <a:rPr lang="en-GB" b="0" i="1" smtClean="0">
                          <a:latin typeface="Cambria Math" panose="02040503050406030204" pitchFamily="18" charset="0"/>
                        </a:rPr>
                        <m:t>+5=5</m:t>
                      </m:r>
                    </m:oMath>
                  </m:oMathPara>
                </a14:m>
                <a:endParaRPr lang="en-GB" dirty="0"/>
              </a:p>
            </p:txBody>
          </p:sp>
        </mc:Choice>
        <mc:Fallback xmlns="">
          <p:sp>
            <p:nvSpPr>
              <p:cNvPr id="54" name="Rounded Rectangular Callout 53"/>
              <p:cNvSpPr>
                <a:spLocks noRot="1" noChangeAspect="1" noMove="1" noResize="1" noEditPoints="1" noAdjustHandles="1" noChangeArrowheads="1" noChangeShapeType="1" noTextEdit="1"/>
              </p:cNvSpPr>
              <p:nvPr/>
            </p:nvSpPr>
            <p:spPr>
              <a:xfrm>
                <a:off x="7260966" y="1844824"/>
                <a:ext cx="1703522" cy="1008112"/>
              </a:xfrm>
              <a:prstGeom prst="wedgeRoundRectCallout">
                <a:avLst>
                  <a:gd name="adj1" fmla="val -54914"/>
                  <a:gd name="adj2" fmla="val 72578"/>
                  <a:gd name="adj3" fmla="val 16667"/>
                </a:avLst>
              </a:prstGeom>
              <a:blipFill rotWithShape="0">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Rounded Rectangular Callout 54"/>
              <p:cNvSpPr/>
              <p:nvPr/>
            </p:nvSpPr>
            <p:spPr>
              <a:xfrm>
                <a:off x="7188602" y="1844824"/>
                <a:ext cx="1703522" cy="1257235"/>
              </a:xfrm>
              <a:prstGeom prst="wedgeRoundRectCallout">
                <a:avLst>
                  <a:gd name="adj1" fmla="val -54914"/>
                  <a:gd name="adj2" fmla="val 7257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Sorry, you can’t join as </a:t>
                </a:r>
                <a14:m>
                  <m:oMath xmlns:m="http://schemas.openxmlformats.org/officeDocument/2006/math">
                    <m:r>
                      <a:rPr lang="en-GB" b="0" i="1" smtClean="0">
                        <a:latin typeface="Cambria Math" panose="02040503050406030204" pitchFamily="18" charset="0"/>
                      </a:rPr>
                      <m:t>2</m:t>
                    </m:r>
                    <m:d>
                      <m:dPr>
                        <m:ctrlPr>
                          <a:rPr lang="en-GB" b="0" i="1" smtClean="0">
                            <a:latin typeface="Cambria Math" panose="02040503050406030204" pitchFamily="18" charset="0"/>
                          </a:rPr>
                        </m:ctrlPr>
                      </m:dPr>
                      <m:e>
                        <m:r>
                          <a:rPr lang="en-GB" b="0" i="1" smtClean="0">
                            <a:latin typeface="Cambria Math" panose="02040503050406030204" pitchFamily="18" charset="0"/>
                          </a:rPr>
                          <m:t>3</m:t>
                        </m:r>
                      </m:e>
                    </m:d>
                    <m:r>
                      <a:rPr lang="en-GB" b="0" i="1" smtClean="0">
                        <a:latin typeface="Cambria Math" panose="02040503050406030204" pitchFamily="18" charset="0"/>
                      </a:rPr>
                      <m:t>+2=8</m:t>
                    </m:r>
                  </m:oMath>
                </a14:m>
                <a:endParaRPr lang="en-GB" dirty="0"/>
              </a:p>
              <a:p>
                <a:pPr algn="ctr"/>
                <a:r>
                  <a:rPr lang="en-GB" dirty="0"/>
                  <a:t>Get lost.</a:t>
                </a:r>
              </a:p>
            </p:txBody>
          </p:sp>
        </mc:Choice>
        <mc:Fallback xmlns="">
          <p:sp>
            <p:nvSpPr>
              <p:cNvPr id="55" name="Rounded Rectangular Callout 54"/>
              <p:cNvSpPr>
                <a:spLocks noRot="1" noChangeAspect="1" noMove="1" noResize="1" noEditPoints="1" noAdjustHandles="1" noChangeArrowheads="1" noChangeShapeType="1" noTextEdit="1"/>
              </p:cNvSpPr>
              <p:nvPr/>
            </p:nvSpPr>
            <p:spPr>
              <a:xfrm>
                <a:off x="7188602" y="1844824"/>
                <a:ext cx="1703522" cy="1257235"/>
              </a:xfrm>
              <a:prstGeom prst="wedgeRoundRectCallout">
                <a:avLst>
                  <a:gd name="adj1" fmla="val -54914"/>
                  <a:gd name="adj2" fmla="val 72578"/>
                  <a:gd name="adj3" fmla="val 16667"/>
                </a:avLst>
              </a:prstGeom>
              <a:blipFill rotWithShape="0">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Rounded Rectangular Callout 55"/>
              <p:cNvSpPr/>
              <p:nvPr/>
            </p:nvSpPr>
            <p:spPr>
              <a:xfrm>
                <a:off x="7081211" y="2045102"/>
                <a:ext cx="1984789" cy="1056957"/>
              </a:xfrm>
              <a:prstGeom prst="wedgeRoundRectCallout">
                <a:avLst>
                  <a:gd name="adj1" fmla="val -56376"/>
                  <a:gd name="adj2" fmla="val 8025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d>
                        <m:dPr>
                          <m:ctrlPr>
                            <a:rPr lang="en-GB" b="0" i="1" smtClean="0">
                              <a:latin typeface="Cambria Math" panose="02040503050406030204" pitchFamily="18" charset="0"/>
                            </a:rPr>
                          </m:ctrlPr>
                        </m:dPr>
                        <m:e>
                          <m:r>
                            <a:rPr lang="en-GB" b="0" i="1" smtClean="0">
                              <a:latin typeface="Cambria Math" panose="02040503050406030204" pitchFamily="18" charset="0"/>
                            </a:rPr>
                            <m:t>3</m:t>
                          </m:r>
                        </m:e>
                      </m:d>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−1</m:t>
                          </m:r>
                        </m:e>
                      </m:d>
                      <m:r>
                        <a:rPr lang="en-GB" b="0" i="1" smtClean="0">
                          <a:latin typeface="Cambria Math" panose="02040503050406030204" pitchFamily="18" charset="0"/>
                        </a:rPr>
                        <m:t>=5</m:t>
                      </m:r>
                    </m:oMath>
                  </m:oMathPara>
                </a14:m>
                <a:endParaRPr lang="en-GB" b="0" dirty="0"/>
              </a:p>
              <a:p>
                <a:pPr algn="ctr"/>
                <a:r>
                  <a:rPr lang="en-GB" dirty="0"/>
                  <a:t>so you can join.</a:t>
                </a:r>
              </a:p>
            </p:txBody>
          </p:sp>
        </mc:Choice>
        <mc:Fallback xmlns="">
          <p:sp>
            <p:nvSpPr>
              <p:cNvPr id="56" name="Rounded Rectangular Callout 55"/>
              <p:cNvSpPr>
                <a:spLocks noRot="1" noChangeAspect="1" noMove="1" noResize="1" noEditPoints="1" noAdjustHandles="1" noChangeArrowheads="1" noChangeShapeType="1" noTextEdit="1"/>
              </p:cNvSpPr>
              <p:nvPr/>
            </p:nvSpPr>
            <p:spPr>
              <a:xfrm>
                <a:off x="7081211" y="2045102"/>
                <a:ext cx="1984789" cy="1056957"/>
              </a:xfrm>
              <a:prstGeom prst="wedgeRoundRectCallout">
                <a:avLst>
                  <a:gd name="adj1" fmla="val -56376"/>
                  <a:gd name="adj2" fmla="val 80259"/>
                  <a:gd name="adj3" fmla="val 16667"/>
                </a:avLst>
              </a:prstGeom>
              <a:blipFill rotWithShape="0">
                <a:blip r:embed="rId1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808038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8.33333E-7 -1.11111E-6 L 0.56406 0.05023 " pathEditMode="relative" rAng="0" ptsTypes="AA">
                                      <p:cBhvr>
                                        <p:cTn id="6" dur="2000" fill="hold"/>
                                        <p:tgtEl>
                                          <p:spTgt spid="49"/>
                                        </p:tgtEl>
                                        <p:attrNameLst>
                                          <p:attrName>ppt_x</p:attrName>
                                          <p:attrName>ppt_y</p:attrName>
                                        </p:attrNameLst>
                                      </p:cBhvr>
                                      <p:rCtr x="28194" y="2500"/>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500"/>
                                        <p:tgtEl>
                                          <p:spTgt spid="5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nodeType="clickEffect">
                                  <p:stCondLst>
                                    <p:cond delay="0"/>
                                  </p:stCondLst>
                                  <p:childTnLst>
                                    <p:animMotion origin="layout" path="M 0.56406 0.05023 L 0.57465 -0.32454 " pathEditMode="relative" rAng="0" ptsTypes="AA">
                                      <p:cBhvr>
                                        <p:cTn id="15" dur="2000" fill="hold"/>
                                        <p:tgtEl>
                                          <p:spTgt spid="49"/>
                                        </p:tgtEl>
                                        <p:attrNameLst>
                                          <p:attrName>ppt_x</p:attrName>
                                          <p:attrName>ppt_y</p:attrName>
                                        </p:attrNameLst>
                                      </p:cBhvr>
                                      <p:rCtr x="521" y="-18750"/>
                                    </p:animMotion>
                                  </p:childTnLst>
                                </p:cTn>
                              </p:par>
                            </p:childTnLst>
                          </p:cTn>
                        </p:par>
                        <p:par>
                          <p:cTn id="16" fill="hold">
                            <p:stCondLst>
                              <p:cond delay="2000"/>
                            </p:stCondLst>
                            <p:childTnLst>
                              <p:par>
                                <p:cTn id="17" presetID="10" presetClass="exit" presetSubtype="0" fill="hold" grpId="1" nodeType="afterEffect">
                                  <p:stCondLst>
                                    <p:cond delay="0"/>
                                  </p:stCondLst>
                                  <p:childTnLst>
                                    <p:animEffect transition="out" filter="fade">
                                      <p:cBhvr>
                                        <p:cTn id="18" dur="500"/>
                                        <p:tgtEl>
                                          <p:spTgt spid="54"/>
                                        </p:tgtEl>
                                      </p:cBhvr>
                                    </p:animEffect>
                                    <p:set>
                                      <p:cBhvr>
                                        <p:cTn id="19" dur="1" fill="hold">
                                          <p:stCondLst>
                                            <p:cond delay="499"/>
                                          </p:stCondLst>
                                        </p:cTn>
                                        <p:tgtEl>
                                          <p:spTgt spid="5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nodeType="clickEffect">
                                  <p:stCondLst>
                                    <p:cond delay="0"/>
                                  </p:stCondLst>
                                  <p:childTnLst>
                                    <p:animMotion origin="layout" path="M -3.05556E-6 -3.33333E-6 L 0.61337 0.34306 " pathEditMode="relative" rAng="0" ptsTypes="AA">
                                      <p:cBhvr>
                                        <p:cTn id="23" dur="2000" fill="hold"/>
                                        <p:tgtEl>
                                          <p:spTgt spid="50"/>
                                        </p:tgtEl>
                                        <p:attrNameLst>
                                          <p:attrName>ppt_x</p:attrName>
                                          <p:attrName>ppt_y</p:attrName>
                                        </p:attrNameLst>
                                      </p:cBhvr>
                                      <p:rCtr x="30660" y="17153"/>
                                    </p:animMotion>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fade">
                                      <p:cBhvr>
                                        <p:cTn id="28" dur="500"/>
                                        <p:tgtEl>
                                          <p:spTgt spid="55"/>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nodeType="clickEffect">
                                  <p:stCondLst>
                                    <p:cond delay="0"/>
                                  </p:stCondLst>
                                  <p:childTnLst>
                                    <p:animMotion origin="layout" path="M 0.61337 0.34306 L -0.11111 -0.07986 " pathEditMode="relative" rAng="0" ptsTypes="AA">
                                      <p:cBhvr>
                                        <p:cTn id="32" dur="2000" fill="hold"/>
                                        <p:tgtEl>
                                          <p:spTgt spid="50"/>
                                        </p:tgtEl>
                                        <p:attrNameLst>
                                          <p:attrName>ppt_x</p:attrName>
                                          <p:attrName>ppt_y</p:attrName>
                                        </p:attrNameLst>
                                      </p:cBhvr>
                                      <p:rCtr x="-36233" y="-21157"/>
                                    </p:animMotion>
                                  </p:childTnLst>
                                </p:cTn>
                              </p:par>
                            </p:childTnLst>
                          </p:cTn>
                        </p:par>
                        <p:par>
                          <p:cTn id="33" fill="hold">
                            <p:stCondLst>
                              <p:cond delay="2000"/>
                            </p:stCondLst>
                            <p:childTnLst>
                              <p:par>
                                <p:cTn id="34" presetID="10" presetClass="exit" presetSubtype="0" fill="hold" grpId="1" nodeType="afterEffect">
                                  <p:stCondLst>
                                    <p:cond delay="0"/>
                                  </p:stCondLst>
                                  <p:childTnLst>
                                    <p:animEffect transition="out" filter="fade">
                                      <p:cBhvr>
                                        <p:cTn id="35" dur="500"/>
                                        <p:tgtEl>
                                          <p:spTgt spid="55"/>
                                        </p:tgtEl>
                                      </p:cBhvr>
                                    </p:animEffect>
                                    <p:set>
                                      <p:cBhvr>
                                        <p:cTn id="36" dur="1" fill="hold">
                                          <p:stCondLst>
                                            <p:cond delay="499"/>
                                          </p:stCondLst>
                                        </p:cTn>
                                        <p:tgtEl>
                                          <p:spTgt spid="5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nodeType="clickEffect">
                                  <p:stCondLst>
                                    <p:cond delay="0"/>
                                  </p:stCondLst>
                                  <p:childTnLst>
                                    <p:animMotion origin="layout" path="M -1.11111E-6 1.85185E-6 L 0.65556 -0.01412 " pathEditMode="relative" rAng="0" ptsTypes="AA">
                                      <p:cBhvr>
                                        <p:cTn id="40" dur="2000" fill="hold"/>
                                        <p:tgtEl>
                                          <p:spTgt spid="53"/>
                                        </p:tgtEl>
                                        <p:attrNameLst>
                                          <p:attrName>ppt_x</p:attrName>
                                          <p:attrName>ppt_y</p:attrName>
                                        </p:attrNameLst>
                                      </p:cBhvr>
                                      <p:rCtr x="32778" y="-718"/>
                                    </p:animMotion>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fade">
                                      <p:cBhvr>
                                        <p:cTn id="45" dur="500"/>
                                        <p:tgtEl>
                                          <p:spTgt spid="56"/>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nodeType="clickEffect">
                                  <p:stCondLst>
                                    <p:cond delay="0"/>
                                  </p:stCondLst>
                                  <p:childTnLst>
                                    <p:animMotion origin="layout" path="M 0.65556 -0.01412 L 1.04132 0.00694 " pathEditMode="relative" rAng="0" ptsTypes="AA">
                                      <p:cBhvr>
                                        <p:cTn id="49" dur="2000" fill="hold"/>
                                        <p:tgtEl>
                                          <p:spTgt spid="53"/>
                                        </p:tgtEl>
                                        <p:attrNameLst>
                                          <p:attrName>ppt_x</p:attrName>
                                          <p:attrName>ppt_y</p:attrName>
                                        </p:attrNameLst>
                                      </p:cBhvr>
                                      <p:rCtr x="19288" y="1042"/>
                                    </p:animMotion>
                                  </p:childTnLst>
                                </p:cTn>
                              </p:par>
                            </p:childTnLst>
                          </p:cTn>
                        </p:par>
                        <p:par>
                          <p:cTn id="50" fill="hold">
                            <p:stCondLst>
                              <p:cond delay="2000"/>
                            </p:stCondLst>
                            <p:childTnLst>
                              <p:par>
                                <p:cTn id="51" presetID="10" presetClass="exit" presetSubtype="0" fill="hold" grpId="1" nodeType="afterEffect">
                                  <p:stCondLst>
                                    <p:cond delay="0"/>
                                  </p:stCondLst>
                                  <p:childTnLst>
                                    <p:animEffect transition="out" filter="fade">
                                      <p:cBhvr>
                                        <p:cTn id="52" dur="500"/>
                                        <p:tgtEl>
                                          <p:spTgt spid="56"/>
                                        </p:tgtEl>
                                      </p:cBhvr>
                                    </p:animEffect>
                                    <p:set>
                                      <p:cBhvr>
                                        <p:cTn id="53" dur="1" fill="hold">
                                          <p:stCondLst>
                                            <p:cond delay="499"/>
                                          </p:stCondLst>
                                        </p:cTn>
                                        <p:tgtEl>
                                          <p:spTgt spid="56"/>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1000"/>
                                        <p:tgtEl>
                                          <p:spTgt spid="5"/>
                                        </p:tgtEl>
                                      </p:cBhvr>
                                    </p:animEffect>
                                    <p:anim calcmode="lin" valueType="num">
                                      <p:cBhvr>
                                        <p:cTn id="59" dur="1000" fill="hold"/>
                                        <p:tgtEl>
                                          <p:spTgt spid="5"/>
                                        </p:tgtEl>
                                        <p:attrNameLst>
                                          <p:attrName>ppt_x</p:attrName>
                                        </p:attrNameLst>
                                      </p:cBhvr>
                                      <p:tavLst>
                                        <p:tav tm="0">
                                          <p:val>
                                            <p:strVal val="#ppt_x"/>
                                          </p:val>
                                        </p:tav>
                                        <p:tav tm="100000">
                                          <p:val>
                                            <p:strVal val="#ppt_x"/>
                                          </p:val>
                                        </p:tav>
                                      </p:tavLst>
                                    </p:anim>
                                    <p:anim calcmode="lin" valueType="num">
                                      <p:cBhvr>
                                        <p:cTn id="6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4" grpId="0" animBg="1"/>
      <p:bldP spid="54" grpId="1" animBg="1"/>
      <p:bldP spid="55" grpId="0" animBg="1"/>
      <p:bldP spid="55" grpId="1" animBg="1"/>
      <p:bldP spid="56" grpId="0" animBg="1"/>
      <p:bldP spid="56" grpId="1"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2"/>
          <p:cNvSpPr>
            <a:spLocks noChangeShapeType="1"/>
          </p:cNvSpPr>
          <p:nvPr/>
        </p:nvSpPr>
        <p:spPr bwMode="auto">
          <a:xfrm>
            <a:off x="4572000" y="0"/>
            <a:ext cx="0" cy="68580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3" name="Line 3"/>
          <p:cNvSpPr>
            <a:spLocks noChangeShapeType="1"/>
          </p:cNvSpPr>
          <p:nvPr/>
        </p:nvSpPr>
        <p:spPr bwMode="auto">
          <a:xfrm>
            <a:off x="0" y="3429000"/>
            <a:ext cx="91440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4" name="Text Box 4"/>
          <p:cNvSpPr txBox="1">
            <a:spLocks noChangeArrowheads="1"/>
          </p:cNvSpPr>
          <p:nvPr/>
        </p:nvSpPr>
        <p:spPr bwMode="auto">
          <a:xfrm>
            <a:off x="85148" y="342900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1pPr>
            <a:lvl2pPr>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2pPr>
            <a:lvl3pPr>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3pPr>
            <a:lvl4pPr>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4pPr>
            <a:lvl5pPr>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5pPr>
            <a:lvl6pPr fontAlgn="base">
              <a:spcBef>
                <a:spcPct val="0"/>
              </a:spcBef>
              <a:spcAft>
                <a:spcPct val="0"/>
              </a:spcAft>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6pPr>
            <a:lvl7pPr fontAlgn="base">
              <a:spcBef>
                <a:spcPct val="0"/>
              </a:spcBef>
              <a:spcAft>
                <a:spcPct val="0"/>
              </a:spcAft>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7pPr>
            <a:lvl8pPr fontAlgn="base">
              <a:spcBef>
                <a:spcPct val="0"/>
              </a:spcBef>
              <a:spcAft>
                <a:spcPct val="0"/>
              </a:spcAft>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8pPr>
            <a:lvl9pPr fontAlgn="base">
              <a:spcBef>
                <a:spcPct val="0"/>
              </a:spcBef>
              <a:spcAft>
                <a:spcPct val="0"/>
              </a:spcAft>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9pPr>
          </a:lstStyle>
          <a:p>
            <a:pPr>
              <a:spcBef>
                <a:spcPct val="50000"/>
              </a:spcBef>
            </a:pPr>
            <a:r>
              <a:rPr lang="en-GB" sz="1400" dirty="0"/>
              <a:t>x	-5	-4	-3	-2	-1	0	1	2	3	4	5	6</a:t>
            </a:r>
            <a:endParaRPr lang="en-US" sz="1400" dirty="0"/>
          </a:p>
        </p:txBody>
      </p:sp>
      <p:sp>
        <p:nvSpPr>
          <p:cNvPr id="10245" name="Line 5"/>
          <p:cNvSpPr>
            <a:spLocks noChangeShapeType="1"/>
          </p:cNvSpPr>
          <p:nvPr/>
        </p:nvSpPr>
        <p:spPr bwMode="auto">
          <a:xfrm flipH="1">
            <a:off x="25082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6" name="Line 6"/>
          <p:cNvSpPr>
            <a:spLocks noChangeShapeType="1"/>
          </p:cNvSpPr>
          <p:nvPr/>
        </p:nvSpPr>
        <p:spPr bwMode="auto">
          <a:xfrm>
            <a:off x="971550"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7" name="Line 7"/>
          <p:cNvSpPr>
            <a:spLocks noChangeShapeType="1"/>
          </p:cNvSpPr>
          <p:nvPr/>
        </p:nvSpPr>
        <p:spPr bwMode="auto">
          <a:xfrm>
            <a:off x="169227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8" name="Line 8"/>
          <p:cNvSpPr>
            <a:spLocks noChangeShapeType="1"/>
          </p:cNvSpPr>
          <p:nvPr/>
        </p:nvSpPr>
        <p:spPr bwMode="auto">
          <a:xfrm>
            <a:off x="2411413"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9" name="Line 9"/>
          <p:cNvSpPr>
            <a:spLocks noChangeShapeType="1"/>
          </p:cNvSpPr>
          <p:nvPr/>
        </p:nvSpPr>
        <p:spPr bwMode="auto">
          <a:xfrm>
            <a:off x="3132138"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0" name="Line 10"/>
          <p:cNvSpPr>
            <a:spLocks noChangeShapeType="1"/>
          </p:cNvSpPr>
          <p:nvPr/>
        </p:nvSpPr>
        <p:spPr bwMode="auto">
          <a:xfrm>
            <a:off x="0" y="2708275"/>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1" name="Line 11"/>
          <p:cNvSpPr>
            <a:spLocks noChangeShapeType="1"/>
          </p:cNvSpPr>
          <p:nvPr/>
        </p:nvSpPr>
        <p:spPr bwMode="auto">
          <a:xfrm>
            <a:off x="529272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2" name="Line 12"/>
          <p:cNvSpPr>
            <a:spLocks noChangeShapeType="1"/>
          </p:cNvSpPr>
          <p:nvPr/>
        </p:nvSpPr>
        <p:spPr bwMode="auto">
          <a:xfrm>
            <a:off x="6011863"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3" name="Line 13"/>
          <p:cNvSpPr>
            <a:spLocks noChangeShapeType="1"/>
          </p:cNvSpPr>
          <p:nvPr/>
        </p:nvSpPr>
        <p:spPr bwMode="auto">
          <a:xfrm>
            <a:off x="6732588"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4" name="Line 14"/>
          <p:cNvSpPr>
            <a:spLocks noChangeShapeType="1"/>
          </p:cNvSpPr>
          <p:nvPr/>
        </p:nvSpPr>
        <p:spPr bwMode="auto">
          <a:xfrm>
            <a:off x="745172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5" name="Line 15"/>
          <p:cNvSpPr>
            <a:spLocks noChangeShapeType="1"/>
          </p:cNvSpPr>
          <p:nvPr/>
        </p:nvSpPr>
        <p:spPr bwMode="auto">
          <a:xfrm>
            <a:off x="8172450"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6" name="Line 16"/>
          <p:cNvSpPr>
            <a:spLocks noChangeShapeType="1"/>
          </p:cNvSpPr>
          <p:nvPr/>
        </p:nvSpPr>
        <p:spPr bwMode="auto">
          <a:xfrm>
            <a:off x="889317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7" name="Line 17"/>
          <p:cNvSpPr>
            <a:spLocks noChangeShapeType="1"/>
          </p:cNvSpPr>
          <p:nvPr/>
        </p:nvSpPr>
        <p:spPr bwMode="auto">
          <a:xfrm>
            <a:off x="0" y="549275"/>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8" name="Line 18"/>
          <p:cNvSpPr>
            <a:spLocks noChangeShapeType="1"/>
          </p:cNvSpPr>
          <p:nvPr/>
        </p:nvSpPr>
        <p:spPr bwMode="auto">
          <a:xfrm>
            <a:off x="0" y="1268413"/>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9" name="Line 19"/>
          <p:cNvSpPr>
            <a:spLocks noChangeShapeType="1"/>
          </p:cNvSpPr>
          <p:nvPr/>
        </p:nvSpPr>
        <p:spPr bwMode="auto">
          <a:xfrm>
            <a:off x="0" y="1989138"/>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1" name="Line 21"/>
          <p:cNvSpPr>
            <a:spLocks noChangeShapeType="1"/>
          </p:cNvSpPr>
          <p:nvPr/>
        </p:nvSpPr>
        <p:spPr bwMode="auto">
          <a:xfrm>
            <a:off x="0" y="4149725"/>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2" name="Line 22"/>
          <p:cNvSpPr>
            <a:spLocks noChangeShapeType="1"/>
          </p:cNvSpPr>
          <p:nvPr/>
        </p:nvSpPr>
        <p:spPr bwMode="auto">
          <a:xfrm flipV="1">
            <a:off x="0" y="4868863"/>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3" name="Line 23"/>
          <p:cNvSpPr>
            <a:spLocks noChangeShapeType="1"/>
          </p:cNvSpPr>
          <p:nvPr/>
        </p:nvSpPr>
        <p:spPr bwMode="auto">
          <a:xfrm>
            <a:off x="0" y="5589588"/>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4" name="Line 24"/>
          <p:cNvSpPr>
            <a:spLocks noChangeShapeType="1"/>
          </p:cNvSpPr>
          <p:nvPr/>
        </p:nvSpPr>
        <p:spPr bwMode="auto">
          <a:xfrm>
            <a:off x="0" y="6308725"/>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5" name="Text Box 25"/>
          <p:cNvSpPr txBox="1">
            <a:spLocks noChangeArrowheads="1"/>
          </p:cNvSpPr>
          <p:nvPr/>
        </p:nvSpPr>
        <p:spPr bwMode="auto">
          <a:xfrm>
            <a:off x="4283968" y="0"/>
            <a:ext cx="28803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1400" dirty="0"/>
              <a:t>y</a:t>
            </a:r>
          </a:p>
          <a:p>
            <a:endParaRPr lang="en-GB" sz="1400" dirty="0"/>
          </a:p>
          <a:p>
            <a:endParaRPr lang="en-US" sz="1400" dirty="0"/>
          </a:p>
        </p:txBody>
      </p:sp>
      <p:sp>
        <p:nvSpPr>
          <p:cNvPr id="10269" name="Text Box 29"/>
          <p:cNvSpPr txBox="1">
            <a:spLocks noChangeArrowheads="1"/>
          </p:cNvSpPr>
          <p:nvPr/>
        </p:nvSpPr>
        <p:spPr bwMode="auto">
          <a:xfrm>
            <a:off x="4264025" y="396875"/>
            <a:ext cx="334130" cy="609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sz="1400" dirty="0"/>
              <a:t>4</a:t>
            </a:r>
          </a:p>
          <a:p>
            <a:pPr algn="r"/>
            <a:endParaRPr lang="en-GB" sz="3300" dirty="0"/>
          </a:p>
          <a:p>
            <a:pPr algn="r"/>
            <a:r>
              <a:rPr lang="en-GB" sz="1400" dirty="0"/>
              <a:t>3</a:t>
            </a:r>
          </a:p>
          <a:p>
            <a:pPr algn="r"/>
            <a:endParaRPr lang="en-GB" sz="3300" dirty="0"/>
          </a:p>
          <a:p>
            <a:pPr algn="r"/>
            <a:r>
              <a:rPr lang="en-GB" sz="1400" dirty="0"/>
              <a:t>2</a:t>
            </a:r>
          </a:p>
          <a:p>
            <a:pPr algn="r"/>
            <a:endParaRPr lang="en-GB" sz="3300" dirty="0"/>
          </a:p>
          <a:p>
            <a:pPr algn="r"/>
            <a:r>
              <a:rPr lang="en-GB" sz="1400" dirty="0"/>
              <a:t>1</a:t>
            </a:r>
          </a:p>
          <a:p>
            <a:pPr algn="r"/>
            <a:endParaRPr lang="en-GB" sz="3300" dirty="0"/>
          </a:p>
          <a:p>
            <a:pPr algn="r"/>
            <a:endParaRPr lang="en-GB" sz="1400" dirty="0"/>
          </a:p>
          <a:p>
            <a:pPr algn="r"/>
            <a:endParaRPr lang="en-GB" sz="3300" dirty="0"/>
          </a:p>
          <a:p>
            <a:pPr algn="r"/>
            <a:r>
              <a:rPr lang="en-GB" sz="1400" dirty="0"/>
              <a:t>-1</a:t>
            </a:r>
          </a:p>
          <a:p>
            <a:pPr algn="r"/>
            <a:endParaRPr lang="en-GB" sz="3300" dirty="0"/>
          </a:p>
          <a:p>
            <a:pPr algn="r"/>
            <a:r>
              <a:rPr lang="en-GB" sz="1400" dirty="0"/>
              <a:t>-2</a:t>
            </a:r>
          </a:p>
          <a:p>
            <a:pPr algn="r"/>
            <a:endParaRPr lang="en-GB" sz="3300" dirty="0"/>
          </a:p>
          <a:p>
            <a:pPr algn="r"/>
            <a:r>
              <a:rPr lang="en-GB" sz="1400" dirty="0"/>
              <a:t>-3</a:t>
            </a:r>
          </a:p>
          <a:p>
            <a:pPr algn="r"/>
            <a:endParaRPr lang="en-GB" sz="3300" dirty="0"/>
          </a:p>
          <a:p>
            <a:pPr algn="r"/>
            <a:r>
              <a:rPr lang="en-GB" sz="1400" dirty="0"/>
              <a:t>-4</a:t>
            </a:r>
          </a:p>
        </p:txBody>
      </p:sp>
      <p:sp>
        <p:nvSpPr>
          <p:cNvPr id="10288" name="Line 48"/>
          <p:cNvSpPr>
            <a:spLocks noChangeShapeType="1"/>
          </p:cNvSpPr>
          <p:nvPr/>
        </p:nvSpPr>
        <p:spPr bwMode="auto">
          <a:xfrm>
            <a:off x="385127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 name="Line 20"/>
          <p:cNvSpPr>
            <a:spLocks noChangeShapeType="1"/>
          </p:cNvSpPr>
          <p:nvPr/>
        </p:nvSpPr>
        <p:spPr bwMode="auto">
          <a:xfrm flipV="1">
            <a:off x="-103366" y="-71563"/>
            <a:ext cx="7386762" cy="3673503"/>
          </a:xfrm>
          <a:prstGeom prst="line">
            <a:avLst/>
          </a:prstGeom>
          <a:ln w="76200">
            <a:headEnd/>
            <a:tailEnd/>
          </a:ln>
        </p:spPr>
        <p:style>
          <a:lnRef idx="3">
            <a:schemeClr val="accent4"/>
          </a:lnRef>
          <a:fillRef idx="0">
            <a:schemeClr val="accent4"/>
          </a:fillRef>
          <a:effectRef idx="2">
            <a:schemeClr val="accent4"/>
          </a:effectRef>
          <a:fontRef idx="minor">
            <a:schemeClr val="tx1"/>
          </a:fontRef>
        </p:style>
        <p:txBody>
          <a:bodyPr/>
          <a:lstStyle/>
          <a:p>
            <a:endParaRPr lang="en-GB"/>
          </a:p>
        </p:txBody>
      </p:sp>
      <p:sp>
        <p:nvSpPr>
          <p:cNvPr id="2" name="TextBox 1"/>
          <p:cNvSpPr txBox="1"/>
          <p:nvPr/>
        </p:nvSpPr>
        <p:spPr>
          <a:xfrm>
            <a:off x="5796136" y="4941168"/>
            <a:ext cx="3148410" cy="1569660"/>
          </a:xfrm>
          <a:prstGeom prst="rect">
            <a:avLst/>
          </a:prstGeom>
          <a:solidFill>
            <a:schemeClr val="bg1">
              <a:alpha val="87000"/>
            </a:schemeClr>
          </a:solidFill>
        </p:spPr>
        <p:txBody>
          <a:bodyPr wrap="square" rtlCol="0">
            <a:spAutoFit/>
          </a:bodyPr>
          <a:lstStyle/>
          <a:p>
            <a:r>
              <a:rPr lang="en-GB" sz="2400" dirty="0"/>
              <a:t>Find the gradients of each pair of </a:t>
            </a:r>
            <a:r>
              <a:rPr lang="en-GB" sz="2400" b="1" dirty="0"/>
              <a:t>perpendicular</a:t>
            </a:r>
            <a:r>
              <a:rPr lang="en-GB" sz="2400" dirty="0"/>
              <a:t> lines. What do you notice?</a:t>
            </a:r>
          </a:p>
        </p:txBody>
      </p:sp>
      <p:sp>
        <p:nvSpPr>
          <p:cNvPr id="31" name="Line 20"/>
          <p:cNvSpPr>
            <a:spLocks noChangeShapeType="1"/>
          </p:cNvSpPr>
          <p:nvPr/>
        </p:nvSpPr>
        <p:spPr bwMode="auto">
          <a:xfrm>
            <a:off x="142241" y="-396240"/>
            <a:ext cx="3722094" cy="7464949"/>
          </a:xfrm>
          <a:prstGeom prst="line">
            <a:avLst/>
          </a:prstGeom>
          <a:ln w="76200">
            <a:headEnd/>
            <a:tailEnd/>
          </a:ln>
        </p:spPr>
        <p:style>
          <a:lnRef idx="3">
            <a:schemeClr val="accent4"/>
          </a:lnRef>
          <a:fillRef idx="0">
            <a:schemeClr val="accent4"/>
          </a:fillRef>
          <a:effectRef idx="2">
            <a:schemeClr val="accent4"/>
          </a:effectRef>
          <a:fontRef idx="minor">
            <a:schemeClr val="tx1"/>
          </a:fontRef>
        </p:style>
        <p:txBody>
          <a:bodyPr/>
          <a:lstStyle/>
          <a:p>
            <a:endParaRPr lang="en-GB"/>
          </a:p>
        </p:txBody>
      </p:sp>
      <p:sp>
        <p:nvSpPr>
          <p:cNvPr id="32" name="Line 20"/>
          <p:cNvSpPr>
            <a:spLocks noChangeShapeType="1"/>
          </p:cNvSpPr>
          <p:nvPr/>
        </p:nvSpPr>
        <p:spPr bwMode="auto">
          <a:xfrm>
            <a:off x="2339752" y="-171400"/>
            <a:ext cx="7176482" cy="2380526"/>
          </a:xfrm>
          <a:prstGeom prst="line">
            <a:avLst/>
          </a:prstGeom>
          <a:ln w="76200">
            <a:solidFill>
              <a:schemeClr val="accent2"/>
            </a:solidFill>
            <a:headEnd/>
            <a:tailEnd/>
          </a:ln>
        </p:spPr>
        <p:style>
          <a:lnRef idx="3">
            <a:schemeClr val="accent5"/>
          </a:lnRef>
          <a:fillRef idx="0">
            <a:schemeClr val="accent5"/>
          </a:fillRef>
          <a:effectRef idx="2">
            <a:schemeClr val="accent5"/>
          </a:effectRef>
          <a:fontRef idx="minor">
            <a:schemeClr val="tx1"/>
          </a:fontRef>
        </p:style>
        <p:txBody>
          <a:bodyPr/>
          <a:lstStyle/>
          <a:p>
            <a:endParaRPr lang="en-GB"/>
          </a:p>
        </p:txBody>
      </p:sp>
      <p:sp>
        <p:nvSpPr>
          <p:cNvPr id="33" name="Line 20"/>
          <p:cNvSpPr>
            <a:spLocks noChangeShapeType="1"/>
          </p:cNvSpPr>
          <p:nvPr/>
        </p:nvSpPr>
        <p:spPr bwMode="auto">
          <a:xfrm flipV="1">
            <a:off x="4822852" y="-210394"/>
            <a:ext cx="2411428" cy="7201911"/>
          </a:xfrm>
          <a:prstGeom prst="line">
            <a:avLst/>
          </a:prstGeom>
          <a:ln w="76200">
            <a:solidFill>
              <a:schemeClr val="accent2"/>
            </a:solidFill>
            <a:headEnd/>
            <a:tailEnd/>
          </a:ln>
        </p:spPr>
        <p:style>
          <a:lnRef idx="3">
            <a:schemeClr val="accent5"/>
          </a:lnRef>
          <a:fillRef idx="0">
            <a:schemeClr val="accent5"/>
          </a:fillRef>
          <a:effectRef idx="2">
            <a:schemeClr val="accent5"/>
          </a:effectRef>
          <a:fontRef idx="minor">
            <a:schemeClr val="tx1"/>
          </a:fontRef>
        </p:style>
        <p:txBody>
          <a:bodyPr/>
          <a:lstStyle/>
          <a:p>
            <a:endParaRPr lang="en-GB"/>
          </a:p>
        </p:txBody>
      </p:sp>
      <p:sp>
        <p:nvSpPr>
          <p:cNvPr id="34" name="TextBox 33"/>
          <p:cNvSpPr txBox="1"/>
          <p:nvPr/>
        </p:nvSpPr>
        <p:spPr>
          <a:xfrm>
            <a:off x="2771800" y="4293096"/>
            <a:ext cx="1296144" cy="461665"/>
          </a:xfrm>
          <a:prstGeom prst="rect">
            <a:avLst/>
          </a:prstGeom>
          <a:solidFill>
            <a:schemeClr val="bg1">
              <a:alpha val="65000"/>
            </a:schemeClr>
          </a:solidFill>
        </p:spPr>
        <p:txBody>
          <a:bodyPr wrap="square" rtlCol="0">
            <a:spAutoFit/>
          </a:bodyPr>
          <a:lstStyle/>
          <a:p>
            <a:r>
              <a:rPr lang="en-GB" sz="2400" dirty="0"/>
              <a:t>m = -2</a:t>
            </a:r>
          </a:p>
        </p:txBody>
      </p:sp>
      <p:sp>
        <p:nvSpPr>
          <p:cNvPr id="35" name="TextBox 34"/>
          <p:cNvSpPr txBox="1"/>
          <p:nvPr/>
        </p:nvSpPr>
        <p:spPr>
          <a:xfrm>
            <a:off x="2555776" y="1124744"/>
            <a:ext cx="1152128" cy="461665"/>
          </a:xfrm>
          <a:prstGeom prst="rect">
            <a:avLst/>
          </a:prstGeom>
          <a:solidFill>
            <a:schemeClr val="bg1">
              <a:alpha val="65000"/>
            </a:schemeClr>
          </a:solidFill>
        </p:spPr>
        <p:txBody>
          <a:bodyPr wrap="square" rtlCol="0">
            <a:spAutoFit/>
          </a:bodyPr>
          <a:lstStyle/>
          <a:p>
            <a:r>
              <a:rPr lang="en-GB" sz="2400" dirty="0"/>
              <a:t>m = 1/2</a:t>
            </a:r>
          </a:p>
        </p:txBody>
      </p:sp>
      <p:sp>
        <p:nvSpPr>
          <p:cNvPr id="36" name="TextBox 35"/>
          <p:cNvSpPr txBox="1"/>
          <p:nvPr/>
        </p:nvSpPr>
        <p:spPr>
          <a:xfrm>
            <a:off x="7596336" y="1052736"/>
            <a:ext cx="1368152" cy="461665"/>
          </a:xfrm>
          <a:prstGeom prst="rect">
            <a:avLst/>
          </a:prstGeom>
          <a:solidFill>
            <a:schemeClr val="bg1">
              <a:alpha val="65000"/>
            </a:schemeClr>
          </a:solidFill>
        </p:spPr>
        <p:txBody>
          <a:bodyPr wrap="square" rtlCol="0">
            <a:spAutoFit/>
          </a:bodyPr>
          <a:lstStyle/>
          <a:p>
            <a:r>
              <a:rPr lang="en-GB" sz="2400" dirty="0"/>
              <a:t>m = -1/3</a:t>
            </a:r>
          </a:p>
        </p:txBody>
      </p:sp>
      <p:sp>
        <p:nvSpPr>
          <p:cNvPr id="37" name="TextBox 36"/>
          <p:cNvSpPr txBox="1"/>
          <p:nvPr/>
        </p:nvSpPr>
        <p:spPr>
          <a:xfrm>
            <a:off x="6372200" y="2780928"/>
            <a:ext cx="1296144" cy="461665"/>
          </a:xfrm>
          <a:prstGeom prst="rect">
            <a:avLst/>
          </a:prstGeom>
          <a:solidFill>
            <a:schemeClr val="bg1">
              <a:alpha val="65000"/>
            </a:schemeClr>
          </a:solidFill>
        </p:spPr>
        <p:txBody>
          <a:bodyPr wrap="square" rtlCol="0">
            <a:spAutoFit/>
          </a:bodyPr>
          <a:lstStyle/>
          <a:p>
            <a:r>
              <a:rPr lang="en-GB" sz="2400" dirty="0"/>
              <a:t>m = 3</a:t>
            </a:r>
          </a:p>
        </p:txBody>
      </p:sp>
      <p:sp>
        <p:nvSpPr>
          <p:cNvPr id="49" name="Rectangle 48"/>
          <p:cNvSpPr/>
          <p:nvPr/>
        </p:nvSpPr>
        <p:spPr>
          <a:xfrm>
            <a:off x="3347864" y="4293096"/>
            <a:ext cx="720080" cy="432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8" name="Rectangle 37"/>
          <p:cNvSpPr/>
          <p:nvPr/>
        </p:nvSpPr>
        <p:spPr>
          <a:xfrm>
            <a:off x="3131840" y="1124744"/>
            <a:ext cx="720080" cy="432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9" name="Rectangle 38"/>
          <p:cNvSpPr/>
          <p:nvPr/>
        </p:nvSpPr>
        <p:spPr>
          <a:xfrm>
            <a:off x="8244408" y="1052736"/>
            <a:ext cx="720080" cy="432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0" name="Rectangle 39"/>
          <p:cNvSpPr/>
          <p:nvPr/>
        </p:nvSpPr>
        <p:spPr>
          <a:xfrm>
            <a:off x="6948264" y="2780928"/>
            <a:ext cx="720080" cy="432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713596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9"/>
                                        </p:tgtEl>
                                      </p:cBhvr>
                                    </p:animEffect>
                                    <p:set>
                                      <p:cBhvr>
                                        <p:cTn id="7"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8" restart="whenNotActive" fill="hold" evtFilter="cancelBubble" nodeType="interactiveSeq">
                <p:stCondLst>
                  <p:cond evt="onClick" delay="0">
                    <p:tgtEl>
                      <p:spTgt spid="3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8"/>
                                        </p:tgtEl>
                                      </p:cBhvr>
                                    </p:animEffect>
                                    <p:set>
                                      <p:cBhvr>
                                        <p:cTn id="13"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14" restart="whenNotActive" fill="hold" evtFilter="cancelBubble" nodeType="interactiveSeq">
                <p:stCondLst>
                  <p:cond evt="onClick" delay="0">
                    <p:tgtEl>
                      <p:spTgt spid="3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39"/>
                                        </p:tgtEl>
                                      </p:cBhvr>
                                    </p:animEffect>
                                    <p:set>
                                      <p:cBhvr>
                                        <p:cTn id="19"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20" restart="whenNotActive" fill="hold" evtFilter="cancelBubble" nodeType="interactiveSeq">
                <p:stCondLst>
                  <p:cond evt="onClick" delay="0">
                    <p:tgtEl>
                      <p:spTgt spid="4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40"/>
                                        </p:tgtEl>
                                      </p:cBhvr>
                                    </p:animEffect>
                                    <p:set>
                                      <p:cBhvr>
                                        <p:cTn id="25"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childTnLst>
        </p:cTn>
      </p:par>
    </p:tnLst>
    <p:bldLst>
      <p:bldP spid="49" grpId="0" animBg="1"/>
      <p:bldP spid="38" grpId="0" animBg="1"/>
      <p:bldP spid="39" grpId="0" animBg="1"/>
      <p:bldP spid="40"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Perpendicular Lines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grpSp>
        <p:nvGrpSpPr>
          <p:cNvPr id="6" name="Group 14"/>
          <p:cNvGrpSpPr/>
          <p:nvPr/>
        </p:nvGrpSpPr>
        <p:grpSpPr>
          <a:xfrm rot="1761958">
            <a:off x="7071858" y="1037475"/>
            <a:ext cx="1584176" cy="1800200"/>
            <a:chOff x="6588224" y="1916832"/>
            <a:chExt cx="1584176" cy="1800200"/>
          </a:xfrm>
        </p:grpSpPr>
        <p:cxnSp>
          <p:nvCxnSpPr>
            <p:cNvPr id="7" name="Straight Connector 6"/>
            <p:cNvCxnSpPr/>
            <p:nvPr/>
          </p:nvCxnSpPr>
          <p:spPr>
            <a:xfrm>
              <a:off x="6588224" y="2780928"/>
              <a:ext cx="1584176" cy="0"/>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a:xfrm flipV="1">
              <a:off x="7380312" y="1916832"/>
              <a:ext cx="0" cy="1800200"/>
            </a:xfrm>
            <a:prstGeom prst="line">
              <a:avLst/>
            </a:prstGeom>
          </p:spPr>
          <p:style>
            <a:lnRef idx="2">
              <a:schemeClr val="dk1"/>
            </a:lnRef>
            <a:fillRef idx="0">
              <a:schemeClr val="dk1"/>
            </a:fillRef>
            <a:effectRef idx="1">
              <a:schemeClr val="dk1"/>
            </a:effectRef>
            <a:fontRef idx="minor">
              <a:schemeClr val="tx1"/>
            </a:fontRef>
          </p:style>
        </p:cxnSp>
        <p:sp>
          <p:nvSpPr>
            <p:cNvPr id="14" name="Rectangle 13"/>
            <p:cNvSpPr/>
            <p:nvPr/>
          </p:nvSpPr>
          <p:spPr>
            <a:xfrm>
              <a:off x="7380312" y="2564904"/>
              <a:ext cx="216024" cy="216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mc:AlternateContent xmlns:mc="http://schemas.openxmlformats.org/markup-compatibility/2006" xmlns:a14="http://schemas.microsoft.com/office/drawing/2010/main">
        <mc:Choice Requires="a14">
          <p:graphicFrame>
            <p:nvGraphicFramePr>
              <p:cNvPr id="20" name="Table 19"/>
              <p:cNvGraphicFramePr>
                <a:graphicFrameLocks noGrp="1"/>
              </p:cNvGraphicFramePr>
              <p:nvPr/>
            </p:nvGraphicFramePr>
            <p:xfrm>
              <a:off x="1096243" y="2791250"/>
              <a:ext cx="6096000" cy="4011804"/>
            </p:xfrm>
            <a:graphic>
              <a:graphicData uri="http://schemas.openxmlformats.org/drawingml/2006/table">
                <a:tbl>
                  <a:tblPr firstRow="1" bandRow="1">
                    <a:tableStyleId>{073A0DAA-6AF3-43AB-8588-CEC1D06C72B9}</a:tableStyleId>
                  </a:tblPr>
                  <a:tblGrid>
                    <a:gridCol w="2088232">
                      <a:extLst>
                        <a:ext uri="{9D8B030D-6E8A-4147-A177-3AD203B41FA5}">
                          <a16:colId xmlns:a16="http://schemas.microsoft.com/office/drawing/2014/main" val="20000"/>
                        </a:ext>
                      </a:extLst>
                    </a:gridCol>
                    <a:gridCol w="4007768">
                      <a:extLst>
                        <a:ext uri="{9D8B030D-6E8A-4147-A177-3AD203B41FA5}">
                          <a16:colId xmlns:a16="http://schemas.microsoft.com/office/drawing/2014/main" val="20001"/>
                        </a:ext>
                      </a:extLst>
                    </a:gridCol>
                  </a:tblGrid>
                  <a:tr h="370840">
                    <a:tc>
                      <a:txBody>
                        <a:bodyPr/>
                        <a:lstStyle/>
                        <a:p>
                          <a:r>
                            <a:rPr lang="en-GB" dirty="0"/>
                            <a:t>Gradient</a:t>
                          </a:r>
                        </a:p>
                      </a:txBody>
                      <a:tcPr/>
                    </a:tc>
                    <a:tc>
                      <a:txBody>
                        <a:bodyPr/>
                        <a:lstStyle/>
                        <a:p>
                          <a:r>
                            <a:rPr lang="en-GB" dirty="0"/>
                            <a:t>Gradient of Perpendicular Line</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a:rPr>
                                  <m:t>2</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2</m:t>
                                    </m:r>
                                  </m:den>
                                </m:f>
                              </m:oMath>
                            </m:oMathPara>
                          </a14:m>
                          <a:endParaRPr lang="en-GB"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a:rPr>
                                  <m:t>−3</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3</m:t>
                                    </m:r>
                                  </m:den>
                                </m:f>
                              </m:oMath>
                            </m:oMathPara>
                          </a14:m>
                          <a:endParaRPr lang="en-GB" dirty="0"/>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4</m:t>
                                    </m:r>
                                  </m:den>
                                </m:f>
                              </m:oMath>
                            </m:oMathPara>
                          </a14:m>
                          <a:endParaRPr lang="en-GB" dirty="0"/>
                        </a:p>
                      </a:txBody>
                      <a:tcPr/>
                    </a:tc>
                    <a:tc>
                      <a:txBody>
                        <a:bodyPr/>
                        <a:lstStyle/>
                        <a:p>
                          <a:r>
                            <a:rPr lang="en-GB" dirty="0"/>
                            <a:t>-4</a:t>
                          </a:r>
                        </a:p>
                      </a:txBody>
                      <a:tcPr/>
                    </a:tc>
                    <a:extLst>
                      <a:ext uri="{0D108BD9-81ED-4DB2-BD59-A6C34878D82A}">
                        <a16:rowId xmlns:a16="http://schemas.microsoft.com/office/drawing/2014/main" val="10003"/>
                      </a:ext>
                    </a:extLst>
                  </a:tr>
                  <a:tr h="370840">
                    <a:tc>
                      <a:txBody>
                        <a:bodyPr/>
                        <a:lstStyle/>
                        <a:p>
                          <a:pPr/>
                          <a14:m>
                            <m:oMathPara xmlns:m="http://schemas.openxmlformats.org/officeDocument/2006/math">
                              <m:oMathParaPr>
                                <m:jc m:val="centerGroup"/>
                              </m:oMathParaPr>
                              <m:oMath xmlns:m="http://schemas.openxmlformats.org/officeDocument/2006/math">
                                <m:r>
                                  <a:rPr lang="en-GB" i="1" dirty="0" smtClean="0">
                                    <a:latin typeface="Cambria Math"/>
                                  </a:rPr>
                                  <m:t>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5</m:t>
                                    </m:r>
                                  </m:den>
                                </m:f>
                              </m:oMath>
                            </m:oMathPara>
                          </a14:m>
                          <a:endParaRPr lang="en-GB" dirty="0"/>
                        </a:p>
                      </a:txBody>
                      <a:tcPr/>
                    </a:tc>
                    <a:extLst>
                      <a:ext uri="{0D108BD9-81ED-4DB2-BD59-A6C34878D82A}">
                        <a16:rowId xmlns:a16="http://schemas.microsoft.com/office/drawing/2014/main" val="10004"/>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2</m:t>
                                    </m:r>
                                  </m:num>
                                  <m:den>
                                    <m:r>
                                      <a:rPr lang="en-GB" b="0" i="1" smtClean="0">
                                        <a:latin typeface="Cambria Math"/>
                                      </a:rPr>
                                      <m:t>7</m:t>
                                    </m:r>
                                  </m:den>
                                </m:f>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a:rPr>
                                      <m:t>7</m:t>
                                    </m:r>
                                  </m:num>
                                  <m:den>
                                    <m:r>
                                      <a:rPr lang="en-GB" b="0" i="1" smtClean="0">
                                        <a:latin typeface="Cambria Math"/>
                                      </a:rPr>
                                      <m:t>2</m:t>
                                    </m:r>
                                  </m:den>
                                </m:f>
                              </m:oMath>
                            </m:oMathPara>
                          </a14:m>
                          <a:endParaRPr lang="en-GB" dirty="0"/>
                        </a:p>
                      </a:txBody>
                      <a:tcPr/>
                    </a:tc>
                    <a:extLst>
                      <a:ext uri="{0D108BD9-81ED-4DB2-BD59-A6C34878D82A}">
                        <a16:rowId xmlns:a16="http://schemas.microsoft.com/office/drawing/2014/main" val="10005"/>
                      </a:ext>
                    </a:extLst>
                  </a:tr>
                  <a:tr h="370840">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a:rPr>
                                      <m:t>7</m:t>
                                    </m:r>
                                  </m:num>
                                  <m:den>
                                    <m:r>
                                      <a:rPr lang="en-GB" b="0" i="1" smtClean="0">
                                        <a:latin typeface="Cambria Math"/>
                                      </a:rPr>
                                      <m:t>5</m:t>
                                    </m:r>
                                  </m:den>
                                </m:f>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5</m:t>
                                    </m:r>
                                  </m:num>
                                  <m:den>
                                    <m:r>
                                      <a:rPr lang="en-GB" b="0" i="1" smtClean="0">
                                        <a:latin typeface="Cambria Math"/>
                                      </a:rPr>
                                      <m:t>7</m:t>
                                    </m:r>
                                  </m:den>
                                </m:f>
                              </m:oMath>
                            </m:oMathPara>
                          </a14:m>
                          <a:endParaRPr lang="en-GB" dirty="0"/>
                        </a:p>
                      </a:txBody>
                      <a:tcPr/>
                    </a:tc>
                    <a:extLst>
                      <a:ext uri="{0D108BD9-81ED-4DB2-BD59-A6C34878D82A}">
                        <a16:rowId xmlns:a16="http://schemas.microsoft.com/office/drawing/2014/main" val="10006"/>
                      </a:ext>
                    </a:extLst>
                  </a:tr>
                </a:tbl>
              </a:graphicData>
            </a:graphic>
          </p:graphicFrame>
        </mc:Choice>
        <mc:Fallback xmlns="">
          <p:graphicFrame>
            <p:nvGraphicFramePr>
              <p:cNvPr id="20" name="Table 19"/>
              <p:cNvGraphicFramePr>
                <a:graphicFrameLocks noGrp="1"/>
              </p:cNvGraphicFramePr>
              <p:nvPr>
                <p:extLst>
                  <p:ext uri="{D42A27DB-BD31-4B8C-83A1-F6EECF244321}">
                    <p14:modId xmlns:p14="http://schemas.microsoft.com/office/powerpoint/2010/main" val="1974005115"/>
                  </p:ext>
                </p:extLst>
              </p:nvPr>
            </p:nvGraphicFramePr>
            <p:xfrm>
              <a:off x="1096243" y="2791250"/>
              <a:ext cx="6096000" cy="4011804"/>
            </p:xfrm>
            <a:graphic>
              <a:graphicData uri="http://schemas.openxmlformats.org/drawingml/2006/table">
                <a:tbl>
                  <a:tblPr firstRow="1" bandRow="1">
                    <a:tableStyleId>{073A0DAA-6AF3-43AB-8588-CEC1D06C72B9}</a:tableStyleId>
                  </a:tblPr>
                  <a:tblGrid>
                    <a:gridCol w="2088232"/>
                    <a:gridCol w="4007768"/>
                  </a:tblGrid>
                  <a:tr h="370840">
                    <a:tc>
                      <a:txBody>
                        <a:bodyPr/>
                        <a:lstStyle/>
                        <a:p>
                          <a:r>
                            <a:rPr lang="en-GB" dirty="0" smtClean="0"/>
                            <a:t>Gradient</a:t>
                          </a:r>
                          <a:endParaRPr lang="en-GB" dirty="0"/>
                        </a:p>
                      </a:txBody>
                      <a:tcPr/>
                    </a:tc>
                    <a:tc>
                      <a:txBody>
                        <a:bodyPr/>
                        <a:lstStyle/>
                        <a:p>
                          <a:r>
                            <a:rPr lang="en-GB" dirty="0" smtClean="0"/>
                            <a:t>Gradient of Perpendicular Line</a:t>
                          </a:r>
                          <a:endParaRPr lang="en-GB" dirty="0"/>
                        </a:p>
                      </a:txBody>
                      <a:tcPr/>
                    </a:tc>
                  </a:tr>
                  <a:tr h="605028">
                    <a:tc>
                      <a:txBody>
                        <a:bodyPr/>
                        <a:lstStyle/>
                        <a:p>
                          <a:endParaRPr lang="en-US"/>
                        </a:p>
                      </a:txBody>
                      <a:tcPr>
                        <a:blipFill rotWithShape="1">
                          <a:blip r:embed="rId2"/>
                          <a:stretch>
                            <a:fillRect l="-292" t="-66667" r="-191545" b="-503030"/>
                          </a:stretch>
                        </a:blipFill>
                      </a:tcPr>
                    </a:tc>
                    <a:tc>
                      <a:txBody>
                        <a:bodyPr/>
                        <a:lstStyle/>
                        <a:p>
                          <a:endParaRPr lang="en-US"/>
                        </a:p>
                      </a:txBody>
                      <a:tcPr>
                        <a:blipFill rotWithShape="1">
                          <a:blip r:embed="rId2"/>
                          <a:stretch>
                            <a:fillRect l="-52359" t="-66667" b="-503030"/>
                          </a:stretch>
                        </a:blipFill>
                      </a:tcPr>
                    </a:tc>
                  </a:tr>
                  <a:tr h="606806">
                    <a:tc>
                      <a:txBody>
                        <a:bodyPr/>
                        <a:lstStyle/>
                        <a:p>
                          <a:endParaRPr lang="en-US"/>
                        </a:p>
                      </a:txBody>
                      <a:tcPr>
                        <a:blipFill rotWithShape="1">
                          <a:blip r:embed="rId2"/>
                          <a:stretch>
                            <a:fillRect l="-292" t="-165000" r="-191545" b="-398000"/>
                          </a:stretch>
                        </a:blipFill>
                      </a:tcPr>
                    </a:tc>
                    <a:tc>
                      <a:txBody>
                        <a:bodyPr/>
                        <a:lstStyle/>
                        <a:p>
                          <a:endParaRPr lang="en-US"/>
                        </a:p>
                      </a:txBody>
                      <a:tcPr>
                        <a:blipFill rotWithShape="1">
                          <a:blip r:embed="rId2"/>
                          <a:stretch>
                            <a:fillRect l="-52359" t="-165000" b="-398000"/>
                          </a:stretch>
                        </a:blipFill>
                      </a:tcPr>
                    </a:tc>
                  </a:tr>
                  <a:tr h="605028">
                    <a:tc>
                      <a:txBody>
                        <a:bodyPr/>
                        <a:lstStyle/>
                        <a:p>
                          <a:endParaRPr lang="en-US"/>
                        </a:p>
                      </a:txBody>
                      <a:tcPr>
                        <a:blipFill rotWithShape="1">
                          <a:blip r:embed="rId2"/>
                          <a:stretch>
                            <a:fillRect l="-292" t="-267677" r="-191545" b="-302020"/>
                          </a:stretch>
                        </a:blipFill>
                      </a:tcPr>
                    </a:tc>
                    <a:tc>
                      <a:txBody>
                        <a:bodyPr/>
                        <a:lstStyle/>
                        <a:p>
                          <a:r>
                            <a:rPr lang="en-GB" dirty="0" smtClean="0"/>
                            <a:t>-4</a:t>
                          </a:r>
                          <a:endParaRPr lang="en-GB" dirty="0"/>
                        </a:p>
                      </a:txBody>
                      <a:tcPr/>
                    </a:tc>
                  </a:tr>
                  <a:tr h="606870">
                    <a:tc>
                      <a:txBody>
                        <a:bodyPr/>
                        <a:lstStyle/>
                        <a:p>
                          <a:endParaRPr lang="en-US"/>
                        </a:p>
                      </a:txBody>
                      <a:tcPr>
                        <a:blipFill rotWithShape="1">
                          <a:blip r:embed="rId2"/>
                          <a:stretch>
                            <a:fillRect l="-292" t="-367677" r="-191545" b="-202020"/>
                          </a:stretch>
                        </a:blipFill>
                      </a:tcPr>
                    </a:tc>
                    <a:tc>
                      <a:txBody>
                        <a:bodyPr/>
                        <a:lstStyle/>
                        <a:p>
                          <a:endParaRPr lang="en-US"/>
                        </a:p>
                      </a:txBody>
                      <a:tcPr>
                        <a:blipFill rotWithShape="1">
                          <a:blip r:embed="rId2"/>
                          <a:stretch>
                            <a:fillRect l="-52359" t="-367677" b="-202020"/>
                          </a:stretch>
                        </a:blipFill>
                      </a:tcPr>
                    </a:tc>
                  </a:tr>
                  <a:tr h="605854">
                    <a:tc>
                      <a:txBody>
                        <a:bodyPr/>
                        <a:lstStyle/>
                        <a:p>
                          <a:endParaRPr lang="en-US"/>
                        </a:p>
                      </a:txBody>
                      <a:tcPr>
                        <a:blipFill rotWithShape="1">
                          <a:blip r:embed="rId2"/>
                          <a:stretch>
                            <a:fillRect l="-292" t="-463000" r="-191545" b="-100000"/>
                          </a:stretch>
                        </a:blipFill>
                      </a:tcPr>
                    </a:tc>
                    <a:tc>
                      <a:txBody>
                        <a:bodyPr/>
                        <a:lstStyle/>
                        <a:p>
                          <a:endParaRPr lang="en-US"/>
                        </a:p>
                      </a:txBody>
                      <a:tcPr>
                        <a:blipFill rotWithShape="1">
                          <a:blip r:embed="rId2"/>
                          <a:stretch>
                            <a:fillRect l="-52359" t="-463000" b="-100000"/>
                          </a:stretch>
                        </a:blipFill>
                      </a:tcPr>
                    </a:tc>
                  </a:tr>
                  <a:tr h="611378">
                    <a:tc>
                      <a:txBody>
                        <a:bodyPr/>
                        <a:lstStyle/>
                        <a:p>
                          <a:endParaRPr lang="en-US"/>
                        </a:p>
                      </a:txBody>
                      <a:tcPr>
                        <a:blipFill rotWithShape="1">
                          <a:blip r:embed="rId2"/>
                          <a:stretch>
                            <a:fillRect l="-292" t="-563000" r="-191545"/>
                          </a:stretch>
                        </a:blipFill>
                      </a:tcPr>
                    </a:tc>
                    <a:tc>
                      <a:txBody>
                        <a:bodyPr/>
                        <a:lstStyle/>
                        <a:p>
                          <a:endParaRPr lang="en-US"/>
                        </a:p>
                      </a:txBody>
                      <a:tcPr>
                        <a:blipFill rotWithShape="1">
                          <a:blip r:embed="rId2"/>
                          <a:stretch>
                            <a:fillRect l="-52359" t="-563000"/>
                          </a:stretch>
                        </a:blipFill>
                      </a:tcPr>
                    </a:tc>
                  </a:tr>
                </a:tbl>
              </a:graphicData>
            </a:graphic>
          </p:graphicFrame>
        </mc:Fallback>
      </mc:AlternateContent>
      <p:sp>
        <p:nvSpPr>
          <p:cNvPr id="21" name="Rectangle 20"/>
          <p:cNvSpPr/>
          <p:nvPr/>
        </p:nvSpPr>
        <p:spPr>
          <a:xfrm>
            <a:off x="3201442" y="3140968"/>
            <a:ext cx="3989851" cy="6480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2" name="Rectangle 21"/>
          <p:cNvSpPr/>
          <p:nvPr/>
        </p:nvSpPr>
        <p:spPr>
          <a:xfrm>
            <a:off x="3201441" y="3781318"/>
            <a:ext cx="3989851" cy="5837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3" name="Rectangle 22"/>
          <p:cNvSpPr/>
          <p:nvPr/>
        </p:nvSpPr>
        <p:spPr>
          <a:xfrm>
            <a:off x="3201440" y="4344782"/>
            <a:ext cx="3989851" cy="6175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4" name="Rectangle 23"/>
          <p:cNvSpPr/>
          <p:nvPr/>
        </p:nvSpPr>
        <p:spPr>
          <a:xfrm>
            <a:off x="3201442" y="4962293"/>
            <a:ext cx="3989851" cy="6269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5" name="Rectangle 24"/>
          <p:cNvSpPr/>
          <p:nvPr/>
        </p:nvSpPr>
        <p:spPr>
          <a:xfrm>
            <a:off x="3201439" y="5589240"/>
            <a:ext cx="3989851"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6" name="Rectangle 25"/>
          <p:cNvSpPr/>
          <p:nvPr/>
        </p:nvSpPr>
        <p:spPr>
          <a:xfrm>
            <a:off x="3201438" y="6171687"/>
            <a:ext cx="3989851" cy="63055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mc:AlternateContent xmlns:mc="http://schemas.openxmlformats.org/markup-compatibility/2006" xmlns:a14="http://schemas.microsoft.com/office/drawing/2010/main">
        <mc:Choice Requires="a14">
          <p:sp>
            <p:nvSpPr>
              <p:cNvPr id="18" name="TextBox 17"/>
              <p:cNvSpPr txBox="1"/>
              <p:nvPr/>
            </p:nvSpPr>
            <p:spPr>
              <a:xfrm>
                <a:off x="899592" y="834900"/>
                <a:ext cx="5976664" cy="185711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The gradients of parallel lines are equal.</a:t>
                </a:r>
              </a:p>
              <a:p>
                <a:r>
                  <a:rPr lang="en-GB" sz="1600" dirty="0"/>
                  <a:t>If two lines are perpendicular, then the gradient of one is the </a:t>
                </a:r>
                <a:r>
                  <a:rPr lang="en-GB" sz="1600" b="1" dirty="0"/>
                  <a:t>negative reciprocal </a:t>
                </a:r>
                <a:r>
                  <a:rPr lang="en-GB" sz="1600" dirty="0"/>
                  <a:t>of the other.</a:t>
                </a:r>
              </a:p>
              <a:p>
                <a:pPr/>
                <a14:m>
                  <m:oMathPara xmlns:m="http://schemas.openxmlformats.org/officeDocument/2006/math">
                    <m:oMathParaPr>
                      <m:jc m:val="centerGroup"/>
                    </m:oMathParaPr>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1</m:t>
                          </m:r>
                        </m:sub>
                      </m:sSub>
                      <m:r>
                        <a:rPr lang="en-GB" sz="1600" b="0" i="1" smtClean="0">
                          <a:latin typeface="Cambria Math"/>
                        </a:rPr>
                        <m:t>=−</m:t>
                      </m:r>
                      <m:f>
                        <m:fPr>
                          <m:ctrlPr>
                            <a:rPr lang="en-GB" sz="1600" b="0" i="1" smtClean="0">
                              <a:latin typeface="Cambria Math" panose="02040503050406030204" pitchFamily="18" charset="0"/>
                            </a:rPr>
                          </m:ctrlPr>
                        </m:fPr>
                        <m:num>
                          <m:r>
                            <a:rPr lang="en-GB" sz="1600" b="0" i="1" smtClean="0">
                              <a:latin typeface="Cambria Math"/>
                            </a:rPr>
                            <m:t>1</m:t>
                          </m:r>
                        </m:num>
                        <m:den>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2</m:t>
                              </m:r>
                            </m:sub>
                          </m:sSub>
                        </m:den>
                      </m:f>
                    </m:oMath>
                  </m:oMathPara>
                </a14:m>
                <a:endParaRPr lang="en-GB" sz="1600" dirty="0"/>
              </a:p>
              <a:p>
                <a:r>
                  <a:rPr lang="en-GB" sz="1600" dirty="0"/>
                  <a:t>To </a:t>
                </a:r>
                <a:r>
                  <a:rPr lang="en-GB" sz="1600" b="1" u="sng" dirty="0"/>
                  <a:t>show</a:t>
                </a:r>
                <a:r>
                  <a:rPr lang="en-GB" sz="1600" dirty="0"/>
                  <a:t> that two lines are perpendicular:</a:t>
                </a:r>
              </a:p>
              <a:p>
                <a:pPr/>
                <a14:m>
                  <m:oMathPara xmlns:m="http://schemas.openxmlformats.org/officeDocument/2006/math">
                    <m:oMathParaPr>
                      <m:jc m:val="centerGroup"/>
                    </m:oMathParaPr>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1</m:t>
                          </m:r>
                        </m:sub>
                      </m:sSub>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2</m:t>
                          </m:r>
                        </m:sub>
                      </m:sSub>
                      <m:r>
                        <a:rPr lang="en-GB" sz="1600" b="0" i="1" smtClean="0">
                          <a:latin typeface="Cambria Math"/>
                        </a:rPr>
                        <m:t>=−1</m:t>
                      </m:r>
                    </m:oMath>
                  </m:oMathPara>
                </a14:m>
                <a:endParaRPr lang="en-GB" sz="1600" dirty="0"/>
              </a:p>
            </p:txBody>
          </p:sp>
        </mc:Choice>
        <mc:Fallback xmlns="">
          <p:sp>
            <p:nvSpPr>
              <p:cNvPr id="18" name="TextBox 17"/>
              <p:cNvSpPr txBox="1">
                <a:spLocks noRot="1" noChangeAspect="1" noMove="1" noResize="1" noEditPoints="1" noAdjustHandles="1" noChangeArrowheads="1" noChangeShapeType="1" noTextEdit="1"/>
              </p:cNvSpPr>
              <p:nvPr/>
            </p:nvSpPr>
            <p:spPr>
              <a:xfrm>
                <a:off x="899592" y="834900"/>
                <a:ext cx="5976664" cy="1857111"/>
              </a:xfrm>
              <a:prstGeom prst="rect">
                <a:avLst/>
              </a:prstGeom>
              <a:blipFill rotWithShape="0">
                <a:blip r:embed="rId3"/>
                <a:stretch>
                  <a:fillRect l="-407" t="-324" r="-711"/>
                </a:stretch>
              </a:blipFill>
            </p:spPr>
            <p:txBody>
              <a:bodyPr/>
              <a:lstStyle/>
              <a:p>
                <a:r>
                  <a:rPr lang="en-GB">
                    <a:noFill/>
                  </a:rPr>
                  <a:t> </a:t>
                </a:r>
              </a:p>
            </p:txBody>
          </p:sp>
        </mc:Fallback>
      </mc:AlternateContent>
      <p:sp>
        <p:nvSpPr>
          <p:cNvPr id="19" name="TextBox 18"/>
          <p:cNvSpPr txBox="1"/>
          <p:nvPr/>
        </p:nvSpPr>
        <p:spPr>
          <a:xfrm>
            <a:off x="395536" y="834900"/>
            <a:ext cx="648072" cy="461665"/>
          </a:xfrm>
          <a:prstGeom prst="rect">
            <a:avLst/>
          </a:prstGeom>
          <a:noFill/>
        </p:spPr>
        <p:txBody>
          <a:bodyPr wrap="square" rtlCol="0">
            <a:spAutoFit/>
          </a:bodyPr>
          <a:lstStyle/>
          <a:p>
            <a:r>
              <a:rPr lang="en-GB" sz="2400" dirty="0">
                <a:latin typeface="Wingdings" pitchFamily="2" charset="2"/>
              </a:rPr>
              <a:t>!</a:t>
            </a:r>
            <a:endParaRPr lang="en-GB" dirty="0">
              <a:latin typeface="Wingdings" pitchFamily="2" charset="2"/>
            </a:endParaRPr>
          </a:p>
        </p:txBody>
      </p:sp>
    </p:spTree>
    <p:extLst>
      <p:ext uri="{BB962C8B-B14F-4D97-AF65-F5344CB8AC3E}">
        <p14:creationId xmlns:p14="http://schemas.microsoft.com/office/powerpoint/2010/main" val="34854690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8" restart="whenNotActive" fill="hold" evtFilter="cancelBubble" nodeType="interactiveSeq">
                <p:stCondLst>
                  <p:cond evt="onClick" delay="0">
                    <p:tgtEl>
                      <p:spTgt spid="2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2"/>
                                        </p:tgtEl>
                                      </p:cBhvr>
                                    </p:animEffect>
                                    <p:set>
                                      <p:cBhvr>
                                        <p:cTn id="13"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4" restart="whenNotActive" fill="hold" evtFilter="cancelBubble" nodeType="interactiveSeq">
                <p:stCondLst>
                  <p:cond evt="onClick" delay="0">
                    <p:tgtEl>
                      <p:spTgt spid="2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3"/>
                                        </p:tgtEl>
                                      </p:cBhvr>
                                    </p:animEffect>
                                    <p:set>
                                      <p:cBhvr>
                                        <p:cTn id="19"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20" restart="whenNotActive" fill="hold" evtFilter="cancelBubble" nodeType="interactiveSeq">
                <p:stCondLst>
                  <p:cond evt="onClick" delay="0">
                    <p:tgtEl>
                      <p:spTgt spid="24"/>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4"/>
                                        </p:tgtEl>
                                      </p:cBhvr>
                                    </p:animEffect>
                                    <p:set>
                                      <p:cBhvr>
                                        <p:cTn id="25"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6" restart="whenNotActive" fill="hold" evtFilter="cancelBubble" nodeType="interactiveSeq">
                <p:stCondLst>
                  <p:cond evt="onClick" delay="0">
                    <p:tgtEl>
                      <p:spTgt spid="25"/>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5"/>
                                        </p:tgtEl>
                                      </p:cBhvr>
                                    </p:animEffect>
                                    <p:set>
                                      <p:cBhvr>
                                        <p:cTn id="31"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32" restart="whenNotActive" fill="hold" evtFilter="cancelBubble" nodeType="interactiveSeq">
                <p:stCondLst>
                  <p:cond evt="onClick" delay="0">
                    <p:tgtEl>
                      <p:spTgt spid="26"/>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6"/>
                                        </p:tgtEl>
                                      </p:cBhvr>
                                    </p:animEffect>
                                    <p:set>
                                      <p:cBhvr>
                                        <p:cTn id="3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21" grpId="0" animBg="1"/>
      <p:bldP spid="22" grpId="0" animBg="1"/>
      <p:bldP spid="23" grpId="0" animBg="1"/>
      <p:bldP spid="24" grpId="0" animBg="1"/>
      <p:bldP spid="25" grpId="0" animBg="1"/>
      <p:bldP spid="2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 Problems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1043608" y="908720"/>
                <a:ext cx="7704856" cy="4015458"/>
              </a:xfrm>
              <a:prstGeom prst="rect">
                <a:avLst/>
              </a:prstGeom>
              <a:noFill/>
            </p:spPr>
            <p:txBody>
              <a:bodyPr wrap="square" rtlCol="0">
                <a:spAutoFit/>
              </a:bodyPr>
              <a:lstStyle/>
              <a:p>
                <a:r>
                  <a:rPr lang="en-GB" dirty="0"/>
                  <a:t>A line is goes through the point (9,10) and is perpendicular to another line with equation </a:t>
                </a:r>
                <a14:m>
                  <m:oMath xmlns:m="http://schemas.openxmlformats.org/officeDocument/2006/math">
                    <m:r>
                      <a:rPr lang="en-GB" b="0" i="1" smtClean="0">
                        <a:latin typeface="Cambria Math"/>
                      </a:rPr>
                      <m:t>𝑦</m:t>
                    </m:r>
                    <m:r>
                      <a:rPr lang="en-GB" b="0" i="1" smtClean="0">
                        <a:latin typeface="Cambria Math"/>
                      </a:rPr>
                      <m:t>=3</m:t>
                    </m:r>
                    <m:r>
                      <a:rPr lang="en-GB" b="0" i="1" smtClean="0">
                        <a:latin typeface="Cambria Math"/>
                      </a:rPr>
                      <m:t>𝑥</m:t>
                    </m:r>
                    <m:r>
                      <a:rPr lang="en-GB" b="0" i="1" smtClean="0">
                        <a:latin typeface="Cambria Math"/>
                      </a:rPr>
                      <m:t>+2</m:t>
                    </m:r>
                  </m:oMath>
                </a14:m>
                <a:r>
                  <a:rPr lang="en-GB" dirty="0"/>
                  <a:t>. What is the equation of the line?</a:t>
                </a:r>
              </a:p>
              <a:p>
                <a:pPr/>
                <a14:m>
                  <m:oMathPara xmlns:m="http://schemas.openxmlformats.org/officeDocument/2006/math">
                    <m:oMathParaPr>
                      <m:jc m:val="centerGroup"/>
                    </m:oMathParaPr>
                    <m:oMath xmlns:m="http://schemas.openxmlformats.org/officeDocument/2006/math">
                      <m:r>
                        <a:rPr lang="en-GB" b="1" i="1" smtClean="0">
                          <a:latin typeface="Cambria Math"/>
                        </a:rPr>
                        <m:t>𝒚</m:t>
                      </m:r>
                      <m:r>
                        <a:rPr lang="en-GB" b="1" i="1" smtClean="0">
                          <a:latin typeface="Cambria Math"/>
                        </a:rPr>
                        <m:t>−</m:t>
                      </m:r>
                      <m:r>
                        <a:rPr lang="en-GB" b="1" i="1" smtClean="0">
                          <a:latin typeface="Cambria Math"/>
                        </a:rPr>
                        <m:t>𝟏𝟎</m:t>
                      </m:r>
                      <m:r>
                        <a:rPr lang="en-GB" b="1" i="1" smtClean="0">
                          <a:latin typeface="Cambria Math"/>
                        </a:rPr>
                        <m:t>=−</m:t>
                      </m:r>
                      <m:f>
                        <m:fPr>
                          <m:ctrlPr>
                            <a:rPr lang="en-GB" b="1" i="1" smtClean="0">
                              <a:latin typeface="Cambria Math" panose="02040503050406030204" pitchFamily="18" charset="0"/>
                            </a:rPr>
                          </m:ctrlPr>
                        </m:fPr>
                        <m:num>
                          <m:r>
                            <a:rPr lang="en-GB" b="1" i="1" smtClean="0">
                              <a:latin typeface="Cambria Math"/>
                            </a:rPr>
                            <m:t>𝟏</m:t>
                          </m:r>
                        </m:num>
                        <m:den>
                          <m:r>
                            <a:rPr lang="en-GB" b="1" i="1" smtClean="0">
                              <a:latin typeface="Cambria Math"/>
                            </a:rPr>
                            <m:t>𝟑</m:t>
                          </m:r>
                        </m:den>
                      </m:f>
                      <m:d>
                        <m:dPr>
                          <m:ctrlPr>
                            <a:rPr lang="en-GB" b="1" i="1" smtClean="0">
                              <a:latin typeface="Cambria Math" panose="02040503050406030204" pitchFamily="18" charset="0"/>
                            </a:rPr>
                          </m:ctrlPr>
                        </m:dPr>
                        <m:e>
                          <m:r>
                            <a:rPr lang="en-GB" b="1" i="1" smtClean="0">
                              <a:latin typeface="Cambria Math"/>
                            </a:rPr>
                            <m:t>𝒙</m:t>
                          </m:r>
                          <m:r>
                            <a:rPr lang="en-GB" b="1" i="1" smtClean="0">
                              <a:latin typeface="Cambria Math"/>
                            </a:rPr>
                            <m:t>−</m:t>
                          </m:r>
                          <m:r>
                            <a:rPr lang="en-GB" b="1" i="1" smtClean="0">
                              <a:latin typeface="Cambria Math"/>
                            </a:rPr>
                            <m:t>𝟗</m:t>
                          </m:r>
                        </m:e>
                      </m:d>
                    </m:oMath>
                  </m:oMathPara>
                </a14:m>
                <a:endParaRPr lang="en-GB" b="1" dirty="0"/>
              </a:p>
              <a:p>
                <a:endParaRPr lang="en-GB" dirty="0"/>
              </a:p>
              <a:p>
                <a:r>
                  <a:rPr lang="en-GB" dirty="0"/>
                  <a:t>A line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a:rPr>
                          <m:t>𝐿</m:t>
                        </m:r>
                      </m:e>
                      <m:sub>
                        <m:r>
                          <a:rPr lang="en-GB" b="0" i="1" smtClean="0">
                            <a:latin typeface="Cambria Math"/>
                          </a:rPr>
                          <m:t>1</m:t>
                        </m:r>
                      </m:sub>
                    </m:sSub>
                  </m:oMath>
                </a14:m>
                <a:r>
                  <a:rPr lang="en-GB" dirty="0"/>
                  <a:t> goes through the points </a:t>
                </a:r>
                <a14:m>
                  <m:oMath xmlns:m="http://schemas.openxmlformats.org/officeDocument/2006/math">
                    <m:r>
                      <a:rPr lang="en-GB" b="0" i="1" smtClean="0">
                        <a:latin typeface="Cambria Math"/>
                      </a:rPr>
                      <m:t>𝐴</m:t>
                    </m:r>
                    <m:d>
                      <m:dPr>
                        <m:ctrlPr>
                          <a:rPr lang="en-GB" b="0" i="1" smtClean="0">
                            <a:latin typeface="Cambria Math" panose="02040503050406030204" pitchFamily="18" charset="0"/>
                          </a:rPr>
                        </m:ctrlPr>
                      </m:dPr>
                      <m:e>
                        <m:r>
                          <a:rPr lang="en-GB" b="0" i="1" smtClean="0">
                            <a:latin typeface="Cambria Math"/>
                          </a:rPr>
                          <m:t>1,3</m:t>
                        </m:r>
                      </m:e>
                    </m:d>
                  </m:oMath>
                </a14:m>
                <a:r>
                  <a:rPr lang="en-GB" dirty="0"/>
                  <a:t> and </a:t>
                </a:r>
                <a14:m>
                  <m:oMath xmlns:m="http://schemas.openxmlformats.org/officeDocument/2006/math">
                    <m:r>
                      <a:rPr lang="en-GB" b="0" i="1" smtClean="0">
                        <a:latin typeface="Cambria Math"/>
                      </a:rPr>
                      <m:t>𝐵</m:t>
                    </m:r>
                    <m:d>
                      <m:dPr>
                        <m:ctrlPr>
                          <a:rPr lang="en-GB" b="0" i="1" smtClean="0">
                            <a:latin typeface="Cambria Math" panose="02040503050406030204" pitchFamily="18" charset="0"/>
                          </a:rPr>
                        </m:ctrlPr>
                      </m:dPr>
                      <m:e>
                        <m:r>
                          <a:rPr lang="en-GB" b="0" i="1" smtClean="0">
                            <a:latin typeface="Cambria Math"/>
                          </a:rPr>
                          <m:t>3,−1</m:t>
                        </m:r>
                      </m:e>
                    </m:d>
                  </m:oMath>
                </a14:m>
                <a:r>
                  <a:rPr lang="en-GB" dirty="0"/>
                  <a:t>. A second line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a:rPr>
                          <m:t>𝐿</m:t>
                        </m:r>
                      </m:e>
                      <m:sub>
                        <m:r>
                          <a:rPr lang="en-GB" b="0" i="1" smtClean="0">
                            <a:latin typeface="Cambria Math"/>
                          </a:rPr>
                          <m:t>2</m:t>
                        </m:r>
                      </m:sub>
                    </m:sSub>
                  </m:oMath>
                </a14:m>
                <a:r>
                  <a:rPr lang="en-GB" dirty="0"/>
                  <a:t> is perpendicular to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a:rPr>
                          <m:t>𝐿</m:t>
                        </m:r>
                      </m:e>
                      <m:sub>
                        <m:r>
                          <a:rPr lang="en-GB" b="0" i="1" smtClean="0">
                            <a:latin typeface="Cambria Math"/>
                          </a:rPr>
                          <m:t>1</m:t>
                        </m:r>
                      </m:sub>
                    </m:sSub>
                  </m:oMath>
                </a14:m>
                <a:r>
                  <a:rPr lang="en-GB" dirty="0"/>
                  <a:t> and passes through point B. Where does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a:rPr>
                          <m:t>𝐿</m:t>
                        </m:r>
                      </m:e>
                      <m:sub>
                        <m:r>
                          <a:rPr lang="en-GB" b="0" i="1" smtClean="0">
                            <a:latin typeface="Cambria Math"/>
                          </a:rPr>
                          <m:t>2</m:t>
                        </m:r>
                      </m:sub>
                    </m:sSub>
                  </m:oMath>
                </a14:m>
                <a:r>
                  <a:rPr lang="en-GB" dirty="0"/>
                  <a:t> cross the x-axis?</a:t>
                </a:r>
              </a:p>
              <a:p>
                <a:pPr/>
                <a14:m>
                  <m:oMathPara xmlns:m="http://schemas.openxmlformats.org/officeDocument/2006/math">
                    <m:oMathParaPr>
                      <m:jc m:val="centerGroup"/>
                    </m:oMathParaPr>
                    <m:oMath xmlns:m="http://schemas.openxmlformats.org/officeDocument/2006/math">
                      <m:d>
                        <m:dPr>
                          <m:ctrlPr>
                            <a:rPr lang="en-GB" b="1" i="1" smtClean="0">
                              <a:latin typeface="Cambria Math" panose="02040503050406030204" pitchFamily="18" charset="0"/>
                            </a:rPr>
                          </m:ctrlPr>
                        </m:dPr>
                        <m:e>
                          <m:r>
                            <a:rPr lang="en-GB" b="1" i="1" smtClean="0">
                              <a:latin typeface="Cambria Math"/>
                            </a:rPr>
                            <m:t>𝟓</m:t>
                          </m:r>
                          <m:r>
                            <a:rPr lang="en-GB" b="1" i="1" smtClean="0">
                              <a:latin typeface="Cambria Math"/>
                            </a:rPr>
                            <m:t>,</m:t>
                          </m:r>
                          <m:r>
                            <a:rPr lang="en-GB" b="1" i="1" smtClean="0">
                              <a:latin typeface="Cambria Math"/>
                            </a:rPr>
                            <m:t>𝟎</m:t>
                          </m:r>
                        </m:e>
                      </m:d>
                    </m:oMath>
                  </m:oMathPara>
                </a14:m>
                <a:endParaRPr lang="en-GB" b="1" dirty="0"/>
              </a:p>
              <a:p>
                <a:endParaRPr lang="en-GB" b="1" dirty="0"/>
              </a:p>
              <a:p>
                <a:r>
                  <a:rPr lang="en-GB" dirty="0"/>
                  <a:t>Are the following lines parallel, perpendicular, or neither?</a:t>
                </a:r>
              </a:p>
              <a:p>
                <a:pPr/>
                <a14:m>
                  <m:oMathPara xmlns:m="http://schemas.openxmlformats.org/officeDocument/2006/math">
                    <m:oMathParaPr>
                      <m:jc m:val="centerGroup"/>
                    </m:oMathParaPr>
                    <m:oMath xmlns:m="http://schemas.openxmlformats.org/officeDocument/2006/math">
                      <m:r>
                        <a:rPr lang="en-GB" b="0" i="1" smtClean="0">
                          <a:latin typeface="Cambria Math"/>
                        </a:rPr>
                        <m:t>𝑦</m:t>
                      </m:r>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2</m:t>
                          </m:r>
                        </m:den>
                      </m:f>
                      <m:r>
                        <a:rPr lang="en-GB" b="0" i="1" smtClean="0">
                          <a:latin typeface="Cambria Math"/>
                        </a:rPr>
                        <m:t>𝑥</m:t>
                      </m:r>
                    </m:oMath>
                  </m:oMathPara>
                </a14:m>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a:rPr>
                        <m:t>2</m:t>
                      </m:r>
                      <m:r>
                        <a:rPr lang="en-GB" b="0" i="1" smtClean="0">
                          <a:latin typeface="Cambria Math"/>
                        </a:rPr>
                        <m:t>𝑥</m:t>
                      </m:r>
                      <m:r>
                        <a:rPr lang="en-GB" b="0" i="1" smtClean="0">
                          <a:latin typeface="Cambria Math"/>
                        </a:rPr>
                        <m:t>−</m:t>
                      </m:r>
                      <m:r>
                        <a:rPr lang="en-GB" b="0" i="1" smtClean="0">
                          <a:latin typeface="Cambria Math"/>
                        </a:rPr>
                        <m:t>𝑦</m:t>
                      </m:r>
                      <m:r>
                        <a:rPr lang="en-GB" b="0" i="1" smtClean="0">
                          <a:latin typeface="Cambria Math"/>
                        </a:rPr>
                        <m:t>+4=0</m:t>
                      </m:r>
                    </m:oMath>
                  </m:oMathPara>
                </a14:m>
                <a:endParaRPr lang="en-GB" dirty="0"/>
              </a:p>
              <a:p>
                <a:r>
                  <a:rPr lang="en-GB" b="1" dirty="0"/>
                  <a:t>Neither. Gradients are </a:t>
                </a:r>
                <a14:m>
                  <m:oMath xmlns:m="http://schemas.openxmlformats.org/officeDocument/2006/math">
                    <m:f>
                      <m:fPr>
                        <m:ctrlPr>
                          <a:rPr lang="en-GB" b="1" i="1" smtClean="0">
                            <a:latin typeface="Cambria Math" panose="02040503050406030204" pitchFamily="18" charset="0"/>
                          </a:rPr>
                        </m:ctrlPr>
                      </m:fPr>
                      <m:num>
                        <m:r>
                          <a:rPr lang="en-GB" b="1" i="1" smtClean="0">
                            <a:latin typeface="Cambria Math"/>
                          </a:rPr>
                          <m:t>𝟏</m:t>
                        </m:r>
                      </m:num>
                      <m:den>
                        <m:r>
                          <a:rPr lang="en-GB" b="1" i="1" smtClean="0">
                            <a:latin typeface="Cambria Math"/>
                          </a:rPr>
                          <m:t>𝟐</m:t>
                        </m:r>
                      </m:den>
                    </m:f>
                  </m:oMath>
                </a14:m>
                <a:r>
                  <a:rPr lang="en-GB" b="1" dirty="0"/>
                  <a:t> and </a:t>
                </a:r>
                <a14:m>
                  <m:oMath xmlns:m="http://schemas.openxmlformats.org/officeDocument/2006/math">
                    <m:r>
                      <a:rPr lang="en-GB" b="1" i="1" smtClean="0">
                        <a:latin typeface="Cambria Math"/>
                      </a:rPr>
                      <m:t>𝟐</m:t>
                    </m:r>
                  </m:oMath>
                </a14:m>
                <a:r>
                  <a:rPr lang="en-GB" b="1" dirty="0"/>
                  <a:t>. But </a:t>
                </a:r>
                <a14:m>
                  <m:oMath xmlns:m="http://schemas.openxmlformats.org/officeDocument/2006/math">
                    <m:f>
                      <m:fPr>
                        <m:ctrlPr>
                          <a:rPr lang="en-GB" b="1" i="1" smtClean="0">
                            <a:latin typeface="Cambria Math" panose="02040503050406030204" pitchFamily="18" charset="0"/>
                          </a:rPr>
                        </m:ctrlPr>
                      </m:fPr>
                      <m:num>
                        <m:r>
                          <a:rPr lang="en-GB" b="1" i="1" smtClean="0">
                            <a:latin typeface="Cambria Math"/>
                          </a:rPr>
                          <m:t>𝟏</m:t>
                        </m:r>
                      </m:num>
                      <m:den>
                        <m:r>
                          <a:rPr lang="en-GB" b="1" i="1" smtClean="0">
                            <a:latin typeface="Cambria Math"/>
                          </a:rPr>
                          <m:t>𝟐</m:t>
                        </m:r>
                      </m:den>
                    </m:f>
                    <m:r>
                      <a:rPr lang="en-GB" b="1" i="1" smtClean="0">
                        <a:latin typeface="Cambria Math"/>
                      </a:rPr>
                      <m:t>×</m:t>
                    </m:r>
                    <m:r>
                      <a:rPr lang="en-GB" b="1" i="1" smtClean="0">
                        <a:latin typeface="Cambria Math"/>
                      </a:rPr>
                      <m:t>𝟐</m:t>
                    </m:r>
                    <m:r>
                      <a:rPr lang="en-GB" b="1" i="1" smtClean="0">
                        <a:latin typeface="Cambria Math"/>
                      </a:rPr>
                      <m:t>=</m:t>
                    </m:r>
                    <m:r>
                      <a:rPr lang="en-GB" b="1" i="1" smtClean="0">
                        <a:latin typeface="Cambria Math"/>
                      </a:rPr>
                      <m:t>𝟏</m:t>
                    </m:r>
                  </m:oMath>
                </a14:m>
                <a:r>
                  <a:rPr lang="en-GB" b="1" dirty="0"/>
                  <a:t>, not -1, so not perpendicular.</a:t>
                </a:r>
              </a:p>
            </p:txBody>
          </p:sp>
        </mc:Choice>
        <mc:Fallback xmlns="">
          <p:sp>
            <p:nvSpPr>
              <p:cNvPr id="5" name="TextBox 4"/>
              <p:cNvSpPr txBox="1">
                <a:spLocks noRot="1" noChangeAspect="1" noMove="1" noResize="1" noEditPoints="1" noAdjustHandles="1" noChangeArrowheads="1" noChangeShapeType="1" noTextEdit="1"/>
              </p:cNvSpPr>
              <p:nvPr/>
            </p:nvSpPr>
            <p:spPr>
              <a:xfrm>
                <a:off x="1043608" y="908720"/>
                <a:ext cx="7704856" cy="4015458"/>
              </a:xfrm>
              <a:prstGeom prst="rect">
                <a:avLst/>
              </a:prstGeom>
              <a:blipFill rotWithShape="1">
                <a:blip r:embed="rId2" cstate="print"/>
                <a:stretch>
                  <a:fillRect l="-633" t="-759" r="-316" b="-303"/>
                </a:stretch>
              </a:blipFill>
            </p:spPr>
            <p:txBody>
              <a:bodyPr/>
              <a:lstStyle/>
              <a:p>
                <a:r>
                  <a:rPr lang="en-GB">
                    <a:noFill/>
                  </a:rPr>
                  <a:t> </a:t>
                </a:r>
              </a:p>
            </p:txBody>
          </p:sp>
        </mc:Fallback>
      </mc:AlternateContent>
      <p:sp>
        <p:nvSpPr>
          <p:cNvPr id="6" name="Rectangle 5"/>
          <p:cNvSpPr/>
          <p:nvPr/>
        </p:nvSpPr>
        <p:spPr>
          <a:xfrm>
            <a:off x="3635897" y="1484784"/>
            <a:ext cx="2736304"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7" name="Rectangle 6"/>
          <p:cNvSpPr/>
          <p:nvPr/>
        </p:nvSpPr>
        <p:spPr>
          <a:xfrm>
            <a:off x="3657779" y="2852936"/>
            <a:ext cx="2736304" cy="3600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8" name="Rectangle 7"/>
          <p:cNvSpPr/>
          <p:nvPr/>
        </p:nvSpPr>
        <p:spPr>
          <a:xfrm>
            <a:off x="1043608" y="4437112"/>
            <a:ext cx="7632848" cy="48706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9" name="TextBox 8"/>
          <p:cNvSpPr txBox="1"/>
          <p:nvPr/>
        </p:nvSpPr>
        <p:spPr>
          <a:xfrm>
            <a:off x="533400" y="908720"/>
            <a:ext cx="366192"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dirty="0"/>
              <a:t>1</a:t>
            </a:r>
          </a:p>
        </p:txBody>
      </p:sp>
      <p:sp>
        <p:nvSpPr>
          <p:cNvPr id="10" name="TextBox 9"/>
          <p:cNvSpPr txBox="1"/>
          <p:nvPr/>
        </p:nvSpPr>
        <p:spPr>
          <a:xfrm>
            <a:off x="523874" y="2277180"/>
            <a:ext cx="375717"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dirty="0"/>
              <a:t>2</a:t>
            </a:r>
          </a:p>
        </p:txBody>
      </p:sp>
      <p:sp>
        <p:nvSpPr>
          <p:cNvPr id="11" name="TextBox 10"/>
          <p:cNvSpPr txBox="1"/>
          <p:nvPr/>
        </p:nvSpPr>
        <p:spPr>
          <a:xfrm>
            <a:off x="523874" y="3429000"/>
            <a:ext cx="375717"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dirty="0"/>
              <a:t>3</a:t>
            </a:r>
          </a:p>
        </p:txBody>
      </p:sp>
    </p:spTree>
    <p:extLst>
      <p:ext uri="{BB962C8B-B14F-4D97-AF65-F5344CB8AC3E}">
        <p14:creationId xmlns:p14="http://schemas.microsoft.com/office/powerpoint/2010/main" val="34973383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6" grpId="0" animBg="1"/>
      <p:bldP spid="7" grpId="0" animBg="1"/>
      <p:bldP spid="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87744"/>
            <a:chOff x="0" y="13335"/>
            <a:chExt cx="9144218" cy="587744"/>
          </a:xfrm>
        </p:grpSpPr>
        <mc:AlternateContent xmlns:mc="http://schemas.openxmlformats.org/markup-compatibility/2006" xmlns:a14="http://schemas.microsoft.com/office/drawing/2010/main">
          <mc:Choice Requires="a14">
            <p:sp>
              <p:nvSpPr>
                <p:cNvPr id="3" name="TextBox 32"/>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Putting in the form </a:t>
                  </a:r>
                  <a14:m>
                    <m:oMath xmlns:m="http://schemas.openxmlformats.org/officeDocument/2006/math">
                      <m:r>
                        <a:rPr lang="en-GB" sz="3200" b="0" i="1" smtClean="0">
                          <a:latin typeface="Cambria Math" panose="02040503050406030204" pitchFamily="18" charset="0"/>
                        </a:rPr>
                        <m:t>𝑎𝑥</m:t>
                      </m:r>
                      <m:r>
                        <a:rPr lang="en-GB" sz="3200" b="0" i="1" smtClean="0">
                          <a:latin typeface="Cambria Math" panose="02040503050406030204" pitchFamily="18" charset="0"/>
                        </a:rPr>
                        <m:t>+</m:t>
                      </m:r>
                      <m:r>
                        <a:rPr lang="en-GB" sz="3200" b="0" i="1" smtClean="0">
                          <a:latin typeface="Cambria Math" panose="02040503050406030204" pitchFamily="18" charset="0"/>
                        </a:rPr>
                        <m:t>𝑏𝑦</m:t>
                      </m:r>
                      <m:r>
                        <a:rPr lang="en-GB" sz="3200" b="0" i="1" smtClean="0">
                          <a:latin typeface="Cambria Math" panose="02040503050406030204" pitchFamily="18" charset="0"/>
                        </a:rPr>
                        <m:t>=</m:t>
                      </m:r>
                      <m:r>
                        <a:rPr lang="en-GB" sz="3200" b="0" i="1" smtClean="0">
                          <a:latin typeface="Cambria Math" panose="02040503050406030204" pitchFamily="18" charset="0"/>
                        </a:rPr>
                        <m:t>𝑐</m:t>
                      </m:r>
                    </m:oMath>
                  </a14:m>
                  <a:r>
                    <a:rPr lang="en-GB" sz="3200" dirty="0"/>
                    <a:t> or </a:t>
                  </a:r>
                  <a14:m>
                    <m:oMath xmlns:m="http://schemas.openxmlformats.org/officeDocument/2006/math">
                      <m:r>
                        <a:rPr lang="en-GB" sz="3200" b="0" i="1" smtClean="0">
                          <a:latin typeface="Cambria Math" panose="02040503050406030204" pitchFamily="18" charset="0"/>
                        </a:rPr>
                        <m:t>𝑎𝑥</m:t>
                      </m:r>
                      <m:r>
                        <a:rPr lang="en-GB" sz="3200" b="0" i="1" smtClean="0">
                          <a:latin typeface="Cambria Math" panose="02040503050406030204" pitchFamily="18" charset="0"/>
                        </a:rPr>
                        <m:t>+</m:t>
                      </m:r>
                      <m:r>
                        <a:rPr lang="en-GB" sz="3200" b="0" i="1" smtClean="0">
                          <a:latin typeface="Cambria Math" panose="02040503050406030204" pitchFamily="18" charset="0"/>
                        </a:rPr>
                        <m:t>𝑏𝑦</m:t>
                      </m:r>
                      <m:r>
                        <a:rPr lang="en-GB" sz="3200" b="0" i="1" smtClean="0">
                          <a:latin typeface="Cambria Math" panose="02040503050406030204" pitchFamily="18" charset="0"/>
                        </a:rPr>
                        <m:t>+</m:t>
                      </m:r>
                      <m:r>
                        <a:rPr lang="en-GB" sz="3200" b="0" i="1" smtClean="0">
                          <a:latin typeface="Cambria Math" panose="02040503050406030204" pitchFamily="18" charset="0"/>
                        </a:rPr>
                        <m:t>𝑐</m:t>
                      </m:r>
                      <m:r>
                        <a:rPr lang="en-GB" sz="3200" b="0" i="1" smtClean="0">
                          <a:latin typeface="Cambria Math" panose="02040503050406030204" pitchFamily="18" charset="0"/>
                        </a:rPr>
                        <m:t>=0</m:t>
                      </m:r>
                    </m:oMath>
                  </a14:m>
                  <a:endParaRPr lang="en-GB" sz="3200" dirty="0"/>
                </a:p>
              </p:txBody>
            </p:sp>
          </mc:Choice>
          <mc:Fallback xmlns="">
            <p:sp>
              <p:nvSpPr>
                <p:cNvPr id="3" name="TextBox 32"/>
                <p:cNvSpPr txBox="1">
                  <a:spLocks noRot="1" noChangeAspect="1" noMove="1" noResize="1" noEditPoints="1" noAdjustHandles="1" noChangeArrowheads="1" noChangeShapeType="1" noTextEdit="1"/>
                </p:cNvSpPr>
                <p:nvPr/>
              </p:nvSpPr>
              <p:spPr>
                <a:xfrm>
                  <a:off x="0" y="13335"/>
                  <a:ext cx="9144000" cy="584775"/>
                </a:xfrm>
                <a:prstGeom prst="rect">
                  <a:avLst/>
                </a:prstGeom>
                <a:blipFill rotWithShape="0">
                  <a:blip r:embed="rId2"/>
                  <a:stretch>
                    <a:fillRect t="-12500" b="-34375"/>
                  </a:stretch>
                </a:blipFill>
                <a:ln>
                  <a:noFill/>
                </a:ln>
              </p:spPr>
              <p:txBody>
                <a:bodyPr/>
                <a:lstStyle/>
                <a:p>
                  <a:r>
                    <a:rPr lang="en-GB">
                      <a:noFill/>
                    </a:rPr>
                    <a:t> </a:t>
                  </a:r>
                </a:p>
              </p:txBody>
            </p:sp>
          </mc:Fallback>
        </mc:AlternateContent>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252317" y="748577"/>
            <a:ext cx="7920880" cy="369332"/>
          </a:xfrm>
          <a:prstGeom prst="rect">
            <a:avLst/>
          </a:prstGeom>
          <a:noFill/>
        </p:spPr>
        <p:txBody>
          <a:bodyPr wrap="square" rtlCol="0">
            <a:spAutoFit/>
          </a:bodyPr>
          <a:lstStyle/>
          <a:p>
            <a:r>
              <a:rPr lang="en-GB" dirty="0"/>
              <a:t>Sometimes a question might ask you to put your equation in a particular form.</a:t>
            </a:r>
          </a:p>
        </p:txBody>
      </p:sp>
      <mc:AlternateContent xmlns:mc="http://schemas.openxmlformats.org/markup-compatibility/2006" xmlns:a14="http://schemas.microsoft.com/office/drawing/2010/main">
        <mc:Choice Requires="a14">
          <p:sp>
            <p:nvSpPr>
              <p:cNvPr id="6" name="TextBox 5"/>
              <p:cNvSpPr txBox="1"/>
              <p:nvPr/>
            </p:nvSpPr>
            <p:spPr>
              <a:xfrm>
                <a:off x="356579" y="1374615"/>
                <a:ext cx="7560840"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…Leave your answer in the form </a:t>
                </a:r>
                <a14:m>
                  <m:oMath xmlns:m="http://schemas.openxmlformats.org/officeDocument/2006/math">
                    <m:r>
                      <a:rPr lang="en-GB" b="0" i="1" smtClean="0">
                        <a:latin typeface="Cambria Math" panose="02040503050406030204" pitchFamily="18" charset="0"/>
                      </a:rPr>
                      <m:t>𝑎𝑥</m:t>
                    </m:r>
                    <m:r>
                      <a:rPr lang="en-GB" b="0" i="1" smtClean="0">
                        <a:latin typeface="Cambria Math" panose="02040503050406030204" pitchFamily="18" charset="0"/>
                      </a:rPr>
                      <m:t>+</m:t>
                    </m:r>
                    <m:r>
                      <a:rPr lang="en-GB" b="0" i="1" smtClean="0">
                        <a:latin typeface="Cambria Math" panose="02040503050406030204" pitchFamily="18" charset="0"/>
                      </a:rPr>
                      <m:t>𝑏𝑦</m:t>
                    </m:r>
                    <m:r>
                      <a:rPr lang="en-GB" b="0" i="1" smtClean="0">
                        <a:latin typeface="Cambria Math" panose="02040503050406030204" pitchFamily="18" charset="0"/>
                      </a:rPr>
                      <m:t>=</m:t>
                    </m:r>
                    <m:r>
                      <a:rPr lang="en-GB" b="0" i="1" smtClean="0">
                        <a:latin typeface="Cambria Math" panose="02040503050406030204" pitchFamily="18" charset="0"/>
                      </a:rPr>
                      <m:t>𝑐</m:t>
                    </m:r>
                  </m:oMath>
                </a14:m>
                <a:r>
                  <a:rPr lang="en-GB" dirty="0"/>
                  <a:t>, where </a:t>
                </a: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m:t>
                    </m:r>
                    <m:r>
                      <a:rPr lang="en-GB" b="0" i="1" smtClean="0">
                        <a:latin typeface="Cambria Math" panose="02040503050406030204" pitchFamily="18" charset="0"/>
                      </a:rPr>
                      <m:t>𝑏</m:t>
                    </m:r>
                    <m:r>
                      <a:rPr lang="en-GB" b="0" i="1" smtClean="0">
                        <a:latin typeface="Cambria Math" panose="02040503050406030204" pitchFamily="18" charset="0"/>
                      </a:rPr>
                      <m:t>,</m:t>
                    </m:r>
                    <m:r>
                      <a:rPr lang="en-GB" b="0" i="1" smtClean="0">
                        <a:latin typeface="Cambria Math" panose="02040503050406030204" pitchFamily="18" charset="0"/>
                      </a:rPr>
                      <m:t>𝑐</m:t>
                    </m:r>
                  </m:oMath>
                </a14:m>
                <a:r>
                  <a:rPr lang="en-GB" dirty="0"/>
                  <a:t> are integers.</a:t>
                </a:r>
              </a:p>
            </p:txBody>
          </p:sp>
        </mc:Choice>
        <mc:Fallback xmlns="">
          <p:sp>
            <p:nvSpPr>
              <p:cNvPr id="6" name="TextBox 5"/>
              <p:cNvSpPr txBox="1">
                <a:spLocks noRot="1" noChangeAspect="1" noMove="1" noResize="1" noEditPoints="1" noAdjustHandles="1" noChangeArrowheads="1" noChangeShapeType="1" noTextEdit="1"/>
              </p:cNvSpPr>
              <p:nvPr/>
            </p:nvSpPr>
            <p:spPr>
              <a:xfrm>
                <a:off x="356579" y="1374615"/>
                <a:ext cx="7560840" cy="369332"/>
              </a:xfrm>
              <a:prstGeom prst="rect">
                <a:avLst/>
              </a:prstGeom>
              <a:blipFill rotWithShape="0">
                <a:blip r:embed="rId3"/>
                <a:stretch>
                  <a:fillRect b="-3529"/>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187624" y="1916832"/>
                <a:ext cx="2880320" cy="11649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𝑥</m:t>
                      </m:r>
                      <m:r>
                        <a:rPr lang="en-GB" b="0" i="1" smtClean="0">
                          <a:latin typeface="Cambria Math" panose="02040503050406030204" pitchFamily="18" charset="0"/>
                        </a:rPr>
                        <m:t>−2</m:t>
                      </m:r>
                    </m:oMath>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−4</m:t>
                      </m:r>
                    </m:oMath>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−2</m:t>
                      </m:r>
                      <m:r>
                        <a:rPr lang="en-GB" b="0" i="1" smtClean="0">
                          <a:latin typeface="Cambria Math" panose="02040503050406030204" pitchFamily="18" charset="0"/>
                        </a:rPr>
                        <m:t>𝑦</m:t>
                      </m:r>
                      <m:r>
                        <a:rPr lang="en-GB" b="0" i="1" smtClean="0">
                          <a:latin typeface="Cambria Math" panose="02040503050406030204" pitchFamily="18" charset="0"/>
                        </a:rPr>
                        <m:t>=4</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1187624" y="1916832"/>
                <a:ext cx="2880320" cy="1164934"/>
              </a:xfrm>
              <a:prstGeom prst="rect">
                <a:avLst/>
              </a:prstGeom>
              <a:blipFill rotWithShape="0">
                <a:blip r:embed="rId4"/>
                <a:stretch>
                  <a:fillRect b="-2604"/>
                </a:stretch>
              </a:blipFill>
            </p:spPr>
            <p:txBody>
              <a:bodyPr/>
              <a:lstStyle/>
              <a:p>
                <a:r>
                  <a:rPr lang="en-GB">
                    <a:noFill/>
                  </a:rPr>
                  <a:t> </a:t>
                </a:r>
              </a:p>
            </p:txBody>
          </p:sp>
        </mc:Fallback>
      </mc:AlternateContent>
      <p:sp>
        <p:nvSpPr>
          <p:cNvPr id="8" name="TextBox 7"/>
          <p:cNvSpPr txBox="1"/>
          <p:nvPr/>
        </p:nvSpPr>
        <p:spPr>
          <a:xfrm>
            <a:off x="4582252" y="2000653"/>
            <a:ext cx="3384376" cy="830997"/>
          </a:xfrm>
          <a:prstGeom prst="rect">
            <a:avLst/>
          </a:prstGeom>
          <a:noFill/>
        </p:spPr>
        <p:txBody>
          <a:bodyPr wrap="square" rtlCol="0">
            <a:spAutoFit/>
          </a:bodyPr>
          <a:lstStyle/>
          <a:p>
            <a:r>
              <a:rPr lang="en-GB" sz="1600" dirty="0"/>
              <a:t>We want whole numbers not fractions, so what should we do to both sides of the equation?</a:t>
            </a:r>
          </a:p>
        </p:txBody>
      </p:sp>
      <p:cxnSp>
        <p:nvCxnSpPr>
          <p:cNvPr id="10" name="Straight Arrow Connector 9"/>
          <p:cNvCxnSpPr>
            <a:stCxn id="8" idx="1"/>
          </p:cNvCxnSpPr>
          <p:nvPr/>
        </p:nvCxnSpPr>
        <p:spPr>
          <a:xfrm flipH="1" flipV="1">
            <a:off x="3419872" y="2276872"/>
            <a:ext cx="1162380" cy="1392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4978859" y="2867678"/>
                <a:ext cx="3384376" cy="830997"/>
              </a:xfrm>
              <a:prstGeom prst="rect">
                <a:avLst/>
              </a:prstGeom>
              <a:noFill/>
            </p:spPr>
            <p:txBody>
              <a:bodyPr wrap="square" rtlCol="0">
                <a:spAutoFit/>
              </a:bodyPr>
              <a:lstStyle/>
              <a:p>
                <a:r>
                  <a:rPr lang="en-GB" sz="1600" dirty="0"/>
                  <a:t>I tend to put everything on the side that makes </a:t>
                </a:r>
                <a14:m>
                  <m:oMath xmlns:m="http://schemas.openxmlformats.org/officeDocument/2006/math">
                    <m:r>
                      <a:rPr lang="en-GB" sz="1600" b="0" i="1" smtClean="0">
                        <a:latin typeface="Cambria Math" panose="02040503050406030204" pitchFamily="18" charset="0"/>
                      </a:rPr>
                      <m:t>𝑥</m:t>
                    </m:r>
                  </m:oMath>
                </a14:m>
                <a:r>
                  <a:rPr lang="en-GB" sz="1600" dirty="0"/>
                  <a:t> positive, but it doesn’t hugely matter.</a:t>
                </a:r>
              </a:p>
            </p:txBody>
          </p:sp>
        </mc:Choice>
        <mc:Fallback xmlns="">
          <p:sp>
            <p:nvSpPr>
              <p:cNvPr id="11" name="TextBox 10"/>
              <p:cNvSpPr txBox="1">
                <a:spLocks noRot="1" noChangeAspect="1" noMove="1" noResize="1" noEditPoints="1" noAdjustHandles="1" noChangeArrowheads="1" noChangeShapeType="1" noTextEdit="1"/>
              </p:cNvSpPr>
              <p:nvPr/>
            </p:nvSpPr>
            <p:spPr>
              <a:xfrm>
                <a:off x="4978859" y="2867678"/>
                <a:ext cx="3384376" cy="830997"/>
              </a:xfrm>
              <a:prstGeom prst="rect">
                <a:avLst/>
              </a:prstGeom>
              <a:blipFill rotWithShape="0">
                <a:blip r:embed="rId5"/>
                <a:stretch>
                  <a:fillRect l="-1081" t="-2190" b="-8029"/>
                </a:stretch>
              </a:blipFill>
            </p:spPr>
            <p:txBody>
              <a:bodyPr/>
              <a:lstStyle/>
              <a:p>
                <a:r>
                  <a:rPr lang="en-GB">
                    <a:noFill/>
                  </a:rPr>
                  <a:t> </a:t>
                </a:r>
              </a:p>
            </p:txBody>
          </p:sp>
        </mc:Fallback>
      </mc:AlternateContent>
      <p:cxnSp>
        <p:nvCxnSpPr>
          <p:cNvPr id="12" name="Straight Arrow Connector 11"/>
          <p:cNvCxnSpPr/>
          <p:nvPr/>
        </p:nvCxnSpPr>
        <p:spPr>
          <a:xfrm flipH="1" flipV="1">
            <a:off x="3347864" y="2831650"/>
            <a:ext cx="1630995" cy="5068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Rectangle 13"/>
          <p:cNvSpPr/>
          <p:nvPr/>
        </p:nvSpPr>
        <p:spPr>
          <a:xfrm>
            <a:off x="1924958" y="2520177"/>
            <a:ext cx="1336035" cy="26709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5" name="Rectangle 14"/>
          <p:cNvSpPr/>
          <p:nvPr/>
        </p:nvSpPr>
        <p:spPr>
          <a:xfrm>
            <a:off x="1924958" y="2800971"/>
            <a:ext cx="1336035" cy="26709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mc:AlternateContent xmlns:mc="http://schemas.openxmlformats.org/markup-compatibility/2006" xmlns:a14="http://schemas.microsoft.com/office/drawing/2010/main">
        <mc:Choice Requires="a14">
          <p:sp>
            <p:nvSpPr>
              <p:cNvPr id="16" name="TextBox 15"/>
              <p:cNvSpPr txBox="1"/>
              <p:nvPr/>
            </p:nvSpPr>
            <p:spPr>
              <a:xfrm>
                <a:off x="382941" y="4068624"/>
                <a:ext cx="7560840"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…Leave your answer in the form </a:t>
                </a:r>
                <a14:m>
                  <m:oMath xmlns:m="http://schemas.openxmlformats.org/officeDocument/2006/math">
                    <m:r>
                      <a:rPr lang="en-GB" b="0" i="1" smtClean="0">
                        <a:latin typeface="Cambria Math" panose="02040503050406030204" pitchFamily="18" charset="0"/>
                      </a:rPr>
                      <m:t>𝑎𝑥</m:t>
                    </m:r>
                    <m:r>
                      <a:rPr lang="en-GB" b="0" i="1" smtClean="0">
                        <a:latin typeface="Cambria Math" panose="02040503050406030204" pitchFamily="18" charset="0"/>
                      </a:rPr>
                      <m:t>+</m:t>
                    </m:r>
                    <m:r>
                      <a:rPr lang="en-GB" b="0" i="1" smtClean="0">
                        <a:latin typeface="Cambria Math" panose="02040503050406030204" pitchFamily="18" charset="0"/>
                      </a:rPr>
                      <m:t>𝑏𝑦</m:t>
                    </m:r>
                    <m:r>
                      <a:rPr lang="en-GB" b="0" i="1" smtClean="0">
                        <a:latin typeface="Cambria Math" panose="02040503050406030204" pitchFamily="18" charset="0"/>
                      </a:rPr>
                      <m:t>+</m:t>
                    </m:r>
                    <m:r>
                      <a:rPr lang="en-GB" b="0" i="1" smtClean="0">
                        <a:latin typeface="Cambria Math" panose="02040503050406030204" pitchFamily="18" charset="0"/>
                      </a:rPr>
                      <m:t>𝑐</m:t>
                    </m:r>
                    <m:r>
                      <a:rPr lang="en-GB" b="0" i="1" smtClean="0">
                        <a:latin typeface="Cambria Math" panose="02040503050406030204" pitchFamily="18" charset="0"/>
                      </a:rPr>
                      <m:t>=0</m:t>
                    </m:r>
                  </m:oMath>
                </a14:m>
                <a:r>
                  <a:rPr lang="en-GB" dirty="0"/>
                  <a:t>, where </a:t>
                </a: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m:t>
                    </m:r>
                    <m:r>
                      <a:rPr lang="en-GB" b="0" i="1" smtClean="0">
                        <a:latin typeface="Cambria Math" panose="02040503050406030204" pitchFamily="18" charset="0"/>
                      </a:rPr>
                      <m:t>𝑏</m:t>
                    </m:r>
                    <m:r>
                      <a:rPr lang="en-GB" b="0" i="1" smtClean="0">
                        <a:latin typeface="Cambria Math" panose="02040503050406030204" pitchFamily="18" charset="0"/>
                      </a:rPr>
                      <m:t>,</m:t>
                    </m:r>
                    <m:r>
                      <a:rPr lang="en-GB" b="0" i="1" smtClean="0">
                        <a:latin typeface="Cambria Math" panose="02040503050406030204" pitchFamily="18" charset="0"/>
                      </a:rPr>
                      <m:t>𝑐</m:t>
                    </m:r>
                  </m:oMath>
                </a14:m>
                <a:r>
                  <a:rPr lang="en-GB" dirty="0"/>
                  <a:t> are integers.</a:t>
                </a:r>
              </a:p>
            </p:txBody>
          </p:sp>
        </mc:Choice>
        <mc:Fallback xmlns="">
          <p:sp>
            <p:nvSpPr>
              <p:cNvPr id="16" name="TextBox 15"/>
              <p:cNvSpPr txBox="1">
                <a:spLocks noRot="1" noChangeAspect="1" noMove="1" noResize="1" noEditPoints="1" noAdjustHandles="1" noChangeArrowheads="1" noChangeShapeType="1" noTextEdit="1"/>
              </p:cNvSpPr>
              <p:nvPr/>
            </p:nvSpPr>
            <p:spPr>
              <a:xfrm>
                <a:off x="382941" y="4068624"/>
                <a:ext cx="7560840" cy="369332"/>
              </a:xfrm>
              <a:prstGeom prst="rect">
                <a:avLst/>
              </a:prstGeom>
              <a:blipFill rotWithShape="0">
                <a:blip r:embed="rId6"/>
                <a:stretch>
                  <a:fillRect b="-3529"/>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1331640" y="4733388"/>
                <a:ext cx="2880320" cy="11667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3</m:t>
                          </m:r>
                        </m:den>
                      </m:f>
                      <m:r>
                        <a:rPr lang="en-GB" b="0" i="1" smtClean="0">
                          <a:latin typeface="Cambria Math" panose="02040503050406030204" pitchFamily="18" charset="0"/>
                        </a:rPr>
                        <m:t>𝑥</m:t>
                      </m:r>
                      <m:r>
                        <a:rPr lang="en-GB" b="0" i="1" smtClean="0">
                          <a:latin typeface="Cambria Math" panose="02040503050406030204" pitchFamily="18" charset="0"/>
                        </a:rPr>
                        <m:t>+4</m:t>
                      </m:r>
                    </m:oMath>
                    <m:oMath xmlns:m="http://schemas.openxmlformats.org/officeDocument/2006/math">
                      <m:r>
                        <a:rPr lang="en-GB" b="0" i="1" smtClean="0">
                          <a:latin typeface="Cambria Math" panose="02040503050406030204" pitchFamily="18" charset="0"/>
                        </a:rPr>
                        <m:t>3</m:t>
                      </m:r>
                      <m:r>
                        <a:rPr lang="en-GB" b="0" i="1" smtClean="0">
                          <a:latin typeface="Cambria Math" panose="02040503050406030204" pitchFamily="18" charset="0"/>
                        </a:rPr>
                        <m:t>𝑦</m:t>
                      </m:r>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+12</m:t>
                      </m:r>
                    </m:oMath>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−3</m:t>
                      </m:r>
                      <m:r>
                        <a:rPr lang="en-GB" b="0" i="1" smtClean="0">
                          <a:latin typeface="Cambria Math" panose="02040503050406030204" pitchFamily="18" charset="0"/>
                        </a:rPr>
                        <m:t>𝑦</m:t>
                      </m:r>
                      <m:r>
                        <a:rPr lang="en-GB" b="0" i="1" smtClean="0">
                          <a:latin typeface="Cambria Math" panose="02040503050406030204" pitchFamily="18" charset="0"/>
                        </a:rPr>
                        <m:t>+12=0</m:t>
                      </m:r>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1331640" y="4733388"/>
                <a:ext cx="2880320" cy="1166730"/>
              </a:xfrm>
              <a:prstGeom prst="rect">
                <a:avLst/>
              </a:prstGeom>
              <a:blipFill rotWithShape="0">
                <a:blip r:embed="rId7"/>
                <a:stretch>
                  <a:fillRect b="-3125"/>
                </a:stretch>
              </a:blipFill>
            </p:spPr>
            <p:txBody>
              <a:bodyPr/>
              <a:lstStyle/>
              <a:p>
                <a:r>
                  <a:rPr lang="en-GB">
                    <a:noFill/>
                  </a:rPr>
                  <a:t> </a:t>
                </a:r>
              </a:p>
            </p:txBody>
          </p:sp>
        </mc:Fallback>
      </mc:AlternateContent>
      <p:sp>
        <p:nvSpPr>
          <p:cNvPr id="18" name="Rectangle 17"/>
          <p:cNvSpPr/>
          <p:nvPr/>
        </p:nvSpPr>
        <p:spPr>
          <a:xfrm>
            <a:off x="1846713" y="5295163"/>
            <a:ext cx="2232248" cy="7099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34331443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4" grpId="0" animBg="1"/>
      <p:bldP spid="15" grpId="0" animBg="1"/>
      <p:bldP spid="1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endParaRPr lang="en-GB" sz="24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480404" y="886259"/>
                <a:ext cx="2664296" cy="369332"/>
              </a:xfrm>
              <a:prstGeom prst="rect">
                <a:avLst/>
              </a:prstGeom>
              <a:noFill/>
            </p:spPr>
            <p:txBody>
              <a:bodyPr wrap="square" rtlCol="0">
                <a:spAutoFit/>
              </a:bodyPr>
              <a:lstStyle/>
              <a:p>
                <a:r>
                  <a:rPr lang="en-GB" dirty="0"/>
                  <a:t>Determine the point </a:t>
                </a:r>
                <a14:m>
                  <m:oMath xmlns:m="http://schemas.openxmlformats.org/officeDocument/2006/math">
                    <m:r>
                      <a:rPr lang="en-GB" b="0" i="1" smtClean="0">
                        <a:latin typeface="Cambria Math" panose="02040503050406030204" pitchFamily="18" charset="0"/>
                      </a:rPr>
                      <m:t>𝐴</m:t>
                    </m:r>
                  </m:oMath>
                </a14:m>
                <a:r>
                  <a:rPr lang="en-GB"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4480404" y="886259"/>
                <a:ext cx="2664296" cy="369332"/>
              </a:xfrm>
              <a:prstGeom prst="rect">
                <a:avLst/>
              </a:prstGeom>
              <a:blipFill rotWithShape="0">
                <a:blip r:embed="rId2"/>
                <a:stretch>
                  <a:fillRect l="-2059" t="-8197" b="-24590"/>
                </a:stretch>
              </a:blipFill>
            </p:spPr>
            <p:txBody>
              <a:bodyPr/>
              <a:lstStyle/>
              <a:p>
                <a:r>
                  <a:rPr lang="en-GB">
                    <a:noFill/>
                  </a:rPr>
                  <a:t> </a:t>
                </a:r>
              </a:p>
            </p:txBody>
          </p:sp>
        </mc:Fallback>
      </mc:AlternateContent>
      <p:cxnSp>
        <p:nvCxnSpPr>
          <p:cNvPr id="6" name="Straight Arrow Connector 5"/>
          <p:cNvCxnSpPr/>
          <p:nvPr/>
        </p:nvCxnSpPr>
        <p:spPr>
          <a:xfrm flipV="1">
            <a:off x="4928406" y="1572130"/>
            <a:ext cx="3634" cy="261598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 name="Straight Arrow Connector 6"/>
          <p:cNvCxnSpPr/>
          <p:nvPr/>
        </p:nvCxnSpPr>
        <p:spPr>
          <a:xfrm>
            <a:off x="4915222" y="4188119"/>
            <a:ext cx="367240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8571503" y="3989019"/>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8571503" y="3989019"/>
                <a:ext cx="360040" cy="369332"/>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752020" y="1189891"/>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4752020" y="1189891"/>
                <a:ext cx="360040" cy="369332"/>
              </a:xfrm>
              <a:prstGeom prst="rect">
                <a:avLst/>
              </a:prstGeom>
              <a:blipFill rotWithShape="0">
                <a:blip r:embed="rId4"/>
                <a:stretch>
                  <a:fillRect b="-6557"/>
                </a:stretch>
              </a:blipFill>
            </p:spPr>
            <p:txBody>
              <a:bodyPr/>
              <a:lstStyle/>
              <a:p>
                <a:r>
                  <a:rPr lang="en-GB">
                    <a:noFill/>
                  </a:rPr>
                  <a:t> </a:t>
                </a:r>
              </a:p>
            </p:txBody>
          </p:sp>
        </mc:Fallback>
      </mc:AlternateContent>
      <p:cxnSp>
        <p:nvCxnSpPr>
          <p:cNvPr id="11" name="Straight Connector 10"/>
          <p:cNvCxnSpPr/>
          <p:nvPr/>
        </p:nvCxnSpPr>
        <p:spPr>
          <a:xfrm flipV="1">
            <a:off x="4915222" y="2580086"/>
            <a:ext cx="964907" cy="160803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4928406" y="1964265"/>
            <a:ext cx="3443200" cy="22238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778456" y="2753075"/>
            <a:ext cx="192776" cy="1257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971233" y="2700995"/>
            <a:ext cx="101599" cy="1778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rot="1915941">
                <a:off x="6366716" y="2750317"/>
                <a:ext cx="1366293"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𝑦</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2</m:t>
                          </m:r>
                        </m:den>
                      </m:f>
                      <m:r>
                        <a:rPr lang="en-GB" sz="1400" b="0" i="1" smtClean="0">
                          <a:latin typeface="Cambria Math" panose="02040503050406030204" pitchFamily="18" charset="0"/>
                        </a:rPr>
                        <m:t>𝑥</m:t>
                      </m:r>
                      <m:r>
                        <a:rPr lang="en-GB" sz="1400" b="0" i="1" smtClean="0">
                          <a:latin typeface="Cambria Math" panose="02040503050406030204" pitchFamily="18" charset="0"/>
                        </a:rPr>
                        <m:t>+4</m:t>
                      </m:r>
                    </m:oMath>
                  </m:oMathPara>
                </a14:m>
                <a:endParaRPr lang="en-GB" sz="1400" dirty="0"/>
              </a:p>
            </p:txBody>
          </p:sp>
        </mc:Choice>
        <mc:Fallback xmlns="">
          <p:sp>
            <p:nvSpPr>
              <p:cNvPr id="25" name="TextBox 24"/>
              <p:cNvSpPr txBox="1">
                <a:spLocks noRot="1" noChangeAspect="1" noMove="1" noResize="1" noEditPoints="1" noAdjustHandles="1" noChangeArrowheads="1" noChangeShapeType="1" noTextEdit="1"/>
              </p:cNvSpPr>
              <p:nvPr/>
            </p:nvSpPr>
            <p:spPr>
              <a:xfrm rot="1915941">
                <a:off x="6366716" y="2750317"/>
                <a:ext cx="1366293" cy="495649"/>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824227" y="2264880"/>
                <a:ext cx="30292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𝐴</m:t>
                      </m:r>
                    </m:oMath>
                  </m:oMathPara>
                </a14:m>
                <a:endParaRPr lang="en-GB" sz="1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5824227" y="2264880"/>
                <a:ext cx="302928" cy="307777"/>
              </a:xfrm>
              <a:prstGeom prst="rect">
                <a:avLst/>
              </a:prstGeom>
              <a:blipFill rotWithShape="0">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5130975" y="4440994"/>
                <a:ext cx="3333971" cy="2205860"/>
              </a:xfrm>
              <a:prstGeom prst="rect">
                <a:avLst/>
              </a:prstGeom>
              <a:noFill/>
            </p:spPr>
            <p:txBody>
              <a:bodyPr wrap="square" rtlCol="0">
                <a:spAutoFit/>
              </a:bodyPr>
              <a:lstStyle/>
              <a:p>
                <a:r>
                  <a:rPr lang="en-GB" b="1" dirty="0"/>
                  <a:t>Equation of other line: </a:t>
                </a:r>
                <a14:m>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𝒙</m:t>
                    </m:r>
                  </m:oMath>
                </a14:m>
                <a:endParaRPr lang="en-GB" b="1" dirty="0"/>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𝟐</m:t>
                      </m:r>
                      <m:r>
                        <a:rPr lang="en-GB" b="1" i="1" smtClean="0">
                          <a:latin typeface="Cambria Math" panose="02040503050406030204" pitchFamily="18" charset="0"/>
                        </a:rPr>
                        <m:t>𝒙</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𝟐</m:t>
                          </m:r>
                        </m:den>
                      </m:f>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𝟒</m:t>
                      </m:r>
                    </m:oMath>
                    <m:oMath xmlns:m="http://schemas.openxmlformats.org/officeDocument/2006/math">
                      <m:r>
                        <a:rPr lang="en-GB" b="1" i="1" smtClean="0">
                          <a:latin typeface="Cambria Math" panose="02040503050406030204" pitchFamily="18" charset="0"/>
                        </a:rPr>
                        <m:t>𝟒</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𝟖</m:t>
                      </m:r>
                    </m:oMath>
                    <m:oMath xmlns:m="http://schemas.openxmlformats.org/officeDocument/2006/math">
                      <m:r>
                        <a:rPr lang="en-GB" b="1" i="1" smtClean="0">
                          <a:latin typeface="Cambria Math" panose="02040503050406030204" pitchFamily="18" charset="0"/>
                        </a:rPr>
                        <m:t>𝟓</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𝟖</m:t>
                      </m:r>
                      <m:r>
                        <a:rPr lang="en-GB" b="1" i="1" smtClean="0">
                          <a:latin typeface="Cambria Math" panose="02040503050406030204" pitchFamily="18" charset="0"/>
                        </a:rPr>
                        <m:t>  →</m:t>
                      </m:r>
                      <m:r>
                        <a:rPr lang="en-GB" b="1" i="1" smtClean="0">
                          <a:latin typeface="Cambria Math" panose="02040503050406030204" pitchFamily="18" charset="0"/>
                        </a:rPr>
                        <m:t>𝒙</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𝟖</m:t>
                          </m:r>
                        </m:num>
                        <m:den>
                          <m:r>
                            <a:rPr lang="en-GB" b="1" i="1" smtClean="0">
                              <a:latin typeface="Cambria Math" panose="02040503050406030204" pitchFamily="18" charset="0"/>
                            </a:rPr>
                            <m:t>𝟓</m:t>
                          </m:r>
                        </m:den>
                      </m:f>
                    </m:oMath>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𝟖</m:t>
                          </m:r>
                        </m:num>
                        <m:den>
                          <m:r>
                            <a:rPr lang="en-GB" b="1" i="1" smtClean="0">
                              <a:latin typeface="Cambria Math" panose="02040503050406030204" pitchFamily="18" charset="0"/>
                            </a:rPr>
                            <m:t>𝟓</m:t>
                          </m:r>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𝟏𝟔</m:t>
                          </m:r>
                        </m:num>
                        <m:den>
                          <m:r>
                            <a:rPr lang="en-GB" b="1" i="1" smtClean="0">
                              <a:latin typeface="Cambria Math" panose="02040503050406030204" pitchFamily="18" charset="0"/>
                            </a:rPr>
                            <m:t>𝟓</m:t>
                          </m:r>
                        </m:den>
                      </m:f>
                    </m:oMath>
                  </m:oMathPara>
                </a14:m>
                <a:endParaRPr lang="en-GB" b="1" dirty="0"/>
              </a:p>
            </p:txBody>
          </p:sp>
        </mc:Choice>
        <mc:Fallback xmlns="">
          <p:sp>
            <p:nvSpPr>
              <p:cNvPr id="27" name="TextBox 26"/>
              <p:cNvSpPr txBox="1">
                <a:spLocks noRot="1" noChangeAspect="1" noMove="1" noResize="1" noEditPoints="1" noAdjustHandles="1" noChangeArrowheads="1" noChangeShapeType="1" noTextEdit="1"/>
              </p:cNvSpPr>
              <p:nvPr/>
            </p:nvSpPr>
            <p:spPr>
              <a:xfrm>
                <a:off x="5130975" y="4440994"/>
                <a:ext cx="3333971" cy="2205860"/>
              </a:xfrm>
              <a:prstGeom prst="rect">
                <a:avLst/>
              </a:prstGeom>
              <a:blipFill rotWithShape="0">
                <a:blip r:embed="rId7"/>
                <a:stretch>
                  <a:fillRect l="-1645" t="-166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829139" y="891535"/>
                <a:ext cx="3058913" cy="3380926"/>
              </a:xfrm>
              <a:prstGeom prst="rect">
                <a:avLst/>
              </a:prstGeom>
            </p:spPr>
            <p:txBody>
              <a:bodyPr wrap="square">
                <a:spAutoFit/>
              </a:bodyPr>
              <a:lstStyle/>
              <a:p>
                <a:r>
                  <a:rPr lang="en-GB" dirty="0"/>
                  <a:t>A line is goes through the point (4,7) and is perpendicular to another line with equation </a:t>
                </a:r>
                <a14:m>
                  <m:oMath xmlns:m="http://schemas.openxmlformats.org/officeDocument/2006/math">
                    <m:r>
                      <a:rPr lang="en-GB" i="1">
                        <a:latin typeface="Cambria Math"/>
                      </a:rPr>
                      <m:t>𝑦</m:t>
                    </m:r>
                    <m:r>
                      <a:rPr lang="en-GB" i="1">
                        <a:latin typeface="Cambria Math"/>
                      </a:rPr>
                      <m:t>=2</m:t>
                    </m:r>
                    <m:r>
                      <a:rPr lang="en-GB" i="1">
                        <a:latin typeface="Cambria Math"/>
                      </a:rPr>
                      <m:t>𝑥</m:t>
                    </m:r>
                    <m:r>
                      <a:rPr lang="en-GB" i="1">
                        <a:latin typeface="Cambria Math"/>
                      </a:rPr>
                      <m:t>+2</m:t>
                    </m:r>
                  </m:oMath>
                </a14:m>
                <a:r>
                  <a:rPr lang="en-GB" dirty="0"/>
                  <a:t>. What is the equation of the line? Put your answer in the form </a:t>
                </a:r>
                <a14:m>
                  <m:oMath xmlns:m="http://schemas.openxmlformats.org/officeDocument/2006/math">
                    <m:r>
                      <a:rPr lang="en-GB" b="0" i="1" smtClean="0">
                        <a:latin typeface="Cambria Math" panose="02040503050406030204" pitchFamily="18" charset="0"/>
                      </a:rPr>
                      <m:t>𝑎𝑥</m:t>
                    </m:r>
                    <m:r>
                      <a:rPr lang="en-GB" b="0" i="1" smtClean="0">
                        <a:latin typeface="Cambria Math" panose="02040503050406030204" pitchFamily="18" charset="0"/>
                      </a:rPr>
                      <m:t>+</m:t>
                    </m:r>
                    <m:r>
                      <a:rPr lang="en-GB" b="0" i="1" smtClean="0">
                        <a:latin typeface="Cambria Math" panose="02040503050406030204" pitchFamily="18" charset="0"/>
                      </a:rPr>
                      <m:t>𝑏𝑦</m:t>
                    </m:r>
                    <m:r>
                      <a:rPr lang="en-GB" b="0" i="1" smtClean="0">
                        <a:latin typeface="Cambria Math" panose="02040503050406030204" pitchFamily="18" charset="0"/>
                      </a:rPr>
                      <m:t>+</m:t>
                    </m:r>
                    <m:r>
                      <a:rPr lang="en-GB" b="0" i="1" smtClean="0">
                        <a:latin typeface="Cambria Math" panose="02040503050406030204" pitchFamily="18" charset="0"/>
                      </a:rPr>
                      <m:t>𝑐</m:t>
                    </m:r>
                    <m:r>
                      <a:rPr lang="en-GB" b="0" i="1" smtClean="0">
                        <a:latin typeface="Cambria Math" panose="02040503050406030204" pitchFamily="18" charset="0"/>
                      </a:rPr>
                      <m:t>=0</m:t>
                    </m:r>
                  </m:oMath>
                </a14:m>
                <a:r>
                  <a:rPr lang="en-GB" dirty="0"/>
                  <a:t>, where </a:t>
                </a: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m:t>
                    </m:r>
                    <m:r>
                      <a:rPr lang="en-GB" b="0" i="1" smtClean="0">
                        <a:latin typeface="Cambria Math" panose="02040503050406030204" pitchFamily="18" charset="0"/>
                      </a:rPr>
                      <m:t>𝑏</m:t>
                    </m:r>
                    <m:r>
                      <a:rPr lang="en-GB" b="0" i="1" smtClean="0">
                        <a:latin typeface="Cambria Math" panose="02040503050406030204" pitchFamily="18" charset="0"/>
                      </a:rPr>
                      <m:t>,</m:t>
                    </m:r>
                    <m:r>
                      <a:rPr lang="en-GB" b="0" i="1" smtClean="0">
                        <a:latin typeface="Cambria Math" panose="02040503050406030204" pitchFamily="18" charset="0"/>
                      </a:rPr>
                      <m:t>𝑐</m:t>
                    </m:r>
                  </m:oMath>
                </a14:m>
                <a:r>
                  <a:rPr lang="en-GB" dirty="0"/>
                  <a:t> are integers.</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𝟐</m:t>
                          </m:r>
                        </m:den>
                      </m:f>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𝟗</m:t>
                      </m:r>
                    </m:oMath>
                    <m:oMath xmlns:m="http://schemas.openxmlformats.org/officeDocument/2006/math">
                      <m:r>
                        <a:rPr lang="en-GB" b="1" i="1" smtClean="0">
                          <a:latin typeface="Cambria Math" panose="02040503050406030204" pitchFamily="18" charset="0"/>
                        </a:rPr>
                        <m:t>𝟐</m:t>
                      </m:r>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𝟏𝟖</m:t>
                      </m:r>
                    </m:oMath>
                    <m:oMath xmlns:m="http://schemas.openxmlformats.org/officeDocument/2006/math">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𝟏𝟖</m:t>
                      </m:r>
                      <m:r>
                        <a:rPr lang="en-GB" b="1" i="1" smtClean="0">
                          <a:latin typeface="Cambria Math" panose="02040503050406030204" pitchFamily="18" charset="0"/>
                        </a:rPr>
                        <m:t>=</m:t>
                      </m:r>
                      <m:r>
                        <a:rPr lang="en-GB" b="1" i="1" smtClean="0">
                          <a:latin typeface="Cambria Math" panose="02040503050406030204" pitchFamily="18" charset="0"/>
                        </a:rPr>
                        <m:t>𝟎</m:t>
                      </m:r>
                    </m:oMath>
                  </m:oMathPara>
                </a14:m>
                <a:endParaRPr lang="en-GB" b="1" dirty="0"/>
              </a:p>
            </p:txBody>
          </p:sp>
        </mc:Choice>
        <mc:Fallback xmlns="">
          <p:sp>
            <p:nvSpPr>
              <p:cNvPr id="29" name="Rectangle 28"/>
              <p:cNvSpPr>
                <a:spLocks noRot="1" noChangeAspect="1" noMove="1" noResize="1" noEditPoints="1" noAdjustHandles="1" noChangeArrowheads="1" noChangeShapeType="1" noTextEdit="1"/>
              </p:cNvSpPr>
              <p:nvPr/>
            </p:nvSpPr>
            <p:spPr>
              <a:xfrm>
                <a:off x="829139" y="891535"/>
                <a:ext cx="3058913" cy="3380926"/>
              </a:xfrm>
              <a:prstGeom prst="rect">
                <a:avLst/>
              </a:prstGeom>
              <a:blipFill rotWithShape="0">
                <a:blip r:embed="rId8"/>
                <a:stretch>
                  <a:fillRect l="-1594" t="-901" r="-797" b="-360"/>
                </a:stretch>
              </a:blipFill>
            </p:spPr>
            <p:txBody>
              <a:bodyPr/>
              <a:lstStyle/>
              <a:p>
                <a:r>
                  <a:rPr lang="en-GB">
                    <a:noFill/>
                  </a:rPr>
                  <a:t> </a:t>
                </a:r>
              </a:p>
            </p:txBody>
          </p:sp>
        </mc:Fallback>
      </mc:AlternateContent>
      <p:sp>
        <p:nvSpPr>
          <p:cNvPr id="30" name="TextBox 29"/>
          <p:cNvSpPr txBox="1"/>
          <p:nvPr/>
        </p:nvSpPr>
        <p:spPr>
          <a:xfrm>
            <a:off x="421035" y="990823"/>
            <a:ext cx="300871"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dirty="0"/>
              <a:t>1</a:t>
            </a:r>
          </a:p>
        </p:txBody>
      </p:sp>
      <p:sp>
        <p:nvSpPr>
          <p:cNvPr id="31" name="TextBox 30"/>
          <p:cNvSpPr txBox="1"/>
          <p:nvPr/>
        </p:nvSpPr>
        <p:spPr>
          <a:xfrm>
            <a:off x="4098235" y="990823"/>
            <a:ext cx="300871"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dirty="0"/>
              <a:t>2</a:t>
            </a:r>
          </a:p>
        </p:txBody>
      </p:sp>
      <p:sp>
        <p:nvSpPr>
          <p:cNvPr id="32" name="Rectangle 31"/>
          <p:cNvSpPr/>
          <p:nvPr/>
        </p:nvSpPr>
        <p:spPr>
          <a:xfrm>
            <a:off x="968897" y="3142134"/>
            <a:ext cx="2583928" cy="112506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33" name="Rectangle 32"/>
          <p:cNvSpPr/>
          <p:nvPr/>
        </p:nvSpPr>
        <p:spPr>
          <a:xfrm>
            <a:off x="5082369" y="4381175"/>
            <a:ext cx="3385356" cy="233394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2679599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2"/>
                                        </p:tgtEl>
                                      </p:cBhvr>
                                    </p:animEffect>
                                    <p:set>
                                      <p:cBhvr>
                                        <p:cTn id="7"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8" restart="whenNotActive" fill="hold" evtFilter="cancelBubble" nodeType="interactiveSeq">
                <p:stCondLst>
                  <p:cond evt="onClick" delay="0">
                    <p:tgtEl>
                      <p:spTgt spid="3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3"/>
                                        </p:tgtEl>
                                      </p:cBhvr>
                                    </p:animEffect>
                                    <p:set>
                                      <p:cBhvr>
                                        <p:cTn id="13"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32" grpId="0" animBg="1"/>
      <p:bldP spid="3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5</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36" name="TextBox 35"/>
              <p:cNvSpPr txBox="1"/>
              <p:nvPr/>
            </p:nvSpPr>
            <p:spPr>
              <a:xfrm>
                <a:off x="467544" y="764704"/>
                <a:ext cx="4104102" cy="5750741"/>
              </a:xfrm>
              <a:prstGeom prst="rect">
                <a:avLst/>
              </a:prstGeom>
              <a:noFill/>
            </p:spPr>
            <p:txBody>
              <a:bodyPr wrap="square" rtlCol="0">
                <a:spAutoFit/>
              </a:bodyPr>
              <a:lstStyle/>
              <a:p>
                <a:r>
                  <a:rPr lang="en-GB" sz="1600" dirty="0"/>
                  <a:t>Are the following lines parallel, perpendicular or neither?</a:t>
                </a:r>
              </a:p>
              <a:p>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=2</m:t>
                    </m:r>
                    <m:r>
                      <a:rPr lang="en-GB" sz="1600" b="0" i="1" smtClean="0">
                        <a:latin typeface="Cambria Math" panose="02040503050406030204" pitchFamily="18" charset="0"/>
                      </a:rPr>
                      <m:t>𝑥</m:t>
                    </m:r>
                    <m:r>
                      <a:rPr lang="en-GB" sz="1600" b="0" i="1" smtClean="0">
                        <a:latin typeface="Cambria Math" panose="02040503050406030204" pitchFamily="18" charset="0"/>
                      </a:rPr>
                      <m:t>+3,   </m:t>
                    </m:r>
                    <m:r>
                      <a:rPr lang="en-GB" sz="1600" b="0" i="1" smtClean="0">
                        <a:latin typeface="Cambria Math" panose="02040503050406030204" pitchFamily="18" charset="0"/>
                      </a:rPr>
                      <m:t>𝑦</m:t>
                    </m:r>
                    <m:r>
                      <a:rPr lang="en-GB" sz="1600" b="0" i="1" smtClean="0">
                        <a:latin typeface="Cambria Math" panose="02040503050406030204" pitchFamily="18" charset="0"/>
                      </a:rPr>
                      <m:t>=2</m:t>
                    </m:r>
                    <m:r>
                      <a:rPr lang="en-GB" sz="1600" b="0" i="1" smtClean="0">
                        <a:latin typeface="Cambria Math" panose="02040503050406030204" pitchFamily="18" charset="0"/>
                      </a:rPr>
                      <m:t>𝑥</m:t>
                    </m:r>
                  </m:oMath>
                </a14:m>
                <a:r>
                  <a:rPr lang="en-GB" sz="1600" dirty="0"/>
                  <a:t>              </a:t>
                </a:r>
                <a:r>
                  <a:rPr lang="en-GB" sz="1600" b="1" dirty="0"/>
                  <a:t>Parallel</a:t>
                </a:r>
              </a:p>
              <a:p>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=3</m:t>
                    </m:r>
                    <m:r>
                      <a:rPr lang="en-GB" sz="1600" b="0" i="1" smtClean="0">
                        <a:latin typeface="Cambria Math" panose="02040503050406030204" pitchFamily="18" charset="0"/>
                      </a:rPr>
                      <m:t>𝑥</m:t>
                    </m:r>
                    <m:r>
                      <a:rPr lang="en-GB" sz="1600" b="0" i="1" smtClean="0">
                        <a:latin typeface="Cambria Math" panose="02040503050406030204" pitchFamily="18" charset="0"/>
                      </a:rPr>
                      <m:t>−4,  </m:t>
                    </m:r>
                    <m:r>
                      <a:rPr lang="en-GB" sz="1600" b="0" i="1" smtClean="0">
                        <a:latin typeface="Cambria Math" panose="02040503050406030204" pitchFamily="18" charset="0"/>
                      </a:rPr>
                      <m:t>𝑦</m:t>
                    </m:r>
                    <m:r>
                      <a:rPr lang="en-GB" sz="1600" b="0" i="1" smtClean="0">
                        <a:latin typeface="Cambria Math" panose="02040503050406030204" pitchFamily="18" charset="0"/>
                      </a:rPr>
                      <m:t>=−3</m:t>
                    </m:r>
                    <m:r>
                      <a:rPr lang="en-GB" sz="1600" b="0" i="1" smtClean="0">
                        <a:latin typeface="Cambria Math" panose="02040503050406030204" pitchFamily="18" charset="0"/>
                      </a:rPr>
                      <m:t>𝑥</m:t>
                    </m:r>
                    <m:r>
                      <a:rPr lang="en-GB" sz="1600" b="0" i="1" smtClean="0">
                        <a:latin typeface="Cambria Math" panose="02040503050406030204" pitchFamily="18" charset="0"/>
                      </a:rPr>
                      <m:t>+1</m:t>
                    </m:r>
                  </m:oMath>
                </a14:m>
                <a:r>
                  <a:rPr lang="en-GB" sz="1600" dirty="0"/>
                  <a:t>    </a:t>
                </a:r>
                <a:r>
                  <a:rPr lang="en-GB" sz="1600" b="1" dirty="0"/>
                  <a:t>Neither</a:t>
                </a:r>
              </a:p>
              <a:p>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2</m:t>
                        </m:r>
                      </m:den>
                    </m:f>
                    <m:r>
                      <a:rPr lang="en-GB" sz="1600" b="0" i="1" smtClean="0">
                        <a:latin typeface="Cambria Math" panose="02040503050406030204" pitchFamily="18" charset="0"/>
                      </a:rPr>
                      <m:t>𝑥</m:t>
                    </m:r>
                    <m:r>
                      <a:rPr lang="en-GB" sz="1600" b="0" i="1" smtClean="0">
                        <a:latin typeface="Cambria Math" panose="02040503050406030204" pitchFamily="18" charset="0"/>
                      </a:rPr>
                      <m:t>+1,  </m:t>
                    </m:r>
                    <m:r>
                      <a:rPr lang="en-GB" sz="1600" b="0" i="1" smtClean="0">
                        <a:latin typeface="Cambria Math" panose="02040503050406030204" pitchFamily="18" charset="0"/>
                      </a:rPr>
                      <m:t>𝑦</m:t>
                    </m:r>
                    <m:r>
                      <a:rPr lang="en-GB" sz="1600" b="0" i="1" smtClean="0">
                        <a:latin typeface="Cambria Math" panose="02040503050406030204" pitchFamily="18" charset="0"/>
                      </a:rPr>
                      <m:t>=−2</m:t>
                    </m:r>
                    <m:r>
                      <a:rPr lang="en-GB" sz="1600" b="0" i="1" smtClean="0">
                        <a:latin typeface="Cambria Math" panose="02040503050406030204" pitchFamily="18" charset="0"/>
                      </a:rPr>
                      <m:t>𝑥</m:t>
                    </m:r>
                  </m:oMath>
                </a14:m>
                <a:r>
                  <a:rPr lang="en-GB" sz="1600" dirty="0"/>
                  <a:t>            </a:t>
                </a:r>
                <a:r>
                  <a:rPr lang="en-GB" sz="1600" b="1" dirty="0"/>
                  <a:t>Perpendicular</a:t>
                </a:r>
              </a:p>
              <a:p>
                <a:endParaRPr lang="en-GB" sz="1600" dirty="0"/>
              </a:p>
              <a:p>
                <a:r>
                  <a:rPr lang="en-GB" sz="1600" dirty="0"/>
                  <a:t>A line is parallel to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=2</m:t>
                    </m:r>
                    <m:r>
                      <a:rPr lang="en-GB" sz="1600" b="0" i="1" smtClean="0">
                        <a:latin typeface="Cambria Math" panose="02040503050406030204" pitchFamily="18" charset="0"/>
                      </a:rPr>
                      <m:t>𝑥</m:t>
                    </m:r>
                    <m:r>
                      <a:rPr lang="en-GB" sz="1600" b="0" i="1" smtClean="0">
                        <a:latin typeface="Cambria Math" panose="02040503050406030204" pitchFamily="18" charset="0"/>
                      </a:rPr>
                      <m:t>+3</m:t>
                    </m:r>
                  </m:oMath>
                </a14:m>
                <a:r>
                  <a:rPr lang="en-GB" sz="1600" dirty="0"/>
                  <a:t> and goes through the point </a:t>
                </a:r>
                <a14:m>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panose="02040503050406030204" pitchFamily="18" charset="0"/>
                          </a:rPr>
                          <m:t>4,3</m:t>
                        </m:r>
                      </m:e>
                    </m:d>
                  </m:oMath>
                </a14:m>
                <a:r>
                  <a:rPr lang="en-GB" sz="1600" dirty="0"/>
                  <a:t>. What is its equation?</a:t>
                </a:r>
              </a:p>
              <a:p>
                <a:pP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𝒚</m:t>
                      </m:r>
                      <m:r>
                        <a:rPr lang="en-GB" sz="1600" b="1" i="1" smtClean="0">
                          <a:latin typeface="Cambria Math" panose="02040503050406030204" pitchFamily="18" charset="0"/>
                        </a:rPr>
                        <m:t>=</m:t>
                      </m:r>
                      <m:r>
                        <a:rPr lang="en-GB" sz="1600" b="1" i="1" smtClean="0">
                          <a:latin typeface="Cambria Math" panose="02040503050406030204" pitchFamily="18" charset="0"/>
                        </a:rPr>
                        <m:t>𝟐</m:t>
                      </m:r>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𝟓</m:t>
                      </m:r>
                    </m:oMath>
                  </m:oMathPara>
                </a14:m>
                <a:endParaRPr lang="en-GB" sz="1600" b="1" dirty="0"/>
              </a:p>
              <a:p>
                <a:endParaRPr lang="en-GB" sz="1600" dirty="0"/>
              </a:p>
              <a:p>
                <a:r>
                  <a:rPr lang="en-GB" sz="1600" dirty="0"/>
                  <a:t>A line </a:t>
                </a: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a:rPr>
                          <m:t>𝑙</m:t>
                        </m:r>
                      </m:e>
                      <m:sub>
                        <m:r>
                          <a:rPr lang="en-GB" sz="1600" b="0" i="1" smtClean="0">
                            <a:latin typeface="Cambria Math"/>
                          </a:rPr>
                          <m:t>1</m:t>
                        </m:r>
                      </m:sub>
                    </m:sSub>
                  </m:oMath>
                </a14:m>
                <a:r>
                  <a:rPr lang="en-GB" sz="1600" dirty="0"/>
                  <a:t> goes through the indicated point and is perpendicular to another line </a:t>
                </a: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a:rPr>
                          <m:t>𝑙</m:t>
                        </m:r>
                      </m:e>
                      <m:sub>
                        <m:r>
                          <a:rPr lang="en-GB" sz="1600" b="0" i="1" smtClean="0">
                            <a:latin typeface="Cambria Math"/>
                          </a:rPr>
                          <m:t>2</m:t>
                        </m:r>
                      </m:sub>
                    </m:sSub>
                  </m:oMath>
                </a14:m>
                <a:r>
                  <a:rPr lang="en-GB" sz="1600" dirty="0"/>
                  <a:t>. Determine the equation of </a:t>
                </a: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a:rPr>
                          <m:t>𝑙</m:t>
                        </m:r>
                      </m:e>
                      <m:sub>
                        <m:r>
                          <a:rPr lang="en-GB" sz="1600" b="0" i="1" smtClean="0">
                            <a:latin typeface="Cambria Math"/>
                          </a:rPr>
                          <m:t>1</m:t>
                        </m:r>
                      </m:sub>
                    </m:sSub>
                  </m:oMath>
                </a14:m>
                <a:r>
                  <a:rPr lang="en-GB" sz="1600" dirty="0"/>
                  <a:t> in each case.</a:t>
                </a:r>
              </a:p>
              <a:p>
                <a:endParaRPr lang="en-GB" sz="300" dirty="0"/>
              </a:p>
              <a:p>
                <a:pPr/>
                <a14:m>
                  <m:oMathPara xmlns:m="http://schemas.openxmlformats.org/officeDocument/2006/math">
                    <m:oMathParaPr>
                      <m:jc m:val="left"/>
                    </m:oMathParaPr>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a:rPr>
                            <m:t>2,5</m:t>
                          </m:r>
                        </m:e>
                      </m:d>
                      <m:r>
                        <a:rPr lang="en-GB" sz="1600" b="0" i="1" smtClean="0">
                          <a:latin typeface="Cambria Math"/>
                        </a:rPr>
                        <m:t>     </m:t>
                      </m:r>
                      <m:sSub>
                        <m:sSubPr>
                          <m:ctrlPr>
                            <a:rPr lang="en-GB" sz="1600" b="0" i="1" smtClean="0">
                              <a:latin typeface="Cambria Math" panose="02040503050406030204" pitchFamily="18" charset="0"/>
                            </a:rPr>
                          </m:ctrlPr>
                        </m:sSubPr>
                        <m:e>
                          <m:r>
                            <a:rPr lang="en-GB" sz="1600" b="0" i="1" smtClean="0">
                              <a:latin typeface="Cambria Math"/>
                            </a:rPr>
                            <m:t>𝑙</m:t>
                          </m:r>
                        </m:e>
                        <m:sub>
                          <m:r>
                            <a:rPr lang="en-GB" sz="1600" b="0" i="1" smtClean="0">
                              <a:latin typeface="Cambria Math"/>
                            </a:rPr>
                            <m:t>2</m:t>
                          </m:r>
                        </m:sub>
                      </m:sSub>
                      <m:r>
                        <a:rPr lang="en-GB" sz="1600" b="0" i="1" smtClean="0">
                          <a:latin typeface="Cambria Math"/>
                        </a:rPr>
                        <m:t>:</m:t>
                      </m:r>
                      <m:r>
                        <a:rPr lang="en-GB" sz="1600" b="0" i="1" smtClean="0">
                          <a:latin typeface="Cambria Math"/>
                        </a:rPr>
                        <m:t>𝑦</m:t>
                      </m:r>
                      <m:r>
                        <a:rPr lang="en-GB" sz="1600" b="0" i="1" smtClean="0">
                          <a:latin typeface="Cambria Math"/>
                        </a:rPr>
                        <m:t>=2</m:t>
                      </m:r>
                      <m:r>
                        <a:rPr lang="en-GB" sz="1600" b="0" i="1" smtClean="0">
                          <a:latin typeface="Cambria Math"/>
                        </a:rPr>
                        <m:t>𝑥</m:t>
                      </m:r>
                      <m:r>
                        <a:rPr lang="en-GB" sz="1600" b="0" i="1" smtClean="0">
                          <a:latin typeface="Cambria Math"/>
                        </a:rPr>
                        <m:t>+1     </m:t>
                      </m:r>
                      <m:sSub>
                        <m:sSubPr>
                          <m:ctrlPr>
                            <a:rPr lang="en-GB" sz="1600" b="1" i="1" smtClean="0">
                              <a:latin typeface="Cambria Math" panose="02040503050406030204" pitchFamily="18" charset="0"/>
                            </a:rPr>
                          </m:ctrlPr>
                        </m:sSubPr>
                        <m:e>
                          <m:r>
                            <a:rPr lang="en-GB" sz="1600" b="1" i="1" smtClean="0">
                              <a:latin typeface="Cambria Math"/>
                            </a:rPr>
                            <m:t>𝒍</m:t>
                          </m:r>
                        </m:e>
                        <m:sub>
                          <m:r>
                            <a:rPr lang="en-GB" sz="1600" b="1" i="1" smtClean="0">
                              <a:latin typeface="Cambria Math"/>
                            </a:rPr>
                            <m:t>𝟏</m:t>
                          </m:r>
                        </m:sub>
                      </m:sSub>
                      <m:r>
                        <a:rPr lang="en-GB" sz="1600" b="1" i="1" smtClean="0">
                          <a:latin typeface="Cambria Math"/>
                        </a:rPr>
                        <m:t>:</m:t>
                      </m:r>
                      <m:r>
                        <a:rPr lang="en-GB" sz="1600" b="1" i="1" smtClean="0">
                          <a:latin typeface="Cambria Math"/>
                        </a:rPr>
                        <m:t>𝒚</m:t>
                      </m:r>
                      <m:r>
                        <a:rPr lang="en-GB" sz="1600" b="1" i="1" smtClean="0">
                          <a:latin typeface="Cambria Math"/>
                        </a:rPr>
                        <m:t>=−</m:t>
                      </m:r>
                      <m:f>
                        <m:fPr>
                          <m:ctrlPr>
                            <a:rPr lang="en-GB" sz="1600" b="1" i="1" smtClean="0">
                              <a:latin typeface="Cambria Math" panose="02040503050406030204" pitchFamily="18" charset="0"/>
                            </a:rPr>
                          </m:ctrlPr>
                        </m:fPr>
                        <m:num>
                          <m:r>
                            <a:rPr lang="en-GB" sz="1600" b="1" i="1" smtClean="0">
                              <a:latin typeface="Cambria Math"/>
                            </a:rPr>
                            <m:t>𝟏</m:t>
                          </m:r>
                        </m:num>
                        <m:den>
                          <m:r>
                            <a:rPr lang="en-GB" sz="1600" b="1" i="1" smtClean="0">
                              <a:latin typeface="Cambria Math"/>
                            </a:rPr>
                            <m:t>𝟐</m:t>
                          </m:r>
                        </m:den>
                      </m:f>
                      <m:r>
                        <a:rPr lang="en-GB" sz="1600" b="1" i="1" smtClean="0">
                          <a:latin typeface="Cambria Math"/>
                        </a:rPr>
                        <m:t>𝒙</m:t>
                      </m:r>
                      <m:r>
                        <a:rPr lang="en-GB" sz="1600" b="1" i="1" smtClean="0">
                          <a:latin typeface="Cambria Math"/>
                        </a:rPr>
                        <m:t>+</m:t>
                      </m:r>
                      <m:r>
                        <a:rPr lang="en-GB" sz="1600" b="1" i="1" smtClean="0">
                          <a:latin typeface="Cambria Math"/>
                        </a:rPr>
                        <m:t>𝟔</m:t>
                      </m:r>
                    </m:oMath>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a:rPr>
                            <m:t>−6,3</m:t>
                          </m:r>
                        </m:e>
                      </m:d>
                      <m:r>
                        <a:rPr lang="en-GB" sz="1600" b="0" i="1" smtClean="0">
                          <a:latin typeface="Cambria Math"/>
                        </a:rPr>
                        <m:t>  </m:t>
                      </m:r>
                      <m:sSub>
                        <m:sSubPr>
                          <m:ctrlPr>
                            <a:rPr lang="en-GB" sz="1600" b="0" i="1" smtClean="0">
                              <a:latin typeface="Cambria Math" panose="02040503050406030204" pitchFamily="18" charset="0"/>
                            </a:rPr>
                          </m:ctrlPr>
                        </m:sSubPr>
                        <m:e>
                          <m:r>
                            <a:rPr lang="en-GB" sz="1600" b="0" i="1" smtClean="0">
                              <a:latin typeface="Cambria Math"/>
                            </a:rPr>
                            <m:t>𝑙</m:t>
                          </m:r>
                        </m:e>
                        <m:sub>
                          <m:r>
                            <a:rPr lang="en-GB" sz="1600" b="0" i="1" smtClean="0">
                              <a:latin typeface="Cambria Math"/>
                            </a:rPr>
                            <m:t>2</m:t>
                          </m:r>
                        </m:sub>
                      </m:sSub>
                      <m:r>
                        <a:rPr lang="en-GB" sz="1600" b="0" i="1" smtClean="0">
                          <a:latin typeface="Cambria Math"/>
                        </a:rPr>
                        <m:t>:</m:t>
                      </m:r>
                      <m:r>
                        <a:rPr lang="en-GB" sz="1600" b="0" i="1" smtClean="0">
                          <a:latin typeface="Cambria Math"/>
                        </a:rPr>
                        <m:t>𝑦</m:t>
                      </m:r>
                      <m:r>
                        <a:rPr lang="en-GB" sz="1600" b="0" i="1" smtClean="0">
                          <a:latin typeface="Cambria Math"/>
                        </a:rPr>
                        <m:t>=3</m:t>
                      </m:r>
                      <m:r>
                        <a:rPr lang="en-GB" sz="1600" b="0" i="1" smtClean="0">
                          <a:latin typeface="Cambria Math"/>
                        </a:rPr>
                        <m:t>𝑥</m:t>
                      </m:r>
                      <m:r>
                        <a:rPr lang="en-GB" sz="1600" b="0" i="1" smtClean="0">
                          <a:latin typeface="Cambria Math"/>
                        </a:rPr>
                        <m:t>            </m:t>
                      </m:r>
                      <m:sSub>
                        <m:sSubPr>
                          <m:ctrlPr>
                            <a:rPr lang="en-GB" sz="1600" b="1" i="1" smtClean="0">
                              <a:latin typeface="Cambria Math" panose="02040503050406030204" pitchFamily="18" charset="0"/>
                            </a:rPr>
                          </m:ctrlPr>
                        </m:sSubPr>
                        <m:e>
                          <m:r>
                            <a:rPr lang="en-GB" sz="1600" b="1" i="1" smtClean="0">
                              <a:latin typeface="Cambria Math"/>
                            </a:rPr>
                            <m:t>𝒍</m:t>
                          </m:r>
                        </m:e>
                        <m:sub>
                          <m:r>
                            <a:rPr lang="en-GB" sz="1600" b="1" i="1" smtClean="0">
                              <a:latin typeface="Cambria Math"/>
                            </a:rPr>
                            <m:t>𝟏</m:t>
                          </m:r>
                        </m:sub>
                      </m:sSub>
                      <m:r>
                        <a:rPr lang="en-GB" sz="1600" b="1" i="1" smtClean="0">
                          <a:latin typeface="Cambria Math"/>
                        </a:rPr>
                        <m:t>:</m:t>
                      </m:r>
                      <m:r>
                        <a:rPr lang="en-GB" sz="1600" b="1" i="1" smtClean="0">
                          <a:latin typeface="Cambria Math"/>
                        </a:rPr>
                        <m:t>𝒚</m:t>
                      </m:r>
                      <m:r>
                        <a:rPr lang="en-GB" sz="1600" b="1" i="1" smtClean="0">
                          <a:latin typeface="Cambria Math"/>
                        </a:rPr>
                        <m:t>=−</m:t>
                      </m:r>
                      <m:f>
                        <m:fPr>
                          <m:ctrlPr>
                            <a:rPr lang="en-GB" sz="1600" b="1" i="1" smtClean="0">
                              <a:latin typeface="Cambria Math" panose="02040503050406030204" pitchFamily="18" charset="0"/>
                            </a:rPr>
                          </m:ctrlPr>
                        </m:fPr>
                        <m:num>
                          <m:r>
                            <a:rPr lang="en-GB" sz="1600" b="1" i="1" smtClean="0">
                              <a:latin typeface="Cambria Math"/>
                            </a:rPr>
                            <m:t>𝟏</m:t>
                          </m:r>
                        </m:num>
                        <m:den>
                          <m:r>
                            <a:rPr lang="en-GB" sz="1600" b="1" i="1" smtClean="0">
                              <a:latin typeface="Cambria Math"/>
                            </a:rPr>
                            <m:t>𝟑</m:t>
                          </m:r>
                        </m:den>
                      </m:f>
                      <m:r>
                        <a:rPr lang="en-GB" sz="1600" b="1" i="1" smtClean="0">
                          <a:latin typeface="Cambria Math"/>
                        </a:rPr>
                        <m:t>𝒙</m:t>
                      </m:r>
                      <m:r>
                        <a:rPr lang="en-GB" sz="1600" b="1" i="1" smtClean="0">
                          <a:latin typeface="Cambria Math"/>
                        </a:rPr>
                        <m:t>+</m:t>
                      </m:r>
                      <m:r>
                        <a:rPr lang="en-GB" sz="1600" b="1" i="1" smtClean="0">
                          <a:latin typeface="Cambria Math"/>
                        </a:rPr>
                        <m:t>𝟏</m:t>
                      </m:r>
                    </m:oMath>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a:rPr>
                            <m:t>0,6</m:t>
                          </m:r>
                        </m:e>
                      </m:d>
                      <m:r>
                        <a:rPr lang="en-GB" sz="1600" b="0" i="1" smtClean="0">
                          <a:latin typeface="Cambria Math"/>
                        </a:rPr>
                        <m:t>     </m:t>
                      </m:r>
                      <m:sSub>
                        <m:sSubPr>
                          <m:ctrlPr>
                            <a:rPr lang="en-GB" sz="1600" b="0" i="1" smtClean="0">
                              <a:latin typeface="Cambria Math" panose="02040503050406030204" pitchFamily="18" charset="0"/>
                            </a:rPr>
                          </m:ctrlPr>
                        </m:sSubPr>
                        <m:e>
                          <m:r>
                            <a:rPr lang="en-GB" sz="1600" b="0" i="1" smtClean="0">
                              <a:latin typeface="Cambria Math"/>
                            </a:rPr>
                            <m:t>𝑙</m:t>
                          </m:r>
                        </m:e>
                        <m:sub>
                          <m:r>
                            <a:rPr lang="en-GB" sz="1600" b="0" i="1" smtClean="0">
                              <a:latin typeface="Cambria Math"/>
                            </a:rPr>
                            <m:t>2</m:t>
                          </m:r>
                        </m:sub>
                      </m:sSub>
                      <m:r>
                        <a:rPr lang="en-GB" sz="1600" b="0" i="1" smtClean="0">
                          <a:latin typeface="Cambria Math"/>
                        </a:rPr>
                        <m:t>:</m:t>
                      </m:r>
                      <m:r>
                        <a:rPr lang="en-GB" sz="1600" b="0" i="1" smtClean="0">
                          <a:latin typeface="Cambria Math"/>
                        </a:rPr>
                        <m:t>𝑦</m:t>
                      </m:r>
                      <m:r>
                        <a:rPr lang="en-GB" sz="1600" b="0" i="1" smtClean="0">
                          <a:latin typeface="Cambria Math"/>
                        </a:rPr>
                        <m:t>=−</m:t>
                      </m:r>
                      <m:f>
                        <m:fPr>
                          <m:ctrlPr>
                            <a:rPr lang="en-GB" sz="1600" b="0" i="1" smtClean="0">
                              <a:latin typeface="Cambria Math" panose="02040503050406030204" pitchFamily="18" charset="0"/>
                            </a:rPr>
                          </m:ctrlPr>
                        </m:fPr>
                        <m:num>
                          <m:r>
                            <a:rPr lang="en-GB" sz="1600" b="0" i="1" smtClean="0">
                              <a:latin typeface="Cambria Math"/>
                            </a:rPr>
                            <m:t>1</m:t>
                          </m:r>
                        </m:num>
                        <m:den>
                          <m:r>
                            <a:rPr lang="en-GB" sz="1600" b="0" i="1" smtClean="0">
                              <a:latin typeface="Cambria Math"/>
                            </a:rPr>
                            <m:t>2</m:t>
                          </m:r>
                        </m:den>
                      </m:f>
                      <m:r>
                        <a:rPr lang="en-GB" sz="1600" b="0" i="1" smtClean="0">
                          <a:latin typeface="Cambria Math"/>
                        </a:rPr>
                        <m:t>𝑥</m:t>
                      </m:r>
                      <m:r>
                        <a:rPr lang="en-GB" sz="1600" b="0" i="1" smtClean="0">
                          <a:latin typeface="Cambria Math"/>
                        </a:rPr>
                        <m:t>−1   </m:t>
                      </m:r>
                      <m:sSub>
                        <m:sSubPr>
                          <m:ctrlPr>
                            <a:rPr lang="en-GB" sz="1600" b="1" i="1" smtClean="0">
                              <a:latin typeface="Cambria Math" panose="02040503050406030204" pitchFamily="18" charset="0"/>
                            </a:rPr>
                          </m:ctrlPr>
                        </m:sSubPr>
                        <m:e>
                          <m:r>
                            <a:rPr lang="en-GB" sz="1600" b="1" i="1" smtClean="0">
                              <a:latin typeface="Cambria Math"/>
                            </a:rPr>
                            <m:t>𝒍</m:t>
                          </m:r>
                        </m:e>
                        <m:sub>
                          <m:r>
                            <a:rPr lang="en-GB" sz="1600" b="1" i="1" smtClean="0">
                              <a:latin typeface="Cambria Math"/>
                            </a:rPr>
                            <m:t>𝟏</m:t>
                          </m:r>
                        </m:sub>
                      </m:sSub>
                      <m:r>
                        <a:rPr lang="en-GB" sz="1600" b="1" i="1" smtClean="0">
                          <a:latin typeface="Cambria Math"/>
                        </a:rPr>
                        <m:t>:</m:t>
                      </m:r>
                      <m:r>
                        <a:rPr lang="en-GB" sz="1600" b="1" i="1" smtClean="0">
                          <a:latin typeface="Cambria Math"/>
                        </a:rPr>
                        <m:t>𝒚</m:t>
                      </m:r>
                      <m:r>
                        <a:rPr lang="en-GB" sz="1600" b="1" i="1" smtClean="0">
                          <a:latin typeface="Cambria Math"/>
                        </a:rPr>
                        <m:t>=</m:t>
                      </m:r>
                      <m:r>
                        <a:rPr lang="en-GB" sz="1600" b="1" i="1" smtClean="0">
                          <a:latin typeface="Cambria Math"/>
                        </a:rPr>
                        <m:t>𝟐</m:t>
                      </m:r>
                      <m:r>
                        <a:rPr lang="en-GB" sz="1600" b="1" i="1" smtClean="0">
                          <a:latin typeface="Cambria Math"/>
                        </a:rPr>
                        <m:t>𝒙</m:t>
                      </m:r>
                      <m:r>
                        <a:rPr lang="en-GB" sz="1600" b="1" i="1" smtClean="0">
                          <a:latin typeface="Cambria Math"/>
                        </a:rPr>
                        <m:t>+</m:t>
                      </m:r>
                      <m:r>
                        <a:rPr lang="en-GB" sz="1600" b="1" i="1" smtClean="0">
                          <a:latin typeface="Cambria Math"/>
                        </a:rPr>
                        <m:t>𝟔</m:t>
                      </m:r>
                    </m:oMath>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a:rPr>
                            <m:t>−9,0</m:t>
                          </m:r>
                        </m:e>
                      </m:d>
                      <m:r>
                        <a:rPr lang="en-GB" sz="1600" b="0" i="1" smtClean="0">
                          <a:latin typeface="Cambria Math"/>
                        </a:rPr>
                        <m:t>  </m:t>
                      </m:r>
                      <m:sSub>
                        <m:sSubPr>
                          <m:ctrlPr>
                            <a:rPr lang="en-GB" sz="1600" b="0" i="1" smtClean="0">
                              <a:latin typeface="Cambria Math" panose="02040503050406030204" pitchFamily="18" charset="0"/>
                            </a:rPr>
                          </m:ctrlPr>
                        </m:sSubPr>
                        <m:e>
                          <m:r>
                            <a:rPr lang="en-GB" sz="1600" b="0" i="1" smtClean="0">
                              <a:latin typeface="Cambria Math"/>
                            </a:rPr>
                            <m:t>𝑙</m:t>
                          </m:r>
                        </m:e>
                        <m:sub>
                          <m:r>
                            <a:rPr lang="en-GB" sz="1600" b="0" i="1" smtClean="0">
                              <a:latin typeface="Cambria Math"/>
                            </a:rPr>
                            <m:t>2</m:t>
                          </m:r>
                        </m:sub>
                      </m:sSub>
                      <m:r>
                        <a:rPr lang="en-GB" sz="1600" b="0" i="1" smtClean="0">
                          <a:latin typeface="Cambria Math"/>
                        </a:rPr>
                        <m:t>:</m:t>
                      </m:r>
                      <m:r>
                        <a:rPr lang="en-GB" sz="1600" b="0" i="1" smtClean="0">
                          <a:latin typeface="Cambria Math"/>
                        </a:rPr>
                        <m:t>𝑦</m:t>
                      </m:r>
                      <m:r>
                        <a:rPr lang="en-GB" sz="1600" b="0" i="1" smtClean="0">
                          <a:latin typeface="Cambria Math"/>
                        </a:rPr>
                        <m:t>=−</m:t>
                      </m:r>
                      <m:f>
                        <m:fPr>
                          <m:ctrlPr>
                            <a:rPr lang="en-GB" sz="1600" b="0" i="1" smtClean="0">
                              <a:latin typeface="Cambria Math" panose="02040503050406030204" pitchFamily="18" charset="0"/>
                            </a:rPr>
                          </m:ctrlPr>
                        </m:fPr>
                        <m:num>
                          <m:r>
                            <a:rPr lang="en-GB" sz="1600" b="0" i="1" smtClean="0">
                              <a:latin typeface="Cambria Math"/>
                            </a:rPr>
                            <m:t>1</m:t>
                          </m:r>
                        </m:num>
                        <m:den>
                          <m:r>
                            <a:rPr lang="en-GB" sz="1600" b="0" i="1" smtClean="0">
                              <a:latin typeface="Cambria Math"/>
                            </a:rPr>
                            <m:t>3</m:t>
                          </m:r>
                        </m:den>
                      </m:f>
                      <m:r>
                        <a:rPr lang="en-GB" sz="1600" b="0" i="1" smtClean="0">
                          <a:latin typeface="Cambria Math"/>
                        </a:rPr>
                        <m:t>𝑥</m:t>
                      </m:r>
                      <m:r>
                        <a:rPr lang="en-GB" sz="1600" b="0" i="1" smtClean="0">
                          <a:latin typeface="Cambria Math"/>
                        </a:rPr>
                        <m:t>+1   </m:t>
                      </m:r>
                      <m:sSub>
                        <m:sSubPr>
                          <m:ctrlPr>
                            <a:rPr lang="en-GB" sz="1600" b="1" i="1" smtClean="0">
                              <a:latin typeface="Cambria Math" panose="02040503050406030204" pitchFamily="18" charset="0"/>
                            </a:rPr>
                          </m:ctrlPr>
                        </m:sSubPr>
                        <m:e>
                          <m:r>
                            <a:rPr lang="en-GB" sz="1600" b="1" i="1" smtClean="0">
                              <a:latin typeface="Cambria Math"/>
                            </a:rPr>
                            <m:t>𝒍</m:t>
                          </m:r>
                        </m:e>
                        <m:sub>
                          <m:r>
                            <a:rPr lang="en-GB" sz="1600" b="1" i="1" smtClean="0">
                              <a:latin typeface="Cambria Math"/>
                            </a:rPr>
                            <m:t>𝟏</m:t>
                          </m:r>
                        </m:sub>
                      </m:sSub>
                      <m:r>
                        <a:rPr lang="en-GB" sz="1600" b="1" i="1" smtClean="0">
                          <a:latin typeface="Cambria Math"/>
                        </a:rPr>
                        <m:t>:</m:t>
                      </m:r>
                      <m:r>
                        <a:rPr lang="en-GB" sz="1600" b="1" i="1" smtClean="0">
                          <a:latin typeface="Cambria Math"/>
                        </a:rPr>
                        <m:t>𝒚</m:t>
                      </m:r>
                      <m:r>
                        <a:rPr lang="en-GB" sz="1600" b="1" i="1" smtClean="0">
                          <a:latin typeface="Cambria Math"/>
                        </a:rPr>
                        <m:t>=</m:t>
                      </m:r>
                      <m:r>
                        <a:rPr lang="en-GB" sz="1600" b="1" i="1" smtClean="0">
                          <a:latin typeface="Cambria Math"/>
                        </a:rPr>
                        <m:t>𝟑</m:t>
                      </m:r>
                      <m:r>
                        <a:rPr lang="en-GB" sz="1600" b="1" i="1" smtClean="0">
                          <a:latin typeface="Cambria Math"/>
                        </a:rPr>
                        <m:t>𝒙</m:t>
                      </m:r>
                      <m:r>
                        <a:rPr lang="en-GB" sz="1600" b="1" i="1" smtClean="0">
                          <a:latin typeface="Cambria Math"/>
                        </a:rPr>
                        <m:t>+</m:t>
                      </m:r>
                      <m:r>
                        <a:rPr lang="en-GB" sz="1600" b="1" i="1" smtClean="0">
                          <a:latin typeface="Cambria Math"/>
                        </a:rPr>
                        <m:t>𝟐𝟕</m:t>
                      </m:r>
                    </m:oMath>
                    <m:oMath xmlns:m="http://schemas.openxmlformats.org/officeDocument/2006/math">
                      <m:d>
                        <m:dPr>
                          <m:ctrlPr>
                            <a:rPr lang="en-GB" sz="1600" i="1">
                              <a:latin typeface="Cambria Math" panose="02040503050406030204" pitchFamily="18" charset="0"/>
                            </a:rPr>
                          </m:ctrlPr>
                        </m:dPr>
                        <m:e>
                          <m:r>
                            <a:rPr lang="en-GB" sz="1600" b="0" i="1" smtClean="0">
                              <a:latin typeface="Cambria Math"/>
                            </a:rPr>
                            <m:t>10,10</m:t>
                          </m:r>
                        </m:e>
                      </m:d>
                      <m:r>
                        <a:rPr lang="en-GB" sz="1600" i="1">
                          <a:latin typeface="Cambria Math"/>
                        </a:rPr>
                        <m:t>  </m:t>
                      </m:r>
                      <m:sSub>
                        <m:sSubPr>
                          <m:ctrlPr>
                            <a:rPr lang="en-GB" sz="1600" i="1">
                              <a:latin typeface="Cambria Math" panose="02040503050406030204" pitchFamily="18" charset="0"/>
                            </a:rPr>
                          </m:ctrlPr>
                        </m:sSubPr>
                        <m:e>
                          <m:r>
                            <a:rPr lang="en-GB" sz="1600" i="1">
                              <a:latin typeface="Cambria Math"/>
                            </a:rPr>
                            <m:t>𝑙</m:t>
                          </m:r>
                        </m:e>
                        <m:sub>
                          <m:r>
                            <a:rPr lang="en-GB" sz="1600" i="1">
                              <a:latin typeface="Cambria Math"/>
                            </a:rPr>
                            <m:t>2</m:t>
                          </m:r>
                        </m:sub>
                      </m:sSub>
                      <m:r>
                        <a:rPr lang="en-GB" sz="1600" i="1">
                          <a:latin typeface="Cambria Math"/>
                        </a:rPr>
                        <m:t>:</m:t>
                      </m:r>
                      <m:r>
                        <a:rPr lang="en-GB" sz="1600" i="1">
                          <a:latin typeface="Cambria Math"/>
                        </a:rPr>
                        <m:t>𝑦</m:t>
                      </m:r>
                      <m:r>
                        <a:rPr lang="en-GB" sz="1600" i="1">
                          <a:latin typeface="Cambria Math"/>
                        </a:rPr>
                        <m:t>=−5</m:t>
                      </m:r>
                      <m:r>
                        <a:rPr lang="en-GB" sz="1600" i="1">
                          <a:latin typeface="Cambria Math"/>
                        </a:rPr>
                        <m:t>𝑥</m:t>
                      </m:r>
                      <m:r>
                        <a:rPr lang="en-GB" sz="1600" i="1">
                          <a:latin typeface="Cambria Math"/>
                        </a:rPr>
                        <m:t>+5   </m:t>
                      </m:r>
                      <m:sSub>
                        <m:sSubPr>
                          <m:ctrlPr>
                            <a:rPr lang="en-GB" sz="1600" b="1" i="1">
                              <a:latin typeface="Cambria Math" panose="02040503050406030204" pitchFamily="18" charset="0"/>
                            </a:rPr>
                          </m:ctrlPr>
                        </m:sSubPr>
                        <m:e>
                          <m:r>
                            <a:rPr lang="en-GB" sz="1600" b="1" i="1">
                              <a:latin typeface="Cambria Math"/>
                            </a:rPr>
                            <m:t>𝒍</m:t>
                          </m:r>
                        </m:e>
                        <m:sub>
                          <m:r>
                            <a:rPr lang="en-GB" sz="1600" b="1" i="1">
                              <a:latin typeface="Cambria Math"/>
                            </a:rPr>
                            <m:t>𝟏</m:t>
                          </m:r>
                        </m:sub>
                      </m:sSub>
                      <m:r>
                        <a:rPr lang="en-GB" sz="1600" b="1" i="1">
                          <a:latin typeface="Cambria Math"/>
                        </a:rPr>
                        <m:t>:</m:t>
                      </m:r>
                      <m:r>
                        <a:rPr lang="en-GB" sz="1600" b="1" i="1">
                          <a:latin typeface="Cambria Math"/>
                        </a:rPr>
                        <m:t>𝒚</m:t>
                      </m:r>
                      <m:r>
                        <a:rPr lang="en-GB" sz="1600" b="1" i="1">
                          <a:latin typeface="Cambria Math"/>
                        </a:rPr>
                        <m:t>=</m:t>
                      </m:r>
                      <m:f>
                        <m:fPr>
                          <m:ctrlPr>
                            <a:rPr lang="en-GB" sz="1600" b="1" i="1" smtClean="0">
                              <a:latin typeface="Cambria Math" panose="02040503050406030204" pitchFamily="18" charset="0"/>
                            </a:rPr>
                          </m:ctrlPr>
                        </m:fPr>
                        <m:num>
                          <m:r>
                            <a:rPr lang="en-GB" sz="1600" b="1" i="1" smtClean="0">
                              <a:latin typeface="Cambria Math"/>
                            </a:rPr>
                            <m:t>𝟏</m:t>
                          </m:r>
                        </m:num>
                        <m:den>
                          <m:r>
                            <a:rPr lang="en-GB" sz="1600" b="1" i="1" smtClean="0">
                              <a:latin typeface="Cambria Math"/>
                            </a:rPr>
                            <m:t>𝟓</m:t>
                          </m:r>
                        </m:den>
                      </m:f>
                      <m:r>
                        <a:rPr lang="en-GB" sz="1600" b="1" i="1">
                          <a:latin typeface="Cambria Math"/>
                        </a:rPr>
                        <m:t>𝒙</m:t>
                      </m:r>
                      <m:r>
                        <a:rPr lang="en-GB" sz="1600" b="1" i="1">
                          <a:latin typeface="Cambria Math"/>
                        </a:rPr>
                        <m:t>+</m:t>
                      </m:r>
                      <m:r>
                        <a:rPr lang="en-GB" sz="1600" b="1" i="1" smtClean="0">
                          <a:latin typeface="Cambria Math"/>
                        </a:rPr>
                        <m:t>𝟖</m:t>
                      </m:r>
                    </m:oMath>
                  </m:oMathPara>
                </a14:m>
                <a:endParaRPr lang="en-GB" sz="1600" dirty="0"/>
              </a:p>
            </p:txBody>
          </p:sp>
        </mc:Choice>
        <mc:Fallback xmlns="">
          <p:sp>
            <p:nvSpPr>
              <p:cNvPr id="36" name="TextBox 35"/>
              <p:cNvSpPr txBox="1">
                <a:spLocks noRot="1" noChangeAspect="1" noMove="1" noResize="1" noEditPoints="1" noAdjustHandles="1" noChangeArrowheads="1" noChangeShapeType="1" noTextEdit="1"/>
              </p:cNvSpPr>
              <p:nvPr/>
            </p:nvSpPr>
            <p:spPr>
              <a:xfrm>
                <a:off x="467544" y="764704"/>
                <a:ext cx="4104102" cy="5750741"/>
              </a:xfrm>
              <a:prstGeom prst="rect">
                <a:avLst/>
              </a:prstGeom>
              <a:blipFill rotWithShape="0">
                <a:blip r:embed="rId2"/>
                <a:stretch>
                  <a:fillRect l="-892" t="-318"/>
                </a:stretch>
              </a:blipFill>
            </p:spPr>
            <p:txBody>
              <a:bodyPr/>
              <a:lstStyle/>
              <a:p>
                <a:r>
                  <a:rPr lang="en-GB">
                    <a:noFill/>
                  </a:rPr>
                  <a:t> </a:t>
                </a:r>
              </a:p>
            </p:txBody>
          </p:sp>
        </mc:Fallback>
      </mc:AlternateContent>
      <p:cxnSp>
        <p:nvCxnSpPr>
          <p:cNvPr id="67" name="Straight Arrow Connector 66"/>
          <p:cNvCxnSpPr/>
          <p:nvPr/>
        </p:nvCxnSpPr>
        <p:spPr>
          <a:xfrm flipV="1">
            <a:off x="6873312" y="4486538"/>
            <a:ext cx="0" cy="151216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a:off x="5670096" y="5998706"/>
            <a:ext cx="3024336"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9" name="TextBox 68"/>
              <p:cNvSpPr txBox="1"/>
              <p:nvPr/>
            </p:nvSpPr>
            <p:spPr>
              <a:xfrm>
                <a:off x="8585912" y="5827390"/>
                <a:ext cx="36004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𝑥</m:t>
                      </m:r>
                    </m:oMath>
                  </m:oMathPara>
                </a14:m>
                <a:endParaRPr lang="en-GB" sz="1400" dirty="0"/>
              </a:p>
            </p:txBody>
          </p:sp>
        </mc:Choice>
        <mc:Fallback xmlns="">
          <p:sp>
            <p:nvSpPr>
              <p:cNvPr id="69" name="TextBox 68"/>
              <p:cNvSpPr txBox="1">
                <a:spLocks noRot="1" noChangeAspect="1" noMove="1" noResize="1" noEditPoints="1" noAdjustHandles="1" noChangeArrowheads="1" noChangeShapeType="1" noTextEdit="1"/>
              </p:cNvSpPr>
              <p:nvPr/>
            </p:nvSpPr>
            <p:spPr>
              <a:xfrm>
                <a:off x="8585912" y="5827390"/>
                <a:ext cx="360040" cy="307777"/>
              </a:xfrm>
              <a:prstGeom prst="rect">
                <a:avLst/>
              </a:prstGeom>
              <a:blipFill rotWithShape="0">
                <a:blip r:embed="rId3"/>
                <a:stretch>
                  <a:fillRect/>
                </a:stretch>
              </a:blipFill>
            </p:spPr>
            <p:txBody>
              <a:bodyPr/>
              <a:lstStyle/>
              <a:p>
                <a:r>
                  <a:rPr lang="en-GB">
                    <a:noFill/>
                  </a:rPr>
                  <a:t> </a:t>
                </a:r>
              </a:p>
            </p:txBody>
          </p:sp>
        </mc:Fallback>
      </mc:AlternateContent>
      <p:cxnSp>
        <p:nvCxnSpPr>
          <p:cNvPr id="70" name="Straight Connector 69"/>
          <p:cNvCxnSpPr/>
          <p:nvPr/>
        </p:nvCxnSpPr>
        <p:spPr>
          <a:xfrm>
            <a:off x="6606612" y="4734962"/>
            <a:ext cx="1799788" cy="1263744"/>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Connector 70"/>
          <p:cNvCxnSpPr/>
          <p:nvPr/>
        </p:nvCxnSpPr>
        <p:spPr>
          <a:xfrm flipH="1">
            <a:off x="6248472" y="4544462"/>
            <a:ext cx="845820" cy="1440180"/>
          </a:xfrm>
          <a:prstGeom prst="line">
            <a:avLst/>
          </a:prstGeom>
        </p:spPr>
        <p:style>
          <a:lnRef idx="1">
            <a:schemeClr val="dk1"/>
          </a:lnRef>
          <a:fillRef idx="0">
            <a:schemeClr val="dk1"/>
          </a:fillRef>
          <a:effectRef idx="0">
            <a:schemeClr val="dk1"/>
          </a:effectRef>
          <a:fontRef idx="minor">
            <a:schemeClr val="tx1"/>
          </a:fontRef>
        </p:style>
      </p:cxnSp>
      <p:grpSp>
        <p:nvGrpSpPr>
          <p:cNvPr id="81" name="Group 80"/>
          <p:cNvGrpSpPr/>
          <p:nvPr/>
        </p:nvGrpSpPr>
        <p:grpSpPr>
          <a:xfrm rot="10207331">
            <a:off x="6804732" y="5022190"/>
            <a:ext cx="200025" cy="109538"/>
            <a:chOff x="7124700" y="5598368"/>
            <a:chExt cx="200025" cy="109538"/>
          </a:xfrm>
        </p:grpSpPr>
        <p:cxnSp>
          <p:nvCxnSpPr>
            <p:cNvPr id="72" name="Straight Connector 71"/>
            <p:cNvCxnSpPr/>
            <p:nvPr/>
          </p:nvCxnSpPr>
          <p:spPr>
            <a:xfrm>
              <a:off x="7215188" y="5598368"/>
              <a:ext cx="109537" cy="100014"/>
            </a:xfrm>
            <a:prstGeom prst="line">
              <a:avLst/>
            </a:prstGeom>
          </p:spPr>
          <p:style>
            <a:lnRef idx="1">
              <a:schemeClr val="dk1"/>
            </a:lnRef>
            <a:fillRef idx="0">
              <a:schemeClr val="dk1"/>
            </a:fillRef>
            <a:effectRef idx="0">
              <a:schemeClr val="dk1"/>
            </a:effectRef>
            <a:fontRef idx="minor">
              <a:schemeClr val="tx1"/>
            </a:fontRef>
          </p:style>
        </p:cxnSp>
        <p:cxnSp>
          <p:nvCxnSpPr>
            <p:cNvPr id="73" name="Straight Connector 72"/>
            <p:cNvCxnSpPr/>
            <p:nvPr/>
          </p:nvCxnSpPr>
          <p:spPr>
            <a:xfrm flipH="1">
              <a:off x="7124700" y="5598369"/>
              <a:ext cx="100013" cy="109537"/>
            </a:xfrm>
            <a:prstGeom prst="line">
              <a:avLst/>
            </a:prstGeom>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74" name="TextBox 73"/>
              <p:cNvSpPr txBox="1"/>
              <p:nvPr/>
            </p:nvSpPr>
            <p:spPr>
              <a:xfrm rot="18101493">
                <a:off x="5895644" y="5182030"/>
                <a:ext cx="1154363"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𝑦</m:t>
                      </m:r>
                      <m:r>
                        <a:rPr lang="en-GB" sz="1200" b="0" i="1" smtClean="0">
                          <a:latin typeface="Cambria Math"/>
                        </a:rPr>
                        <m:t>=3</m:t>
                      </m:r>
                      <m:r>
                        <a:rPr lang="en-GB" sz="1200" b="0" i="1" smtClean="0">
                          <a:latin typeface="Cambria Math"/>
                        </a:rPr>
                        <m:t>𝑥</m:t>
                      </m:r>
                      <m:r>
                        <a:rPr lang="en-GB" sz="1200" b="0" i="1" smtClean="0">
                          <a:latin typeface="Cambria Math"/>
                        </a:rPr>
                        <m:t>+5</m:t>
                      </m:r>
                    </m:oMath>
                  </m:oMathPara>
                </a14:m>
                <a:endParaRPr lang="en-GB" sz="1200" dirty="0"/>
              </a:p>
            </p:txBody>
          </p:sp>
        </mc:Choice>
        <mc:Fallback xmlns="">
          <p:sp>
            <p:nvSpPr>
              <p:cNvPr id="74" name="TextBox 73"/>
              <p:cNvSpPr txBox="1">
                <a:spLocks noRot="1" noChangeAspect="1" noMove="1" noResize="1" noEditPoints="1" noAdjustHandles="1" noChangeArrowheads="1" noChangeShapeType="1" noTextEdit="1"/>
              </p:cNvSpPr>
              <p:nvPr/>
            </p:nvSpPr>
            <p:spPr>
              <a:xfrm rot="18101493">
                <a:off x="5895644" y="5182030"/>
                <a:ext cx="1154363" cy="276999"/>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5" name="TextBox 74"/>
              <p:cNvSpPr txBox="1"/>
              <p:nvPr/>
            </p:nvSpPr>
            <p:spPr>
              <a:xfrm>
                <a:off x="7362490" y="4883714"/>
                <a:ext cx="2880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𝑙</m:t>
                      </m:r>
                    </m:oMath>
                  </m:oMathPara>
                </a14:m>
                <a:endParaRPr lang="en-GB" dirty="0"/>
              </a:p>
            </p:txBody>
          </p:sp>
        </mc:Choice>
        <mc:Fallback xmlns="">
          <p:sp>
            <p:nvSpPr>
              <p:cNvPr id="75" name="TextBox 74"/>
              <p:cNvSpPr txBox="1">
                <a:spLocks noRot="1" noChangeAspect="1" noMove="1" noResize="1" noEditPoints="1" noAdjustHandles="1" noChangeArrowheads="1" noChangeShapeType="1" noTextEdit="1"/>
              </p:cNvSpPr>
              <p:nvPr/>
            </p:nvSpPr>
            <p:spPr>
              <a:xfrm>
                <a:off x="7362490" y="4883714"/>
                <a:ext cx="288032" cy="369332"/>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6" name="TextBox 85"/>
              <p:cNvSpPr txBox="1"/>
              <p:nvPr/>
            </p:nvSpPr>
            <p:spPr>
              <a:xfrm>
                <a:off x="5164140" y="6049024"/>
                <a:ext cx="3781812" cy="801181"/>
              </a:xfrm>
              <a:prstGeom prst="rect">
                <a:avLst/>
              </a:prstGeom>
              <a:noFill/>
            </p:spPr>
            <p:txBody>
              <a:bodyPr wrap="square" rtlCol="0">
                <a:spAutoFit/>
              </a:bodyPr>
              <a:lstStyle/>
              <a:p>
                <a:r>
                  <a:rPr lang="en-GB" sz="1600" dirty="0"/>
                  <a:t>Determine the equation of the line </a:t>
                </a:r>
                <a14:m>
                  <m:oMath xmlns:m="http://schemas.openxmlformats.org/officeDocument/2006/math">
                    <m:r>
                      <a:rPr lang="en-GB" sz="1600" b="0" i="1" smtClean="0">
                        <a:latin typeface="Cambria Math"/>
                      </a:rPr>
                      <m:t>𝑙</m:t>
                    </m:r>
                  </m:oMath>
                </a14:m>
                <a:r>
                  <a:rPr lang="en-GB" sz="1600" dirty="0"/>
                  <a:t>.</a:t>
                </a:r>
              </a:p>
              <a:p>
                <a:pPr/>
                <a14:m>
                  <m:oMathPara xmlns:m="http://schemas.openxmlformats.org/officeDocument/2006/math">
                    <m:oMathParaPr>
                      <m:jc m:val="centerGroup"/>
                    </m:oMathParaPr>
                    <m:oMath xmlns:m="http://schemas.openxmlformats.org/officeDocument/2006/math">
                      <m:r>
                        <a:rPr lang="en-GB" sz="1600" b="1" i="1" smtClean="0">
                          <a:latin typeface="Cambria Math"/>
                        </a:rPr>
                        <m:t>𝒚</m:t>
                      </m:r>
                      <m:r>
                        <a:rPr lang="en-GB" sz="1600" b="1" i="1" smtClean="0">
                          <a:latin typeface="Cambria Math"/>
                        </a:rPr>
                        <m:t>=−</m:t>
                      </m:r>
                      <m:f>
                        <m:fPr>
                          <m:ctrlPr>
                            <a:rPr lang="en-GB" sz="1600" b="1" i="1" smtClean="0">
                              <a:latin typeface="Cambria Math" panose="02040503050406030204" pitchFamily="18" charset="0"/>
                            </a:rPr>
                          </m:ctrlPr>
                        </m:fPr>
                        <m:num>
                          <m:r>
                            <a:rPr lang="en-GB" sz="1600" b="1" i="1" smtClean="0">
                              <a:latin typeface="Cambria Math"/>
                            </a:rPr>
                            <m:t>𝟏</m:t>
                          </m:r>
                        </m:num>
                        <m:den>
                          <m:r>
                            <a:rPr lang="en-GB" sz="1600" b="1" i="1" smtClean="0">
                              <a:latin typeface="Cambria Math"/>
                            </a:rPr>
                            <m:t>𝟑</m:t>
                          </m:r>
                        </m:den>
                      </m:f>
                      <m:r>
                        <a:rPr lang="en-GB" sz="1600" b="1" i="1" smtClean="0">
                          <a:latin typeface="Cambria Math"/>
                        </a:rPr>
                        <m:t>𝒙</m:t>
                      </m:r>
                      <m:r>
                        <a:rPr lang="en-GB" sz="1600" b="1" i="1" smtClean="0">
                          <a:latin typeface="Cambria Math"/>
                        </a:rPr>
                        <m:t>+</m:t>
                      </m:r>
                      <m:r>
                        <a:rPr lang="en-GB" sz="1600" b="1" i="1" smtClean="0">
                          <a:latin typeface="Cambria Math"/>
                        </a:rPr>
                        <m:t>𝟓</m:t>
                      </m:r>
                    </m:oMath>
                  </m:oMathPara>
                </a14:m>
                <a:endParaRPr lang="en-GB" sz="1600" b="1" dirty="0"/>
              </a:p>
            </p:txBody>
          </p:sp>
        </mc:Choice>
        <mc:Fallback xmlns="">
          <p:sp>
            <p:nvSpPr>
              <p:cNvPr id="86" name="TextBox 85"/>
              <p:cNvSpPr txBox="1">
                <a:spLocks noRot="1" noChangeAspect="1" noMove="1" noResize="1" noEditPoints="1" noAdjustHandles="1" noChangeArrowheads="1" noChangeShapeType="1" noTextEdit="1"/>
              </p:cNvSpPr>
              <p:nvPr/>
            </p:nvSpPr>
            <p:spPr>
              <a:xfrm>
                <a:off x="5164140" y="6049024"/>
                <a:ext cx="3781812" cy="801181"/>
              </a:xfrm>
              <a:prstGeom prst="rect">
                <a:avLst/>
              </a:prstGeom>
              <a:blipFill rotWithShape="0">
                <a:blip r:embed="rId6"/>
                <a:stretch>
                  <a:fillRect l="-805" t="-2273"/>
                </a:stretch>
              </a:blipFill>
            </p:spPr>
            <p:txBody>
              <a:bodyPr/>
              <a:lstStyle/>
              <a:p>
                <a:r>
                  <a:rPr lang="en-GB">
                    <a:noFill/>
                  </a:rPr>
                  <a:t> </a:t>
                </a:r>
              </a:p>
            </p:txBody>
          </p:sp>
        </mc:Fallback>
      </mc:AlternateContent>
      <p:sp>
        <p:nvSpPr>
          <p:cNvPr id="87" name="Rectangle 86"/>
          <p:cNvSpPr/>
          <p:nvPr/>
        </p:nvSpPr>
        <p:spPr>
          <a:xfrm>
            <a:off x="151756" y="850908"/>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88" name="Rectangle 87"/>
          <p:cNvSpPr/>
          <p:nvPr/>
        </p:nvSpPr>
        <p:spPr>
          <a:xfrm>
            <a:off x="144605" y="2403305"/>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89" name="Rectangle 88"/>
          <p:cNvSpPr/>
          <p:nvPr/>
        </p:nvSpPr>
        <p:spPr>
          <a:xfrm>
            <a:off x="4870400" y="2547321"/>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5</a:t>
            </a:r>
          </a:p>
        </p:txBody>
      </p:sp>
      <p:sp>
        <p:nvSpPr>
          <p:cNvPr id="91" name="Rectangle 90"/>
          <p:cNvSpPr/>
          <p:nvPr/>
        </p:nvSpPr>
        <p:spPr>
          <a:xfrm>
            <a:off x="2581176" y="4143752"/>
            <a:ext cx="1728192" cy="44985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92" name="Rectangle 91"/>
          <p:cNvSpPr/>
          <p:nvPr/>
        </p:nvSpPr>
        <p:spPr>
          <a:xfrm>
            <a:off x="2581176" y="4593610"/>
            <a:ext cx="1728192" cy="44985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93" name="Rectangle 92"/>
          <p:cNvSpPr/>
          <p:nvPr/>
        </p:nvSpPr>
        <p:spPr>
          <a:xfrm>
            <a:off x="2797200" y="5039797"/>
            <a:ext cx="1728192" cy="44985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94" name="Rectangle 93"/>
          <p:cNvSpPr/>
          <p:nvPr/>
        </p:nvSpPr>
        <p:spPr>
          <a:xfrm>
            <a:off x="2797200" y="5512518"/>
            <a:ext cx="1728192" cy="44985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95" name="Rectangle 94"/>
          <p:cNvSpPr/>
          <p:nvPr/>
        </p:nvSpPr>
        <p:spPr>
          <a:xfrm>
            <a:off x="2797200" y="5972514"/>
            <a:ext cx="1728192" cy="44985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97" name="Rectangle 96"/>
          <p:cNvSpPr/>
          <p:nvPr/>
        </p:nvSpPr>
        <p:spPr>
          <a:xfrm>
            <a:off x="6190950" y="6329026"/>
            <a:ext cx="1728192" cy="44985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mc:AlternateContent xmlns:mc="http://schemas.openxmlformats.org/markup-compatibility/2006" xmlns:a14="http://schemas.microsoft.com/office/drawing/2010/main">
        <mc:Choice Requires="a14">
          <p:sp>
            <p:nvSpPr>
              <p:cNvPr id="5" name="Rectangle 4"/>
              <p:cNvSpPr/>
              <p:nvPr/>
            </p:nvSpPr>
            <p:spPr>
              <a:xfrm>
                <a:off x="5353864" y="753556"/>
                <a:ext cx="3586935" cy="3478196"/>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GB" sz="1600" i="1">
                          <a:latin typeface="Cambria Math"/>
                        </a:rPr>
                        <m:t>𝐴</m:t>
                      </m:r>
                      <m:d>
                        <m:dPr>
                          <m:ctrlPr>
                            <a:rPr lang="en-GB" sz="1600" i="1">
                              <a:latin typeface="Cambria Math" panose="02040503050406030204" pitchFamily="18" charset="0"/>
                            </a:rPr>
                          </m:ctrlPr>
                        </m:dPr>
                        <m:e>
                          <m:r>
                            <a:rPr lang="en-GB" sz="1600" i="1">
                              <a:latin typeface="Cambria Math"/>
                            </a:rPr>
                            <m:t>2,5</m:t>
                          </m:r>
                        </m:e>
                      </m:d>
                      <m:r>
                        <a:rPr lang="en-GB" sz="1600" i="1">
                          <a:latin typeface="Cambria Math"/>
                        </a:rPr>
                        <m:t> </m:t>
                      </m:r>
                      <m:r>
                        <a:rPr lang="en-GB" sz="1600" i="1">
                          <a:latin typeface="Cambria Math"/>
                        </a:rPr>
                        <m:t>𝐵</m:t>
                      </m:r>
                      <m:d>
                        <m:dPr>
                          <m:ctrlPr>
                            <a:rPr lang="en-GB" sz="1600" i="1">
                              <a:latin typeface="Cambria Math" panose="02040503050406030204" pitchFamily="18" charset="0"/>
                            </a:rPr>
                          </m:ctrlPr>
                        </m:dPr>
                        <m:e>
                          <m:r>
                            <a:rPr lang="en-GB" sz="1600" i="1">
                              <a:latin typeface="Cambria Math"/>
                            </a:rPr>
                            <m:t>4,9</m:t>
                          </m:r>
                        </m:e>
                      </m:d>
                    </m:oMath>
                  </m:oMathPara>
                </a14:m>
                <a:endParaRPr lang="en-GB" sz="1600" dirty="0"/>
              </a:p>
              <a:p>
                <a:r>
                  <a:rPr lang="en-GB" sz="1600" dirty="0"/>
                  <a:t>Find the equation of the line which passes through B, and is perpendicular to the line passing through both A and B.</a:t>
                </a:r>
              </a:p>
              <a:p>
                <a:pPr/>
                <a14:m>
                  <m:oMathPara xmlns:m="http://schemas.openxmlformats.org/officeDocument/2006/math">
                    <m:oMathParaPr>
                      <m:jc m:val="left"/>
                    </m:oMathParaPr>
                    <m:oMath xmlns:m="http://schemas.openxmlformats.org/officeDocument/2006/math">
                      <m:r>
                        <a:rPr lang="en-GB" sz="1600" b="1" i="1">
                          <a:latin typeface="Cambria Math"/>
                        </a:rPr>
                        <m:t>𝒚</m:t>
                      </m:r>
                      <m:r>
                        <a:rPr lang="en-GB" sz="1600" b="1" i="1">
                          <a:latin typeface="Cambria Math"/>
                        </a:rPr>
                        <m:t>=−</m:t>
                      </m:r>
                      <m:f>
                        <m:fPr>
                          <m:ctrlPr>
                            <a:rPr lang="en-GB" sz="1600" b="1" i="1">
                              <a:latin typeface="Cambria Math" panose="02040503050406030204" pitchFamily="18" charset="0"/>
                            </a:rPr>
                          </m:ctrlPr>
                        </m:fPr>
                        <m:num>
                          <m:r>
                            <a:rPr lang="en-GB" sz="1600" b="1" i="1">
                              <a:latin typeface="Cambria Math"/>
                            </a:rPr>
                            <m:t>𝟏</m:t>
                          </m:r>
                        </m:num>
                        <m:den>
                          <m:r>
                            <a:rPr lang="en-GB" sz="1600" b="1" i="1">
                              <a:latin typeface="Cambria Math"/>
                            </a:rPr>
                            <m:t>𝟐</m:t>
                          </m:r>
                        </m:den>
                      </m:f>
                      <m:r>
                        <a:rPr lang="en-GB" sz="1600" b="1" i="1">
                          <a:latin typeface="Cambria Math"/>
                        </a:rPr>
                        <m:t>𝒙</m:t>
                      </m:r>
                      <m:r>
                        <a:rPr lang="en-GB" sz="1600" b="1" i="1">
                          <a:latin typeface="Cambria Math"/>
                        </a:rPr>
                        <m:t>+</m:t>
                      </m:r>
                      <m:r>
                        <a:rPr lang="en-GB" sz="1600" b="1" i="1">
                          <a:latin typeface="Cambria Math"/>
                        </a:rPr>
                        <m:t>𝟏𝟏</m:t>
                      </m:r>
                    </m:oMath>
                  </m:oMathPara>
                </a14:m>
                <a:endParaRPr lang="en-GB" sz="1600" b="1" dirty="0"/>
              </a:p>
              <a:p>
                <a:endParaRPr lang="en-GB" sz="1600" dirty="0"/>
              </a:p>
              <a:p>
                <a:r>
                  <a:rPr lang="en-GB" sz="1600" dirty="0"/>
                  <a:t>Line </a:t>
                </a:r>
                <a14:m>
                  <m:oMath xmlns:m="http://schemas.openxmlformats.org/officeDocument/2006/math">
                    <m:sSub>
                      <m:sSubPr>
                        <m:ctrlPr>
                          <a:rPr lang="en-GB" sz="1600" i="1">
                            <a:latin typeface="Cambria Math" panose="02040503050406030204" pitchFamily="18" charset="0"/>
                          </a:rPr>
                        </m:ctrlPr>
                      </m:sSubPr>
                      <m:e>
                        <m:r>
                          <a:rPr lang="en-GB" sz="1600" i="1">
                            <a:latin typeface="Cambria Math"/>
                          </a:rPr>
                          <m:t>𝑙</m:t>
                        </m:r>
                      </m:e>
                      <m:sub>
                        <m:r>
                          <a:rPr lang="en-GB" sz="1600" i="1">
                            <a:latin typeface="Cambria Math"/>
                          </a:rPr>
                          <m:t>1</m:t>
                        </m:r>
                      </m:sub>
                    </m:sSub>
                  </m:oMath>
                </a14:m>
                <a:r>
                  <a:rPr lang="en-GB" sz="1600" dirty="0"/>
                  <a:t> has the equation </a:t>
                </a:r>
                <a14:m>
                  <m:oMath xmlns:m="http://schemas.openxmlformats.org/officeDocument/2006/math">
                    <m:r>
                      <a:rPr lang="en-GB" sz="1600" i="1">
                        <a:latin typeface="Cambria Math"/>
                      </a:rPr>
                      <m:t>2</m:t>
                    </m:r>
                    <m:r>
                      <a:rPr lang="en-GB" sz="1600" i="1">
                        <a:latin typeface="Cambria Math"/>
                      </a:rPr>
                      <m:t>𝑦</m:t>
                    </m:r>
                    <m:r>
                      <a:rPr lang="en-GB" sz="1600" i="1">
                        <a:latin typeface="Cambria Math"/>
                      </a:rPr>
                      <m:t>+3</m:t>
                    </m:r>
                    <m:r>
                      <a:rPr lang="en-GB" sz="1600" i="1">
                        <a:latin typeface="Cambria Math"/>
                      </a:rPr>
                      <m:t>𝑥</m:t>
                    </m:r>
                    <m:r>
                      <a:rPr lang="en-GB" sz="1600" i="1">
                        <a:latin typeface="Cambria Math"/>
                      </a:rPr>
                      <m:t>=4</m:t>
                    </m:r>
                  </m:oMath>
                </a14:m>
                <a:r>
                  <a:rPr lang="en-GB" sz="1600" dirty="0"/>
                  <a:t>. Line </a:t>
                </a:r>
                <a14:m>
                  <m:oMath xmlns:m="http://schemas.openxmlformats.org/officeDocument/2006/math">
                    <m:sSub>
                      <m:sSubPr>
                        <m:ctrlPr>
                          <a:rPr lang="en-GB" sz="1600" i="1">
                            <a:latin typeface="Cambria Math" panose="02040503050406030204" pitchFamily="18" charset="0"/>
                          </a:rPr>
                        </m:ctrlPr>
                      </m:sSubPr>
                      <m:e>
                        <m:r>
                          <a:rPr lang="en-GB" sz="1600" i="1">
                            <a:latin typeface="Cambria Math"/>
                          </a:rPr>
                          <m:t>𝑙</m:t>
                        </m:r>
                      </m:e>
                      <m:sub>
                        <m:r>
                          <a:rPr lang="en-GB" sz="1600" i="1">
                            <a:latin typeface="Cambria Math"/>
                          </a:rPr>
                          <m:t>2</m:t>
                        </m:r>
                      </m:sub>
                    </m:sSub>
                  </m:oMath>
                </a14:m>
                <a:r>
                  <a:rPr lang="en-GB" sz="1600" dirty="0"/>
                  <a:t> goes through the points </a:t>
                </a:r>
                <a14:m>
                  <m:oMath xmlns:m="http://schemas.openxmlformats.org/officeDocument/2006/math">
                    <m:r>
                      <a:rPr lang="en-GB" sz="1600" i="1">
                        <a:latin typeface="Cambria Math"/>
                      </a:rPr>
                      <m:t>(2,5)</m:t>
                    </m:r>
                  </m:oMath>
                </a14:m>
                <a:r>
                  <a:rPr lang="en-GB" sz="1600" dirty="0"/>
                  <a:t> and </a:t>
                </a:r>
                <a14:m>
                  <m:oMath xmlns:m="http://schemas.openxmlformats.org/officeDocument/2006/math">
                    <m:r>
                      <a:rPr lang="en-GB" sz="1600" i="1">
                        <a:latin typeface="Cambria Math"/>
                      </a:rPr>
                      <m:t>(5,7)</m:t>
                    </m:r>
                  </m:oMath>
                </a14:m>
                <a:r>
                  <a:rPr lang="en-GB" sz="1600" dirty="0"/>
                  <a:t>. Are the lines parallel, perpendicular, or neither?</a:t>
                </a:r>
              </a:p>
              <a:p>
                <a:pPr algn="ctr"/>
                <a14:m>
                  <m:oMathPara xmlns:m="http://schemas.openxmlformats.org/officeDocument/2006/math">
                    <m:oMathParaPr>
                      <m:jc m:val="centerGroup"/>
                    </m:oMathParaPr>
                    <m:oMath xmlns:m="http://schemas.openxmlformats.org/officeDocument/2006/math">
                      <m:sSub>
                        <m:sSubPr>
                          <m:ctrlPr>
                            <a:rPr lang="en-GB" sz="1600" b="1" i="1">
                              <a:latin typeface="Cambria Math" panose="02040503050406030204" pitchFamily="18" charset="0"/>
                            </a:rPr>
                          </m:ctrlPr>
                        </m:sSubPr>
                        <m:e>
                          <m:r>
                            <a:rPr lang="en-GB" sz="1600" b="1" i="1">
                              <a:latin typeface="Cambria Math"/>
                            </a:rPr>
                            <m:t>𝒎</m:t>
                          </m:r>
                        </m:e>
                        <m:sub>
                          <m:r>
                            <a:rPr lang="en-GB" sz="1600" b="1" i="1">
                              <a:latin typeface="Cambria Math"/>
                            </a:rPr>
                            <m:t>𝟏</m:t>
                          </m:r>
                        </m:sub>
                      </m:sSub>
                      <m:r>
                        <a:rPr lang="en-GB" sz="1600" b="1" i="1">
                          <a:latin typeface="Cambria Math"/>
                        </a:rPr>
                        <m:t>=−</m:t>
                      </m:r>
                      <m:f>
                        <m:fPr>
                          <m:ctrlPr>
                            <a:rPr lang="en-GB" sz="1600" b="1" i="1">
                              <a:latin typeface="Cambria Math" panose="02040503050406030204" pitchFamily="18" charset="0"/>
                            </a:rPr>
                          </m:ctrlPr>
                        </m:fPr>
                        <m:num>
                          <m:r>
                            <a:rPr lang="en-GB" sz="1600" b="1" i="1">
                              <a:latin typeface="Cambria Math"/>
                            </a:rPr>
                            <m:t>𝟑</m:t>
                          </m:r>
                        </m:num>
                        <m:den>
                          <m:r>
                            <a:rPr lang="en-GB" sz="1600" b="1" i="1">
                              <a:latin typeface="Cambria Math"/>
                            </a:rPr>
                            <m:t>𝟐</m:t>
                          </m:r>
                        </m:den>
                      </m:f>
                      <m:r>
                        <a:rPr lang="en-GB" sz="1600" b="1">
                          <a:latin typeface="Cambria Math"/>
                        </a:rPr>
                        <m:t>    </m:t>
                      </m:r>
                      <m:sSub>
                        <m:sSubPr>
                          <m:ctrlPr>
                            <a:rPr lang="en-GB" sz="1600" b="1" i="1">
                              <a:latin typeface="Cambria Math" panose="02040503050406030204" pitchFamily="18" charset="0"/>
                            </a:rPr>
                          </m:ctrlPr>
                        </m:sSubPr>
                        <m:e>
                          <m:r>
                            <a:rPr lang="en-GB" sz="1600" b="1" i="1">
                              <a:latin typeface="Cambria Math"/>
                            </a:rPr>
                            <m:t>𝒎</m:t>
                          </m:r>
                        </m:e>
                        <m:sub>
                          <m:r>
                            <a:rPr lang="en-GB" sz="1600" b="1" i="1">
                              <a:latin typeface="Cambria Math"/>
                            </a:rPr>
                            <m:t>𝟐</m:t>
                          </m:r>
                        </m:sub>
                      </m:sSub>
                      <m:r>
                        <a:rPr lang="en-GB" sz="1600" b="1" i="1">
                          <a:latin typeface="Cambria Math"/>
                        </a:rPr>
                        <m:t>=</m:t>
                      </m:r>
                      <m:f>
                        <m:fPr>
                          <m:ctrlPr>
                            <a:rPr lang="en-GB" sz="1600" b="1" i="1">
                              <a:latin typeface="Cambria Math" panose="02040503050406030204" pitchFamily="18" charset="0"/>
                            </a:rPr>
                          </m:ctrlPr>
                        </m:fPr>
                        <m:num>
                          <m:r>
                            <a:rPr lang="en-GB" sz="1600" b="1" i="1">
                              <a:latin typeface="Cambria Math"/>
                            </a:rPr>
                            <m:t>𝟐</m:t>
                          </m:r>
                        </m:num>
                        <m:den>
                          <m:r>
                            <a:rPr lang="en-GB" sz="1600" b="1" i="1">
                              <a:latin typeface="Cambria Math"/>
                            </a:rPr>
                            <m:t>𝟑</m:t>
                          </m:r>
                        </m:den>
                      </m:f>
                    </m:oMath>
                  </m:oMathPara>
                </a14:m>
                <a:br>
                  <a:rPr lang="en-GB" sz="1600" b="1" i="1" dirty="0"/>
                </a:br>
                <a14:m>
                  <m:oMath xmlns:m="http://schemas.openxmlformats.org/officeDocument/2006/math">
                    <m:sSub>
                      <m:sSubPr>
                        <m:ctrlPr>
                          <a:rPr lang="en-GB" sz="1600" b="1" i="1">
                            <a:latin typeface="Cambria Math" panose="02040503050406030204" pitchFamily="18" charset="0"/>
                          </a:rPr>
                        </m:ctrlPr>
                      </m:sSubPr>
                      <m:e>
                        <m:r>
                          <a:rPr lang="en-GB" sz="1600" b="1" i="1">
                            <a:latin typeface="Cambria Math"/>
                          </a:rPr>
                          <m:t>𝒎</m:t>
                        </m:r>
                      </m:e>
                      <m:sub>
                        <m:r>
                          <a:rPr lang="en-GB" sz="1600" b="1" i="1">
                            <a:latin typeface="Cambria Math"/>
                          </a:rPr>
                          <m:t>𝟏</m:t>
                        </m:r>
                      </m:sub>
                    </m:sSub>
                    <m:sSub>
                      <m:sSubPr>
                        <m:ctrlPr>
                          <a:rPr lang="en-GB" sz="1600" b="1" i="1">
                            <a:latin typeface="Cambria Math" panose="02040503050406030204" pitchFamily="18" charset="0"/>
                          </a:rPr>
                        </m:ctrlPr>
                      </m:sSubPr>
                      <m:e>
                        <m:r>
                          <a:rPr lang="en-GB" sz="1600" b="1" i="1">
                            <a:latin typeface="Cambria Math"/>
                          </a:rPr>
                          <m:t>𝒎</m:t>
                        </m:r>
                      </m:e>
                      <m:sub>
                        <m:r>
                          <a:rPr lang="en-GB" sz="1600" b="1" i="1">
                            <a:latin typeface="Cambria Math"/>
                          </a:rPr>
                          <m:t>𝟐</m:t>
                        </m:r>
                      </m:sub>
                    </m:sSub>
                    <m:r>
                      <a:rPr lang="en-GB" sz="1600" b="1" i="1">
                        <a:latin typeface="Cambria Math"/>
                      </a:rPr>
                      <m:t>=−</m:t>
                    </m:r>
                    <m:r>
                      <a:rPr lang="en-GB" sz="1600" b="1" i="1">
                        <a:latin typeface="Cambria Math"/>
                      </a:rPr>
                      <m:t>𝟏</m:t>
                    </m:r>
                  </m:oMath>
                </a14:m>
                <a:r>
                  <a:rPr lang="en-GB" sz="1600" b="1" i="1" dirty="0"/>
                  <a:t> </a:t>
                </a:r>
                <a:r>
                  <a:rPr lang="en-GB" sz="1600" b="1" dirty="0"/>
                  <a:t>so perpendicular.</a:t>
                </a:r>
              </a:p>
            </p:txBody>
          </p:sp>
        </mc:Choice>
        <mc:Fallback xmlns="">
          <p:sp>
            <p:nvSpPr>
              <p:cNvPr id="5" name="Rectangle 4"/>
              <p:cNvSpPr>
                <a:spLocks noRot="1" noChangeAspect="1" noMove="1" noResize="1" noEditPoints="1" noAdjustHandles="1" noChangeArrowheads="1" noChangeShapeType="1" noTextEdit="1"/>
              </p:cNvSpPr>
              <p:nvPr/>
            </p:nvSpPr>
            <p:spPr>
              <a:xfrm>
                <a:off x="5353864" y="753556"/>
                <a:ext cx="3586935" cy="3478196"/>
              </a:xfrm>
              <a:prstGeom prst="rect">
                <a:avLst/>
              </a:prstGeom>
              <a:blipFill rotWithShape="0">
                <a:blip r:embed="rId7"/>
                <a:stretch>
                  <a:fillRect l="-849" r="-2037" b="-1404"/>
                </a:stretch>
              </a:blipFill>
            </p:spPr>
            <p:txBody>
              <a:bodyPr/>
              <a:lstStyle/>
              <a:p>
                <a:r>
                  <a:rPr lang="en-GB">
                    <a:noFill/>
                  </a:rPr>
                  <a:t> </a:t>
                </a:r>
              </a:p>
            </p:txBody>
          </p:sp>
        </mc:Fallback>
      </mc:AlternateContent>
      <p:sp>
        <p:nvSpPr>
          <p:cNvPr id="43" name="Rectangle 42"/>
          <p:cNvSpPr/>
          <p:nvPr/>
        </p:nvSpPr>
        <p:spPr>
          <a:xfrm>
            <a:off x="4870400" y="850908"/>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4</a:t>
            </a:r>
          </a:p>
        </p:txBody>
      </p:sp>
      <p:sp>
        <p:nvSpPr>
          <p:cNvPr id="45" name="Rectangle 44"/>
          <p:cNvSpPr/>
          <p:nvPr/>
        </p:nvSpPr>
        <p:spPr>
          <a:xfrm>
            <a:off x="4894585" y="4495515"/>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6</a:t>
            </a:r>
          </a:p>
        </p:txBody>
      </p:sp>
      <p:sp>
        <p:nvSpPr>
          <p:cNvPr id="46" name="Rectangle 45"/>
          <p:cNvSpPr/>
          <p:nvPr/>
        </p:nvSpPr>
        <p:spPr>
          <a:xfrm>
            <a:off x="2946775" y="1219200"/>
            <a:ext cx="1561725" cy="3142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48" name="Rectangle 47"/>
          <p:cNvSpPr/>
          <p:nvPr/>
        </p:nvSpPr>
        <p:spPr>
          <a:xfrm>
            <a:off x="2946775" y="1537637"/>
            <a:ext cx="1561725" cy="3142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49" name="Rectangle 48"/>
          <p:cNvSpPr/>
          <p:nvPr/>
        </p:nvSpPr>
        <p:spPr>
          <a:xfrm>
            <a:off x="2946775" y="1856074"/>
            <a:ext cx="1561725" cy="3142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96" name="Rectangle 95"/>
          <p:cNvSpPr/>
          <p:nvPr/>
        </p:nvSpPr>
        <p:spPr>
          <a:xfrm>
            <a:off x="5409776" y="1801968"/>
            <a:ext cx="1728192" cy="44985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00" name="Rectangle 99"/>
          <p:cNvSpPr/>
          <p:nvPr/>
        </p:nvSpPr>
        <p:spPr>
          <a:xfrm>
            <a:off x="5457304" y="3522182"/>
            <a:ext cx="3448187" cy="6457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50" name="Rectangle 49"/>
          <p:cNvSpPr/>
          <p:nvPr/>
        </p:nvSpPr>
        <p:spPr>
          <a:xfrm>
            <a:off x="158468" y="3411515"/>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p:sp>
        <p:nvSpPr>
          <p:cNvPr id="52" name="Rectangle 51"/>
          <p:cNvSpPr/>
          <p:nvPr/>
        </p:nvSpPr>
        <p:spPr>
          <a:xfrm>
            <a:off x="1717080" y="2896704"/>
            <a:ext cx="1673820" cy="3925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37" name="TextBox 36"/>
          <p:cNvSpPr txBox="1"/>
          <p:nvPr/>
        </p:nvSpPr>
        <p:spPr>
          <a:xfrm>
            <a:off x="6322595" y="89857"/>
            <a:ext cx="2736304" cy="369332"/>
          </a:xfrm>
          <a:prstGeom prst="rect">
            <a:avLst/>
          </a:prstGeom>
          <a:noFill/>
        </p:spPr>
        <p:txBody>
          <a:bodyPr wrap="square" rtlCol="0">
            <a:spAutoFit/>
          </a:bodyPr>
          <a:lstStyle/>
          <a:p>
            <a:pPr algn="r"/>
            <a:r>
              <a:rPr lang="en-GB" dirty="0">
                <a:solidFill>
                  <a:schemeClr val="bg1"/>
                </a:solidFill>
              </a:rPr>
              <a:t>(On provided sheet)</a:t>
            </a:r>
          </a:p>
        </p:txBody>
      </p:sp>
    </p:spTree>
    <p:extLst>
      <p:ext uri="{BB962C8B-B14F-4D97-AF65-F5344CB8AC3E}">
        <p14:creationId xmlns:p14="http://schemas.microsoft.com/office/powerpoint/2010/main" val="17190979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1"/>
                                        </p:tgtEl>
                                      </p:cBhvr>
                                    </p:animEffect>
                                    <p:set>
                                      <p:cBhvr>
                                        <p:cTn id="7" dur="1" fill="hold">
                                          <p:stCondLst>
                                            <p:cond delay="499"/>
                                          </p:stCondLst>
                                        </p:cTn>
                                        <p:tgtEl>
                                          <p:spTgt spid="91"/>
                                        </p:tgtEl>
                                        <p:attrNameLst>
                                          <p:attrName>style.visibility</p:attrName>
                                        </p:attrNameLst>
                                      </p:cBhvr>
                                      <p:to>
                                        <p:strVal val="hidden"/>
                                      </p:to>
                                    </p:set>
                                  </p:childTnLst>
                                </p:cTn>
                              </p:par>
                            </p:childTnLst>
                          </p:cTn>
                        </p:par>
                      </p:childTnLst>
                    </p:cTn>
                  </p:par>
                </p:childTnLst>
              </p:cTn>
              <p:nextCondLst>
                <p:cond evt="onClick" delay="0">
                  <p:tgtEl>
                    <p:spTgt spid="91"/>
                  </p:tgtEl>
                </p:cond>
              </p:nextCondLst>
            </p:seq>
            <p:seq concurrent="1" nextAc="seek">
              <p:cTn id="8" restart="whenNotActive" fill="hold" evtFilter="cancelBubble" nodeType="interactiveSeq">
                <p:stCondLst>
                  <p:cond evt="onClick" delay="0">
                    <p:tgtEl>
                      <p:spTgt spid="9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92"/>
                                        </p:tgtEl>
                                      </p:cBhvr>
                                    </p:animEffect>
                                    <p:set>
                                      <p:cBhvr>
                                        <p:cTn id="13" dur="1" fill="hold">
                                          <p:stCondLst>
                                            <p:cond delay="499"/>
                                          </p:stCondLst>
                                        </p:cTn>
                                        <p:tgtEl>
                                          <p:spTgt spid="92"/>
                                        </p:tgtEl>
                                        <p:attrNameLst>
                                          <p:attrName>style.visibility</p:attrName>
                                        </p:attrNameLst>
                                      </p:cBhvr>
                                      <p:to>
                                        <p:strVal val="hidden"/>
                                      </p:to>
                                    </p:set>
                                  </p:childTnLst>
                                </p:cTn>
                              </p:par>
                            </p:childTnLst>
                          </p:cTn>
                        </p:par>
                      </p:childTnLst>
                    </p:cTn>
                  </p:par>
                </p:childTnLst>
              </p:cTn>
              <p:nextCondLst>
                <p:cond evt="onClick" delay="0">
                  <p:tgtEl>
                    <p:spTgt spid="92"/>
                  </p:tgtEl>
                </p:cond>
              </p:nextCondLst>
            </p:seq>
            <p:seq concurrent="1" nextAc="seek">
              <p:cTn id="14" restart="whenNotActive" fill="hold" evtFilter="cancelBubble" nodeType="interactiveSeq">
                <p:stCondLst>
                  <p:cond evt="onClick" delay="0">
                    <p:tgtEl>
                      <p:spTgt spid="9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93"/>
                                        </p:tgtEl>
                                      </p:cBhvr>
                                    </p:animEffect>
                                    <p:set>
                                      <p:cBhvr>
                                        <p:cTn id="19" dur="1" fill="hold">
                                          <p:stCondLst>
                                            <p:cond delay="499"/>
                                          </p:stCondLst>
                                        </p:cTn>
                                        <p:tgtEl>
                                          <p:spTgt spid="93"/>
                                        </p:tgtEl>
                                        <p:attrNameLst>
                                          <p:attrName>style.visibility</p:attrName>
                                        </p:attrNameLst>
                                      </p:cBhvr>
                                      <p:to>
                                        <p:strVal val="hidden"/>
                                      </p:to>
                                    </p:set>
                                  </p:childTnLst>
                                </p:cTn>
                              </p:par>
                            </p:childTnLst>
                          </p:cTn>
                        </p:par>
                      </p:childTnLst>
                    </p:cTn>
                  </p:par>
                </p:childTnLst>
              </p:cTn>
              <p:nextCondLst>
                <p:cond evt="onClick" delay="0">
                  <p:tgtEl>
                    <p:spTgt spid="93"/>
                  </p:tgtEl>
                </p:cond>
              </p:nextCondLst>
            </p:seq>
            <p:seq concurrent="1" nextAc="seek">
              <p:cTn id="20" restart="whenNotActive" fill="hold" evtFilter="cancelBubble" nodeType="interactiveSeq">
                <p:stCondLst>
                  <p:cond evt="onClick" delay="0">
                    <p:tgtEl>
                      <p:spTgt spid="94"/>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94"/>
                                        </p:tgtEl>
                                      </p:cBhvr>
                                    </p:animEffect>
                                    <p:set>
                                      <p:cBhvr>
                                        <p:cTn id="25" dur="1" fill="hold">
                                          <p:stCondLst>
                                            <p:cond delay="499"/>
                                          </p:stCondLst>
                                        </p:cTn>
                                        <p:tgtEl>
                                          <p:spTgt spid="94"/>
                                        </p:tgtEl>
                                        <p:attrNameLst>
                                          <p:attrName>style.visibility</p:attrName>
                                        </p:attrNameLst>
                                      </p:cBhvr>
                                      <p:to>
                                        <p:strVal val="hidden"/>
                                      </p:to>
                                    </p:set>
                                  </p:childTnLst>
                                </p:cTn>
                              </p:par>
                            </p:childTnLst>
                          </p:cTn>
                        </p:par>
                      </p:childTnLst>
                    </p:cTn>
                  </p:par>
                </p:childTnLst>
              </p:cTn>
              <p:nextCondLst>
                <p:cond evt="onClick" delay="0">
                  <p:tgtEl>
                    <p:spTgt spid="94"/>
                  </p:tgtEl>
                </p:cond>
              </p:nextCondLst>
            </p:seq>
            <p:seq concurrent="1" nextAc="seek">
              <p:cTn id="26" restart="whenNotActive" fill="hold" evtFilter="cancelBubble" nodeType="interactiveSeq">
                <p:stCondLst>
                  <p:cond evt="onClick" delay="0">
                    <p:tgtEl>
                      <p:spTgt spid="95"/>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95"/>
                                        </p:tgtEl>
                                      </p:cBhvr>
                                    </p:animEffect>
                                    <p:set>
                                      <p:cBhvr>
                                        <p:cTn id="31" dur="1" fill="hold">
                                          <p:stCondLst>
                                            <p:cond delay="499"/>
                                          </p:stCondLst>
                                        </p:cTn>
                                        <p:tgtEl>
                                          <p:spTgt spid="95"/>
                                        </p:tgtEl>
                                        <p:attrNameLst>
                                          <p:attrName>style.visibility</p:attrName>
                                        </p:attrNameLst>
                                      </p:cBhvr>
                                      <p:to>
                                        <p:strVal val="hidden"/>
                                      </p:to>
                                    </p:set>
                                  </p:childTnLst>
                                </p:cTn>
                              </p:par>
                            </p:childTnLst>
                          </p:cTn>
                        </p:par>
                      </p:childTnLst>
                    </p:cTn>
                  </p:par>
                </p:childTnLst>
              </p:cTn>
              <p:nextCondLst>
                <p:cond evt="onClick" delay="0">
                  <p:tgtEl>
                    <p:spTgt spid="95"/>
                  </p:tgtEl>
                </p:cond>
              </p:nextCondLst>
            </p:seq>
            <p:seq concurrent="1" nextAc="seek">
              <p:cTn id="32" restart="whenNotActive" fill="hold" evtFilter="cancelBubble" nodeType="interactiveSeq">
                <p:stCondLst>
                  <p:cond evt="onClick" delay="0">
                    <p:tgtEl>
                      <p:spTgt spid="96"/>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96"/>
                                        </p:tgtEl>
                                      </p:cBhvr>
                                    </p:animEffect>
                                    <p:set>
                                      <p:cBhvr>
                                        <p:cTn id="37" dur="1" fill="hold">
                                          <p:stCondLst>
                                            <p:cond delay="499"/>
                                          </p:stCondLst>
                                        </p:cTn>
                                        <p:tgtEl>
                                          <p:spTgt spid="96"/>
                                        </p:tgtEl>
                                        <p:attrNameLst>
                                          <p:attrName>style.visibility</p:attrName>
                                        </p:attrNameLst>
                                      </p:cBhvr>
                                      <p:to>
                                        <p:strVal val="hidden"/>
                                      </p:to>
                                    </p:set>
                                  </p:childTnLst>
                                </p:cTn>
                              </p:par>
                            </p:childTnLst>
                          </p:cTn>
                        </p:par>
                      </p:childTnLst>
                    </p:cTn>
                  </p:par>
                </p:childTnLst>
              </p:cTn>
              <p:nextCondLst>
                <p:cond evt="onClick" delay="0">
                  <p:tgtEl>
                    <p:spTgt spid="96"/>
                  </p:tgtEl>
                </p:cond>
              </p:nextCondLst>
            </p:seq>
            <p:seq concurrent="1" nextAc="seek">
              <p:cTn id="38" restart="whenNotActive" fill="hold" evtFilter="cancelBubble" nodeType="interactiveSeq">
                <p:stCondLst>
                  <p:cond evt="onClick" delay="0">
                    <p:tgtEl>
                      <p:spTgt spid="97"/>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97"/>
                                        </p:tgtEl>
                                      </p:cBhvr>
                                    </p:animEffect>
                                    <p:set>
                                      <p:cBhvr>
                                        <p:cTn id="43" dur="1" fill="hold">
                                          <p:stCondLst>
                                            <p:cond delay="499"/>
                                          </p:stCondLst>
                                        </p:cTn>
                                        <p:tgtEl>
                                          <p:spTgt spid="97"/>
                                        </p:tgtEl>
                                        <p:attrNameLst>
                                          <p:attrName>style.visibility</p:attrName>
                                        </p:attrNameLst>
                                      </p:cBhvr>
                                      <p:to>
                                        <p:strVal val="hidden"/>
                                      </p:to>
                                    </p:set>
                                  </p:childTnLst>
                                </p:cTn>
                              </p:par>
                            </p:childTnLst>
                          </p:cTn>
                        </p:par>
                      </p:childTnLst>
                    </p:cTn>
                  </p:par>
                </p:childTnLst>
              </p:cTn>
              <p:nextCondLst>
                <p:cond evt="onClick" delay="0">
                  <p:tgtEl>
                    <p:spTgt spid="97"/>
                  </p:tgtEl>
                </p:cond>
              </p:nextCondLst>
            </p:seq>
            <p:seq concurrent="1" nextAc="seek">
              <p:cTn id="44" restart="whenNotActive" fill="hold" evtFilter="cancelBubble" nodeType="interactiveSeq">
                <p:stCondLst>
                  <p:cond evt="onClick" delay="0">
                    <p:tgtEl>
                      <p:spTgt spid="100"/>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100"/>
                                        </p:tgtEl>
                                      </p:cBhvr>
                                    </p:animEffect>
                                    <p:set>
                                      <p:cBhvr>
                                        <p:cTn id="49" dur="1" fill="hold">
                                          <p:stCondLst>
                                            <p:cond delay="499"/>
                                          </p:stCondLst>
                                        </p:cTn>
                                        <p:tgtEl>
                                          <p:spTgt spid="100"/>
                                        </p:tgtEl>
                                        <p:attrNameLst>
                                          <p:attrName>style.visibility</p:attrName>
                                        </p:attrNameLst>
                                      </p:cBhvr>
                                      <p:to>
                                        <p:strVal val="hidden"/>
                                      </p:to>
                                    </p:set>
                                  </p:childTnLst>
                                </p:cTn>
                              </p:par>
                            </p:childTnLst>
                          </p:cTn>
                        </p:par>
                      </p:childTnLst>
                    </p:cTn>
                  </p:par>
                </p:childTnLst>
              </p:cTn>
              <p:nextCondLst>
                <p:cond evt="onClick" delay="0">
                  <p:tgtEl>
                    <p:spTgt spid="100"/>
                  </p:tgtEl>
                </p:cond>
              </p:nextCondLst>
            </p:seq>
            <p:seq concurrent="1" nextAc="seek">
              <p:cTn id="50" restart="whenNotActive" fill="hold" evtFilter="cancelBubble" nodeType="interactiveSeq">
                <p:stCondLst>
                  <p:cond evt="onClick" delay="0">
                    <p:tgtEl>
                      <p:spTgt spid="46"/>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46"/>
                                        </p:tgtEl>
                                      </p:cBhvr>
                                    </p:animEffect>
                                    <p:set>
                                      <p:cBhvr>
                                        <p:cTn id="55"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56" restart="whenNotActive" fill="hold" evtFilter="cancelBubble" nodeType="interactiveSeq">
                <p:stCondLst>
                  <p:cond evt="onClick" delay="0">
                    <p:tgtEl>
                      <p:spTgt spid="48"/>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48"/>
                                        </p:tgtEl>
                                      </p:cBhvr>
                                    </p:animEffect>
                                    <p:set>
                                      <p:cBhvr>
                                        <p:cTn id="61"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62" restart="whenNotActive" fill="hold" evtFilter="cancelBubble" nodeType="interactiveSeq">
                <p:stCondLst>
                  <p:cond evt="onClick" delay="0">
                    <p:tgtEl>
                      <p:spTgt spid="49"/>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49"/>
                                        </p:tgtEl>
                                      </p:cBhvr>
                                    </p:animEffect>
                                    <p:set>
                                      <p:cBhvr>
                                        <p:cTn id="67"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68" restart="whenNotActive" fill="hold" evtFilter="cancelBubble" nodeType="interactiveSeq">
                <p:stCondLst>
                  <p:cond evt="onClick" delay="0">
                    <p:tgtEl>
                      <p:spTgt spid="52"/>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52"/>
                                        </p:tgtEl>
                                      </p:cBhvr>
                                    </p:animEffect>
                                    <p:set>
                                      <p:cBhvr>
                                        <p:cTn id="73"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childTnLst>
        </p:cTn>
      </p:par>
    </p:tnLst>
    <p:bldLst>
      <p:bldP spid="91" grpId="0" animBg="1"/>
      <p:bldP spid="92" grpId="0" animBg="1"/>
      <p:bldP spid="93" grpId="0" animBg="1"/>
      <p:bldP spid="94" grpId="0" animBg="1"/>
      <p:bldP spid="95" grpId="0" animBg="1"/>
      <p:bldP spid="97" grpId="0" animBg="1"/>
      <p:bldP spid="46" grpId="0" animBg="1"/>
      <p:bldP spid="48" grpId="0" animBg="1"/>
      <p:bldP spid="49" grpId="0" animBg="1"/>
      <p:bldP spid="96" grpId="0" animBg="1"/>
      <p:bldP spid="100" grpId="0" animBg="1"/>
      <p:bldP spid="5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5</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5" name="Straight Arrow Connector 4"/>
          <p:cNvCxnSpPr/>
          <p:nvPr/>
        </p:nvCxnSpPr>
        <p:spPr>
          <a:xfrm flipV="1">
            <a:off x="1419929" y="923918"/>
            <a:ext cx="0" cy="151216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 name="Straight Arrow Connector 5"/>
          <p:cNvCxnSpPr/>
          <p:nvPr/>
        </p:nvCxnSpPr>
        <p:spPr>
          <a:xfrm>
            <a:off x="1419929" y="2436086"/>
            <a:ext cx="2304256"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3652177" y="2251420"/>
                <a:ext cx="36004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𝑥</m:t>
                      </m:r>
                    </m:oMath>
                  </m:oMathPara>
                </a14:m>
                <a:endParaRPr lang="en-GB" sz="1400" dirty="0"/>
              </a:p>
            </p:txBody>
          </p:sp>
        </mc:Choice>
        <mc:Fallback xmlns="">
          <p:sp>
            <p:nvSpPr>
              <p:cNvPr id="7" name="TextBox 6"/>
              <p:cNvSpPr txBox="1">
                <a:spLocks noRot="1" noChangeAspect="1" noMove="1" noResize="1" noEditPoints="1" noAdjustHandles="1" noChangeArrowheads="1" noChangeShapeType="1" noTextEdit="1"/>
              </p:cNvSpPr>
              <p:nvPr/>
            </p:nvSpPr>
            <p:spPr>
              <a:xfrm>
                <a:off x="3652177" y="2251420"/>
                <a:ext cx="360040" cy="307777"/>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266610" y="617333"/>
                <a:ext cx="36004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𝑦</m:t>
                      </m:r>
                    </m:oMath>
                  </m:oMathPara>
                </a14:m>
                <a:endParaRPr lang="en-GB" sz="1400" dirty="0"/>
              </a:p>
            </p:txBody>
          </p:sp>
        </mc:Choice>
        <mc:Fallback xmlns="">
          <p:sp>
            <p:nvSpPr>
              <p:cNvPr id="8" name="TextBox 7"/>
              <p:cNvSpPr txBox="1">
                <a:spLocks noRot="1" noChangeAspect="1" noMove="1" noResize="1" noEditPoints="1" noAdjustHandles="1" noChangeArrowheads="1" noChangeShapeType="1" noTextEdit="1"/>
              </p:cNvSpPr>
              <p:nvPr/>
            </p:nvSpPr>
            <p:spPr>
              <a:xfrm>
                <a:off x="1266610" y="617333"/>
                <a:ext cx="360040" cy="307777"/>
              </a:xfrm>
              <a:prstGeom prst="rect">
                <a:avLst/>
              </a:prstGeom>
              <a:blipFill rotWithShape="0">
                <a:blip r:embed="rId3"/>
                <a:stretch>
                  <a:fillRect/>
                </a:stretch>
              </a:blipFill>
            </p:spPr>
            <p:txBody>
              <a:bodyPr/>
              <a:lstStyle/>
              <a:p>
                <a:r>
                  <a:rPr lang="en-GB">
                    <a:noFill/>
                  </a:rPr>
                  <a:t> </a:t>
                </a:r>
              </a:p>
            </p:txBody>
          </p:sp>
        </mc:Fallback>
      </mc:AlternateContent>
      <p:cxnSp>
        <p:nvCxnSpPr>
          <p:cNvPr id="9" name="Straight Connector 8"/>
          <p:cNvCxnSpPr/>
          <p:nvPr/>
        </p:nvCxnSpPr>
        <p:spPr>
          <a:xfrm>
            <a:off x="1239909" y="1139942"/>
            <a:ext cx="1692188" cy="1419255"/>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H="1">
            <a:off x="2623145" y="1499982"/>
            <a:ext cx="1029032" cy="1102588"/>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2766973" y="2229190"/>
            <a:ext cx="109537" cy="100014"/>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H="1">
            <a:off x="2676485" y="2229191"/>
            <a:ext cx="100013" cy="109537"/>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rot="2455285">
                <a:off x="1498069" y="1541502"/>
                <a:ext cx="1154363"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𝑦</m:t>
                      </m:r>
                      <m:r>
                        <a:rPr lang="en-GB" sz="1200" b="0" i="1" smtClean="0">
                          <a:latin typeface="Cambria Math"/>
                        </a:rPr>
                        <m:t>=−2</m:t>
                      </m:r>
                      <m:r>
                        <a:rPr lang="en-GB" sz="1200" b="0" i="1" smtClean="0">
                          <a:latin typeface="Cambria Math"/>
                        </a:rPr>
                        <m:t>𝑥</m:t>
                      </m:r>
                      <m:r>
                        <a:rPr lang="en-GB" sz="1200" b="0" i="1" smtClean="0">
                          <a:latin typeface="Cambria Math"/>
                        </a:rPr>
                        <m:t>+4</m:t>
                      </m:r>
                    </m:oMath>
                  </m:oMathPara>
                </a14:m>
                <a:endParaRPr lang="en-GB" sz="1200" dirty="0"/>
              </a:p>
            </p:txBody>
          </p:sp>
        </mc:Choice>
        <mc:Fallback xmlns="">
          <p:sp>
            <p:nvSpPr>
              <p:cNvPr id="13" name="TextBox 12"/>
              <p:cNvSpPr txBox="1">
                <a:spLocks noRot="1" noChangeAspect="1" noMove="1" noResize="1" noEditPoints="1" noAdjustHandles="1" noChangeArrowheads="1" noChangeShapeType="1" noTextEdit="1"/>
              </p:cNvSpPr>
              <p:nvPr/>
            </p:nvSpPr>
            <p:spPr>
              <a:xfrm rot="2455285">
                <a:off x="1498069" y="1541502"/>
                <a:ext cx="1154363" cy="276999"/>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004105" y="1571990"/>
                <a:ext cx="2880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𝑙</m:t>
                      </m:r>
                    </m:oMath>
                  </m:oMathPara>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a:off x="3004105" y="1571990"/>
                <a:ext cx="288032" cy="369332"/>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771857" y="2724118"/>
                <a:ext cx="3240360" cy="1538242"/>
              </a:xfrm>
              <a:prstGeom prst="rect">
                <a:avLst/>
              </a:prstGeom>
              <a:noFill/>
            </p:spPr>
            <p:txBody>
              <a:bodyPr wrap="square" rtlCol="0">
                <a:spAutoFit/>
              </a:bodyPr>
              <a:lstStyle/>
              <a:p>
                <a:r>
                  <a:rPr lang="en-GB" sz="1600" dirty="0"/>
                  <a:t>Determine the equation of the line </a:t>
                </a:r>
                <a14:m>
                  <m:oMath xmlns:m="http://schemas.openxmlformats.org/officeDocument/2006/math">
                    <m:r>
                      <a:rPr lang="en-GB" sz="1600" b="0" i="1" smtClean="0">
                        <a:latin typeface="Cambria Math"/>
                      </a:rPr>
                      <m:t>𝑙</m:t>
                    </m:r>
                  </m:oMath>
                </a14:m>
                <a:r>
                  <a:rPr lang="en-GB" sz="1600" dirty="0"/>
                  <a:t>.</a:t>
                </a:r>
              </a:p>
              <a:p>
                <a:r>
                  <a:rPr lang="en-GB" sz="1600" b="1" dirty="0"/>
                  <a:t>Known point on </a:t>
                </a:r>
                <a14:m>
                  <m:oMath xmlns:m="http://schemas.openxmlformats.org/officeDocument/2006/math">
                    <m:r>
                      <a:rPr lang="en-GB" sz="1600" b="1" i="1" smtClean="0">
                        <a:latin typeface="Cambria Math"/>
                      </a:rPr>
                      <m:t>𝒍</m:t>
                    </m:r>
                  </m:oMath>
                </a14:m>
                <a:r>
                  <a:rPr lang="en-GB" sz="1600" b="1" dirty="0"/>
                  <a:t>:</a:t>
                </a:r>
              </a:p>
              <a:p>
                <a:pPr/>
                <a14:m>
                  <m:oMathPara xmlns:m="http://schemas.openxmlformats.org/officeDocument/2006/math">
                    <m:oMathParaPr>
                      <m:jc m:val="centerGroup"/>
                    </m:oMathParaPr>
                    <m:oMath xmlns:m="http://schemas.openxmlformats.org/officeDocument/2006/math">
                      <m:d>
                        <m:dPr>
                          <m:ctrlPr>
                            <a:rPr lang="en-GB" sz="1600" b="1" i="1" smtClean="0">
                              <a:latin typeface="Cambria Math" panose="02040503050406030204" pitchFamily="18" charset="0"/>
                            </a:rPr>
                          </m:ctrlPr>
                        </m:dPr>
                        <m:e>
                          <m:r>
                            <a:rPr lang="en-GB" sz="1600" b="1" i="1" smtClean="0">
                              <a:latin typeface="Cambria Math"/>
                            </a:rPr>
                            <m:t>𝟐</m:t>
                          </m:r>
                          <m:r>
                            <a:rPr lang="en-GB" sz="1600" b="1" i="1" smtClean="0">
                              <a:latin typeface="Cambria Math"/>
                            </a:rPr>
                            <m:t>,</m:t>
                          </m:r>
                          <m:r>
                            <a:rPr lang="en-GB" sz="1600" b="1" i="1" smtClean="0">
                              <a:latin typeface="Cambria Math"/>
                            </a:rPr>
                            <m:t>𝟎</m:t>
                          </m:r>
                        </m:e>
                      </m:d>
                    </m:oMath>
                  </m:oMathPara>
                </a14:m>
                <a:endParaRPr lang="en-GB" sz="1600" b="1" dirty="0"/>
              </a:p>
              <a:p>
                <a:r>
                  <a:rPr lang="en-GB" sz="1600" b="1" dirty="0"/>
                  <a:t>So equation of </a:t>
                </a:r>
                <a14:m>
                  <m:oMath xmlns:m="http://schemas.openxmlformats.org/officeDocument/2006/math">
                    <m:r>
                      <a:rPr lang="en-GB" sz="1600" b="1" i="1" smtClean="0">
                        <a:latin typeface="Cambria Math"/>
                      </a:rPr>
                      <m:t>𝒍</m:t>
                    </m:r>
                  </m:oMath>
                </a14:m>
                <a:r>
                  <a:rPr lang="en-GB" sz="1600" b="1" dirty="0"/>
                  <a:t>:</a:t>
                </a:r>
              </a:p>
              <a:p>
                <a:pPr/>
                <a14:m>
                  <m:oMathPara xmlns:m="http://schemas.openxmlformats.org/officeDocument/2006/math">
                    <m:oMathParaPr>
                      <m:jc m:val="centerGroup"/>
                    </m:oMathParaPr>
                    <m:oMath xmlns:m="http://schemas.openxmlformats.org/officeDocument/2006/math">
                      <m:r>
                        <a:rPr lang="en-GB" sz="1600" b="1" i="1" smtClean="0">
                          <a:latin typeface="Cambria Math"/>
                        </a:rPr>
                        <m:t>𝒚</m:t>
                      </m:r>
                      <m:r>
                        <a:rPr lang="en-GB" sz="1600" b="1" i="1" smtClean="0">
                          <a:latin typeface="Cambria Math"/>
                        </a:rPr>
                        <m:t>=</m:t>
                      </m:r>
                      <m:f>
                        <m:fPr>
                          <m:ctrlPr>
                            <a:rPr lang="en-GB" sz="1600" b="1" i="1" smtClean="0">
                              <a:latin typeface="Cambria Math" panose="02040503050406030204" pitchFamily="18" charset="0"/>
                            </a:rPr>
                          </m:ctrlPr>
                        </m:fPr>
                        <m:num>
                          <m:r>
                            <a:rPr lang="en-GB" sz="1600" b="1" i="1" smtClean="0">
                              <a:latin typeface="Cambria Math"/>
                            </a:rPr>
                            <m:t>𝟏</m:t>
                          </m:r>
                        </m:num>
                        <m:den>
                          <m:r>
                            <a:rPr lang="en-GB" sz="1600" b="1" i="1" smtClean="0">
                              <a:latin typeface="Cambria Math"/>
                            </a:rPr>
                            <m:t>𝟐</m:t>
                          </m:r>
                        </m:den>
                      </m:f>
                      <m:r>
                        <a:rPr lang="en-GB" sz="1600" b="1" i="1" smtClean="0">
                          <a:latin typeface="Cambria Math"/>
                        </a:rPr>
                        <m:t>𝒙</m:t>
                      </m:r>
                      <m:r>
                        <a:rPr lang="en-GB" sz="1600" b="1" i="1" smtClean="0">
                          <a:latin typeface="Cambria Math"/>
                        </a:rPr>
                        <m:t>−</m:t>
                      </m:r>
                      <m:r>
                        <a:rPr lang="en-GB" sz="1600" b="1" i="1" smtClean="0">
                          <a:latin typeface="Cambria Math"/>
                        </a:rPr>
                        <m:t>𝟏</m:t>
                      </m:r>
                    </m:oMath>
                  </m:oMathPara>
                </a14:m>
                <a:endParaRPr lang="en-GB" sz="1600" b="1" dirty="0"/>
              </a:p>
            </p:txBody>
          </p:sp>
        </mc:Choice>
        <mc:Fallback xmlns="">
          <p:sp>
            <p:nvSpPr>
              <p:cNvPr id="15" name="TextBox 14"/>
              <p:cNvSpPr txBox="1">
                <a:spLocks noRot="1" noChangeAspect="1" noMove="1" noResize="1" noEditPoints="1" noAdjustHandles="1" noChangeArrowheads="1" noChangeShapeType="1" noTextEdit="1"/>
              </p:cNvSpPr>
              <p:nvPr/>
            </p:nvSpPr>
            <p:spPr>
              <a:xfrm>
                <a:off x="771857" y="2724118"/>
                <a:ext cx="3240360" cy="1538242"/>
              </a:xfrm>
              <a:prstGeom prst="rect">
                <a:avLst/>
              </a:prstGeom>
              <a:blipFill rotWithShape="0">
                <a:blip r:embed="rId6"/>
                <a:stretch>
                  <a:fillRect l="-1130" t="-1190" r="-377"/>
                </a:stretch>
              </a:blipFill>
            </p:spPr>
            <p:txBody>
              <a:bodyPr/>
              <a:lstStyle/>
              <a:p>
                <a:r>
                  <a:rPr lang="en-GB">
                    <a:noFill/>
                  </a:rPr>
                  <a:t> </a:t>
                </a:r>
              </a:p>
            </p:txBody>
          </p:sp>
        </mc:Fallback>
      </mc:AlternateContent>
      <p:sp>
        <p:nvSpPr>
          <p:cNvPr id="16" name="Rectangle 15"/>
          <p:cNvSpPr/>
          <p:nvPr/>
        </p:nvSpPr>
        <p:spPr>
          <a:xfrm>
            <a:off x="292224" y="771221"/>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7</a:t>
            </a:r>
          </a:p>
        </p:txBody>
      </p:sp>
      <p:sp>
        <p:nvSpPr>
          <p:cNvPr id="17" name="Rectangle 16"/>
          <p:cNvSpPr/>
          <p:nvPr/>
        </p:nvSpPr>
        <p:spPr>
          <a:xfrm>
            <a:off x="841895" y="3043380"/>
            <a:ext cx="3132604" cy="121897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pic>
        <p:nvPicPr>
          <p:cNvPr id="18" name="Picture 17"/>
          <p:cNvPicPr>
            <a:picLocks noChangeAspect="1"/>
          </p:cNvPicPr>
          <p:nvPr/>
        </p:nvPicPr>
        <p:blipFill>
          <a:blip r:embed="rId7"/>
          <a:stretch>
            <a:fillRect/>
          </a:stretch>
        </p:blipFill>
        <p:spPr>
          <a:xfrm>
            <a:off x="4623375" y="1211949"/>
            <a:ext cx="4201870" cy="2746185"/>
          </a:xfrm>
          <a:prstGeom prst="rect">
            <a:avLst/>
          </a:prstGeom>
        </p:spPr>
      </p:pic>
      <p:sp>
        <p:nvSpPr>
          <p:cNvPr id="19" name="Rectangle 18"/>
          <p:cNvSpPr/>
          <p:nvPr/>
        </p:nvSpPr>
        <p:spPr>
          <a:xfrm>
            <a:off x="4427412" y="761522"/>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9</a:t>
            </a:r>
          </a:p>
        </p:txBody>
      </p:sp>
      <mc:AlternateContent xmlns:mc="http://schemas.openxmlformats.org/markup-compatibility/2006" xmlns:a14="http://schemas.microsoft.com/office/drawing/2010/main">
        <mc:Choice Requires="a14">
          <p:sp>
            <p:nvSpPr>
              <p:cNvPr id="20" name="TextBox 19"/>
              <p:cNvSpPr txBox="1"/>
              <p:nvPr/>
            </p:nvSpPr>
            <p:spPr>
              <a:xfrm>
                <a:off x="4744472" y="659922"/>
                <a:ext cx="3957207" cy="646331"/>
              </a:xfrm>
              <a:prstGeom prst="rect">
                <a:avLst/>
              </a:prstGeom>
              <a:noFill/>
            </p:spPr>
            <p:txBody>
              <a:bodyPr wrap="square" rtlCol="0">
                <a:spAutoFit/>
              </a:bodyPr>
              <a:lstStyle/>
              <a:p>
                <a:r>
                  <a:rPr lang="en-GB" b="0" dirty="0"/>
                  <a:t>[AQA IGCSEFM June 2012 Paper 1 Q11] </a:t>
                </a:r>
                <a14:m>
                  <m:oMath xmlns:m="http://schemas.openxmlformats.org/officeDocument/2006/math">
                    <m:r>
                      <a:rPr lang="en-GB" b="0" i="1" smtClean="0">
                        <a:latin typeface="Cambria Math" panose="02040503050406030204" pitchFamily="18" charset="0"/>
                      </a:rPr>
                      <m:t>𝑂𝐴𝐵𝐶</m:t>
                    </m:r>
                  </m:oMath>
                </a14:m>
                <a:r>
                  <a:rPr lang="en-GB" dirty="0"/>
                  <a:t> is a kite.</a:t>
                </a:r>
              </a:p>
            </p:txBody>
          </p:sp>
        </mc:Choice>
        <mc:Fallback xmlns="">
          <p:sp>
            <p:nvSpPr>
              <p:cNvPr id="20" name="TextBox 19"/>
              <p:cNvSpPr txBox="1">
                <a:spLocks noRot="1" noChangeAspect="1" noMove="1" noResize="1" noEditPoints="1" noAdjustHandles="1" noChangeArrowheads="1" noChangeShapeType="1" noTextEdit="1"/>
              </p:cNvSpPr>
              <p:nvPr/>
            </p:nvSpPr>
            <p:spPr>
              <a:xfrm>
                <a:off x="4744472" y="659922"/>
                <a:ext cx="3957207" cy="646331"/>
              </a:xfrm>
              <a:prstGeom prst="rect">
                <a:avLst/>
              </a:prstGeom>
              <a:blipFill rotWithShape="0">
                <a:blip r:embed="rId8"/>
                <a:stretch>
                  <a:fillRect l="-1233" t="-4717" b="-141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715444" y="4262359"/>
                <a:ext cx="4339656" cy="2782813"/>
              </a:xfrm>
              <a:prstGeom prst="rect">
                <a:avLst/>
              </a:prstGeom>
              <a:noFill/>
            </p:spPr>
            <p:txBody>
              <a:bodyPr wrap="square" rtlCol="0">
                <a:spAutoFit/>
              </a:bodyPr>
              <a:lstStyle/>
              <a:p>
                <a:pPr/>
                <a:r>
                  <a:rPr lang="en-GB" dirty="0"/>
                  <a:t>a) Work out the equation of </a:t>
                </a:r>
                <a14:m>
                  <m:oMath xmlns:m="http://schemas.openxmlformats.org/officeDocument/2006/math">
                    <m:r>
                      <a:rPr lang="en-GB" i="1">
                        <a:latin typeface="Cambria Math" panose="02040503050406030204" pitchFamily="18" charset="0"/>
                      </a:rPr>
                      <m:t>𝐴𝐶</m:t>
                    </m:r>
                  </m:oMath>
                </a14:m>
                <a:r>
                  <a:rPr lang="en-GB" dirty="0"/>
                  <a:t>.</a:t>
                </a:r>
                <a:br>
                  <a:rPr lang="en-GB" dirty="0"/>
                </a:b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𝟑</m:t>
                          </m:r>
                        </m:den>
                      </m:f>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𝟒</m:t>
                      </m:r>
                    </m:oMath>
                  </m:oMathPara>
                </a14:m>
                <a:endParaRPr lang="en-GB" b="1" dirty="0"/>
              </a:p>
              <a:p>
                <a:r>
                  <a:rPr lang="en-GB" dirty="0"/>
                  <a:t>b) Work out the coordinates of </a:t>
                </a:r>
                <a14:m>
                  <m:oMath xmlns:m="http://schemas.openxmlformats.org/officeDocument/2006/math">
                    <m:r>
                      <a:rPr lang="en-GB" i="1">
                        <a:latin typeface="Cambria Math" panose="02040503050406030204" pitchFamily="18" charset="0"/>
                      </a:rPr>
                      <m:t>𝐵</m:t>
                    </m:r>
                  </m:oMath>
                </a14:m>
                <a:r>
                  <a:rPr lang="en-GB" dirty="0"/>
                  <a:t>.</a:t>
                </a:r>
              </a:p>
              <a:p>
                <a:pPr/>
                <a:r>
                  <a:rPr lang="en-GB" b="1" dirty="0"/>
                  <a:t>   Intersection of </a:t>
                </a:r>
                <a14:m>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𝟑</m:t>
                    </m:r>
                    <m:r>
                      <a:rPr lang="en-GB" b="1" i="1" smtClean="0">
                        <a:latin typeface="Cambria Math" panose="02040503050406030204" pitchFamily="18" charset="0"/>
                      </a:rPr>
                      <m:t>𝒙</m:t>
                    </m:r>
                  </m:oMath>
                </a14:m>
                <a:r>
                  <a:rPr lang="en-GB" b="1" dirty="0"/>
                  <a:t> and </a:t>
                </a:r>
                <a14:m>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𝟑</m:t>
                        </m:r>
                      </m:den>
                    </m:f>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𝟒</m:t>
                    </m:r>
                    <m:r>
                      <a:rPr lang="en-GB" b="1" i="0" smtClean="0">
                        <a:latin typeface="Cambria Math" panose="02040503050406030204" pitchFamily="18" charset="0"/>
                      </a:rPr>
                      <m:t>:</m:t>
                    </m:r>
                  </m:oMath>
                </a14:m>
                <a:br>
                  <a:rPr lang="en-GB" b="1" dirty="0"/>
                </a:br>
                <a:r>
                  <a:rPr lang="en-GB" b="1" dirty="0"/>
                  <a:t>   </a:t>
                </a:r>
                <a14:m>
                  <m:oMath xmlns:m="http://schemas.openxmlformats.org/officeDocument/2006/math">
                    <m:r>
                      <a:rPr lang="en-GB" b="1" i="1" smtClean="0">
                        <a:latin typeface="Cambria Math" panose="02040503050406030204" pitchFamily="18" charset="0"/>
                      </a:rPr>
                      <m:t>𝟑</m:t>
                    </m:r>
                    <m:r>
                      <a:rPr lang="en-GB" b="1" i="1" smtClean="0">
                        <a:latin typeface="Cambria Math" panose="02040503050406030204" pitchFamily="18" charset="0"/>
                      </a:rPr>
                      <m:t>𝒙</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𝟑</m:t>
                        </m:r>
                      </m:den>
                    </m:f>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𝟒</m:t>
                    </m:r>
                    <m:r>
                      <a:rPr lang="en-GB" b="1" i="0" smtClean="0">
                        <a:latin typeface="Cambria Math" panose="02040503050406030204" pitchFamily="18" charset="0"/>
                      </a:rPr>
                      <m:t>    →   </m:t>
                    </m:r>
                    <m:r>
                      <a:rPr lang="en-GB" b="1" i="1" smtClean="0">
                        <a:latin typeface="Cambria Math" panose="02040503050406030204" pitchFamily="18" charset="0"/>
                      </a:rPr>
                      <m:t>𝟗</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𝟏𝟐</m:t>
                    </m:r>
                  </m:oMath>
                </a14:m>
                <a:br>
                  <a:rPr lang="en-GB" b="1" dirty="0"/>
                </a:b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  </m:t>
                      </m:r>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𝟑</m:t>
                      </m:r>
                      <m:r>
                        <a:rPr lang="en-GB" b="1" i="1" smtClean="0">
                          <a:latin typeface="Cambria Math" panose="02040503050406030204" pitchFamily="18" charset="0"/>
                        </a:rPr>
                        <m:t>.</m:t>
                      </m:r>
                      <m:r>
                        <a:rPr lang="en-GB" b="1" i="1" smtClean="0">
                          <a:latin typeface="Cambria Math" panose="02040503050406030204" pitchFamily="18" charset="0"/>
                        </a:rPr>
                        <m:t>𝟔</m:t>
                      </m:r>
                    </m:oMath>
                    <m:oMath xmlns:m="http://schemas.openxmlformats.org/officeDocument/2006/math">
                      <m:r>
                        <a:rPr lang="en-GB" b="1" i="1" smtClean="0">
                          <a:latin typeface="Cambria Math" panose="02040503050406030204" pitchFamily="18" charset="0"/>
                        </a:rPr>
                        <m:t>𝑩</m:t>
                      </m:r>
                      <m:d>
                        <m:dPr>
                          <m:ctrlPr>
                            <a:rPr lang="en-GB" b="1" i="1" smtClean="0">
                              <a:latin typeface="Cambria Math" panose="02040503050406030204" pitchFamily="18" charset="0"/>
                            </a:rPr>
                          </m:ctrlPr>
                        </m:dPr>
                        <m:e>
                          <m:r>
                            <a:rPr lang="en-GB" b="1" i="1" smtClean="0">
                              <a:latin typeface="Cambria Math" panose="02040503050406030204" pitchFamily="18" charset="0"/>
                            </a:rPr>
                            <m:t>𝟐</m:t>
                          </m:r>
                          <m:r>
                            <a:rPr lang="en-GB" b="1" i="1" smtClean="0">
                              <a:latin typeface="Cambria Math" panose="02040503050406030204" pitchFamily="18" charset="0"/>
                            </a:rPr>
                            <m:t>.</m:t>
                          </m:r>
                          <m:r>
                            <a:rPr lang="en-GB" b="1" i="1" smtClean="0">
                              <a:latin typeface="Cambria Math" panose="02040503050406030204" pitchFamily="18" charset="0"/>
                            </a:rPr>
                            <m:t>𝟒</m:t>
                          </m:r>
                          <m:r>
                            <a:rPr lang="en-GB" b="1" i="1" smtClean="0">
                              <a:latin typeface="Cambria Math" panose="02040503050406030204" pitchFamily="18" charset="0"/>
                            </a:rPr>
                            <m:t>, </m:t>
                          </m:r>
                          <m:r>
                            <a:rPr lang="en-GB" b="1" i="1" smtClean="0">
                              <a:latin typeface="Cambria Math" panose="02040503050406030204" pitchFamily="18" charset="0"/>
                            </a:rPr>
                            <m:t>𝟕</m:t>
                          </m:r>
                          <m:r>
                            <a:rPr lang="en-GB" b="1" i="1" smtClean="0">
                              <a:latin typeface="Cambria Math" panose="02040503050406030204" pitchFamily="18" charset="0"/>
                            </a:rPr>
                            <m:t>.</m:t>
                          </m:r>
                          <m:r>
                            <a:rPr lang="en-GB" b="1" i="1" smtClean="0">
                              <a:latin typeface="Cambria Math" panose="02040503050406030204" pitchFamily="18" charset="0"/>
                            </a:rPr>
                            <m:t>𝟐</m:t>
                          </m:r>
                        </m:e>
                      </m:d>
                    </m:oMath>
                  </m:oMathPara>
                </a14:m>
                <a:endParaRPr lang="en-GB" b="1" i="1" dirty="0"/>
              </a:p>
              <a:p>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4715444" y="4262359"/>
                <a:ext cx="4339656" cy="2782813"/>
              </a:xfrm>
              <a:prstGeom prst="rect">
                <a:avLst/>
              </a:prstGeom>
              <a:blipFill rotWithShape="0">
                <a:blip r:embed="rId9"/>
                <a:stretch>
                  <a:fillRect l="-1266" t="-1094"/>
                </a:stretch>
              </a:blipFill>
            </p:spPr>
            <p:txBody>
              <a:bodyPr/>
              <a:lstStyle/>
              <a:p>
                <a:r>
                  <a:rPr lang="en-GB">
                    <a:noFill/>
                  </a:rPr>
                  <a:t> </a:t>
                </a:r>
              </a:p>
            </p:txBody>
          </p:sp>
        </mc:Fallback>
      </mc:AlternateContent>
      <p:sp>
        <p:nvSpPr>
          <p:cNvPr id="22" name="Rectangle 21"/>
          <p:cNvSpPr/>
          <p:nvPr/>
        </p:nvSpPr>
        <p:spPr>
          <a:xfrm>
            <a:off x="4932040" y="5397500"/>
            <a:ext cx="4110360" cy="1346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3" name="Rectangle 22"/>
          <p:cNvSpPr/>
          <p:nvPr/>
        </p:nvSpPr>
        <p:spPr>
          <a:xfrm>
            <a:off x="6156176" y="4584699"/>
            <a:ext cx="1755924" cy="5085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mc:AlternateContent xmlns:mc="http://schemas.openxmlformats.org/markup-compatibility/2006" xmlns:a14="http://schemas.microsoft.com/office/drawing/2010/main">
        <mc:Choice Requires="a14">
          <p:sp>
            <p:nvSpPr>
              <p:cNvPr id="24" name="TextBox 23"/>
              <p:cNvSpPr txBox="1"/>
              <p:nvPr/>
            </p:nvSpPr>
            <p:spPr>
              <a:xfrm>
                <a:off x="749135" y="4304451"/>
                <a:ext cx="3240360" cy="25247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𝐴</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3,7</m:t>
                          </m:r>
                        </m:e>
                      </m:d>
                      <m:r>
                        <a:rPr lang="en-GB" sz="1600" b="0" i="1" smtClean="0">
                          <a:latin typeface="Cambria Math" panose="02040503050406030204" pitchFamily="18" charset="0"/>
                        </a:rPr>
                        <m:t>, </m:t>
                      </m:r>
                      <m:r>
                        <a:rPr lang="en-GB" sz="1600" b="0" i="1" smtClean="0">
                          <a:latin typeface="Cambria Math" panose="02040503050406030204" pitchFamily="18" charset="0"/>
                        </a:rPr>
                        <m:t>𝐵</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5,13</m:t>
                          </m:r>
                        </m:e>
                      </m:d>
                    </m:oMath>
                  </m:oMathPara>
                </a14:m>
                <a:endParaRPr lang="en-GB" sz="1600" b="0" dirty="0"/>
              </a:p>
              <a:p>
                <a:r>
                  <a:rPr lang="en-GB" sz="1600" dirty="0"/>
                  <a:t>Find the equation of the line passing through </a:t>
                </a:r>
                <a14:m>
                  <m:oMath xmlns:m="http://schemas.openxmlformats.org/officeDocument/2006/math">
                    <m:r>
                      <a:rPr lang="en-GB" sz="1600" b="0" i="1" smtClean="0">
                        <a:latin typeface="Cambria Math" panose="02040503050406030204" pitchFamily="18" charset="0"/>
                      </a:rPr>
                      <m:t>𝐵</m:t>
                    </m:r>
                  </m:oMath>
                </a14:m>
                <a:r>
                  <a:rPr lang="en-GB" sz="1600" dirty="0"/>
                  <a:t> and is perpendicular to the line passing through </a:t>
                </a:r>
                <a14:m>
                  <m:oMath xmlns:m="http://schemas.openxmlformats.org/officeDocument/2006/math">
                    <m:r>
                      <a:rPr lang="en-GB" sz="1600" b="0" i="1" smtClean="0">
                        <a:latin typeface="Cambria Math" panose="02040503050406030204" pitchFamily="18" charset="0"/>
                      </a:rPr>
                      <m:t>𝐴</m:t>
                    </m:r>
                  </m:oMath>
                </a14:m>
                <a:r>
                  <a:rPr lang="en-GB" sz="1600" dirty="0"/>
                  <a:t> and </a:t>
                </a:r>
                <a14:m>
                  <m:oMath xmlns:m="http://schemas.openxmlformats.org/officeDocument/2006/math">
                    <m:r>
                      <a:rPr lang="en-GB" sz="1600" b="0" i="1" smtClean="0">
                        <a:latin typeface="Cambria Math" panose="02040503050406030204" pitchFamily="18" charset="0"/>
                      </a:rPr>
                      <m:t>𝐵</m:t>
                    </m:r>
                  </m:oMath>
                </a14:m>
                <a:r>
                  <a:rPr lang="en-GB" sz="1600" dirty="0"/>
                  <a:t>, giving your answer in the form </a:t>
                </a:r>
                <a14:m>
                  <m:oMath xmlns:m="http://schemas.openxmlformats.org/officeDocument/2006/math">
                    <m:r>
                      <a:rPr lang="en-GB" sz="1600" b="0" i="1" smtClean="0">
                        <a:latin typeface="Cambria Math" panose="02040503050406030204" pitchFamily="18" charset="0"/>
                      </a:rPr>
                      <m:t>𝑎𝑥</m:t>
                    </m:r>
                    <m:r>
                      <a:rPr lang="en-GB" sz="1600" b="0" i="1" smtClean="0">
                        <a:latin typeface="Cambria Math" panose="02040503050406030204" pitchFamily="18" charset="0"/>
                      </a:rPr>
                      <m:t>+</m:t>
                    </m:r>
                    <m:r>
                      <a:rPr lang="en-GB" sz="1600" b="0" i="1" smtClean="0">
                        <a:latin typeface="Cambria Math" panose="02040503050406030204" pitchFamily="18" charset="0"/>
                      </a:rPr>
                      <m:t>𝑏𝑦</m:t>
                    </m:r>
                    <m:r>
                      <a:rPr lang="en-GB" sz="1600" b="0" i="1" smtClean="0">
                        <a:latin typeface="Cambria Math" panose="02040503050406030204" pitchFamily="18" charset="0"/>
                      </a:rPr>
                      <m:t>+</m:t>
                    </m:r>
                    <m:r>
                      <a:rPr lang="en-GB" sz="1600" b="0" i="1" smtClean="0">
                        <a:latin typeface="Cambria Math" panose="02040503050406030204" pitchFamily="18" charset="0"/>
                      </a:rPr>
                      <m:t>𝑐</m:t>
                    </m:r>
                  </m:oMath>
                </a14:m>
                <a:r>
                  <a:rPr lang="en-GB" sz="1600" dirty="0"/>
                  <a:t>, where </a:t>
                </a:r>
                <a14:m>
                  <m:oMath xmlns:m="http://schemas.openxmlformats.org/officeDocument/2006/math">
                    <m:r>
                      <a:rPr lang="en-GB" sz="1600" b="0" i="1" smtClean="0">
                        <a:latin typeface="Cambria Math" panose="02040503050406030204" pitchFamily="18" charset="0"/>
                      </a:rPr>
                      <m:t>𝑎</m:t>
                    </m:r>
                    <m:r>
                      <a:rPr lang="en-GB" sz="1600" b="0" i="1" smtClean="0">
                        <a:latin typeface="Cambria Math" panose="02040503050406030204" pitchFamily="18" charset="0"/>
                      </a:rPr>
                      <m:t>,</m:t>
                    </m:r>
                    <m:r>
                      <a:rPr lang="en-GB" sz="1600" b="0" i="1" smtClean="0">
                        <a:latin typeface="Cambria Math" panose="02040503050406030204" pitchFamily="18" charset="0"/>
                      </a:rPr>
                      <m:t>𝑏</m:t>
                    </m:r>
                    <m:r>
                      <a:rPr lang="en-GB" sz="1600" b="0" i="1" smtClean="0">
                        <a:latin typeface="Cambria Math" panose="02040503050406030204" pitchFamily="18" charset="0"/>
                      </a:rPr>
                      <m:t>,</m:t>
                    </m:r>
                    <m:r>
                      <a:rPr lang="en-GB" sz="1600" b="0" i="1" smtClean="0">
                        <a:latin typeface="Cambria Math" panose="02040503050406030204" pitchFamily="18" charset="0"/>
                      </a:rPr>
                      <m:t>𝑐</m:t>
                    </m:r>
                  </m:oMath>
                </a14:m>
                <a:r>
                  <a:rPr lang="en-GB" sz="1600" dirty="0"/>
                  <a:t> are integers.</a:t>
                </a:r>
              </a:p>
              <a:p>
                <a:pP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𝒚</m:t>
                      </m:r>
                      <m:r>
                        <a:rPr lang="en-GB" sz="1600" b="1" i="1" smtClean="0">
                          <a:latin typeface="Cambria Math" panose="02040503050406030204" pitchFamily="18" charset="0"/>
                        </a:rPr>
                        <m:t>−</m:t>
                      </m:r>
                      <m:r>
                        <a:rPr lang="en-GB" sz="1600" b="1" i="1" smtClean="0">
                          <a:latin typeface="Cambria Math" panose="02040503050406030204" pitchFamily="18" charset="0"/>
                        </a:rPr>
                        <m:t>𝟏𝟑</m:t>
                      </m:r>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𝟑</m:t>
                          </m:r>
                        </m:den>
                      </m:f>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𝟓</m:t>
                          </m:r>
                        </m:e>
                      </m:d>
                    </m:oMath>
                    <m:oMath xmlns:m="http://schemas.openxmlformats.org/officeDocument/2006/math">
                      <m:r>
                        <a:rPr lang="en-GB" sz="1600" b="1" i="1" smtClean="0">
                          <a:latin typeface="Cambria Math" panose="02040503050406030204" pitchFamily="18" charset="0"/>
                        </a:rPr>
                        <m:t>𝟑</m:t>
                      </m:r>
                      <m:r>
                        <a:rPr lang="en-GB" sz="1600" b="1" i="1" smtClean="0">
                          <a:latin typeface="Cambria Math" panose="02040503050406030204" pitchFamily="18" charset="0"/>
                        </a:rPr>
                        <m:t>𝒚</m:t>
                      </m:r>
                      <m:r>
                        <a:rPr lang="en-GB" sz="1600" b="1" i="1" smtClean="0">
                          <a:latin typeface="Cambria Math" panose="02040503050406030204" pitchFamily="18" charset="0"/>
                        </a:rPr>
                        <m:t>−</m:t>
                      </m:r>
                      <m:r>
                        <a:rPr lang="en-GB" sz="1600" b="1" i="1" smtClean="0">
                          <a:latin typeface="Cambria Math" panose="02040503050406030204" pitchFamily="18" charset="0"/>
                        </a:rPr>
                        <m:t>𝟑𝟗</m:t>
                      </m:r>
                      <m:r>
                        <a:rPr lang="en-GB" sz="1600" b="1" i="1" smtClean="0">
                          <a:latin typeface="Cambria Math" panose="02040503050406030204" pitchFamily="18" charset="0"/>
                        </a:rPr>
                        <m:t>=−</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𝟓</m:t>
                          </m:r>
                        </m:e>
                      </m:d>
                    </m:oMath>
                    <m:oMath xmlns:m="http://schemas.openxmlformats.org/officeDocument/2006/math">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𝟑</m:t>
                      </m:r>
                      <m:r>
                        <a:rPr lang="en-GB" sz="1600" b="1" i="1" smtClean="0">
                          <a:latin typeface="Cambria Math" panose="02040503050406030204" pitchFamily="18" charset="0"/>
                        </a:rPr>
                        <m:t>𝒚</m:t>
                      </m:r>
                      <m:r>
                        <a:rPr lang="en-GB" sz="1600" b="1" i="1" smtClean="0">
                          <a:latin typeface="Cambria Math" panose="02040503050406030204" pitchFamily="18" charset="0"/>
                        </a:rPr>
                        <m:t>−</m:t>
                      </m:r>
                      <m:r>
                        <a:rPr lang="en-GB" sz="1600" b="1" i="1" smtClean="0">
                          <a:latin typeface="Cambria Math" panose="02040503050406030204" pitchFamily="18" charset="0"/>
                        </a:rPr>
                        <m:t>𝟒𝟑</m:t>
                      </m:r>
                    </m:oMath>
                  </m:oMathPara>
                </a14:m>
                <a:endParaRPr lang="en-GB" sz="1600" b="1" dirty="0"/>
              </a:p>
            </p:txBody>
          </p:sp>
        </mc:Choice>
        <mc:Fallback xmlns="">
          <p:sp>
            <p:nvSpPr>
              <p:cNvPr id="24" name="TextBox 23"/>
              <p:cNvSpPr txBox="1">
                <a:spLocks noRot="1" noChangeAspect="1" noMove="1" noResize="1" noEditPoints="1" noAdjustHandles="1" noChangeArrowheads="1" noChangeShapeType="1" noTextEdit="1"/>
              </p:cNvSpPr>
              <p:nvPr/>
            </p:nvSpPr>
            <p:spPr>
              <a:xfrm>
                <a:off x="749135" y="4304451"/>
                <a:ext cx="3240360" cy="2524730"/>
              </a:xfrm>
              <a:prstGeom prst="rect">
                <a:avLst/>
              </a:prstGeom>
              <a:blipFill rotWithShape="0">
                <a:blip r:embed="rId10"/>
                <a:stretch>
                  <a:fillRect l="-1130" r="-565" b="-483"/>
                </a:stretch>
              </a:blipFill>
            </p:spPr>
            <p:txBody>
              <a:bodyPr/>
              <a:lstStyle/>
              <a:p>
                <a:r>
                  <a:rPr lang="en-GB">
                    <a:noFill/>
                  </a:rPr>
                  <a:t> </a:t>
                </a:r>
              </a:p>
            </p:txBody>
          </p:sp>
        </mc:Fallback>
      </mc:AlternateContent>
      <p:sp>
        <p:nvSpPr>
          <p:cNvPr id="25" name="Rectangle 24"/>
          <p:cNvSpPr/>
          <p:nvPr/>
        </p:nvSpPr>
        <p:spPr>
          <a:xfrm>
            <a:off x="292224" y="4440683"/>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8</a:t>
            </a:r>
          </a:p>
        </p:txBody>
      </p:sp>
      <p:sp>
        <p:nvSpPr>
          <p:cNvPr id="26" name="Rectangle 25"/>
          <p:cNvSpPr/>
          <p:nvPr/>
        </p:nvSpPr>
        <p:spPr>
          <a:xfrm>
            <a:off x="856891" y="5826194"/>
            <a:ext cx="3132604" cy="10029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7" name="TextBox 26"/>
          <p:cNvSpPr txBox="1"/>
          <p:nvPr/>
        </p:nvSpPr>
        <p:spPr>
          <a:xfrm>
            <a:off x="6322595" y="89857"/>
            <a:ext cx="2736304" cy="369332"/>
          </a:xfrm>
          <a:prstGeom prst="rect">
            <a:avLst/>
          </a:prstGeom>
          <a:noFill/>
        </p:spPr>
        <p:txBody>
          <a:bodyPr wrap="square" rtlCol="0">
            <a:spAutoFit/>
          </a:bodyPr>
          <a:lstStyle/>
          <a:p>
            <a:pPr algn="r"/>
            <a:r>
              <a:rPr lang="en-GB" dirty="0">
                <a:solidFill>
                  <a:schemeClr val="bg1"/>
                </a:solidFill>
              </a:rPr>
              <a:t>(On provided sheet)</a:t>
            </a:r>
          </a:p>
        </p:txBody>
      </p:sp>
    </p:spTree>
    <p:extLst>
      <p:ext uri="{BB962C8B-B14F-4D97-AF65-F5344CB8AC3E}">
        <p14:creationId xmlns:p14="http://schemas.microsoft.com/office/powerpoint/2010/main" val="15590325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8" restart="whenNotActive" fill="hold" evtFilter="cancelBubble" nodeType="interactiveSeq">
                <p:stCondLst>
                  <p:cond evt="onClick" delay="0">
                    <p:tgtEl>
                      <p:spTgt spid="2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2"/>
                                        </p:tgtEl>
                                      </p:cBhvr>
                                    </p:animEffect>
                                    <p:set>
                                      <p:cBhvr>
                                        <p:cTn id="13"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4" restart="whenNotActive" fill="hold" evtFilter="cancelBubble" nodeType="interactiveSeq">
                <p:stCondLst>
                  <p:cond evt="onClick" delay="0">
                    <p:tgtEl>
                      <p:spTgt spid="2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3"/>
                                        </p:tgtEl>
                                      </p:cBhvr>
                                    </p:animEffect>
                                    <p:set>
                                      <p:cBhvr>
                                        <p:cTn id="19"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20" restart="whenNotActive" fill="hold" evtFilter="cancelBubble" nodeType="interactiveSeq">
                <p:stCondLst>
                  <p:cond evt="onClick" delay="0">
                    <p:tgtEl>
                      <p:spTgt spid="2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6"/>
                                        </p:tgtEl>
                                      </p:cBhvr>
                                    </p:animEffect>
                                    <p:set>
                                      <p:cBhvr>
                                        <p:cTn id="25"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17" grpId="0" animBg="1"/>
      <p:bldP spid="22" grpId="0" animBg="1"/>
      <p:bldP spid="23" grpId="0" animBg="1"/>
      <p:bldP spid="2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5</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878405" y="748716"/>
                <a:ext cx="6552728" cy="5910079"/>
              </a:xfrm>
              <a:prstGeom prst="rect">
                <a:avLst/>
              </a:prstGeom>
              <a:noFill/>
            </p:spPr>
            <p:txBody>
              <a:bodyPr wrap="square" rtlCol="0">
                <a:spAutoFit/>
              </a:bodyPr>
              <a:lstStyle/>
              <a:p>
                <a:r>
                  <a:rPr lang="en-GB" sz="1600" b="0" dirty="0"/>
                  <a:t>Suppose </a:t>
                </a:r>
                <a14:m>
                  <m:oMath xmlns:m="http://schemas.openxmlformats.org/officeDocument/2006/math">
                    <m:r>
                      <a:rPr lang="en-GB" sz="1600" b="0" i="1" smtClean="0">
                        <a:latin typeface="Cambria Math" panose="02040503050406030204" pitchFamily="18" charset="0"/>
                      </a:rPr>
                      <m:t>𝑂</m:t>
                    </m:r>
                  </m:oMath>
                </a14:m>
                <a:r>
                  <a:rPr lang="en-GB" sz="1600" b="0" dirty="0"/>
                  <a:t> is the origin, and </a:t>
                </a:r>
                <a14:m>
                  <m:oMath xmlns:m="http://schemas.openxmlformats.org/officeDocument/2006/math">
                    <m:r>
                      <a:rPr lang="en-GB" sz="1600" b="0" i="1" smtClean="0">
                        <a:latin typeface="Cambria Math" panose="02040503050406030204" pitchFamily="18" charset="0"/>
                      </a:rPr>
                      <m:t>𝐴</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1,2</m:t>
                        </m:r>
                      </m:e>
                    </m:d>
                    <m:r>
                      <a:rPr lang="en-GB" sz="1600" b="0" i="1" smtClean="0">
                        <a:latin typeface="Cambria Math" panose="02040503050406030204" pitchFamily="18" charset="0"/>
                      </a:rPr>
                      <m:t>, </m:t>
                    </m:r>
                    <m:r>
                      <a:rPr lang="en-GB" sz="1600" b="0" i="1" smtClean="0">
                        <a:latin typeface="Cambria Math" panose="02040503050406030204" pitchFamily="18" charset="0"/>
                      </a:rPr>
                      <m:t>𝐵</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4,2</m:t>
                        </m:r>
                      </m:e>
                    </m:d>
                    <m:r>
                      <a:rPr lang="en-GB" sz="1600" b="0" i="1" smtClean="0">
                        <a:latin typeface="Cambria Math" panose="02040503050406030204" pitchFamily="18" charset="0"/>
                      </a:rPr>
                      <m:t>, </m:t>
                    </m:r>
                    <m:r>
                      <a:rPr lang="en-GB" sz="1600" b="0" i="1" smtClean="0">
                        <a:latin typeface="Cambria Math" panose="02040503050406030204" pitchFamily="18" charset="0"/>
                      </a:rPr>
                      <m:t>𝐶</m:t>
                    </m:r>
                    <m:r>
                      <a:rPr lang="en-GB" sz="1600" b="0" i="1" smtClean="0">
                        <a:latin typeface="Cambria Math" panose="02040503050406030204" pitchFamily="18" charset="0"/>
                      </a:rPr>
                      <m:t>(2.2, −0.4)</m:t>
                    </m:r>
                  </m:oMath>
                </a14:m>
                <a:r>
                  <a:rPr lang="en-GB" sz="1600" b="0" dirty="0"/>
                  <a:t>. </a:t>
                </a:r>
              </a:p>
              <a:p>
                <a:r>
                  <a:rPr lang="en-GB" sz="1600" b="0" dirty="0"/>
                  <a:t>Prove that </a:t>
                </a:r>
                <a14:m>
                  <m:oMath xmlns:m="http://schemas.openxmlformats.org/officeDocument/2006/math">
                    <m:r>
                      <a:rPr lang="en-GB" sz="1600" b="0" i="1" smtClean="0">
                        <a:latin typeface="Cambria Math" panose="02040503050406030204" pitchFamily="18" charset="0"/>
                      </a:rPr>
                      <m:t>𝑂𝐴𝐵𝐶</m:t>
                    </m:r>
                  </m:oMath>
                </a14:m>
                <a:r>
                  <a:rPr lang="en-GB" sz="1600" b="0" dirty="0"/>
                  <a:t> is a kite.</a:t>
                </a:r>
              </a:p>
              <a:p>
                <a:r>
                  <a:rPr lang="en-GB" sz="1600" dirty="0"/>
                  <a:t>(Hint: you need to prove </a:t>
                </a:r>
                <a:r>
                  <a:rPr lang="en-GB" sz="1600" b="1" dirty="0"/>
                  <a:t>two</a:t>
                </a:r>
                <a:r>
                  <a:rPr lang="en-GB" sz="1600" dirty="0"/>
                  <a:t> things as part of this.)</a:t>
                </a:r>
              </a:p>
              <a:p>
                <a:endParaRPr lang="en-GB" sz="1600" b="1" dirty="0"/>
              </a:p>
              <a:p>
                <a:r>
                  <a:rPr lang="en-GB" sz="1600" b="1" dirty="0"/>
                  <a:t>a) Prove that </a:t>
                </a:r>
                <a14:m>
                  <m:oMath xmlns:m="http://schemas.openxmlformats.org/officeDocument/2006/math">
                    <m:r>
                      <a:rPr lang="en-GB" sz="1600" b="1" i="1" smtClean="0">
                        <a:latin typeface="Cambria Math" panose="02040503050406030204" pitchFamily="18" charset="0"/>
                      </a:rPr>
                      <m:t>𝑶𝑩</m:t>
                    </m:r>
                  </m:oMath>
                </a14:m>
                <a:r>
                  <a:rPr lang="en-GB" sz="1600" b="1" dirty="0"/>
                  <a:t> is perpendicular to </a:t>
                </a:r>
                <a14:m>
                  <m:oMath xmlns:m="http://schemas.openxmlformats.org/officeDocument/2006/math">
                    <m:r>
                      <a:rPr lang="en-GB" sz="1600" b="1" i="1" smtClean="0">
                        <a:latin typeface="Cambria Math" panose="02040503050406030204" pitchFamily="18" charset="0"/>
                      </a:rPr>
                      <m:t>𝑨𝑪</m:t>
                    </m:r>
                  </m:oMath>
                </a14:m>
                <a:r>
                  <a:rPr lang="en-GB" sz="1600" b="1" dirty="0"/>
                  <a:t>:</a:t>
                </a:r>
              </a:p>
              <a:p>
                <a:pPr/>
                <a14:m>
                  <m:oMathPara xmlns:m="http://schemas.openxmlformats.org/officeDocument/2006/math">
                    <m:oMathParaPr>
                      <m:jc m:val="centerGroup"/>
                    </m:oMathParaPr>
                    <m:oMath xmlns:m="http://schemas.openxmlformats.org/officeDocument/2006/math">
                      <m:sSub>
                        <m:sSubPr>
                          <m:ctrlPr>
                            <a:rPr lang="en-GB" sz="1600" b="1" i="1" smtClean="0">
                              <a:latin typeface="Cambria Math" panose="02040503050406030204" pitchFamily="18" charset="0"/>
                            </a:rPr>
                          </m:ctrlPr>
                        </m:sSubPr>
                        <m:e>
                          <m:r>
                            <a:rPr lang="en-GB" sz="1600" b="1" i="1" smtClean="0">
                              <a:latin typeface="Cambria Math" panose="02040503050406030204" pitchFamily="18" charset="0"/>
                            </a:rPr>
                            <m:t>𝒎</m:t>
                          </m:r>
                        </m:e>
                        <m:sub>
                          <m:r>
                            <a:rPr lang="en-GB" sz="1600" b="1" i="1" smtClean="0">
                              <a:latin typeface="Cambria Math" panose="02040503050406030204" pitchFamily="18" charset="0"/>
                            </a:rPr>
                            <m:t>𝑶𝑩</m:t>
                          </m:r>
                        </m:sub>
                      </m:sSub>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𝟐</m:t>
                          </m:r>
                        </m:num>
                        <m:den>
                          <m:r>
                            <a:rPr lang="en-GB" sz="1600" b="1" i="1" smtClean="0">
                              <a:latin typeface="Cambria Math" panose="02040503050406030204" pitchFamily="18" charset="0"/>
                            </a:rPr>
                            <m:t>𝟒</m:t>
                          </m:r>
                        </m:den>
                      </m:f>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𝟐</m:t>
                          </m:r>
                        </m:den>
                      </m:f>
                    </m:oMath>
                    <m:oMath xmlns:m="http://schemas.openxmlformats.org/officeDocument/2006/math">
                      <m:sSub>
                        <m:sSubPr>
                          <m:ctrlPr>
                            <a:rPr lang="en-GB" sz="1600" b="1" i="1" smtClean="0">
                              <a:latin typeface="Cambria Math" panose="02040503050406030204" pitchFamily="18" charset="0"/>
                            </a:rPr>
                          </m:ctrlPr>
                        </m:sSubPr>
                        <m:e>
                          <m:r>
                            <a:rPr lang="en-GB" sz="1600" b="1" i="1" smtClean="0">
                              <a:latin typeface="Cambria Math" panose="02040503050406030204" pitchFamily="18" charset="0"/>
                            </a:rPr>
                            <m:t>𝒎</m:t>
                          </m:r>
                        </m:e>
                        <m:sub>
                          <m:r>
                            <a:rPr lang="en-GB" sz="1600" b="1" i="1" smtClean="0">
                              <a:latin typeface="Cambria Math" panose="02040503050406030204" pitchFamily="18" charset="0"/>
                            </a:rPr>
                            <m:t>𝑨𝑪</m:t>
                          </m:r>
                        </m:sub>
                      </m:sSub>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m:t>
                          </m:r>
                          <m:r>
                            <a:rPr lang="en-GB" sz="1600" b="1" i="1" smtClean="0">
                              <a:latin typeface="Cambria Math" panose="02040503050406030204" pitchFamily="18" charset="0"/>
                            </a:rPr>
                            <m:t>𝟐</m:t>
                          </m:r>
                          <m:r>
                            <a:rPr lang="en-GB" sz="1600" b="1" i="1" smtClean="0">
                              <a:latin typeface="Cambria Math" panose="02040503050406030204" pitchFamily="18" charset="0"/>
                            </a:rPr>
                            <m:t>.</m:t>
                          </m:r>
                          <m:r>
                            <a:rPr lang="en-GB" sz="1600" b="1" i="1" smtClean="0">
                              <a:latin typeface="Cambria Math" panose="02040503050406030204" pitchFamily="18" charset="0"/>
                            </a:rPr>
                            <m:t>𝟒</m:t>
                          </m:r>
                        </m:num>
                        <m:den>
                          <m:r>
                            <a:rPr lang="en-GB" sz="1600" b="1" i="1" smtClean="0">
                              <a:latin typeface="Cambria Math" panose="02040503050406030204" pitchFamily="18" charset="0"/>
                            </a:rPr>
                            <m:t>𝟏</m:t>
                          </m:r>
                          <m:r>
                            <a:rPr lang="en-GB" sz="1600" b="1" i="1" smtClean="0">
                              <a:latin typeface="Cambria Math" panose="02040503050406030204" pitchFamily="18" charset="0"/>
                            </a:rPr>
                            <m:t>.</m:t>
                          </m:r>
                          <m:r>
                            <a:rPr lang="en-GB" sz="1600" b="1" i="1" smtClean="0">
                              <a:latin typeface="Cambria Math" panose="02040503050406030204" pitchFamily="18" charset="0"/>
                            </a:rPr>
                            <m:t>𝟐</m:t>
                          </m:r>
                        </m:den>
                      </m:f>
                      <m:r>
                        <a:rPr lang="en-GB" sz="1600" b="1" i="1" smtClean="0">
                          <a:latin typeface="Cambria Math" panose="02040503050406030204" pitchFamily="18" charset="0"/>
                        </a:rPr>
                        <m:t>=−</m:t>
                      </m:r>
                      <m:r>
                        <a:rPr lang="en-GB" sz="1600" b="1" i="1" smtClean="0">
                          <a:latin typeface="Cambria Math" panose="02040503050406030204" pitchFamily="18" charset="0"/>
                        </a:rPr>
                        <m:t>𝟐</m:t>
                      </m:r>
                    </m:oMath>
                  </m:oMathPara>
                </a14:m>
                <a:br>
                  <a:rPr lang="en-GB" sz="1600" b="1" dirty="0"/>
                </a:br>
                <a14:m>
                  <m:oMath xmlns:m="http://schemas.openxmlformats.org/officeDocument/2006/math">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𝟐</m:t>
                        </m:r>
                      </m:den>
                    </m:f>
                    <m:r>
                      <a:rPr lang="en-GB" sz="1600" b="1" i="1" smtClean="0">
                        <a:latin typeface="Cambria Math" panose="02040503050406030204" pitchFamily="18" charset="0"/>
                      </a:rPr>
                      <m:t>×−</m:t>
                    </m:r>
                    <m:r>
                      <a:rPr lang="en-GB" sz="1600" b="1" i="1" smtClean="0">
                        <a:latin typeface="Cambria Math" panose="02040503050406030204" pitchFamily="18" charset="0"/>
                      </a:rPr>
                      <m:t>𝟐</m:t>
                    </m:r>
                    <m:r>
                      <a:rPr lang="en-GB" sz="1600" b="1" i="1" smtClean="0">
                        <a:latin typeface="Cambria Math" panose="02040503050406030204" pitchFamily="18" charset="0"/>
                      </a:rPr>
                      <m:t>=−</m:t>
                    </m:r>
                    <m:r>
                      <a:rPr lang="en-GB" sz="1600" b="1" i="1" smtClean="0">
                        <a:latin typeface="Cambria Math" panose="02040503050406030204" pitchFamily="18" charset="0"/>
                      </a:rPr>
                      <m:t>𝟏</m:t>
                    </m:r>
                    <m:r>
                      <a:rPr lang="en-GB" sz="1600" b="1" i="1" smtClean="0">
                        <a:latin typeface="Cambria Math" panose="02040503050406030204" pitchFamily="18" charset="0"/>
                      </a:rPr>
                      <m:t>∴</m:t>
                    </m:r>
                  </m:oMath>
                </a14:m>
                <a:r>
                  <a:rPr lang="en-GB" sz="1600" b="1" dirty="0"/>
                  <a:t> perpendicular.</a:t>
                </a:r>
              </a:p>
              <a:p>
                <a:endParaRPr lang="en-GB" sz="1600" b="1" dirty="0"/>
              </a:p>
              <a:p>
                <a:r>
                  <a:rPr lang="en-GB" sz="1600" b="1" dirty="0"/>
                  <a:t>b) Prove that </a:t>
                </a:r>
                <a14:m>
                  <m:oMath xmlns:m="http://schemas.openxmlformats.org/officeDocument/2006/math">
                    <m:r>
                      <a:rPr lang="en-GB" sz="1600" b="1" i="1" smtClean="0">
                        <a:latin typeface="Cambria Math" panose="02040503050406030204" pitchFamily="18" charset="0"/>
                      </a:rPr>
                      <m:t>𝑨𝑿</m:t>
                    </m:r>
                    <m:r>
                      <a:rPr lang="en-GB" sz="1600" b="1" i="1" smtClean="0">
                        <a:latin typeface="Cambria Math" panose="02040503050406030204" pitchFamily="18" charset="0"/>
                      </a:rPr>
                      <m:t>=</m:t>
                    </m:r>
                    <m:r>
                      <a:rPr lang="en-GB" sz="1600" b="1" i="1" smtClean="0">
                        <a:latin typeface="Cambria Math" panose="02040503050406030204" pitchFamily="18" charset="0"/>
                      </a:rPr>
                      <m:t>𝑿𝑪</m:t>
                    </m:r>
                  </m:oMath>
                </a14:m>
                <a:r>
                  <a:rPr lang="en-GB" sz="1600" b="1" dirty="0"/>
                  <a:t> where </a:t>
                </a:r>
                <a14:m>
                  <m:oMath xmlns:m="http://schemas.openxmlformats.org/officeDocument/2006/math">
                    <m:r>
                      <a:rPr lang="en-GB" sz="1600" b="1" i="1" smtClean="0">
                        <a:latin typeface="Cambria Math" panose="02040503050406030204" pitchFamily="18" charset="0"/>
                      </a:rPr>
                      <m:t>𝑿</m:t>
                    </m:r>
                  </m:oMath>
                </a14:m>
                <a:r>
                  <a:rPr lang="en-GB" sz="1600" b="1" dirty="0"/>
                  <a:t> is the point of intersection of the two ‘diagonals’ </a:t>
                </a:r>
                <a14:m>
                  <m:oMath xmlns:m="http://schemas.openxmlformats.org/officeDocument/2006/math">
                    <m:r>
                      <a:rPr lang="en-GB" sz="1600" b="1" i="1" smtClean="0">
                        <a:latin typeface="Cambria Math" panose="02040503050406030204" pitchFamily="18" charset="0"/>
                      </a:rPr>
                      <m:t>𝑶𝑩</m:t>
                    </m:r>
                  </m:oMath>
                </a14:m>
                <a:r>
                  <a:rPr lang="en-GB" sz="1600" b="1" dirty="0"/>
                  <a:t> and </a:t>
                </a:r>
                <a14:m>
                  <m:oMath xmlns:m="http://schemas.openxmlformats.org/officeDocument/2006/math">
                    <m:r>
                      <a:rPr lang="en-GB" sz="1600" b="1" i="1" smtClean="0">
                        <a:latin typeface="Cambria Math" panose="02040503050406030204" pitchFamily="18" charset="0"/>
                      </a:rPr>
                      <m:t>𝑨𝑪</m:t>
                    </m:r>
                  </m:oMath>
                </a14:m>
                <a:r>
                  <a:rPr lang="en-GB" sz="1600" b="1" dirty="0"/>
                  <a:t>, i.e. the quadrilateral has a line of symmetry.</a:t>
                </a:r>
              </a:p>
              <a:p>
                <a:endParaRPr lang="en-GB" sz="1600" b="1" dirty="0"/>
              </a:p>
              <a:p>
                <a:r>
                  <a:rPr lang="en-GB" sz="1600" b="1" dirty="0"/>
                  <a:t>Equation of </a:t>
                </a:r>
                <a14:m>
                  <m:oMath xmlns:m="http://schemas.openxmlformats.org/officeDocument/2006/math">
                    <m:r>
                      <a:rPr lang="en-GB" sz="1600" b="1" i="1" smtClean="0">
                        <a:latin typeface="Cambria Math" panose="02040503050406030204" pitchFamily="18" charset="0"/>
                      </a:rPr>
                      <m:t>𝑶𝑩</m:t>
                    </m:r>
                  </m:oMath>
                </a14:m>
                <a:r>
                  <a:rPr lang="en-GB" sz="1600" b="1" dirty="0"/>
                  <a:t>: </a:t>
                </a:r>
                <a14:m>
                  <m:oMath xmlns:m="http://schemas.openxmlformats.org/officeDocument/2006/math">
                    <m:r>
                      <a:rPr lang="en-GB" sz="1600" b="1" i="1" smtClean="0">
                        <a:latin typeface="Cambria Math" panose="02040503050406030204" pitchFamily="18" charset="0"/>
                      </a:rPr>
                      <m:t>𝒚</m:t>
                    </m:r>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𝟐</m:t>
                        </m:r>
                      </m:den>
                    </m:f>
                    <m:r>
                      <a:rPr lang="en-GB" sz="1600" b="1" i="1" smtClean="0">
                        <a:latin typeface="Cambria Math" panose="02040503050406030204" pitchFamily="18" charset="0"/>
                      </a:rPr>
                      <m:t>𝒙</m:t>
                    </m:r>
                  </m:oMath>
                </a14:m>
                <a:endParaRPr lang="en-GB" sz="1600" b="1" dirty="0"/>
              </a:p>
              <a:p>
                <a:r>
                  <a:rPr lang="en-GB" sz="1600" b="1" dirty="0"/>
                  <a:t>Equation of </a:t>
                </a:r>
                <a14:m>
                  <m:oMath xmlns:m="http://schemas.openxmlformats.org/officeDocument/2006/math">
                    <m:r>
                      <a:rPr lang="en-GB" sz="1600" b="1" i="1" smtClean="0">
                        <a:latin typeface="Cambria Math" panose="02040503050406030204" pitchFamily="18" charset="0"/>
                      </a:rPr>
                      <m:t>𝑨𝑪</m:t>
                    </m:r>
                    <m:r>
                      <a:rPr lang="en-GB" sz="1600" b="1" i="1" smtClean="0">
                        <a:latin typeface="Cambria Math" panose="02040503050406030204" pitchFamily="18" charset="0"/>
                      </a:rPr>
                      <m:t>:</m:t>
                    </m:r>
                  </m:oMath>
                </a14:m>
                <a:r>
                  <a:rPr lang="en-GB" sz="1600" b="1" dirty="0"/>
                  <a:t> </a:t>
                </a:r>
                <a14:m>
                  <m:oMath xmlns:m="http://schemas.openxmlformats.org/officeDocument/2006/math">
                    <m:r>
                      <a:rPr lang="en-GB" sz="1600" b="1" i="1" dirty="0" smtClean="0">
                        <a:latin typeface="Cambria Math" panose="02040503050406030204" pitchFamily="18" charset="0"/>
                      </a:rPr>
                      <m:t>𝒚</m:t>
                    </m:r>
                    <m:r>
                      <a:rPr lang="en-GB" sz="1600" b="1" i="1" dirty="0" smtClean="0">
                        <a:latin typeface="Cambria Math" panose="02040503050406030204" pitchFamily="18" charset="0"/>
                      </a:rPr>
                      <m:t>=−</m:t>
                    </m:r>
                    <m:r>
                      <a:rPr lang="en-GB" sz="1600" b="1" i="1" dirty="0" smtClean="0">
                        <a:latin typeface="Cambria Math" panose="02040503050406030204" pitchFamily="18" charset="0"/>
                      </a:rPr>
                      <m:t>𝟐</m:t>
                    </m:r>
                    <m:r>
                      <a:rPr lang="en-GB" sz="1600" b="1" i="1" dirty="0" smtClean="0">
                        <a:latin typeface="Cambria Math" panose="02040503050406030204" pitchFamily="18" charset="0"/>
                      </a:rPr>
                      <m:t>𝒙</m:t>
                    </m:r>
                    <m:r>
                      <a:rPr lang="en-GB" sz="1600" b="1" i="1" dirty="0" smtClean="0">
                        <a:latin typeface="Cambria Math" panose="02040503050406030204" pitchFamily="18" charset="0"/>
                      </a:rPr>
                      <m:t>+</m:t>
                    </m:r>
                    <m:r>
                      <a:rPr lang="en-GB" sz="1600" b="1" i="1" dirty="0" smtClean="0">
                        <a:latin typeface="Cambria Math" panose="02040503050406030204" pitchFamily="18" charset="0"/>
                      </a:rPr>
                      <m:t>𝟒</m:t>
                    </m:r>
                  </m:oMath>
                </a14:m>
                <a:endParaRPr lang="en-GB" sz="1600" b="1" dirty="0"/>
              </a:p>
              <a:p>
                <a:pPr/>
                <a14:m>
                  <m:oMathPara xmlns:m="http://schemas.openxmlformats.org/officeDocument/2006/math">
                    <m:oMathParaPr>
                      <m:jc m:val="centerGroup"/>
                    </m:oMathParaPr>
                    <m:oMath xmlns:m="http://schemas.openxmlformats.org/officeDocument/2006/math">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𝟐</m:t>
                          </m:r>
                        </m:den>
                      </m:f>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𝟐</m:t>
                      </m:r>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𝟒</m:t>
                      </m:r>
                      <m:r>
                        <a:rPr lang="en-GB" sz="1600" b="1" i="1" smtClean="0">
                          <a:latin typeface="Cambria Math" panose="02040503050406030204" pitchFamily="18" charset="0"/>
                        </a:rPr>
                        <m:t>   →   </m:t>
                      </m:r>
                      <m:r>
                        <a:rPr lang="en-GB" sz="1600" b="1" i="1" smtClean="0">
                          <a:latin typeface="Cambria Math" panose="02040503050406030204" pitchFamily="18" charset="0"/>
                        </a:rPr>
                        <m:t>𝑿</m:t>
                      </m:r>
                      <m:r>
                        <a:rPr lang="en-GB" sz="1600" b="1" i="1" smtClean="0">
                          <a:latin typeface="Cambria Math" panose="02040503050406030204" pitchFamily="18" charset="0"/>
                        </a:rPr>
                        <m:t>(</m:t>
                      </m:r>
                      <m:r>
                        <a:rPr lang="en-GB" sz="1600" b="1" i="1" smtClean="0">
                          <a:latin typeface="Cambria Math" panose="02040503050406030204" pitchFamily="18" charset="0"/>
                        </a:rPr>
                        <m:t>𝟏</m:t>
                      </m:r>
                      <m:r>
                        <a:rPr lang="en-GB" sz="1600" b="1" i="1" smtClean="0">
                          <a:latin typeface="Cambria Math" panose="02040503050406030204" pitchFamily="18" charset="0"/>
                        </a:rPr>
                        <m:t>.</m:t>
                      </m:r>
                      <m:r>
                        <a:rPr lang="en-GB" sz="1600" b="1" i="1" smtClean="0">
                          <a:latin typeface="Cambria Math" panose="02040503050406030204" pitchFamily="18" charset="0"/>
                        </a:rPr>
                        <m:t>𝟔</m:t>
                      </m:r>
                      <m:r>
                        <a:rPr lang="en-GB" sz="1600" b="1" i="1" smtClean="0">
                          <a:latin typeface="Cambria Math" panose="02040503050406030204" pitchFamily="18" charset="0"/>
                        </a:rPr>
                        <m:t>, </m:t>
                      </m:r>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𝟖</m:t>
                      </m:r>
                      <m:r>
                        <a:rPr lang="en-GB" sz="1600" b="1" i="1" smtClean="0">
                          <a:latin typeface="Cambria Math" panose="02040503050406030204" pitchFamily="18" charset="0"/>
                        </a:rPr>
                        <m:t>)</m:t>
                      </m:r>
                    </m:oMath>
                  </m:oMathPara>
                </a14:m>
                <a:endParaRPr lang="en-GB" sz="1600" b="1" dirty="0"/>
              </a:p>
              <a:p>
                <a:pP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𝑨𝑿</m:t>
                      </m:r>
                      <m:r>
                        <a:rPr lang="en-GB" sz="1600" b="1" i="1" smtClean="0">
                          <a:latin typeface="Cambria Math" panose="02040503050406030204" pitchFamily="18" charset="0"/>
                        </a:rPr>
                        <m:t>=</m:t>
                      </m:r>
                      <m:rad>
                        <m:radPr>
                          <m:degHide m:val="on"/>
                          <m:ctrlPr>
                            <a:rPr lang="en-GB" sz="1600" b="1" i="1" smtClean="0">
                              <a:latin typeface="Cambria Math" panose="02040503050406030204" pitchFamily="18" charset="0"/>
                            </a:rPr>
                          </m:ctrlPr>
                        </m:radPr>
                        <m:deg/>
                        <m:e>
                          <m:r>
                            <a:rPr lang="en-GB" sz="1600" b="1" i="1" smtClean="0">
                              <a:latin typeface="Cambria Math" panose="02040503050406030204" pitchFamily="18" charset="0"/>
                            </a:rPr>
                            <m:t>𝟎</m:t>
                          </m:r>
                          <m:r>
                            <a:rPr lang="en-GB" sz="1600" b="1" i="1" smtClean="0">
                              <a:latin typeface="Cambria Math" panose="02040503050406030204" pitchFamily="18" charset="0"/>
                            </a:rPr>
                            <m:t>.</m:t>
                          </m:r>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𝟔</m:t>
                              </m:r>
                            </m:e>
                            <m:sup>
                              <m:r>
                                <a:rPr lang="en-GB" sz="1600" b="1" i="1" smtClean="0">
                                  <a:latin typeface="Cambria Math" panose="02040503050406030204" pitchFamily="18" charset="0"/>
                                </a:rPr>
                                <m:t>𝟐</m:t>
                              </m:r>
                            </m:sup>
                          </m:sSup>
                          <m:r>
                            <a:rPr lang="en-GB" sz="1600" b="1" i="1" smtClean="0">
                              <a:latin typeface="Cambria Math" panose="02040503050406030204" pitchFamily="18" charset="0"/>
                            </a:rPr>
                            <m:t>+</m:t>
                          </m:r>
                          <m:r>
                            <a:rPr lang="en-GB" sz="1600" b="1" i="1" smtClean="0">
                              <a:latin typeface="Cambria Math" panose="02040503050406030204" pitchFamily="18" charset="0"/>
                            </a:rPr>
                            <m:t>𝟏</m:t>
                          </m:r>
                          <m:r>
                            <a:rPr lang="en-GB" sz="1600" b="1" i="1" smtClean="0">
                              <a:latin typeface="Cambria Math" panose="02040503050406030204" pitchFamily="18" charset="0"/>
                            </a:rPr>
                            <m:t>.</m:t>
                          </m:r>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𝟐</m:t>
                              </m:r>
                            </m:e>
                            <m:sup>
                              <m:r>
                                <a:rPr lang="en-GB" sz="1600" b="1" i="1" smtClean="0">
                                  <a:latin typeface="Cambria Math" panose="02040503050406030204" pitchFamily="18" charset="0"/>
                                </a:rPr>
                                <m:t>𝟐</m:t>
                              </m:r>
                            </m:sup>
                          </m:sSup>
                        </m:e>
                      </m:rad>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𝟑</m:t>
                          </m:r>
                        </m:num>
                        <m:den>
                          <m:rad>
                            <m:radPr>
                              <m:degHide m:val="on"/>
                              <m:ctrlPr>
                                <a:rPr lang="en-GB" sz="1600" b="1" i="1" smtClean="0">
                                  <a:latin typeface="Cambria Math" panose="02040503050406030204" pitchFamily="18" charset="0"/>
                                </a:rPr>
                              </m:ctrlPr>
                            </m:radPr>
                            <m:deg/>
                            <m:e>
                              <m:r>
                                <a:rPr lang="en-GB" sz="1600" b="1" i="1" smtClean="0">
                                  <a:latin typeface="Cambria Math" panose="02040503050406030204" pitchFamily="18" charset="0"/>
                                </a:rPr>
                                <m:t>𝟓</m:t>
                              </m:r>
                            </m:e>
                          </m:rad>
                        </m:den>
                      </m:f>
                    </m:oMath>
                    <m:oMath xmlns:m="http://schemas.openxmlformats.org/officeDocument/2006/math">
                      <m:r>
                        <a:rPr lang="en-GB" sz="1600" b="1" i="1" smtClean="0">
                          <a:latin typeface="Cambria Math" panose="02040503050406030204" pitchFamily="18" charset="0"/>
                        </a:rPr>
                        <m:t>𝑿𝑪</m:t>
                      </m:r>
                      <m:r>
                        <a:rPr lang="en-GB" sz="1600" b="1" i="1" smtClean="0">
                          <a:latin typeface="Cambria Math" panose="02040503050406030204" pitchFamily="18" charset="0"/>
                        </a:rPr>
                        <m:t>=</m:t>
                      </m:r>
                      <m:rad>
                        <m:radPr>
                          <m:degHide m:val="on"/>
                          <m:ctrlPr>
                            <a:rPr lang="en-GB" sz="1600" b="1" i="1" smtClean="0">
                              <a:latin typeface="Cambria Math" panose="02040503050406030204" pitchFamily="18" charset="0"/>
                            </a:rPr>
                          </m:ctrlPr>
                        </m:radPr>
                        <m:deg/>
                        <m:e>
                          <m:r>
                            <a:rPr lang="en-GB" sz="1600" b="1" i="1" smtClean="0">
                              <a:latin typeface="Cambria Math" panose="02040503050406030204" pitchFamily="18" charset="0"/>
                            </a:rPr>
                            <m:t>𝟎</m:t>
                          </m:r>
                          <m:r>
                            <a:rPr lang="en-GB" sz="1600" b="1" i="1" smtClean="0">
                              <a:latin typeface="Cambria Math" panose="02040503050406030204" pitchFamily="18" charset="0"/>
                            </a:rPr>
                            <m:t>.</m:t>
                          </m:r>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𝟔</m:t>
                              </m:r>
                            </m:e>
                            <m:sup>
                              <m:r>
                                <a:rPr lang="en-GB" sz="1600" b="1" i="1" smtClean="0">
                                  <a:latin typeface="Cambria Math" panose="02040503050406030204" pitchFamily="18" charset="0"/>
                                </a:rPr>
                                <m:t>𝟐</m:t>
                              </m:r>
                            </m:sup>
                          </m:sSup>
                          <m:r>
                            <a:rPr lang="en-GB" sz="1600" b="1" i="1" smtClean="0">
                              <a:latin typeface="Cambria Math" panose="02040503050406030204" pitchFamily="18" charset="0"/>
                            </a:rPr>
                            <m:t>+</m:t>
                          </m:r>
                          <m:r>
                            <a:rPr lang="en-GB" sz="1600" b="1" i="1" smtClean="0">
                              <a:latin typeface="Cambria Math" panose="02040503050406030204" pitchFamily="18" charset="0"/>
                            </a:rPr>
                            <m:t>𝟏</m:t>
                          </m:r>
                          <m:r>
                            <a:rPr lang="en-GB" sz="1600" b="1" i="1" smtClean="0">
                              <a:latin typeface="Cambria Math" panose="02040503050406030204" pitchFamily="18" charset="0"/>
                            </a:rPr>
                            <m:t>.</m:t>
                          </m:r>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𝟐</m:t>
                              </m:r>
                            </m:e>
                            <m:sup>
                              <m:r>
                                <a:rPr lang="en-GB" sz="1600" b="1" i="1" smtClean="0">
                                  <a:latin typeface="Cambria Math" panose="02040503050406030204" pitchFamily="18" charset="0"/>
                                </a:rPr>
                                <m:t>𝟐</m:t>
                              </m:r>
                            </m:sup>
                          </m:sSup>
                        </m:e>
                      </m:rad>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𝟑</m:t>
                          </m:r>
                        </m:num>
                        <m:den>
                          <m:rad>
                            <m:radPr>
                              <m:degHide m:val="on"/>
                              <m:ctrlPr>
                                <a:rPr lang="en-GB" sz="1600" b="1" i="1" smtClean="0">
                                  <a:latin typeface="Cambria Math" panose="02040503050406030204" pitchFamily="18" charset="0"/>
                                </a:rPr>
                              </m:ctrlPr>
                            </m:radPr>
                            <m:deg/>
                            <m:e>
                              <m:r>
                                <a:rPr lang="en-GB" sz="1600" b="1" i="1" smtClean="0">
                                  <a:latin typeface="Cambria Math" panose="02040503050406030204" pitchFamily="18" charset="0"/>
                                </a:rPr>
                                <m:t>𝟓</m:t>
                              </m:r>
                            </m:e>
                          </m:rad>
                        </m:den>
                      </m:f>
                    </m:oMath>
                  </m:oMathPara>
                </a14:m>
                <a:br>
                  <a:rPr lang="en-GB" sz="1600" b="1" dirty="0"/>
                </a:br>
                <a:endParaRPr lang="en-GB" sz="1600" b="1" dirty="0"/>
              </a:p>
              <a:p>
                <a14:m>
                  <m:oMath xmlns:m="http://schemas.openxmlformats.org/officeDocument/2006/math">
                    <m:r>
                      <a:rPr lang="en-GB" sz="1600" b="1" i="1" smtClean="0">
                        <a:latin typeface="Cambria Math" panose="02040503050406030204" pitchFamily="18" charset="0"/>
                      </a:rPr>
                      <m:t>∴</m:t>
                    </m:r>
                    <m:r>
                      <a:rPr lang="en-GB" sz="1600" b="1" i="1" smtClean="0">
                        <a:latin typeface="Cambria Math" panose="02040503050406030204" pitchFamily="18" charset="0"/>
                      </a:rPr>
                      <m:t>𝑨𝑿</m:t>
                    </m:r>
                    <m:r>
                      <a:rPr lang="en-GB" sz="1600" b="1" i="1" smtClean="0">
                        <a:latin typeface="Cambria Math" panose="02040503050406030204" pitchFamily="18" charset="0"/>
                      </a:rPr>
                      <m:t>=</m:t>
                    </m:r>
                    <m:r>
                      <a:rPr lang="en-GB" sz="1600" b="1" i="1" smtClean="0">
                        <a:latin typeface="Cambria Math" panose="02040503050406030204" pitchFamily="18" charset="0"/>
                      </a:rPr>
                      <m:t>𝑿𝑪</m:t>
                    </m:r>
                  </m:oMath>
                </a14:m>
                <a:r>
                  <a:rPr lang="en-GB" sz="1600" b="1" dirty="0"/>
                  <a:t> and thus the kite has a line of symmetry. </a:t>
                </a:r>
              </a:p>
            </p:txBody>
          </p:sp>
        </mc:Choice>
        <mc:Fallback xmlns="">
          <p:sp>
            <p:nvSpPr>
              <p:cNvPr id="5" name="TextBox 4"/>
              <p:cNvSpPr txBox="1">
                <a:spLocks noRot="1" noChangeAspect="1" noMove="1" noResize="1" noEditPoints="1" noAdjustHandles="1" noChangeArrowheads="1" noChangeShapeType="1" noTextEdit="1"/>
              </p:cNvSpPr>
              <p:nvPr/>
            </p:nvSpPr>
            <p:spPr>
              <a:xfrm>
                <a:off x="878405" y="748716"/>
                <a:ext cx="6552728" cy="5910079"/>
              </a:xfrm>
              <a:prstGeom prst="rect">
                <a:avLst/>
              </a:prstGeom>
              <a:blipFill rotWithShape="0">
                <a:blip r:embed="rId2"/>
                <a:stretch>
                  <a:fillRect l="-465" t="-310" b="-413"/>
                </a:stretch>
              </a:blipFill>
            </p:spPr>
            <p:txBody>
              <a:bodyPr/>
              <a:lstStyle/>
              <a:p>
                <a:r>
                  <a:rPr lang="en-GB">
                    <a:noFill/>
                  </a:rPr>
                  <a:t> </a:t>
                </a:r>
              </a:p>
            </p:txBody>
          </p:sp>
        </mc:Fallback>
      </mc:AlternateContent>
      <p:sp>
        <p:nvSpPr>
          <p:cNvPr id="6" name="Rectangle 5"/>
          <p:cNvSpPr/>
          <p:nvPr/>
        </p:nvSpPr>
        <p:spPr>
          <a:xfrm>
            <a:off x="310904" y="852864"/>
            <a:ext cx="424666" cy="28587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latin typeface="Wingdings" panose="05000000000000000000" pitchFamily="2" charset="2"/>
              </a:rPr>
              <a:t>N</a:t>
            </a:r>
          </a:p>
        </p:txBody>
      </p:sp>
      <p:sp>
        <p:nvSpPr>
          <p:cNvPr id="7" name="Rectangle 6"/>
          <p:cNvSpPr/>
          <p:nvPr/>
        </p:nvSpPr>
        <p:spPr>
          <a:xfrm>
            <a:off x="910133" y="1705900"/>
            <a:ext cx="6910033" cy="49269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8" name="TextBox 7"/>
          <p:cNvSpPr txBox="1"/>
          <p:nvPr/>
        </p:nvSpPr>
        <p:spPr>
          <a:xfrm>
            <a:off x="6322595" y="89857"/>
            <a:ext cx="2736304" cy="369332"/>
          </a:xfrm>
          <a:prstGeom prst="rect">
            <a:avLst/>
          </a:prstGeom>
          <a:noFill/>
        </p:spPr>
        <p:txBody>
          <a:bodyPr wrap="square" rtlCol="0">
            <a:spAutoFit/>
          </a:bodyPr>
          <a:lstStyle/>
          <a:p>
            <a:pPr algn="r"/>
            <a:r>
              <a:rPr lang="en-GB" dirty="0">
                <a:solidFill>
                  <a:schemeClr val="bg1"/>
                </a:solidFill>
              </a:rPr>
              <a:t>(On provided sheet)</a:t>
            </a:r>
          </a:p>
        </p:txBody>
      </p:sp>
    </p:spTree>
    <p:extLst>
      <p:ext uri="{BB962C8B-B14F-4D97-AF65-F5344CB8AC3E}">
        <p14:creationId xmlns:p14="http://schemas.microsoft.com/office/powerpoint/2010/main" val="29888667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6 – Mixed Exercises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755576" y="836712"/>
                <a:ext cx="3600400" cy="5671233"/>
              </a:xfrm>
              <a:prstGeom prst="rect">
                <a:avLst/>
              </a:prstGeom>
              <a:noFill/>
            </p:spPr>
            <p:txBody>
              <a:bodyPr wrap="square" rtlCol="0">
                <a:spAutoFit/>
              </a:bodyPr>
              <a:lstStyle/>
              <a:p>
                <a:r>
                  <a:rPr lang="en-GB" sz="1600" dirty="0"/>
                  <a:t>Line </a:t>
                </a: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𝑙</m:t>
                        </m:r>
                      </m:e>
                      <m:sub>
                        <m:r>
                          <a:rPr lang="en-GB" sz="1600" b="0" i="1" smtClean="0">
                            <a:latin typeface="Cambria Math" panose="02040503050406030204" pitchFamily="18" charset="0"/>
                          </a:rPr>
                          <m:t>1</m:t>
                        </m:r>
                      </m:sub>
                    </m:sSub>
                  </m:oMath>
                </a14:m>
                <a:r>
                  <a:rPr lang="en-GB" sz="1600" dirty="0"/>
                  <a:t> passes through the points </a:t>
                </a:r>
                <a14:m>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panose="02040503050406030204" pitchFamily="18" charset="0"/>
                          </a:rPr>
                          <m:t>4,5</m:t>
                        </m:r>
                      </m:e>
                    </m:d>
                  </m:oMath>
                </a14:m>
                <a:r>
                  <a:rPr lang="en-GB" sz="1600" dirty="0"/>
                  <a:t> and </a:t>
                </a:r>
                <a14:m>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panose="02040503050406030204" pitchFamily="18" charset="0"/>
                          </a:rPr>
                          <m:t>7,11</m:t>
                        </m:r>
                      </m:e>
                    </m:d>
                  </m:oMath>
                </a14:m>
                <a:r>
                  <a:rPr lang="en-GB" sz="1600" dirty="0"/>
                  <a:t>. Line </a:t>
                </a: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𝑙</m:t>
                        </m:r>
                      </m:e>
                      <m:sub>
                        <m:r>
                          <a:rPr lang="en-GB" sz="1600" b="0" i="1" smtClean="0">
                            <a:latin typeface="Cambria Math" panose="02040503050406030204" pitchFamily="18" charset="0"/>
                          </a:rPr>
                          <m:t>2</m:t>
                        </m:r>
                      </m:sub>
                    </m:sSub>
                  </m:oMath>
                </a14:m>
                <a:r>
                  <a:rPr lang="en-GB" sz="1600" dirty="0"/>
                  <a:t> has the equation </a:t>
                </a:r>
                <a14:m>
                  <m:oMath xmlns:m="http://schemas.openxmlformats.org/officeDocument/2006/math">
                    <m:r>
                      <a:rPr lang="en-GB" sz="1600" b="0" i="1" smtClean="0">
                        <a:latin typeface="Cambria Math" panose="02040503050406030204" pitchFamily="18" charset="0"/>
                      </a:rPr>
                      <m:t>2</m:t>
                    </m:r>
                    <m:r>
                      <a:rPr lang="en-GB" sz="1600" b="0" i="1" smtClean="0">
                        <a:latin typeface="Cambria Math" panose="02040503050406030204" pitchFamily="18" charset="0"/>
                      </a:rPr>
                      <m:t>𝑦</m:t>
                    </m:r>
                    <m:r>
                      <a:rPr lang="en-GB" sz="1600" b="0" i="1" smtClean="0">
                        <a:latin typeface="Cambria Math" panose="02040503050406030204" pitchFamily="18" charset="0"/>
                      </a:rPr>
                      <m:t>=3</m:t>
                    </m:r>
                    <m:r>
                      <a:rPr lang="en-GB" sz="1600" b="0" i="1" smtClean="0">
                        <a:latin typeface="Cambria Math" panose="02040503050406030204" pitchFamily="18" charset="0"/>
                      </a:rPr>
                      <m:t>𝑥</m:t>
                    </m:r>
                    <m:r>
                      <a:rPr lang="en-GB" sz="1600" b="0" i="1" smtClean="0">
                        <a:latin typeface="Cambria Math" panose="02040503050406030204" pitchFamily="18" charset="0"/>
                      </a:rPr>
                      <m:t>−1</m:t>
                    </m:r>
                  </m:oMath>
                </a14:m>
                <a:r>
                  <a:rPr lang="en-GB" sz="1600" dirty="0"/>
                  <a:t>. Do the lines intersect?</a:t>
                </a:r>
              </a:p>
              <a:p>
                <a14:m>
                  <m:oMath xmlns:m="http://schemas.openxmlformats.org/officeDocument/2006/math">
                    <m:sSub>
                      <m:sSubPr>
                        <m:ctrlPr>
                          <a:rPr lang="en-GB" sz="1600" b="1" i="1" smtClean="0">
                            <a:latin typeface="Cambria Math" panose="02040503050406030204" pitchFamily="18" charset="0"/>
                          </a:rPr>
                        </m:ctrlPr>
                      </m:sSubPr>
                      <m:e>
                        <m:r>
                          <a:rPr lang="en-GB" sz="1600" b="1" i="1" smtClean="0">
                            <a:latin typeface="Cambria Math" panose="02040503050406030204" pitchFamily="18" charset="0"/>
                          </a:rPr>
                          <m:t>𝒎</m:t>
                        </m:r>
                      </m:e>
                      <m:sub>
                        <m:r>
                          <a:rPr lang="en-GB" sz="1600" b="1" i="1" smtClean="0">
                            <a:latin typeface="Cambria Math" panose="02040503050406030204" pitchFamily="18" charset="0"/>
                          </a:rPr>
                          <m:t>𝟏</m:t>
                        </m:r>
                      </m:sub>
                    </m:sSub>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𝟔</m:t>
                        </m:r>
                      </m:num>
                      <m:den>
                        <m:r>
                          <a:rPr lang="en-GB" sz="1600" b="1" i="1" smtClean="0">
                            <a:latin typeface="Cambria Math" panose="02040503050406030204" pitchFamily="18" charset="0"/>
                          </a:rPr>
                          <m:t>𝟑</m:t>
                        </m:r>
                      </m:den>
                    </m:f>
                    <m:r>
                      <a:rPr lang="en-GB" sz="1600" b="1" i="1" smtClean="0">
                        <a:latin typeface="Cambria Math" panose="02040503050406030204" pitchFamily="18" charset="0"/>
                      </a:rPr>
                      <m:t>=</m:t>
                    </m:r>
                    <m:r>
                      <a:rPr lang="en-GB" sz="1600" b="1" i="1" smtClean="0">
                        <a:latin typeface="Cambria Math" panose="02040503050406030204" pitchFamily="18" charset="0"/>
                      </a:rPr>
                      <m:t>𝟐</m:t>
                    </m:r>
                  </m:oMath>
                </a14:m>
                <a:r>
                  <a:rPr lang="en-GB" sz="1600" b="1" dirty="0"/>
                  <a:t> but </a:t>
                </a:r>
                <a14:m>
                  <m:oMath xmlns:m="http://schemas.openxmlformats.org/officeDocument/2006/math">
                    <m:sSub>
                      <m:sSubPr>
                        <m:ctrlPr>
                          <a:rPr lang="en-GB" sz="1600" b="1" i="1" smtClean="0">
                            <a:latin typeface="Cambria Math" panose="02040503050406030204" pitchFamily="18" charset="0"/>
                          </a:rPr>
                        </m:ctrlPr>
                      </m:sSubPr>
                      <m:e>
                        <m:r>
                          <a:rPr lang="en-GB" sz="1600" b="1" i="1" smtClean="0">
                            <a:latin typeface="Cambria Math" panose="02040503050406030204" pitchFamily="18" charset="0"/>
                          </a:rPr>
                          <m:t>𝒎</m:t>
                        </m:r>
                      </m:e>
                      <m:sub>
                        <m:r>
                          <a:rPr lang="en-GB" sz="1600" b="1" i="1" smtClean="0">
                            <a:latin typeface="Cambria Math" panose="02040503050406030204" pitchFamily="18" charset="0"/>
                          </a:rPr>
                          <m:t>𝟐</m:t>
                        </m:r>
                      </m:sub>
                    </m:sSub>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𝟑</m:t>
                        </m:r>
                      </m:num>
                      <m:den>
                        <m:r>
                          <a:rPr lang="en-GB" sz="1600" b="1" i="1" smtClean="0">
                            <a:latin typeface="Cambria Math" panose="02040503050406030204" pitchFamily="18" charset="0"/>
                          </a:rPr>
                          <m:t>𝟐</m:t>
                        </m:r>
                      </m:den>
                    </m:f>
                  </m:oMath>
                </a14:m>
                <a:r>
                  <a:rPr lang="en-GB" sz="1600" b="1" dirty="0"/>
                  <a:t>. Since </a:t>
                </a:r>
                <a14:m>
                  <m:oMath xmlns:m="http://schemas.openxmlformats.org/officeDocument/2006/math">
                    <m:r>
                      <a:rPr lang="en-GB" sz="1600" b="1" i="1" smtClean="0">
                        <a:latin typeface="Cambria Math" panose="02040503050406030204" pitchFamily="18" charset="0"/>
                      </a:rPr>
                      <m:t>𝟐</m:t>
                    </m:r>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𝟑</m:t>
                        </m:r>
                      </m:num>
                      <m:den>
                        <m:r>
                          <a:rPr lang="en-GB" sz="1600" b="1" i="1" smtClean="0">
                            <a:latin typeface="Cambria Math" panose="02040503050406030204" pitchFamily="18" charset="0"/>
                          </a:rPr>
                          <m:t>𝟐</m:t>
                        </m:r>
                      </m:den>
                    </m:f>
                  </m:oMath>
                </a14:m>
                <a:r>
                  <a:rPr lang="en-GB" sz="1600" b="1" dirty="0"/>
                  <a:t>, the lines are not parallel and thus must intersect.</a:t>
                </a:r>
              </a:p>
              <a:p>
                <a:endParaRPr lang="en-GB" sz="1600" dirty="0"/>
              </a:p>
              <a:p>
                <a14:m>
                  <m:oMath xmlns:m="http://schemas.openxmlformats.org/officeDocument/2006/math">
                    <m:r>
                      <a:rPr lang="en-GB" sz="1600" b="0" i="1" smtClean="0">
                        <a:latin typeface="Cambria Math" panose="02040503050406030204" pitchFamily="18" charset="0"/>
                      </a:rPr>
                      <m:t>𝐴</m:t>
                    </m:r>
                  </m:oMath>
                </a14:m>
                <a:r>
                  <a:rPr lang="en-GB" sz="1600" dirty="0"/>
                  <a:t> is the point </a:t>
                </a:r>
                <a14:m>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panose="02040503050406030204" pitchFamily="18" charset="0"/>
                          </a:rPr>
                          <m:t>4,−1</m:t>
                        </m:r>
                      </m:e>
                    </m:d>
                  </m:oMath>
                </a14:m>
                <a:r>
                  <a:rPr lang="en-GB" sz="1600" dirty="0"/>
                  <a:t> and </a:t>
                </a:r>
                <a14:m>
                  <m:oMath xmlns:m="http://schemas.openxmlformats.org/officeDocument/2006/math">
                    <m:r>
                      <a:rPr lang="en-GB" sz="1600" b="0" i="1" smtClean="0">
                        <a:latin typeface="Cambria Math" panose="02040503050406030204" pitchFamily="18" charset="0"/>
                      </a:rPr>
                      <m:t>𝐵</m:t>
                    </m:r>
                  </m:oMath>
                </a14:m>
                <a:r>
                  <a:rPr lang="en-GB" sz="1600" dirty="0"/>
                  <a:t> is the point </a:t>
                </a:r>
                <a14:m>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panose="02040503050406030204" pitchFamily="18" charset="0"/>
                          </a:rPr>
                          <m:t>7,7</m:t>
                        </m:r>
                      </m:e>
                    </m:d>
                  </m:oMath>
                </a14:m>
                <a:r>
                  <a:rPr lang="en-GB" sz="1600" dirty="0"/>
                  <a:t>. </a:t>
                </a:r>
              </a:p>
              <a:p>
                <a:r>
                  <a:rPr lang="en-GB" sz="1600" dirty="0"/>
                  <a:t>a) Find the coordinates of the midpoint of </a:t>
                </a:r>
                <a14:m>
                  <m:oMath xmlns:m="http://schemas.openxmlformats.org/officeDocument/2006/math">
                    <m:r>
                      <a:rPr lang="en-GB" sz="1600" b="0" i="1" smtClean="0">
                        <a:latin typeface="Cambria Math" panose="02040503050406030204" pitchFamily="18" charset="0"/>
                      </a:rPr>
                      <m:t>𝐴𝐵</m:t>
                    </m:r>
                  </m:oMath>
                </a14:m>
                <a:r>
                  <a:rPr lang="en-GB" sz="1600" dirty="0"/>
                  <a:t>.</a:t>
                </a:r>
              </a:p>
              <a:p>
                <a:pPr/>
                <a14:m>
                  <m:oMathPara xmlns:m="http://schemas.openxmlformats.org/officeDocument/2006/math">
                    <m:oMathParaPr>
                      <m:jc m:val="centerGroup"/>
                    </m:oMathParaPr>
                    <m:oMath xmlns:m="http://schemas.openxmlformats.org/officeDocument/2006/math">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𝟓</m:t>
                          </m:r>
                          <m:r>
                            <a:rPr lang="en-GB" sz="1600" b="1" i="1" smtClean="0">
                              <a:latin typeface="Cambria Math" panose="02040503050406030204" pitchFamily="18" charset="0"/>
                            </a:rPr>
                            <m:t>.</m:t>
                          </m:r>
                          <m:r>
                            <a:rPr lang="en-GB" sz="1600" b="1" i="1" smtClean="0">
                              <a:latin typeface="Cambria Math" panose="02040503050406030204" pitchFamily="18" charset="0"/>
                            </a:rPr>
                            <m:t>𝟓</m:t>
                          </m:r>
                          <m:r>
                            <a:rPr lang="en-GB" sz="1600" b="1" i="1" smtClean="0">
                              <a:latin typeface="Cambria Math" panose="02040503050406030204" pitchFamily="18" charset="0"/>
                            </a:rPr>
                            <m:t>, </m:t>
                          </m:r>
                          <m:r>
                            <a:rPr lang="en-GB" sz="1600" b="1" i="1" smtClean="0">
                              <a:latin typeface="Cambria Math" panose="02040503050406030204" pitchFamily="18" charset="0"/>
                            </a:rPr>
                            <m:t>𝟑</m:t>
                          </m:r>
                        </m:e>
                      </m:d>
                    </m:oMath>
                  </m:oMathPara>
                </a14:m>
                <a:endParaRPr lang="en-GB" sz="1600" b="1" dirty="0"/>
              </a:p>
              <a:p>
                <a:r>
                  <a:rPr lang="en-GB" sz="1600" dirty="0"/>
                  <a:t>b) Find the distance </a:t>
                </a:r>
                <a14:m>
                  <m:oMath xmlns:m="http://schemas.openxmlformats.org/officeDocument/2006/math">
                    <m:r>
                      <a:rPr lang="en-GB" sz="1600" b="0" i="1" smtClean="0">
                        <a:latin typeface="Cambria Math" panose="02040503050406030204" pitchFamily="18" charset="0"/>
                      </a:rPr>
                      <m:t>𝐴𝐵</m:t>
                    </m:r>
                  </m:oMath>
                </a14:m>
                <a:r>
                  <a:rPr lang="en-GB" sz="1600" dirty="0"/>
                  <a:t> to 2 </a:t>
                </a:r>
                <a:r>
                  <a:rPr lang="en-GB" sz="1600" dirty="0" err="1"/>
                  <a:t>dp</a:t>
                </a:r>
                <a:r>
                  <a:rPr lang="en-GB" sz="1600" dirty="0"/>
                  <a:t>.</a:t>
                </a:r>
              </a:p>
              <a:p>
                <a:pPr/>
                <a14:m>
                  <m:oMathPara xmlns:m="http://schemas.openxmlformats.org/officeDocument/2006/math">
                    <m:oMathParaPr>
                      <m:jc m:val="centerGroup"/>
                    </m:oMathParaPr>
                    <m:oMath xmlns:m="http://schemas.openxmlformats.org/officeDocument/2006/math">
                      <m:rad>
                        <m:radPr>
                          <m:degHide m:val="on"/>
                          <m:ctrlPr>
                            <a:rPr lang="en-GB" sz="1600" b="1" i="1" smtClean="0">
                              <a:latin typeface="Cambria Math" panose="02040503050406030204" pitchFamily="18" charset="0"/>
                            </a:rPr>
                          </m:ctrlPr>
                        </m:radPr>
                        <m:deg/>
                        <m:e>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𝟑</m:t>
                              </m:r>
                            </m:e>
                            <m:sup>
                              <m:r>
                                <a:rPr lang="en-GB" sz="1600" b="1" i="1" smtClean="0">
                                  <a:latin typeface="Cambria Math" panose="02040503050406030204" pitchFamily="18" charset="0"/>
                                </a:rPr>
                                <m:t>𝟐</m:t>
                              </m:r>
                            </m:sup>
                          </m:sSup>
                          <m:r>
                            <a:rPr lang="en-GB" sz="1600" b="1" i="1" smtClean="0">
                              <a:latin typeface="Cambria Math" panose="02040503050406030204" pitchFamily="18" charset="0"/>
                            </a:rPr>
                            <m:t>+</m:t>
                          </m:r>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𝟖</m:t>
                              </m:r>
                            </m:e>
                            <m:sup>
                              <m:r>
                                <a:rPr lang="en-GB" sz="1600" b="1" i="1" smtClean="0">
                                  <a:latin typeface="Cambria Math" panose="02040503050406030204" pitchFamily="18" charset="0"/>
                                </a:rPr>
                                <m:t>𝟐</m:t>
                              </m:r>
                            </m:sup>
                          </m:sSup>
                        </m:e>
                      </m:rad>
                      <m:r>
                        <a:rPr lang="en-GB" sz="1600" b="1" i="1" smtClean="0">
                          <a:latin typeface="Cambria Math" panose="02040503050406030204" pitchFamily="18" charset="0"/>
                        </a:rPr>
                        <m:t>=</m:t>
                      </m:r>
                      <m:rad>
                        <m:radPr>
                          <m:degHide m:val="on"/>
                          <m:ctrlPr>
                            <a:rPr lang="en-GB" sz="1600" b="1" i="1" smtClean="0">
                              <a:latin typeface="Cambria Math" panose="02040503050406030204" pitchFamily="18" charset="0"/>
                            </a:rPr>
                          </m:ctrlPr>
                        </m:radPr>
                        <m:deg/>
                        <m:e>
                          <m:r>
                            <a:rPr lang="en-GB" sz="1600" b="1" i="1" smtClean="0">
                              <a:latin typeface="Cambria Math" panose="02040503050406030204" pitchFamily="18" charset="0"/>
                            </a:rPr>
                            <m:t>𝟕𝟑</m:t>
                          </m:r>
                        </m:e>
                      </m:rad>
                      <m:r>
                        <a:rPr lang="en-GB" sz="1600" b="1" i="1" smtClean="0">
                          <a:latin typeface="Cambria Math" panose="02040503050406030204" pitchFamily="18" charset="0"/>
                        </a:rPr>
                        <m:t>=</m:t>
                      </m:r>
                      <m:r>
                        <a:rPr lang="en-GB" sz="1600" b="1" i="1" smtClean="0">
                          <a:latin typeface="Cambria Math" panose="02040503050406030204" pitchFamily="18" charset="0"/>
                        </a:rPr>
                        <m:t>𝟖</m:t>
                      </m:r>
                      <m:r>
                        <a:rPr lang="en-GB" sz="1600" b="1" i="1" smtClean="0">
                          <a:latin typeface="Cambria Math" panose="02040503050406030204" pitchFamily="18" charset="0"/>
                        </a:rPr>
                        <m:t>.</m:t>
                      </m:r>
                      <m:r>
                        <a:rPr lang="en-GB" sz="1600" b="1" i="1" smtClean="0">
                          <a:latin typeface="Cambria Math" panose="02040503050406030204" pitchFamily="18" charset="0"/>
                        </a:rPr>
                        <m:t>𝟓𝟒</m:t>
                      </m:r>
                    </m:oMath>
                  </m:oMathPara>
                </a14:m>
                <a:endParaRPr lang="en-GB" sz="1600" b="1" dirty="0"/>
              </a:p>
              <a:p>
                <a:endParaRPr lang="en-GB" sz="1600" dirty="0"/>
              </a:p>
              <a:p>
                <a:r>
                  <a:rPr lang="en-GB" sz="1600" dirty="0"/>
                  <a:t>Line </a:t>
                </a: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𝑙</m:t>
                        </m:r>
                      </m:e>
                      <m:sub>
                        <m:r>
                          <a:rPr lang="en-GB" sz="1600" b="0" i="1" smtClean="0">
                            <a:latin typeface="Cambria Math" panose="02040503050406030204" pitchFamily="18" charset="0"/>
                          </a:rPr>
                          <m:t>1</m:t>
                        </m:r>
                      </m:sub>
                    </m:sSub>
                  </m:oMath>
                </a14:m>
                <a:r>
                  <a:rPr lang="en-GB" sz="1600" dirty="0"/>
                  <a:t> has the equation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=2</m:t>
                    </m:r>
                    <m:r>
                      <a:rPr lang="en-GB" sz="1600" b="0" i="1" smtClean="0">
                        <a:latin typeface="Cambria Math" panose="02040503050406030204" pitchFamily="18" charset="0"/>
                      </a:rPr>
                      <m:t>𝑥</m:t>
                    </m:r>
                    <m:r>
                      <a:rPr lang="en-GB" sz="1600" b="0" i="1" smtClean="0">
                        <a:latin typeface="Cambria Math" panose="02040503050406030204" pitchFamily="18" charset="0"/>
                      </a:rPr>
                      <m:t>+1</m:t>
                    </m:r>
                  </m:oMath>
                </a14:m>
                <a:r>
                  <a:rPr lang="en-GB" sz="1600" dirty="0"/>
                  <a:t> and line </a:t>
                </a: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𝑙</m:t>
                        </m:r>
                      </m:e>
                      <m:sub>
                        <m:r>
                          <a:rPr lang="en-GB" sz="1600" b="0" i="1" smtClean="0">
                            <a:latin typeface="Cambria Math" panose="02040503050406030204" pitchFamily="18" charset="0"/>
                          </a:rPr>
                          <m:t>2</m:t>
                        </m:r>
                      </m:sub>
                    </m:sSub>
                  </m:oMath>
                </a14:m>
                <a:r>
                  <a:rPr lang="en-GB" sz="1600" dirty="0"/>
                  <a:t> the equation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=4</m:t>
                    </m:r>
                    <m:r>
                      <a:rPr lang="en-GB" sz="1600" b="0" i="1" smtClean="0">
                        <a:latin typeface="Cambria Math" panose="02040503050406030204" pitchFamily="18" charset="0"/>
                      </a:rPr>
                      <m:t>𝑥</m:t>
                    </m:r>
                    <m:r>
                      <a:rPr lang="en-GB" sz="1600" b="0" i="1" smtClean="0">
                        <a:latin typeface="Cambria Math" panose="02040503050406030204" pitchFamily="18" charset="0"/>
                      </a:rPr>
                      <m:t>−3</m:t>
                    </m:r>
                  </m:oMath>
                </a14:m>
                <a:r>
                  <a:rPr lang="en-GB" sz="1600" dirty="0"/>
                  <a:t>. Find the coordinates of the point at which they intersect.</a:t>
                </a:r>
              </a:p>
              <a:p>
                <a:pP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𝟐</m:t>
                      </m:r>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𝟏</m:t>
                      </m:r>
                      <m:r>
                        <a:rPr lang="en-GB" sz="1600" b="1" i="1" smtClean="0">
                          <a:latin typeface="Cambria Math" panose="02040503050406030204" pitchFamily="18" charset="0"/>
                        </a:rPr>
                        <m:t>=</m:t>
                      </m:r>
                      <m:r>
                        <a:rPr lang="en-GB" sz="1600" b="1" i="1" smtClean="0">
                          <a:latin typeface="Cambria Math" panose="02040503050406030204" pitchFamily="18" charset="0"/>
                        </a:rPr>
                        <m:t>𝟒</m:t>
                      </m:r>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𝟑</m:t>
                      </m:r>
                      <m:r>
                        <a:rPr lang="en-GB" sz="1600" b="1" i="1" smtClean="0">
                          <a:latin typeface="Cambria Math" panose="02040503050406030204" pitchFamily="18" charset="0"/>
                        </a:rPr>
                        <m:t>   →</m:t>
                      </m:r>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𝟐</m:t>
                      </m:r>
                    </m:oMath>
                    <m:oMath xmlns:m="http://schemas.openxmlformats.org/officeDocument/2006/math">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𝟐</m:t>
                          </m:r>
                          <m:r>
                            <a:rPr lang="en-GB" sz="1600" b="1" i="1" smtClean="0">
                              <a:latin typeface="Cambria Math" panose="02040503050406030204" pitchFamily="18" charset="0"/>
                            </a:rPr>
                            <m:t>,</m:t>
                          </m:r>
                          <m:r>
                            <a:rPr lang="en-GB" sz="1600" b="1" i="1" smtClean="0">
                              <a:latin typeface="Cambria Math" panose="02040503050406030204" pitchFamily="18" charset="0"/>
                            </a:rPr>
                            <m:t>𝟓</m:t>
                          </m:r>
                        </m:e>
                      </m:d>
                    </m:oMath>
                  </m:oMathPara>
                </a14:m>
                <a:endParaRPr lang="en-GB" sz="1600" b="1" dirty="0"/>
              </a:p>
              <a:p>
                <a:endParaRPr lang="en-GB" sz="1600" dirty="0"/>
              </a:p>
            </p:txBody>
          </p:sp>
        </mc:Choice>
        <mc:Fallback xmlns="">
          <p:sp>
            <p:nvSpPr>
              <p:cNvPr id="5" name="TextBox 4"/>
              <p:cNvSpPr txBox="1">
                <a:spLocks noRot="1" noChangeAspect="1" noMove="1" noResize="1" noEditPoints="1" noAdjustHandles="1" noChangeArrowheads="1" noChangeShapeType="1" noTextEdit="1"/>
              </p:cNvSpPr>
              <p:nvPr/>
            </p:nvSpPr>
            <p:spPr>
              <a:xfrm>
                <a:off x="755576" y="836712"/>
                <a:ext cx="3600400" cy="5671233"/>
              </a:xfrm>
              <a:prstGeom prst="rect">
                <a:avLst/>
              </a:prstGeom>
              <a:blipFill rotWithShape="0">
                <a:blip r:embed="rId2"/>
                <a:stretch>
                  <a:fillRect l="-1015" t="-322" r="-135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292080" y="836712"/>
                <a:ext cx="3600400" cy="5549404"/>
              </a:xfrm>
              <a:prstGeom prst="rect">
                <a:avLst/>
              </a:prstGeom>
              <a:noFill/>
            </p:spPr>
            <p:txBody>
              <a:bodyPr wrap="square" rtlCol="0">
                <a:spAutoFit/>
              </a:bodyPr>
              <a:lstStyle/>
              <a:p>
                <a:r>
                  <a:rPr lang="en-GB" sz="1600" dirty="0"/>
                  <a:t>a) Find the gradient of the line with equation </a:t>
                </a:r>
                <a14:m>
                  <m:oMath xmlns:m="http://schemas.openxmlformats.org/officeDocument/2006/math">
                    <m:r>
                      <a:rPr lang="en-GB" sz="1600" b="0" i="1" smtClean="0">
                        <a:latin typeface="Cambria Math" panose="02040503050406030204" pitchFamily="18" charset="0"/>
                      </a:rPr>
                      <m:t>3</m:t>
                    </m:r>
                    <m:r>
                      <a:rPr lang="en-GB" sz="1600" b="0" i="1" smtClean="0">
                        <a:latin typeface="Cambria Math" panose="02040503050406030204" pitchFamily="18" charset="0"/>
                      </a:rPr>
                      <m:t>𝑥</m:t>
                    </m:r>
                    <m:r>
                      <a:rPr lang="en-GB" sz="1600" b="0" i="1" smtClean="0">
                        <a:latin typeface="Cambria Math" panose="02040503050406030204" pitchFamily="18" charset="0"/>
                      </a:rPr>
                      <m:t>−4</m:t>
                    </m:r>
                    <m:r>
                      <a:rPr lang="en-GB" sz="1600" b="0" i="1" smtClean="0">
                        <a:latin typeface="Cambria Math" panose="02040503050406030204" pitchFamily="18" charset="0"/>
                      </a:rPr>
                      <m:t>𝑦</m:t>
                    </m:r>
                    <m:r>
                      <a:rPr lang="en-GB" sz="1600" b="0" i="1" smtClean="0">
                        <a:latin typeface="Cambria Math" panose="02040503050406030204" pitchFamily="18" charset="0"/>
                      </a:rPr>
                      <m:t>=12</m:t>
                    </m:r>
                  </m:oMath>
                </a14:m>
                <a:r>
                  <a:rPr lang="en-GB" sz="1600" dirty="0"/>
                  <a:t>.</a:t>
                </a:r>
              </a:p>
              <a:p>
                <a:pP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𝒎</m:t>
                      </m:r>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𝟑</m:t>
                          </m:r>
                        </m:num>
                        <m:den>
                          <m:r>
                            <a:rPr lang="en-GB" sz="1600" b="1" i="1" smtClean="0">
                              <a:latin typeface="Cambria Math" panose="02040503050406030204" pitchFamily="18" charset="0"/>
                            </a:rPr>
                            <m:t>𝟒</m:t>
                          </m:r>
                        </m:den>
                      </m:f>
                    </m:oMath>
                  </m:oMathPara>
                </a14:m>
                <a:endParaRPr lang="en-GB" sz="1600" b="1" dirty="0"/>
              </a:p>
              <a:p>
                <a:endParaRPr lang="en-GB" sz="1600" dirty="0"/>
              </a:p>
              <a:p>
                <a:r>
                  <a:rPr lang="en-GB" sz="1600" dirty="0"/>
                  <a:t>b) Prove that </a:t>
                </a:r>
                <a14:m>
                  <m:oMath xmlns:m="http://schemas.openxmlformats.org/officeDocument/2006/math">
                    <m:r>
                      <a:rPr lang="en-GB" sz="1600" b="0" i="1" smtClean="0">
                        <a:latin typeface="Cambria Math" panose="02040503050406030204" pitchFamily="18" charset="0"/>
                      </a:rPr>
                      <m:t>3</m:t>
                    </m:r>
                    <m:r>
                      <a:rPr lang="en-GB" sz="1600" b="0" i="1" smtClean="0">
                        <a:latin typeface="Cambria Math" panose="02040503050406030204" pitchFamily="18" charset="0"/>
                      </a:rPr>
                      <m:t>𝑥</m:t>
                    </m:r>
                    <m:r>
                      <a:rPr lang="en-GB" sz="1600" b="0" i="1" smtClean="0">
                        <a:latin typeface="Cambria Math" panose="02040503050406030204" pitchFamily="18" charset="0"/>
                      </a:rPr>
                      <m:t>−4</m:t>
                    </m:r>
                    <m:r>
                      <a:rPr lang="en-GB" sz="1600" b="0" i="1" smtClean="0">
                        <a:latin typeface="Cambria Math" panose="02040503050406030204" pitchFamily="18" charset="0"/>
                      </a:rPr>
                      <m:t>𝑦</m:t>
                    </m:r>
                    <m:r>
                      <a:rPr lang="en-GB" sz="1600" b="0" i="1" smtClean="0">
                        <a:latin typeface="Cambria Math" panose="02040503050406030204" pitchFamily="18" charset="0"/>
                      </a:rPr>
                      <m:t>=12</m:t>
                    </m:r>
                  </m:oMath>
                </a14:m>
                <a:r>
                  <a:rPr lang="en-GB" sz="1600" dirty="0"/>
                  <a:t> and </a:t>
                </a:r>
                <a:br>
                  <a:rPr lang="en-GB" sz="1600" dirty="0"/>
                </a:br>
                <a14:m>
                  <m:oMath xmlns:m="http://schemas.openxmlformats.org/officeDocument/2006/math">
                    <m:r>
                      <a:rPr lang="en-GB" sz="1600" b="0" i="1" smtClean="0">
                        <a:latin typeface="Cambria Math" panose="02040503050406030204" pitchFamily="18" charset="0"/>
                      </a:rPr>
                      <m:t>3</m:t>
                    </m:r>
                    <m:r>
                      <a:rPr lang="en-GB" sz="1600" b="0" i="1" smtClean="0">
                        <a:latin typeface="Cambria Math" panose="02040503050406030204" pitchFamily="18" charset="0"/>
                      </a:rPr>
                      <m:t>𝑦</m:t>
                    </m:r>
                    <m:r>
                      <a:rPr lang="en-GB" sz="1600" b="0" i="1" smtClean="0">
                        <a:latin typeface="Cambria Math" panose="02040503050406030204" pitchFamily="18" charset="0"/>
                      </a:rPr>
                      <m:t>=12−4</m:t>
                    </m:r>
                    <m:r>
                      <a:rPr lang="en-GB" sz="1600" b="0" i="1" smtClean="0">
                        <a:latin typeface="Cambria Math" panose="02040503050406030204" pitchFamily="18" charset="0"/>
                      </a:rPr>
                      <m:t>𝑥</m:t>
                    </m:r>
                  </m:oMath>
                </a14:m>
                <a:r>
                  <a:rPr lang="en-GB" sz="1600" dirty="0"/>
                  <a:t> are perpendicular.</a:t>
                </a:r>
              </a:p>
              <a:p>
                <a:pPr/>
                <a14:m>
                  <m:oMathPara xmlns:m="http://schemas.openxmlformats.org/officeDocument/2006/math">
                    <m:oMathParaPr>
                      <m:jc m:val="centerGroup"/>
                    </m:oMathParaPr>
                    <m:oMath xmlns:m="http://schemas.openxmlformats.org/officeDocument/2006/math">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𝟑</m:t>
                          </m:r>
                        </m:num>
                        <m:den>
                          <m:r>
                            <a:rPr lang="en-GB" sz="1600" b="1" i="1" smtClean="0">
                              <a:latin typeface="Cambria Math" panose="02040503050406030204" pitchFamily="18" charset="0"/>
                            </a:rPr>
                            <m:t>𝟒</m:t>
                          </m:r>
                        </m:den>
                      </m:f>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𝟒</m:t>
                          </m:r>
                        </m:num>
                        <m:den>
                          <m:r>
                            <a:rPr lang="en-GB" sz="1600" b="1" i="1" smtClean="0">
                              <a:latin typeface="Cambria Math" panose="02040503050406030204" pitchFamily="18" charset="0"/>
                            </a:rPr>
                            <m:t>𝟑</m:t>
                          </m:r>
                        </m:den>
                      </m:f>
                      <m:r>
                        <a:rPr lang="en-GB" sz="1600" b="1" i="1" smtClean="0">
                          <a:latin typeface="Cambria Math" panose="02040503050406030204" pitchFamily="18" charset="0"/>
                        </a:rPr>
                        <m:t>=−</m:t>
                      </m:r>
                      <m:r>
                        <a:rPr lang="en-GB" sz="1600" b="1" i="1" smtClean="0">
                          <a:latin typeface="Cambria Math" panose="02040503050406030204" pitchFamily="18" charset="0"/>
                        </a:rPr>
                        <m:t>𝟏</m:t>
                      </m:r>
                      <m:r>
                        <a:rPr lang="en-GB" sz="1600" b="1" i="1" smtClean="0">
                          <a:latin typeface="Cambria Math" panose="02040503050406030204" pitchFamily="18" charset="0"/>
                        </a:rPr>
                        <m:t>∴</m:t>
                      </m:r>
                      <m:r>
                        <a:rPr lang="en-GB" sz="1600" b="1" i="1" smtClean="0">
                          <a:latin typeface="Cambria Math" panose="02040503050406030204" pitchFamily="18" charset="0"/>
                        </a:rPr>
                        <m:t>𝒑𝒆𝒓𝒑𝒆𝒏𝒅𝒊𝒄𝒖𝒍𝒂𝒓</m:t>
                      </m:r>
                    </m:oMath>
                  </m:oMathPara>
                </a14:m>
                <a:endParaRPr lang="en-GB" sz="1600" b="1" dirty="0"/>
              </a:p>
              <a:p>
                <a:endParaRPr lang="en-GB" sz="1600" dirty="0"/>
              </a:p>
              <a:p>
                <a:r>
                  <a:rPr lang="en-GB" sz="1600" dirty="0"/>
                  <a:t>A line passes through the points </a:t>
                </a:r>
                <a14:m>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panose="02040503050406030204" pitchFamily="18" charset="0"/>
                          </a:rPr>
                          <m:t>0,4</m:t>
                        </m:r>
                      </m:e>
                    </m:d>
                  </m:oMath>
                </a14:m>
                <a:r>
                  <a:rPr lang="en-GB" sz="1600" dirty="0"/>
                  <a:t> and </a:t>
                </a:r>
                <a14:m>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panose="02040503050406030204" pitchFamily="18" charset="0"/>
                          </a:rPr>
                          <m:t>6,1</m:t>
                        </m:r>
                      </m:e>
                    </m:d>
                  </m:oMath>
                </a14:m>
                <a:r>
                  <a:rPr lang="en-GB" sz="1600" dirty="0"/>
                  <a:t>. Find the equation of the line in the form:</a:t>
                </a:r>
              </a:p>
              <a:p>
                <a:pPr marL="342900" indent="-342900">
                  <a:buAutoNum type="alphaLcParenR"/>
                </a:pPr>
                <a:r>
                  <a:rPr lang="en-GB" sz="1600" b="0" dirty="0"/>
                  <a:t>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r>
                      <a:rPr lang="en-GB" sz="1600" b="0" i="1" smtClean="0">
                        <a:latin typeface="Cambria Math" panose="02040503050406030204" pitchFamily="18" charset="0"/>
                      </a:rPr>
                      <m:t>𝑚𝑥</m:t>
                    </m:r>
                    <m:r>
                      <a:rPr lang="en-GB" sz="1600" b="0" i="1" smtClean="0">
                        <a:latin typeface="Cambria Math" panose="02040503050406030204" pitchFamily="18" charset="0"/>
                      </a:rPr>
                      <m:t>+</m:t>
                    </m:r>
                    <m:r>
                      <a:rPr lang="en-GB" sz="1600" b="0" i="1" smtClean="0">
                        <a:latin typeface="Cambria Math" panose="02040503050406030204" pitchFamily="18" charset="0"/>
                      </a:rPr>
                      <m:t>𝑐</m:t>
                    </m:r>
                  </m:oMath>
                </a14:m>
                <a:r>
                  <a:rPr lang="en-GB" sz="1600" dirty="0"/>
                  <a:t>      </a:t>
                </a:r>
                <a14:m>
                  <m:oMath xmlns:m="http://schemas.openxmlformats.org/officeDocument/2006/math">
                    <m:r>
                      <a:rPr lang="en-GB" sz="1600" b="1" i="1" dirty="0" smtClean="0">
                        <a:latin typeface="Cambria Math" panose="02040503050406030204" pitchFamily="18" charset="0"/>
                      </a:rPr>
                      <m:t>→</m:t>
                    </m:r>
                    <m:r>
                      <a:rPr lang="en-GB" sz="1600" b="1" i="1" dirty="0" smtClean="0">
                        <a:latin typeface="Cambria Math" panose="02040503050406030204" pitchFamily="18" charset="0"/>
                      </a:rPr>
                      <m:t>𝒚</m:t>
                    </m:r>
                    <m:r>
                      <a:rPr lang="en-GB" sz="1600" b="1" i="1" dirty="0" smtClean="0">
                        <a:latin typeface="Cambria Math" panose="02040503050406030204" pitchFamily="18" charset="0"/>
                      </a:rPr>
                      <m:t>=−</m:t>
                    </m:r>
                    <m:f>
                      <m:fPr>
                        <m:ctrlPr>
                          <a:rPr lang="en-GB" sz="1600" b="1" i="1" dirty="0" smtClean="0">
                            <a:latin typeface="Cambria Math" panose="02040503050406030204" pitchFamily="18" charset="0"/>
                          </a:rPr>
                        </m:ctrlPr>
                      </m:fPr>
                      <m:num>
                        <m:r>
                          <a:rPr lang="en-GB" sz="1600" b="1" i="1" dirty="0" smtClean="0">
                            <a:latin typeface="Cambria Math" panose="02040503050406030204" pitchFamily="18" charset="0"/>
                          </a:rPr>
                          <m:t>𝟏</m:t>
                        </m:r>
                      </m:num>
                      <m:den>
                        <m:r>
                          <a:rPr lang="en-GB" sz="1600" b="1" i="1" dirty="0" smtClean="0">
                            <a:latin typeface="Cambria Math" panose="02040503050406030204" pitchFamily="18" charset="0"/>
                          </a:rPr>
                          <m:t>𝟐</m:t>
                        </m:r>
                      </m:den>
                    </m:f>
                    <m:r>
                      <a:rPr lang="en-GB" sz="1600" b="1" i="1" dirty="0" smtClean="0">
                        <a:latin typeface="Cambria Math" panose="02040503050406030204" pitchFamily="18" charset="0"/>
                      </a:rPr>
                      <m:t>𝒙</m:t>
                    </m:r>
                    <m:r>
                      <a:rPr lang="en-GB" sz="1600" b="1" i="1" dirty="0" smtClean="0">
                        <a:latin typeface="Cambria Math" panose="02040503050406030204" pitchFamily="18" charset="0"/>
                      </a:rPr>
                      <m:t>+</m:t>
                    </m:r>
                    <m:r>
                      <a:rPr lang="en-GB" sz="1600" b="1" i="1" dirty="0" smtClean="0">
                        <a:latin typeface="Cambria Math" panose="02040503050406030204" pitchFamily="18" charset="0"/>
                      </a:rPr>
                      <m:t>𝟒</m:t>
                    </m:r>
                  </m:oMath>
                </a14:m>
                <a:endParaRPr lang="en-GB" sz="1600" b="1" dirty="0"/>
              </a:p>
              <a:p>
                <a:pPr marL="342900" indent="-342900">
                  <a:buAutoNum type="alphaLcParenR"/>
                </a:pPr>
                <a:r>
                  <a:rPr lang="en-GB" sz="1600" b="0" dirty="0"/>
                  <a:t> </a:t>
                </a:r>
                <a14:m>
                  <m:oMath xmlns:m="http://schemas.openxmlformats.org/officeDocument/2006/math">
                    <m:r>
                      <a:rPr lang="en-GB" sz="1600" b="0" i="1" smtClean="0">
                        <a:latin typeface="Cambria Math" panose="02040503050406030204" pitchFamily="18" charset="0"/>
                      </a:rPr>
                      <m:t>𝑎𝑥</m:t>
                    </m:r>
                    <m:r>
                      <a:rPr lang="en-GB" sz="1600" b="0" i="1" smtClean="0">
                        <a:latin typeface="Cambria Math" panose="02040503050406030204" pitchFamily="18" charset="0"/>
                      </a:rPr>
                      <m:t>+</m:t>
                    </m:r>
                    <m:r>
                      <a:rPr lang="en-GB" sz="1600" b="0" i="1" smtClean="0">
                        <a:latin typeface="Cambria Math" panose="02040503050406030204" pitchFamily="18" charset="0"/>
                      </a:rPr>
                      <m:t>𝑏𝑦</m:t>
                    </m:r>
                    <m:r>
                      <a:rPr lang="en-GB" sz="1600" b="0" i="1" smtClean="0">
                        <a:latin typeface="Cambria Math" panose="02040503050406030204" pitchFamily="18" charset="0"/>
                      </a:rPr>
                      <m:t>=</m:t>
                    </m:r>
                    <m:r>
                      <a:rPr lang="en-GB" sz="1600" b="0" i="1" smtClean="0">
                        <a:latin typeface="Cambria Math" panose="02040503050406030204" pitchFamily="18" charset="0"/>
                      </a:rPr>
                      <m:t>𝑐</m:t>
                    </m:r>
                  </m:oMath>
                </a14:m>
                <a:r>
                  <a:rPr lang="en-GB" sz="1600" dirty="0"/>
                  <a:t> where </a:t>
                </a:r>
                <a14:m>
                  <m:oMath xmlns:m="http://schemas.openxmlformats.org/officeDocument/2006/math">
                    <m:r>
                      <a:rPr lang="en-GB" sz="1600" b="0" i="1" smtClean="0">
                        <a:latin typeface="Cambria Math" panose="02040503050406030204" pitchFamily="18" charset="0"/>
                      </a:rPr>
                      <m:t>𝑎</m:t>
                    </m:r>
                    <m:r>
                      <a:rPr lang="en-GB" sz="1600" b="0" i="1" smtClean="0">
                        <a:latin typeface="Cambria Math" panose="02040503050406030204" pitchFamily="18" charset="0"/>
                      </a:rPr>
                      <m:t>,</m:t>
                    </m:r>
                    <m:r>
                      <a:rPr lang="en-GB" sz="1600" b="0" i="1" smtClean="0">
                        <a:latin typeface="Cambria Math" panose="02040503050406030204" pitchFamily="18" charset="0"/>
                      </a:rPr>
                      <m:t>𝑏</m:t>
                    </m:r>
                    <m:r>
                      <a:rPr lang="en-GB" sz="1600" b="0" i="1" smtClean="0">
                        <a:latin typeface="Cambria Math" panose="02040503050406030204" pitchFamily="18" charset="0"/>
                      </a:rPr>
                      <m:t>,</m:t>
                    </m:r>
                    <m:r>
                      <a:rPr lang="en-GB" sz="1600" b="0" i="1" smtClean="0">
                        <a:latin typeface="Cambria Math" panose="02040503050406030204" pitchFamily="18" charset="0"/>
                      </a:rPr>
                      <m:t>𝑐</m:t>
                    </m:r>
                  </m:oMath>
                </a14:m>
                <a:r>
                  <a:rPr lang="en-GB" sz="1600" dirty="0"/>
                  <a:t> are integers.</a:t>
                </a:r>
                <a:br>
                  <a:rPr lang="en-GB" sz="1600" dirty="0"/>
                </a:br>
                <a14:m>
                  <m:oMath xmlns:m="http://schemas.openxmlformats.org/officeDocument/2006/math">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𝟐</m:t>
                    </m:r>
                    <m:r>
                      <a:rPr lang="en-GB" sz="1600" b="1" i="1" smtClean="0">
                        <a:latin typeface="Cambria Math" panose="02040503050406030204" pitchFamily="18" charset="0"/>
                      </a:rPr>
                      <m:t>𝒚</m:t>
                    </m:r>
                    <m:r>
                      <a:rPr lang="en-GB" sz="1600" b="1" i="1" smtClean="0">
                        <a:latin typeface="Cambria Math" panose="02040503050406030204" pitchFamily="18" charset="0"/>
                      </a:rPr>
                      <m:t>=</m:t>
                    </m:r>
                    <m:r>
                      <a:rPr lang="en-GB" sz="1600" b="1" i="1" smtClean="0">
                        <a:latin typeface="Cambria Math" panose="02040503050406030204" pitchFamily="18" charset="0"/>
                      </a:rPr>
                      <m:t>𝟖</m:t>
                    </m:r>
                  </m:oMath>
                </a14:m>
                <a:endParaRPr lang="en-GB" sz="1600" b="1" dirty="0"/>
              </a:p>
              <a:p>
                <a:pPr marL="342900" indent="-342900">
                  <a:buAutoNum type="alphaLcParenR"/>
                </a:pPr>
                <a:endParaRPr lang="en-GB" sz="1600" dirty="0"/>
              </a:p>
              <a:p>
                <a:r>
                  <a:rPr lang="en-GB" sz="1600" dirty="0"/>
                  <a:t>Find the coordinates of the points where </a:t>
                </a:r>
                <a14:m>
                  <m:oMath xmlns:m="http://schemas.openxmlformats.org/officeDocument/2006/math">
                    <m:r>
                      <a:rPr lang="en-GB" sz="1600" b="0" i="1" smtClean="0">
                        <a:latin typeface="Cambria Math" panose="02040503050406030204" pitchFamily="18" charset="0"/>
                      </a:rPr>
                      <m:t>2</m:t>
                    </m:r>
                    <m:r>
                      <a:rPr lang="en-GB" sz="1600" b="0" i="1" smtClean="0">
                        <a:latin typeface="Cambria Math" panose="02040503050406030204" pitchFamily="18" charset="0"/>
                      </a:rPr>
                      <m:t>𝑥</m:t>
                    </m:r>
                    <m:r>
                      <a:rPr lang="en-GB" sz="1600" b="0" i="1" smtClean="0">
                        <a:latin typeface="Cambria Math" panose="02040503050406030204" pitchFamily="18" charset="0"/>
                      </a:rPr>
                      <m:t>−3</m:t>
                    </m:r>
                    <m:r>
                      <a:rPr lang="en-GB" sz="1600" b="0" i="1" smtClean="0">
                        <a:latin typeface="Cambria Math" panose="02040503050406030204" pitchFamily="18" charset="0"/>
                      </a:rPr>
                      <m:t>𝑦</m:t>
                    </m:r>
                    <m:r>
                      <a:rPr lang="en-GB" sz="1600" b="0" i="1" smtClean="0">
                        <a:latin typeface="Cambria Math" panose="02040503050406030204" pitchFamily="18" charset="0"/>
                      </a:rPr>
                      <m:t>=6</m:t>
                    </m:r>
                  </m:oMath>
                </a14:m>
                <a:r>
                  <a:rPr lang="en-GB" sz="1600" dirty="0"/>
                  <a:t> crosses:</a:t>
                </a:r>
              </a:p>
              <a:p>
                <a:pPr marL="342900" indent="-342900">
                  <a:buAutoNum type="alphaLcParenR"/>
                </a:pPr>
                <a:r>
                  <a:rPr lang="en-GB" sz="1600" dirty="0"/>
                  <a:t>The </a:t>
                </a:r>
                <a14:m>
                  <m:oMath xmlns:m="http://schemas.openxmlformats.org/officeDocument/2006/math">
                    <m:r>
                      <a:rPr lang="en-GB" sz="1600" b="0" i="1" smtClean="0">
                        <a:latin typeface="Cambria Math" panose="02040503050406030204" pitchFamily="18" charset="0"/>
                      </a:rPr>
                      <m:t>𝑥</m:t>
                    </m:r>
                  </m:oMath>
                </a14:m>
                <a:r>
                  <a:rPr lang="en-GB" sz="1600" dirty="0"/>
                  <a:t>-axis. </a:t>
                </a:r>
                <a14:m>
                  <m:oMath xmlns:m="http://schemas.openxmlformats.org/officeDocument/2006/math">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𝟑</m:t>
                        </m:r>
                        <m:r>
                          <a:rPr lang="en-GB" sz="1600" b="1" i="1" smtClean="0">
                            <a:latin typeface="Cambria Math" panose="02040503050406030204" pitchFamily="18" charset="0"/>
                          </a:rPr>
                          <m:t>,</m:t>
                        </m:r>
                        <m:r>
                          <a:rPr lang="en-GB" sz="1600" b="1" i="1" smtClean="0">
                            <a:latin typeface="Cambria Math" panose="02040503050406030204" pitchFamily="18" charset="0"/>
                          </a:rPr>
                          <m:t>𝟎</m:t>
                        </m:r>
                      </m:e>
                    </m:d>
                  </m:oMath>
                </a14:m>
                <a:endParaRPr lang="en-GB" sz="1600" b="1" dirty="0"/>
              </a:p>
              <a:p>
                <a:pPr marL="342900" indent="-342900">
                  <a:buAutoNum type="alphaLcParenR"/>
                </a:pPr>
                <a:r>
                  <a:rPr lang="en-GB" sz="1600" dirty="0"/>
                  <a:t>The </a:t>
                </a:r>
                <a14:m>
                  <m:oMath xmlns:m="http://schemas.openxmlformats.org/officeDocument/2006/math">
                    <m:r>
                      <a:rPr lang="en-GB" sz="1600" b="0" i="1" smtClean="0">
                        <a:latin typeface="Cambria Math" panose="02040503050406030204" pitchFamily="18" charset="0"/>
                      </a:rPr>
                      <m:t>𝑦</m:t>
                    </m:r>
                  </m:oMath>
                </a14:m>
                <a:r>
                  <a:rPr lang="en-GB" sz="1600" dirty="0"/>
                  <a:t>-axis. </a:t>
                </a:r>
                <a14:m>
                  <m:oMath xmlns:m="http://schemas.openxmlformats.org/officeDocument/2006/math">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𝟐</m:t>
                        </m:r>
                      </m:e>
                    </m:d>
                  </m:oMath>
                </a14:m>
                <a:endParaRPr lang="en-GB" sz="1600" b="1" dirty="0"/>
              </a:p>
            </p:txBody>
          </p:sp>
        </mc:Choice>
        <mc:Fallback xmlns="">
          <p:sp>
            <p:nvSpPr>
              <p:cNvPr id="6" name="TextBox 5"/>
              <p:cNvSpPr txBox="1">
                <a:spLocks noRot="1" noChangeAspect="1" noMove="1" noResize="1" noEditPoints="1" noAdjustHandles="1" noChangeArrowheads="1" noChangeShapeType="1" noTextEdit="1"/>
              </p:cNvSpPr>
              <p:nvPr/>
            </p:nvSpPr>
            <p:spPr>
              <a:xfrm>
                <a:off x="5292080" y="836712"/>
                <a:ext cx="3600400" cy="5549404"/>
              </a:xfrm>
              <a:prstGeom prst="rect">
                <a:avLst/>
              </a:prstGeom>
              <a:blipFill rotWithShape="0">
                <a:blip r:embed="rId3"/>
                <a:stretch>
                  <a:fillRect l="-846" t="-329" r="-508" b="-549"/>
                </a:stretch>
              </a:blipFill>
            </p:spPr>
            <p:txBody>
              <a:bodyPr/>
              <a:lstStyle/>
              <a:p>
                <a:r>
                  <a:rPr lang="en-GB">
                    <a:noFill/>
                  </a:rPr>
                  <a:t> </a:t>
                </a:r>
              </a:p>
            </p:txBody>
          </p:sp>
        </mc:Fallback>
      </mc:AlternateContent>
      <p:sp>
        <p:nvSpPr>
          <p:cNvPr id="7" name="TextBox 6"/>
          <p:cNvSpPr txBox="1"/>
          <p:nvPr/>
        </p:nvSpPr>
        <p:spPr>
          <a:xfrm>
            <a:off x="6322595" y="89857"/>
            <a:ext cx="2736304" cy="369332"/>
          </a:xfrm>
          <a:prstGeom prst="rect">
            <a:avLst/>
          </a:prstGeom>
          <a:noFill/>
        </p:spPr>
        <p:txBody>
          <a:bodyPr wrap="square" rtlCol="0">
            <a:spAutoFit/>
          </a:bodyPr>
          <a:lstStyle/>
          <a:p>
            <a:pPr algn="r"/>
            <a:r>
              <a:rPr lang="en-GB" dirty="0">
                <a:solidFill>
                  <a:schemeClr val="bg1"/>
                </a:solidFill>
              </a:rPr>
              <a:t>(On provided sheet)</a:t>
            </a:r>
          </a:p>
        </p:txBody>
      </p:sp>
      <p:sp>
        <p:nvSpPr>
          <p:cNvPr id="8" name="Rectangle 7"/>
          <p:cNvSpPr/>
          <p:nvPr/>
        </p:nvSpPr>
        <p:spPr>
          <a:xfrm>
            <a:off x="395536" y="887684"/>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9" name="Rectangle 8"/>
          <p:cNvSpPr/>
          <p:nvPr/>
        </p:nvSpPr>
        <p:spPr>
          <a:xfrm>
            <a:off x="390151" y="2780928"/>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10" name="Rectangle 9"/>
          <p:cNvSpPr/>
          <p:nvPr/>
        </p:nvSpPr>
        <p:spPr>
          <a:xfrm>
            <a:off x="390151" y="4724510"/>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p:sp>
        <p:nvSpPr>
          <p:cNvPr id="11" name="Rectangle 10"/>
          <p:cNvSpPr/>
          <p:nvPr/>
        </p:nvSpPr>
        <p:spPr>
          <a:xfrm>
            <a:off x="4982001" y="887457"/>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4</a:t>
            </a:r>
          </a:p>
        </p:txBody>
      </p:sp>
      <p:sp>
        <p:nvSpPr>
          <p:cNvPr id="12" name="Rectangle 11"/>
          <p:cNvSpPr/>
          <p:nvPr/>
        </p:nvSpPr>
        <p:spPr>
          <a:xfrm>
            <a:off x="4982001" y="3320431"/>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5</a:t>
            </a:r>
          </a:p>
        </p:txBody>
      </p:sp>
      <p:sp>
        <p:nvSpPr>
          <p:cNvPr id="13" name="Rectangle 12"/>
          <p:cNvSpPr/>
          <p:nvPr/>
        </p:nvSpPr>
        <p:spPr>
          <a:xfrm>
            <a:off x="4982001" y="5301208"/>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6</a:t>
            </a:r>
          </a:p>
        </p:txBody>
      </p:sp>
      <p:sp>
        <p:nvSpPr>
          <p:cNvPr id="14" name="Rectangle 13"/>
          <p:cNvSpPr/>
          <p:nvPr/>
        </p:nvSpPr>
        <p:spPr>
          <a:xfrm>
            <a:off x="790961" y="1632178"/>
            <a:ext cx="3494599" cy="8686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5" name="Rectangle 14"/>
          <p:cNvSpPr/>
          <p:nvPr/>
        </p:nvSpPr>
        <p:spPr>
          <a:xfrm>
            <a:off x="2051720" y="3586184"/>
            <a:ext cx="1231307" cy="35785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6" name="Rectangle 15"/>
          <p:cNvSpPr/>
          <p:nvPr/>
        </p:nvSpPr>
        <p:spPr>
          <a:xfrm>
            <a:off x="1441898" y="4201615"/>
            <a:ext cx="2314854" cy="3924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7" name="Rectangle 16"/>
          <p:cNvSpPr/>
          <p:nvPr/>
        </p:nvSpPr>
        <p:spPr>
          <a:xfrm>
            <a:off x="1318696" y="5710927"/>
            <a:ext cx="2537208" cy="5246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8" name="Rectangle 17"/>
          <p:cNvSpPr/>
          <p:nvPr/>
        </p:nvSpPr>
        <p:spPr>
          <a:xfrm>
            <a:off x="6355272" y="1369868"/>
            <a:ext cx="1312468" cy="5246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9" name="Rectangle 18"/>
          <p:cNvSpPr/>
          <p:nvPr/>
        </p:nvSpPr>
        <p:spPr>
          <a:xfrm>
            <a:off x="5580111" y="2571249"/>
            <a:ext cx="2968977" cy="5246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0" name="Rectangle 19"/>
          <p:cNvSpPr/>
          <p:nvPr/>
        </p:nvSpPr>
        <p:spPr>
          <a:xfrm>
            <a:off x="7066537" y="3922003"/>
            <a:ext cx="1691873" cy="4228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1" name="Rectangle 20"/>
          <p:cNvSpPr/>
          <p:nvPr/>
        </p:nvSpPr>
        <p:spPr>
          <a:xfrm>
            <a:off x="6165569" y="4830406"/>
            <a:ext cx="1691873" cy="4228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2" name="Rectangle 21"/>
          <p:cNvSpPr/>
          <p:nvPr/>
        </p:nvSpPr>
        <p:spPr>
          <a:xfrm>
            <a:off x="6660233" y="5794873"/>
            <a:ext cx="1084626" cy="25823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3" name="Rectangle 22"/>
          <p:cNvSpPr/>
          <p:nvPr/>
        </p:nvSpPr>
        <p:spPr>
          <a:xfrm>
            <a:off x="6660233" y="6032458"/>
            <a:ext cx="1084626" cy="43444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14469781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6" restart="whenNotActive" fill="hold" evtFilter="cancelBubble" nodeType="interactiveSeq">
                <p:stCondLst>
                  <p:cond evt="onClick" delay="0">
                    <p:tgtEl>
                      <p:spTgt spid="18"/>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8"/>
                                        </p:tgtEl>
                                      </p:cBhvr>
                                    </p:animEffect>
                                    <p:set>
                                      <p:cBhvr>
                                        <p:cTn id="31"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2" restart="whenNotActive" fill="hold" evtFilter="cancelBubble" nodeType="interactiveSeq">
                <p:stCondLst>
                  <p:cond evt="onClick" delay="0">
                    <p:tgtEl>
                      <p:spTgt spid="19"/>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9"/>
                                        </p:tgtEl>
                                      </p:cBhvr>
                                    </p:animEffect>
                                    <p:set>
                                      <p:cBhvr>
                                        <p:cTn id="37"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38" restart="whenNotActive" fill="hold" evtFilter="cancelBubble" nodeType="interactiveSeq">
                <p:stCondLst>
                  <p:cond evt="onClick" delay="0">
                    <p:tgtEl>
                      <p:spTgt spid="20"/>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20"/>
                                        </p:tgtEl>
                                      </p:cBhvr>
                                    </p:animEffect>
                                    <p:set>
                                      <p:cBhvr>
                                        <p:cTn id="43"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44" restart="whenNotActive" fill="hold" evtFilter="cancelBubble" nodeType="interactiveSeq">
                <p:stCondLst>
                  <p:cond evt="onClick" delay="0">
                    <p:tgtEl>
                      <p:spTgt spid="21"/>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21"/>
                                        </p:tgtEl>
                                      </p:cBhvr>
                                    </p:animEffect>
                                    <p:set>
                                      <p:cBhvr>
                                        <p:cTn id="49"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50" restart="whenNotActive" fill="hold" evtFilter="cancelBubble" nodeType="interactiveSeq">
                <p:stCondLst>
                  <p:cond evt="onClick" delay="0">
                    <p:tgtEl>
                      <p:spTgt spid="22"/>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22"/>
                                        </p:tgtEl>
                                      </p:cBhvr>
                                    </p:animEffect>
                                    <p:set>
                                      <p:cBhvr>
                                        <p:cTn id="55"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56" restart="whenNotActive" fill="hold" evtFilter="cancelBubble" nodeType="interactiveSeq">
                <p:stCondLst>
                  <p:cond evt="onClick" delay="0">
                    <p:tgtEl>
                      <p:spTgt spid="23"/>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23"/>
                                        </p:tgtEl>
                                      </p:cBhvr>
                                    </p:animEffect>
                                    <p:set>
                                      <p:cBhvr>
                                        <p:cTn id="61"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6 – Mixed Exercises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6322595" y="89857"/>
            <a:ext cx="2736304" cy="369332"/>
          </a:xfrm>
          <a:prstGeom prst="rect">
            <a:avLst/>
          </a:prstGeom>
          <a:noFill/>
        </p:spPr>
        <p:txBody>
          <a:bodyPr wrap="square" rtlCol="0">
            <a:spAutoFit/>
          </a:bodyPr>
          <a:lstStyle/>
          <a:p>
            <a:pPr algn="r"/>
            <a:r>
              <a:rPr lang="en-GB" dirty="0">
                <a:solidFill>
                  <a:schemeClr val="bg1"/>
                </a:solidFill>
              </a:rPr>
              <a:t>(On provided sheet)</a:t>
            </a:r>
          </a:p>
        </p:txBody>
      </p:sp>
      <p:sp>
        <p:nvSpPr>
          <p:cNvPr id="6" name="Rectangle 5"/>
          <p:cNvSpPr/>
          <p:nvPr/>
        </p:nvSpPr>
        <p:spPr>
          <a:xfrm>
            <a:off x="395536" y="935014"/>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9</a:t>
            </a:r>
          </a:p>
        </p:txBody>
      </p:sp>
      <mc:AlternateContent xmlns:mc="http://schemas.openxmlformats.org/markup-compatibility/2006" xmlns:a14="http://schemas.microsoft.com/office/drawing/2010/main">
        <mc:Choice Requires="a14">
          <p:sp>
            <p:nvSpPr>
              <p:cNvPr id="7" name="TextBox 6"/>
              <p:cNvSpPr txBox="1"/>
              <p:nvPr/>
            </p:nvSpPr>
            <p:spPr>
              <a:xfrm>
                <a:off x="827584" y="804554"/>
                <a:ext cx="5328592" cy="5284332"/>
              </a:xfrm>
              <a:prstGeom prst="rect">
                <a:avLst/>
              </a:prstGeom>
              <a:noFill/>
            </p:spPr>
            <p:txBody>
              <a:bodyPr wrap="square" rtlCol="0">
                <a:spAutoFit/>
              </a:bodyPr>
              <a:lstStyle/>
              <a:p>
                <a:r>
                  <a:rPr lang="en-GB" dirty="0"/>
                  <a:t>A triangle consists of the points </a:t>
                </a:r>
                <a14:m>
                  <m:oMath xmlns:m="http://schemas.openxmlformats.org/officeDocument/2006/math">
                    <m:r>
                      <a:rPr lang="en-GB" b="0" i="1" smtClean="0">
                        <a:latin typeface="Cambria Math" panose="02040503050406030204" pitchFamily="18" charset="0"/>
                      </a:rPr>
                      <m:t>𝑃</m:t>
                    </m:r>
                    <m:r>
                      <a:rPr lang="en-GB" b="0" i="1" smtClean="0">
                        <a:latin typeface="Cambria Math" panose="02040503050406030204" pitchFamily="18" charset="0"/>
                      </a:rPr>
                      <m:t>(3,</m:t>
                    </m:r>
                    <m:r>
                      <a:rPr lang="en-GB" b="0" i="1" smtClean="0">
                        <a:latin typeface="Cambria Math" panose="02040503050406030204" pitchFamily="18" charset="0"/>
                      </a:rPr>
                      <m:t>𝑘</m:t>
                    </m:r>
                    <m:r>
                      <a:rPr lang="en-GB" b="0" i="1" smtClean="0">
                        <a:latin typeface="Cambria Math" panose="02040503050406030204" pitchFamily="18" charset="0"/>
                      </a:rPr>
                      <m:t>)</m:t>
                    </m:r>
                  </m:oMath>
                </a14:m>
                <a:r>
                  <a:rPr lang="en-GB" dirty="0"/>
                  <a:t>, </a:t>
                </a:r>
                <a14:m>
                  <m:oMath xmlns:m="http://schemas.openxmlformats.org/officeDocument/2006/math">
                    <m:r>
                      <a:rPr lang="en-GB" b="0" i="1" dirty="0" smtClean="0">
                        <a:latin typeface="Cambria Math" panose="02040503050406030204" pitchFamily="18" charset="0"/>
                      </a:rPr>
                      <m:t>𝑄</m:t>
                    </m:r>
                    <m:d>
                      <m:dPr>
                        <m:ctrlPr>
                          <a:rPr lang="en-GB" b="0" i="1" dirty="0" smtClean="0">
                            <a:latin typeface="Cambria Math" panose="02040503050406030204" pitchFamily="18" charset="0"/>
                          </a:rPr>
                        </m:ctrlPr>
                      </m:dPr>
                      <m:e>
                        <m:r>
                          <a:rPr lang="en-GB" b="0" i="1" dirty="0" smtClean="0">
                            <a:latin typeface="Cambria Math" panose="02040503050406030204" pitchFamily="18" charset="0"/>
                          </a:rPr>
                          <m:t>6,8</m:t>
                        </m:r>
                      </m:e>
                    </m:d>
                  </m:oMath>
                </a14:m>
                <a:r>
                  <a:rPr lang="en-GB" dirty="0"/>
                  <a:t> and </a:t>
                </a:r>
                <a14:m>
                  <m:oMath xmlns:m="http://schemas.openxmlformats.org/officeDocument/2006/math">
                    <m:r>
                      <a:rPr lang="en-GB" b="0" i="1" smtClean="0">
                        <a:latin typeface="Cambria Math" panose="02040503050406030204" pitchFamily="18" charset="0"/>
                      </a:rPr>
                      <m:t>𝑅</m:t>
                    </m:r>
                    <m:d>
                      <m:dPr>
                        <m:ctrlPr>
                          <a:rPr lang="en-GB" b="0" i="1" smtClean="0">
                            <a:latin typeface="Cambria Math" panose="02040503050406030204" pitchFamily="18" charset="0"/>
                          </a:rPr>
                        </m:ctrlPr>
                      </m:dPr>
                      <m:e>
                        <m:r>
                          <a:rPr lang="en-GB" b="0" i="1" smtClean="0">
                            <a:latin typeface="Cambria Math" panose="02040503050406030204" pitchFamily="18" charset="0"/>
                          </a:rPr>
                          <m:t>10,10</m:t>
                        </m:r>
                      </m:e>
                    </m:d>
                  </m:oMath>
                </a14:m>
                <a:r>
                  <a:rPr lang="en-GB" dirty="0"/>
                  <a:t>. </a:t>
                </a:r>
                <a14:m>
                  <m:oMath xmlns:m="http://schemas.openxmlformats.org/officeDocument/2006/math">
                    <m:r>
                      <a:rPr lang="en-GB" b="0" i="1" smtClean="0">
                        <a:latin typeface="Cambria Math" panose="02040503050406030204" pitchFamily="18" charset="0"/>
                      </a:rPr>
                      <m:t>𝑃𝑄𝑅</m:t>
                    </m:r>
                  </m:oMath>
                </a14:m>
                <a:r>
                  <a:rPr lang="en-GB" dirty="0"/>
                  <a:t> is a right angle.</a:t>
                </a:r>
              </a:p>
              <a:p>
                <a:r>
                  <a:rPr lang="en-GB" dirty="0"/>
                  <a:t>Determine the equation of the line passing through </a:t>
                </a:r>
                <a14:m>
                  <m:oMath xmlns:m="http://schemas.openxmlformats.org/officeDocument/2006/math">
                    <m:r>
                      <a:rPr lang="en-GB" b="0" i="1" smtClean="0">
                        <a:latin typeface="Cambria Math" panose="02040503050406030204" pitchFamily="18" charset="0"/>
                      </a:rPr>
                      <m:t>𝑃</m:t>
                    </m:r>
                  </m:oMath>
                </a14:m>
                <a:r>
                  <a:rPr lang="en-GB" dirty="0"/>
                  <a:t> and </a:t>
                </a:r>
                <a14:m>
                  <m:oMath xmlns:m="http://schemas.openxmlformats.org/officeDocument/2006/math">
                    <m:r>
                      <a:rPr lang="en-GB" b="0" i="1" smtClean="0">
                        <a:latin typeface="Cambria Math" panose="02040503050406030204" pitchFamily="18" charset="0"/>
                      </a:rPr>
                      <m:t>𝑅</m:t>
                    </m:r>
                  </m:oMath>
                </a14:m>
                <a:r>
                  <a:rPr lang="en-GB" dirty="0"/>
                  <a:t>, leaving your answer in the form </a:t>
                </a:r>
                <a14:m>
                  <m:oMath xmlns:m="http://schemas.openxmlformats.org/officeDocument/2006/math">
                    <m:r>
                      <a:rPr lang="en-GB" b="0" i="1" smtClean="0">
                        <a:latin typeface="Cambria Math" panose="02040503050406030204" pitchFamily="18" charset="0"/>
                      </a:rPr>
                      <m:t>𝑎𝑥</m:t>
                    </m:r>
                    <m:r>
                      <a:rPr lang="en-GB" b="0" i="1" smtClean="0">
                        <a:latin typeface="Cambria Math" panose="02040503050406030204" pitchFamily="18" charset="0"/>
                      </a:rPr>
                      <m:t>+</m:t>
                    </m:r>
                    <m:r>
                      <a:rPr lang="en-GB" b="0" i="1" smtClean="0">
                        <a:latin typeface="Cambria Math" panose="02040503050406030204" pitchFamily="18" charset="0"/>
                      </a:rPr>
                      <m:t>𝑏𝑦</m:t>
                    </m:r>
                    <m:r>
                      <a:rPr lang="en-GB" b="0" i="1" smtClean="0">
                        <a:latin typeface="Cambria Math" panose="02040503050406030204" pitchFamily="18" charset="0"/>
                      </a:rPr>
                      <m:t>=</m:t>
                    </m:r>
                    <m:r>
                      <a:rPr lang="en-GB" b="0" i="1" smtClean="0">
                        <a:latin typeface="Cambria Math" panose="02040503050406030204" pitchFamily="18" charset="0"/>
                      </a:rPr>
                      <m:t>𝑐</m:t>
                    </m:r>
                  </m:oMath>
                </a14:m>
                <a:r>
                  <a:rPr lang="en-GB" dirty="0"/>
                  <a:t>, where </a:t>
                </a: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m:t>
                    </m:r>
                    <m:r>
                      <a:rPr lang="en-GB" b="0" i="1" smtClean="0">
                        <a:latin typeface="Cambria Math" panose="02040503050406030204" pitchFamily="18" charset="0"/>
                      </a:rPr>
                      <m:t>𝑏</m:t>
                    </m:r>
                    <m:r>
                      <a:rPr lang="en-GB" b="0" i="1" smtClean="0">
                        <a:latin typeface="Cambria Math" panose="02040503050406030204" pitchFamily="18" charset="0"/>
                      </a:rPr>
                      <m:t>,</m:t>
                    </m:r>
                    <m:r>
                      <a:rPr lang="en-GB" b="0" i="1" smtClean="0">
                        <a:latin typeface="Cambria Math" panose="02040503050406030204" pitchFamily="18" charset="0"/>
                      </a:rPr>
                      <m:t>𝑐</m:t>
                    </m:r>
                  </m:oMath>
                </a14:m>
                <a:r>
                  <a:rPr lang="en-GB" dirty="0"/>
                  <a:t> are integers.</a:t>
                </a:r>
              </a:p>
              <a:p>
                <a:endParaRPr lang="en-GB" dirty="0"/>
              </a:p>
              <a:p>
                <a:r>
                  <a:rPr lang="en-GB" b="1" dirty="0"/>
                  <a:t>Gradient of line passing through </a:t>
                </a:r>
                <a14:m>
                  <m:oMath xmlns:m="http://schemas.openxmlformats.org/officeDocument/2006/math">
                    <m:r>
                      <a:rPr lang="en-GB" b="1" i="1" smtClean="0">
                        <a:latin typeface="Cambria Math" panose="02040503050406030204" pitchFamily="18" charset="0"/>
                      </a:rPr>
                      <m:t>𝑸𝑹</m:t>
                    </m:r>
                  </m:oMath>
                </a14:m>
                <a:r>
                  <a:rPr lang="en-GB" b="1" dirty="0"/>
                  <a:t>:</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𝒎</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𝟐</m:t>
                          </m:r>
                        </m:den>
                      </m:f>
                    </m:oMath>
                  </m:oMathPara>
                </a14:m>
                <a:endParaRPr lang="en-GB" b="1" dirty="0"/>
              </a:p>
              <a:p>
                <a:r>
                  <a:rPr lang="en-GB" b="1" dirty="0"/>
                  <a:t>Equation of </a:t>
                </a:r>
                <a14:m>
                  <m:oMath xmlns:m="http://schemas.openxmlformats.org/officeDocument/2006/math">
                    <m:r>
                      <a:rPr lang="en-GB" b="1" i="1" smtClean="0">
                        <a:latin typeface="Cambria Math" panose="02040503050406030204" pitchFamily="18" charset="0"/>
                      </a:rPr>
                      <m:t>𝑷𝑸</m:t>
                    </m:r>
                  </m:oMath>
                </a14:m>
                <a:r>
                  <a:rPr lang="en-GB" b="1" dirty="0"/>
                  <a:t>:</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𝟐𝟎</m:t>
                      </m:r>
                    </m:oMath>
                  </m:oMathPara>
                </a14:m>
                <a:endParaRPr lang="en-GB" b="1" dirty="0"/>
              </a:p>
              <a:p>
                <a:r>
                  <a:rPr lang="en-GB" b="1" dirty="0"/>
                  <a:t>Therefore:</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𝒌</m:t>
                      </m:r>
                      <m:r>
                        <a:rPr lang="en-GB" b="1" i="1" smtClean="0">
                          <a:latin typeface="Cambria Math" panose="02040503050406030204" pitchFamily="18" charset="0"/>
                        </a:rPr>
                        <m:t>=−</m:t>
                      </m:r>
                      <m:r>
                        <a:rPr lang="en-GB" b="1" i="1" smtClean="0">
                          <a:latin typeface="Cambria Math" panose="02040503050406030204" pitchFamily="18" charset="0"/>
                        </a:rPr>
                        <m:t>𝟐</m:t>
                      </m:r>
                      <m:d>
                        <m:dPr>
                          <m:ctrlPr>
                            <a:rPr lang="en-GB" b="1" i="1" smtClean="0">
                              <a:latin typeface="Cambria Math" panose="02040503050406030204" pitchFamily="18" charset="0"/>
                            </a:rPr>
                          </m:ctrlPr>
                        </m:dPr>
                        <m:e>
                          <m:r>
                            <a:rPr lang="en-GB" b="1" i="1" smtClean="0">
                              <a:latin typeface="Cambria Math" panose="02040503050406030204" pitchFamily="18" charset="0"/>
                            </a:rPr>
                            <m:t>𝟑</m:t>
                          </m:r>
                        </m:e>
                      </m:d>
                      <m:r>
                        <a:rPr lang="en-GB" b="1" i="1" smtClean="0">
                          <a:latin typeface="Cambria Math" panose="02040503050406030204" pitchFamily="18" charset="0"/>
                        </a:rPr>
                        <m:t>+</m:t>
                      </m:r>
                      <m:r>
                        <a:rPr lang="en-GB" b="1" i="1" smtClean="0">
                          <a:latin typeface="Cambria Math" panose="02040503050406030204" pitchFamily="18" charset="0"/>
                        </a:rPr>
                        <m:t>𝟐𝟎</m:t>
                      </m:r>
                      <m:r>
                        <a:rPr lang="en-GB" b="1" i="1" smtClean="0">
                          <a:latin typeface="Cambria Math" panose="02040503050406030204" pitchFamily="18" charset="0"/>
                        </a:rPr>
                        <m:t>=</m:t>
                      </m:r>
                      <m:r>
                        <a:rPr lang="en-GB" b="1" i="1" smtClean="0">
                          <a:latin typeface="Cambria Math" panose="02040503050406030204" pitchFamily="18" charset="0"/>
                        </a:rPr>
                        <m:t>𝟏𝟒</m:t>
                      </m:r>
                    </m:oMath>
                  </m:oMathPara>
                </a14:m>
                <a:endParaRPr lang="en-GB" b="1" dirty="0"/>
              </a:p>
              <a:p>
                <a:r>
                  <a:rPr lang="en-GB" b="1" dirty="0"/>
                  <a:t>Equation of </a:t>
                </a:r>
                <a14:m>
                  <m:oMath xmlns:m="http://schemas.openxmlformats.org/officeDocument/2006/math">
                    <m:r>
                      <a:rPr lang="en-GB" b="1" i="1" smtClean="0">
                        <a:latin typeface="Cambria Math" panose="02040503050406030204" pitchFamily="18" charset="0"/>
                      </a:rPr>
                      <m:t>𝑷𝑹</m:t>
                    </m:r>
                  </m:oMath>
                </a14:m>
                <a:r>
                  <a:rPr lang="en-GB" b="1" dirty="0"/>
                  <a:t>:</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𝟏𝟒</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𝟒</m:t>
                          </m:r>
                        </m:num>
                        <m:den>
                          <m:r>
                            <a:rPr lang="en-GB" b="1" i="1" smtClean="0">
                              <a:latin typeface="Cambria Math" panose="02040503050406030204" pitchFamily="18" charset="0"/>
                            </a:rPr>
                            <m:t>𝟕</m:t>
                          </m:r>
                        </m:den>
                      </m:f>
                      <m:d>
                        <m:dPr>
                          <m:ctrlPr>
                            <a:rPr lang="en-GB" b="1" i="1" smtClean="0">
                              <a:latin typeface="Cambria Math" panose="02040503050406030204" pitchFamily="18" charset="0"/>
                            </a:rPr>
                          </m:ctrlPr>
                        </m:dPr>
                        <m:e>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𝟑</m:t>
                          </m:r>
                        </m:e>
                      </m:d>
                    </m:oMath>
                    <m:oMath xmlns:m="http://schemas.openxmlformats.org/officeDocument/2006/math">
                      <m:r>
                        <a:rPr lang="en-GB" b="1" i="1" smtClean="0">
                          <a:latin typeface="Cambria Math" panose="02040503050406030204" pitchFamily="18" charset="0"/>
                        </a:rPr>
                        <m:t>𝟕</m:t>
                      </m:r>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𝟗𝟖</m:t>
                      </m:r>
                      <m:r>
                        <a:rPr lang="en-GB" b="1" i="1" smtClean="0">
                          <a:latin typeface="Cambria Math" panose="02040503050406030204" pitchFamily="18" charset="0"/>
                        </a:rPr>
                        <m:t>=−</m:t>
                      </m:r>
                      <m:r>
                        <a:rPr lang="en-GB" b="1" i="1" smtClean="0">
                          <a:latin typeface="Cambria Math" panose="02040503050406030204" pitchFamily="18" charset="0"/>
                        </a:rPr>
                        <m:t>𝟒</m:t>
                      </m:r>
                      <m:d>
                        <m:dPr>
                          <m:ctrlPr>
                            <a:rPr lang="en-GB" b="1" i="1" smtClean="0">
                              <a:latin typeface="Cambria Math" panose="02040503050406030204" pitchFamily="18" charset="0"/>
                            </a:rPr>
                          </m:ctrlPr>
                        </m:dPr>
                        <m:e>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𝟑</m:t>
                          </m:r>
                        </m:e>
                      </m:d>
                    </m:oMath>
                    <m:oMath xmlns:m="http://schemas.openxmlformats.org/officeDocument/2006/math">
                      <m:r>
                        <a:rPr lang="en-GB" b="1" i="1" smtClean="0">
                          <a:latin typeface="Cambria Math" panose="02040503050406030204" pitchFamily="18" charset="0"/>
                        </a:rPr>
                        <m:t>𝟕</m:t>
                      </m:r>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𝟗𝟖</m:t>
                      </m:r>
                      <m:r>
                        <a:rPr lang="en-GB" b="1" i="1" smtClean="0">
                          <a:latin typeface="Cambria Math" panose="02040503050406030204" pitchFamily="18" charset="0"/>
                        </a:rPr>
                        <m:t>=−</m:t>
                      </m:r>
                      <m:r>
                        <a:rPr lang="en-GB" b="1" i="1" smtClean="0">
                          <a:latin typeface="Cambria Math" panose="02040503050406030204" pitchFamily="18" charset="0"/>
                        </a:rPr>
                        <m:t>𝟒</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𝟏𝟐</m:t>
                      </m:r>
                    </m:oMath>
                    <m:oMath xmlns:m="http://schemas.openxmlformats.org/officeDocument/2006/math">
                      <m:r>
                        <a:rPr lang="en-GB" b="1" i="1" smtClean="0">
                          <a:latin typeface="Cambria Math" panose="02040503050406030204" pitchFamily="18" charset="0"/>
                        </a:rPr>
                        <m:t>𝟒</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𝟕</m:t>
                      </m:r>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𝟏𝟏𝟎</m:t>
                      </m:r>
                    </m:oMath>
                  </m:oMathPara>
                </a14:m>
                <a:endParaRPr lang="en-GB" b="1" dirty="0"/>
              </a:p>
            </p:txBody>
          </p:sp>
        </mc:Choice>
        <mc:Fallback xmlns="">
          <p:sp>
            <p:nvSpPr>
              <p:cNvPr id="7" name="TextBox 6"/>
              <p:cNvSpPr txBox="1">
                <a:spLocks noRot="1" noChangeAspect="1" noMove="1" noResize="1" noEditPoints="1" noAdjustHandles="1" noChangeArrowheads="1" noChangeShapeType="1" noTextEdit="1"/>
              </p:cNvSpPr>
              <p:nvPr/>
            </p:nvSpPr>
            <p:spPr>
              <a:xfrm>
                <a:off x="827584" y="804554"/>
                <a:ext cx="5328592" cy="5284332"/>
              </a:xfrm>
              <a:prstGeom prst="rect">
                <a:avLst/>
              </a:prstGeom>
              <a:blipFill rotWithShape="0">
                <a:blip r:embed="rId2"/>
                <a:stretch>
                  <a:fillRect l="-1030" t="-692"/>
                </a:stretch>
              </a:blipFill>
            </p:spPr>
            <p:txBody>
              <a:bodyPr/>
              <a:lstStyle/>
              <a:p>
                <a:r>
                  <a:rPr lang="en-GB">
                    <a:noFill/>
                  </a:rPr>
                  <a:t> </a:t>
                </a:r>
              </a:p>
            </p:txBody>
          </p:sp>
        </mc:Fallback>
      </mc:AlternateContent>
      <p:sp>
        <p:nvSpPr>
          <p:cNvPr id="8" name="Rectangle 7"/>
          <p:cNvSpPr/>
          <p:nvPr/>
        </p:nvSpPr>
        <p:spPr>
          <a:xfrm>
            <a:off x="903355" y="2394399"/>
            <a:ext cx="4676757" cy="389991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12476542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764704"/>
            <a:ext cx="8568952" cy="707886"/>
          </a:xfrm>
          <a:prstGeom prst="rect">
            <a:avLst/>
          </a:prstGeom>
          <a:noFill/>
        </p:spPr>
        <p:txBody>
          <a:bodyPr wrap="square" rtlCol="0">
            <a:spAutoFit/>
          </a:bodyPr>
          <a:lstStyle/>
          <a:p>
            <a:r>
              <a:rPr lang="en-GB" sz="2000" dirty="0"/>
              <a:t>This means we can </a:t>
            </a:r>
            <a:r>
              <a:rPr lang="en-GB" sz="2000" b="1" u="sng" dirty="0"/>
              <a:t>substitute</a:t>
            </a:r>
            <a:r>
              <a:rPr lang="en-GB" sz="2000" dirty="0"/>
              <a:t> the values of a coordinate into our equation whenever we know the point lies on the line.</a:t>
            </a:r>
          </a:p>
        </p:txBody>
      </p:sp>
      <mc:AlternateContent xmlns:mc="http://schemas.openxmlformats.org/markup-compatibility/2006" xmlns:a14="http://schemas.microsoft.com/office/drawing/2010/main">
        <mc:Choice Requires="a14">
          <p:sp>
            <p:nvSpPr>
              <p:cNvPr id="6" name="TextBox 5"/>
              <p:cNvSpPr txBox="1"/>
              <p:nvPr/>
            </p:nvSpPr>
            <p:spPr>
              <a:xfrm>
                <a:off x="467544" y="3717032"/>
                <a:ext cx="7848872"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Find the coordinate of the point where the line </a:t>
                </a:r>
                <a14:m>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𝑦</m:t>
                    </m:r>
                    <m:r>
                      <a:rPr lang="en-GB" b="0" i="1" smtClean="0">
                        <a:latin typeface="Cambria Math" panose="02040503050406030204" pitchFamily="18" charset="0"/>
                      </a:rPr>
                      <m:t>=5</m:t>
                    </m:r>
                  </m:oMath>
                </a14:m>
                <a:r>
                  <a:rPr lang="en-GB" dirty="0"/>
                  <a:t> cuts the </a:t>
                </a:r>
                <a14:m>
                  <m:oMath xmlns:m="http://schemas.openxmlformats.org/officeDocument/2006/math">
                    <m:r>
                      <a:rPr lang="en-GB" b="0" i="1" smtClean="0">
                        <a:latin typeface="Cambria Math" panose="02040503050406030204" pitchFamily="18" charset="0"/>
                      </a:rPr>
                      <m:t>𝑥</m:t>
                    </m:r>
                  </m:oMath>
                </a14:m>
                <a:r>
                  <a:rPr lang="en-GB" dirty="0"/>
                  <a:t>-axis.</a:t>
                </a:r>
              </a:p>
            </p:txBody>
          </p:sp>
        </mc:Choice>
        <mc:Fallback xmlns="">
          <p:sp>
            <p:nvSpPr>
              <p:cNvPr id="6" name="TextBox 5"/>
              <p:cNvSpPr txBox="1">
                <a:spLocks noRot="1" noChangeAspect="1" noMove="1" noResize="1" noEditPoints="1" noAdjustHandles="1" noChangeArrowheads="1" noChangeShapeType="1" noTextEdit="1"/>
              </p:cNvSpPr>
              <p:nvPr/>
            </p:nvSpPr>
            <p:spPr>
              <a:xfrm>
                <a:off x="467544" y="3717032"/>
                <a:ext cx="7848872" cy="369332"/>
              </a:xfrm>
              <a:prstGeom prst="rect">
                <a:avLst/>
              </a:prstGeom>
              <a:blipFill rotWithShape="0">
                <a:blip r:embed="rId2"/>
                <a:stretch>
                  <a:fillRect b="-4762"/>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367644" y="4221088"/>
                <a:ext cx="6048672" cy="1268681"/>
              </a:xfrm>
              <a:prstGeom prst="rect">
                <a:avLst/>
              </a:prstGeom>
              <a:noFill/>
            </p:spPr>
            <p:txBody>
              <a:bodyPr wrap="square" rtlCol="0">
                <a:spAutoFit/>
              </a:bodyPr>
              <a:lstStyle/>
              <a:p>
                <a:r>
                  <a:rPr lang="en-GB" dirty="0"/>
                  <a:t>On the </a:t>
                </a:r>
                <a14:m>
                  <m:oMath xmlns:m="http://schemas.openxmlformats.org/officeDocument/2006/math">
                    <m:r>
                      <a:rPr lang="en-GB" b="0" i="1" smtClean="0">
                        <a:latin typeface="Cambria Math" panose="02040503050406030204" pitchFamily="18" charset="0"/>
                      </a:rPr>
                      <m:t>𝑥</m:t>
                    </m:r>
                  </m:oMath>
                </a14:m>
                <a:r>
                  <a:rPr lang="en-GB" dirty="0"/>
                  <a:t>-axis,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=0</m:t>
                    </m:r>
                  </m:oMath>
                </a14:m>
                <a:r>
                  <a:rPr lang="en-GB" dirty="0"/>
                  <a:t>. Substituting:</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+0=5</m:t>
                      </m:r>
                    </m:oMath>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2</m:t>
                          </m:r>
                        </m:den>
                      </m:f>
                      <m:r>
                        <a:rPr lang="en-GB" b="0" i="1" smtClean="0">
                          <a:latin typeface="Cambria Math" panose="02040503050406030204" pitchFamily="18" charset="0"/>
                        </a:rPr>
                        <m:t>   →   </m:t>
                      </m:r>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2</m:t>
                              </m:r>
                            </m:den>
                          </m:f>
                          <m:r>
                            <a:rPr lang="en-GB" b="0" i="1" smtClean="0">
                              <a:latin typeface="Cambria Math" panose="02040503050406030204" pitchFamily="18" charset="0"/>
                            </a:rPr>
                            <m:t>, 0</m:t>
                          </m:r>
                        </m:e>
                      </m:d>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1367644" y="4221088"/>
                <a:ext cx="6048672" cy="1268681"/>
              </a:xfrm>
              <a:prstGeom prst="rect">
                <a:avLst/>
              </a:prstGeom>
              <a:blipFill rotWithShape="0">
                <a:blip r:embed="rId3"/>
                <a:stretch>
                  <a:fillRect l="-806" t="-239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26638" y="1772816"/>
                <a:ext cx="8133793"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point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5,</m:t>
                        </m:r>
                        <m:r>
                          <a:rPr lang="en-GB" b="0" i="1" smtClean="0">
                            <a:latin typeface="Cambria Math" panose="02040503050406030204" pitchFamily="18" charset="0"/>
                          </a:rPr>
                          <m:t>𝑎</m:t>
                        </m:r>
                      </m:e>
                    </m:d>
                  </m:oMath>
                </a14:m>
                <a:r>
                  <a:rPr lang="en-GB" dirty="0"/>
                  <a:t> lies on the line with equation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=3</m:t>
                    </m:r>
                    <m:r>
                      <a:rPr lang="en-GB" b="0" i="1" smtClean="0">
                        <a:latin typeface="Cambria Math" panose="02040503050406030204" pitchFamily="18" charset="0"/>
                      </a:rPr>
                      <m:t>𝑥</m:t>
                    </m:r>
                    <m:r>
                      <a:rPr lang="en-GB" b="0" i="1" smtClean="0">
                        <a:latin typeface="Cambria Math" panose="02040503050406030204" pitchFamily="18" charset="0"/>
                      </a:rPr>
                      <m:t>+2</m:t>
                    </m:r>
                  </m:oMath>
                </a14:m>
                <a:r>
                  <a:rPr lang="en-GB" dirty="0"/>
                  <a:t>. Determine the value of </a:t>
                </a:r>
                <a14:m>
                  <m:oMath xmlns:m="http://schemas.openxmlformats.org/officeDocument/2006/math">
                    <m:r>
                      <a:rPr lang="en-GB" b="0" i="1" smtClean="0">
                        <a:latin typeface="Cambria Math" panose="02040503050406030204" pitchFamily="18" charset="0"/>
                      </a:rPr>
                      <m:t>𝑎</m:t>
                    </m:r>
                  </m:oMath>
                </a14:m>
                <a:r>
                  <a:rPr lang="en-GB" dirty="0"/>
                  <a:t>.</a:t>
                </a:r>
              </a:p>
            </p:txBody>
          </p:sp>
        </mc:Choice>
        <mc:Fallback xmlns="">
          <p:sp>
            <p:nvSpPr>
              <p:cNvPr id="8" name="TextBox 7"/>
              <p:cNvSpPr txBox="1">
                <a:spLocks noRot="1" noChangeAspect="1" noMove="1" noResize="1" noEditPoints="1" noAdjustHandles="1" noChangeArrowheads="1" noChangeShapeType="1" noTextEdit="1"/>
              </p:cNvSpPr>
              <p:nvPr/>
            </p:nvSpPr>
            <p:spPr>
              <a:xfrm>
                <a:off x="326638" y="1772816"/>
                <a:ext cx="8133793" cy="369332"/>
              </a:xfrm>
              <a:prstGeom prst="rect">
                <a:avLst/>
              </a:prstGeom>
              <a:blipFill rotWithShape="0">
                <a:blip r:embed="rId4"/>
                <a:stretch>
                  <a:fillRect b="-4762"/>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349321" y="2323909"/>
                <a:ext cx="6048672" cy="923330"/>
              </a:xfrm>
              <a:prstGeom prst="rect">
                <a:avLst/>
              </a:prstGeom>
              <a:noFill/>
            </p:spPr>
            <p:txBody>
              <a:bodyPr wrap="square" rtlCol="0">
                <a:spAutoFit/>
              </a:bodyPr>
              <a:lstStyle/>
              <a:p>
                <a:r>
                  <a:rPr lang="en-GB" dirty="0"/>
                  <a:t>Substituting in </a:t>
                </a:r>
                <a14:m>
                  <m:oMath xmlns:m="http://schemas.openxmlformats.org/officeDocument/2006/math">
                    <m:r>
                      <a:rPr lang="en-GB" b="0" i="1" smtClean="0">
                        <a:latin typeface="Cambria Math" panose="02040503050406030204" pitchFamily="18" charset="0"/>
                      </a:rPr>
                      <m:t>𝑥</m:t>
                    </m:r>
                  </m:oMath>
                </a14:m>
                <a:r>
                  <a:rPr lang="en-GB" dirty="0"/>
                  <a:t> and </a:t>
                </a:r>
                <a14:m>
                  <m:oMath xmlns:m="http://schemas.openxmlformats.org/officeDocument/2006/math">
                    <m:r>
                      <a:rPr lang="en-GB" b="0" i="1" smtClean="0">
                        <a:latin typeface="Cambria Math" panose="02040503050406030204" pitchFamily="18" charset="0"/>
                      </a:rPr>
                      <m:t>𝑦</m:t>
                    </m:r>
                  </m:oMath>
                </a14:m>
                <a:r>
                  <a:rPr lang="en-GB" dirty="0"/>
                  <a:t> value:</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=3</m:t>
                      </m:r>
                      <m:d>
                        <m:dPr>
                          <m:ctrlPr>
                            <a:rPr lang="en-GB" b="0" i="1" smtClean="0">
                              <a:latin typeface="Cambria Math" panose="02040503050406030204" pitchFamily="18" charset="0"/>
                            </a:rPr>
                          </m:ctrlPr>
                        </m:dPr>
                        <m:e>
                          <m:r>
                            <a:rPr lang="en-GB" b="0" i="1" smtClean="0">
                              <a:latin typeface="Cambria Math" panose="02040503050406030204" pitchFamily="18" charset="0"/>
                            </a:rPr>
                            <m:t>5</m:t>
                          </m:r>
                        </m:e>
                      </m:d>
                      <m:r>
                        <a:rPr lang="en-GB" b="0" i="1" smtClean="0">
                          <a:latin typeface="Cambria Math" panose="02040503050406030204" pitchFamily="18" charset="0"/>
                        </a:rPr>
                        <m:t>+2</m:t>
                      </m:r>
                    </m:oMath>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=17</m:t>
                      </m:r>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1349321" y="2323909"/>
                <a:ext cx="6048672" cy="923330"/>
              </a:xfrm>
              <a:prstGeom prst="rect">
                <a:avLst/>
              </a:prstGeom>
              <a:blipFill rotWithShape="0">
                <a:blip r:embed="rId5"/>
                <a:stretch>
                  <a:fillRect l="-806" t="-3289"/>
                </a:stretch>
              </a:blipFill>
            </p:spPr>
            <p:txBody>
              <a:bodyPr/>
              <a:lstStyle/>
              <a:p>
                <a:r>
                  <a:rPr lang="en-GB">
                    <a:noFill/>
                  </a:rPr>
                  <a:t> </a:t>
                </a:r>
              </a:p>
            </p:txBody>
          </p:sp>
        </mc:Fallback>
      </mc:AlternateContent>
      <p:sp>
        <p:nvSpPr>
          <p:cNvPr id="10" name="Rectangle 9"/>
          <p:cNvSpPr/>
          <p:nvPr/>
        </p:nvSpPr>
        <p:spPr>
          <a:xfrm>
            <a:off x="1421492" y="2251301"/>
            <a:ext cx="4662675" cy="99593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1421492" y="4221088"/>
            <a:ext cx="4662675" cy="12686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3385281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Another intercept example</a:t>
              </a:r>
              <a:endParaRPr lang="en-GB" sz="3200" baseline="-250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23528" y="908720"/>
                <a:ext cx="7560840" cy="3660361"/>
              </a:xfrm>
              <a:prstGeom prst="rect">
                <a:avLst/>
              </a:prstGeom>
              <a:noFill/>
            </p:spPr>
            <p:txBody>
              <a:bodyPr wrap="square" rtlCol="0">
                <a:spAutoFit/>
              </a:bodyPr>
              <a:lstStyle/>
              <a:p>
                <a:r>
                  <a:rPr lang="en-GB" sz="2400" dirty="0"/>
                  <a:t>Determine where the line </a:t>
                </a:r>
                <a14:m>
                  <m:oMath xmlns:m="http://schemas.openxmlformats.org/officeDocument/2006/math">
                    <m:r>
                      <a:rPr lang="en-GB" sz="2400" b="0" i="1" smtClean="0">
                        <a:latin typeface="Cambria Math" panose="02040503050406030204" pitchFamily="18" charset="0"/>
                      </a:rPr>
                      <m:t>𝑥</m:t>
                    </m:r>
                    <m:r>
                      <a:rPr lang="en-GB" sz="2400" b="0" i="1" smtClean="0">
                        <a:latin typeface="Cambria Math" panose="02040503050406030204" pitchFamily="18" charset="0"/>
                      </a:rPr>
                      <m:t>+2</m:t>
                    </m:r>
                    <m:r>
                      <a:rPr lang="en-GB" sz="2400" b="0" i="1" smtClean="0">
                        <a:latin typeface="Cambria Math" panose="02040503050406030204" pitchFamily="18" charset="0"/>
                      </a:rPr>
                      <m:t>𝑦</m:t>
                    </m:r>
                    <m:r>
                      <a:rPr lang="en-GB" sz="2400" b="0" i="1" smtClean="0">
                        <a:latin typeface="Cambria Math" panose="02040503050406030204" pitchFamily="18" charset="0"/>
                      </a:rPr>
                      <m:t>=3</m:t>
                    </m:r>
                  </m:oMath>
                </a14:m>
                <a:r>
                  <a:rPr lang="en-GB" sz="2400" dirty="0"/>
                  <a:t> crosses the:</a:t>
                </a:r>
              </a:p>
              <a:p>
                <a:endParaRPr lang="en-GB" sz="2400" dirty="0"/>
              </a:p>
              <a:p>
                <a:pPr marL="342900" indent="-342900">
                  <a:buAutoNum type="alphaLcParenR"/>
                </a:pPr>
                <a:r>
                  <a:rPr lang="en-GB" sz="2400" b="0" dirty="0"/>
                  <a:t> </a:t>
                </a:r>
                <a14:m>
                  <m:oMath xmlns:m="http://schemas.openxmlformats.org/officeDocument/2006/math">
                    <m:r>
                      <a:rPr lang="en-GB" sz="2400" b="0" i="1" smtClean="0">
                        <a:latin typeface="Cambria Math" panose="02040503050406030204" pitchFamily="18" charset="0"/>
                      </a:rPr>
                      <m:t>𝑦</m:t>
                    </m:r>
                  </m:oMath>
                </a14:m>
                <a:r>
                  <a:rPr lang="en-GB" sz="2400" dirty="0"/>
                  <a:t>-axis:            </a:t>
                </a:r>
                <a:r>
                  <a:rPr lang="en-GB" sz="2400" b="1" dirty="0"/>
                  <a:t>Let </a:t>
                </a:r>
                <a14:m>
                  <m:oMath xmlns:m="http://schemas.openxmlformats.org/officeDocument/2006/math">
                    <m:r>
                      <a:rPr lang="en-GB" sz="2400" b="1" i="1" smtClean="0">
                        <a:latin typeface="Cambria Math" panose="02040503050406030204" pitchFamily="18" charset="0"/>
                      </a:rPr>
                      <m:t>𝒙</m:t>
                    </m:r>
                    <m:r>
                      <a:rPr lang="en-GB" sz="2400" b="1" i="1" smtClean="0">
                        <a:latin typeface="Cambria Math" panose="02040503050406030204" pitchFamily="18" charset="0"/>
                      </a:rPr>
                      <m:t>=</m:t>
                    </m:r>
                    <m:r>
                      <a:rPr lang="en-GB" sz="2400" b="1" i="1" smtClean="0">
                        <a:latin typeface="Cambria Math" panose="02040503050406030204" pitchFamily="18" charset="0"/>
                      </a:rPr>
                      <m:t>𝟎</m:t>
                    </m:r>
                  </m:oMath>
                </a14:m>
                <a:r>
                  <a:rPr lang="en-GB" sz="2400" b="1" dirty="0"/>
                  <a:t>.</a:t>
                </a:r>
                <a:br>
                  <a:rPr lang="en-GB" sz="2400" b="1" dirty="0"/>
                </a:br>
                <a:r>
                  <a:rPr lang="en-GB" sz="2400" b="1" dirty="0"/>
                  <a:t>                            </a:t>
                </a:r>
                <a14:m>
                  <m:oMath xmlns:m="http://schemas.openxmlformats.org/officeDocument/2006/math">
                    <m:r>
                      <a:rPr lang="en-GB" sz="2400" b="1" i="1" smtClean="0">
                        <a:latin typeface="Cambria Math" panose="02040503050406030204" pitchFamily="18" charset="0"/>
                      </a:rPr>
                      <m:t>𝟐</m:t>
                    </m:r>
                    <m:r>
                      <a:rPr lang="en-GB" sz="2400" b="1" i="1" smtClean="0">
                        <a:latin typeface="Cambria Math" panose="02040503050406030204" pitchFamily="18" charset="0"/>
                      </a:rPr>
                      <m:t>𝒚</m:t>
                    </m:r>
                    <m:r>
                      <a:rPr lang="en-GB" sz="2400" b="1" i="1" smtClean="0">
                        <a:latin typeface="Cambria Math" panose="02040503050406030204" pitchFamily="18" charset="0"/>
                      </a:rPr>
                      <m:t>=</m:t>
                    </m:r>
                    <m:r>
                      <a:rPr lang="en-GB" sz="2400" b="1" i="1" smtClean="0">
                        <a:latin typeface="Cambria Math" panose="02040503050406030204" pitchFamily="18" charset="0"/>
                      </a:rPr>
                      <m:t>𝟑</m:t>
                    </m:r>
                    <m:r>
                      <a:rPr lang="en-GB" sz="2400" b="1" i="1" smtClean="0">
                        <a:latin typeface="Cambria Math" panose="02040503050406030204" pitchFamily="18" charset="0"/>
                      </a:rPr>
                      <m:t>      →  </m:t>
                    </m:r>
                    <m:r>
                      <a:rPr lang="en-GB" sz="2400" b="1" i="1" smtClean="0">
                        <a:latin typeface="Cambria Math" panose="02040503050406030204" pitchFamily="18" charset="0"/>
                      </a:rPr>
                      <m:t>𝒚</m:t>
                    </m:r>
                    <m:r>
                      <a:rPr lang="en-GB" sz="2400" b="1"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𝟑</m:t>
                        </m:r>
                      </m:num>
                      <m:den>
                        <m:r>
                          <a:rPr lang="en-GB" sz="2400" b="1" i="1" smtClean="0">
                            <a:latin typeface="Cambria Math" panose="02040503050406030204" pitchFamily="18" charset="0"/>
                          </a:rPr>
                          <m:t>𝟐</m:t>
                        </m:r>
                      </m:den>
                    </m:f>
                  </m:oMath>
                </a14:m>
                <a:br>
                  <a:rPr lang="en-GB" sz="2400" b="1" dirty="0"/>
                </a:br>
                <a:r>
                  <a:rPr lang="en-GB" sz="2400" b="1" dirty="0"/>
                  <a:t>                            </a:t>
                </a:r>
                <a14:m>
                  <m:oMath xmlns:m="http://schemas.openxmlformats.org/officeDocument/2006/math">
                    <m:d>
                      <m:dPr>
                        <m:ctrlPr>
                          <a:rPr lang="en-GB" sz="2400" b="1" i="1" smtClean="0">
                            <a:latin typeface="Cambria Math" panose="02040503050406030204" pitchFamily="18" charset="0"/>
                          </a:rPr>
                        </m:ctrlPr>
                      </m:dPr>
                      <m:e>
                        <m:r>
                          <a:rPr lang="en-GB" sz="2400" b="1" i="1" smtClean="0">
                            <a:latin typeface="Cambria Math" panose="02040503050406030204" pitchFamily="18" charset="0"/>
                          </a:rPr>
                          <m:t>𝟎</m:t>
                        </m:r>
                        <m:r>
                          <a:rPr lang="en-GB" sz="2400" b="1"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𝟑</m:t>
                            </m:r>
                          </m:num>
                          <m:den>
                            <m:r>
                              <a:rPr lang="en-GB" sz="2400" b="1" i="1" smtClean="0">
                                <a:latin typeface="Cambria Math" panose="02040503050406030204" pitchFamily="18" charset="0"/>
                              </a:rPr>
                              <m:t>𝟐</m:t>
                            </m:r>
                          </m:den>
                        </m:f>
                      </m:e>
                    </m:d>
                  </m:oMath>
                </a14:m>
                <a:endParaRPr lang="en-GB" sz="2400" b="1" dirty="0"/>
              </a:p>
              <a:p>
                <a:pPr marL="342900" indent="-342900">
                  <a:buAutoNum type="alphaLcParenR"/>
                </a:pPr>
                <a:r>
                  <a:rPr lang="en-GB" sz="2400" b="0" dirty="0"/>
                  <a:t> </a:t>
                </a:r>
                <a14:m>
                  <m:oMath xmlns:m="http://schemas.openxmlformats.org/officeDocument/2006/math">
                    <m:r>
                      <a:rPr lang="en-GB" sz="2400" b="0" i="1" smtClean="0">
                        <a:latin typeface="Cambria Math" panose="02040503050406030204" pitchFamily="18" charset="0"/>
                      </a:rPr>
                      <m:t>𝑥</m:t>
                    </m:r>
                  </m:oMath>
                </a14:m>
                <a:r>
                  <a:rPr lang="en-GB" sz="2400" dirty="0"/>
                  <a:t>-axis:          </a:t>
                </a:r>
                <a:r>
                  <a:rPr lang="en-GB" sz="2400" b="1" dirty="0"/>
                  <a:t>Let </a:t>
                </a:r>
                <a14:m>
                  <m:oMath xmlns:m="http://schemas.openxmlformats.org/officeDocument/2006/math">
                    <m:r>
                      <a:rPr lang="en-GB" sz="2400" b="1" i="1" smtClean="0">
                        <a:latin typeface="Cambria Math" panose="02040503050406030204" pitchFamily="18" charset="0"/>
                      </a:rPr>
                      <m:t>𝒚</m:t>
                    </m:r>
                    <m:r>
                      <a:rPr lang="en-GB" sz="2400" b="1" i="1" smtClean="0">
                        <a:latin typeface="Cambria Math" panose="02040503050406030204" pitchFamily="18" charset="0"/>
                      </a:rPr>
                      <m:t>=</m:t>
                    </m:r>
                    <m:r>
                      <a:rPr lang="en-GB" sz="2400" b="1" i="1" smtClean="0">
                        <a:latin typeface="Cambria Math" panose="02040503050406030204" pitchFamily="18" charset="0"/>
                      </a:rPr>
                      <m:t>𝟎</m:t>
                    </m:r>
                  </m:oMath>
                </a14:m>
                <a:br>
                  <a:rPr lang="en-GB" sz="2400" b="1" dirty="0"/>
                </a:br>
                <a:r>
                  <a:rPr lang="en-GB" sz="2400" b="1" dirty="0"/>
                  <a:t>                           </a:t>
                </a:r>
                <a14:m>
                  <m:oMath xmlns:m="http://schemas.openxmlformats.org/officeDocument/2006/math">
                    <m:r>
                      <a:rPr lang="en-GB" sz="2400" b="1" i="1" smtClean="0">
                        <a:latin typeface="Cambria Math" panose="02040503050406030204" pitchFamily="18" charset="0"/>
                      </a:rPr>
                      <m:t>𝒙</m:t>
                    </m:r>
                    <m:r>
                      <a:rPr lang="en-GB" sz="2400" b="1" i="1" smtClean="0">
                        <a:latin typeface="Cambria Math" panose="02040503050406030204" pitchFamily="18" charset="0"/>
                      </a:rPr>
                      <m:t>+</m:t>
                    </m:r>
                    <m:r>
                      <a:rPr lang="en-GB" sz="2400" b="1" i="1" smtClean="0">
                        <a:latin typeface="Cambria Math" panose="02040503050406030204" pitchFamily="18" charset="0"/>
                      </a:rPr>
                      <m:t>𝟎</m:t>
                    </m:r>
                    <m:r>
                      <a:rPr lang="en-GB" sz="2400" b="1" i="1" smtClean="0">
                        <a:latin typeface="Cambria Math" panose="02040503050406030204" pitchFamily="18" charset="0"/>
                      </a:rPr>
                      <m:t>=</m:t>
                    </m:r>
                    <m:r>
                      <a:rPr lang="en-GB" sz="2400" b="1" i="1" smtClean="0">
                        <a:latin typeface="Cambria Math" panose="02040503050406030204" pitchFamily="18" charset="0"/>
                      </a:rPr>
                      <m:t>𝟑</m:t>
                    </m:r>
                  </m:oMath>
                </a14:m>
                <a:br>
                  <a:rPr lang="en-GB" sz="2400" b="1" dirty="0"/>
                </a:br>
                <a:r>
                  <a:rPr lang="en-GB" sz="2400" b="1" dirty="0"/>
                  <a:t>                         </a:t>
                </a:r>
                <a14:m>
                  <m:oMath xmlns:m="http://schemas.openxmlformats.org/officeDocument/2006/math">
                    <m:d>
                      <m:dPr>
                        <m:ctrlPr>
                          <a:rPr lang="en-GB" sz="2400" b="1" i="1" smtClean="0">
                            <a:latin typeface="Cambria Math" panose="02040503050406030204" pitchFamily="18" charset="0"/>
                          </a:rPr>
                        </m:ctrlPr>
                      </m:dPr>
                      <m:e>
                        <m:r>
                          <a:rPr lang="en-GB" sz="2400" b="1" i="1" smtClean="0">
                            <a:latin typeface="Cambria Math" panose="02040503050406030204" pitchFamily="18" charset="0"/>
                          </a:rPr>
                          <m:t>𝟑</m:t>
                        </m:r>
                        <m:r>
                          <a:rPr lang="en-GB" sz="2400" b="1" i="1" smtClean="0">
                            <a:latin typeface="Cambria Math" panose="02040503050406030204" pitchFamily="18" charset="0"/>
                          </a:rPr>
                          <m:t>,</m:t>
                        </m:r>
                        <m:r>
                          <a:rPr lang="en-GB" sz="2400" b="1" i="1" smtClean="0">
                            <a:latin typeface="Cambria Math" panose="02040503050406030204" pitchFamily="18" charset="0"/>
                          </a:rPr>
                          <m:t>𝟎</m:t>
                        </m:r>
                      </m:e>
                    </m:d>
                  </m:oMath>
                </a14:m>
                <a:endParaRPr lang="en-GB" b="1" dirty="0"/>
              </a:p>
              <a:p>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323528" y="908720"/>
                <a:ext cx="7560840" cy="3660361"/>
              </a:xfrm>
              <a:prstGeom prst="rect">
                <a:avLst/>
              </a:prstGeom>
              <a:blipFill rotWithShape="0">
                <a:blip r:embed="rId2"/>
                <a:stretch>
                  <a:fillRect l="-1290" t="-1331"/>
                </a:stretch>
              </a:blipFill>
            </p:spPr>
            <p:txBody>
              <a:bodyPr/>
              <a:lstStyle/>
              <a:p>
                <a:r>
                  <a:rPr lang="en-GB">
                    <a:noFill/>
                  </a:rPr>
                  <a:t> </a:t>
                </a:r>
              </a:p>
            </p:txBody>
          </p:sp>
        </mc:Fallback>
      </mc:AlternateContent>
      <p:sp>
        <p:nvSpPr>
          <p:cNvPr id="6" name="Rectangle 5"/>
          <p:cNvSpPr/>
          <p:nvPr/>
        </p:nvSpPr>
        <p:spPr>
          <a:xfrm>
            <a:off x="2253258" y="1628800"/>
            <a:ext cx="4118942" cy="15121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7" name="Rectangle 6"/>
          <p:cNvSpPr/>
          <p:nvPr/>
        </p:nvSpPr>
        <p:spPr>
          <a:xfrm>
            <a:off x="2253258" y="3212976"/>
            <a:ext cx="4118942" cy="10081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cxnSp>
        <p:nvCxnSpPr>
          <p:cNvPr id="8" name="Straight Connector 7"/>
          <p:cNvCxnSpPr/>
          <p:nvPr/>
        </p:nvCxnSpPr>
        <p:spPr>
          <a:xfrm>
            <a:off x="0" y="4365104"/>
            <a:ext cx="9144000"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467544" y="4569081"/>
                <a:ext cx="7344816" cy="923330"/>
              </a:xfrm>
              <a:prstGeom prst="rect">
                <a:avLst/>
              </a:prstGeom>
              <a:noFill/>
            </p:spPr>
            <p:txBody>
              <a:bodyPr wrap="square" rtlCol="0">
                <a:spAutoFit/>
              </a:bodyPr>
              <a:lstStyle/>
              <a:p>
                <a:r>
                  <a:rPr lang="en-GB" dirty="0"/>
                  <a:t>What mistakes do you think it’s easy to make?</a:t>
                </a:r>
              </a:p>
              <a:p>
                <a:pPr marL="285750" indent="-285750">
                  <a:buFont typeface="Arial" panose="020B0604020202020204" pitchFamily="34" charset="0"/>
                  <a:buChar char="•"/>
                </a:pPr>
                <a:r>
                  <a:rPr lang="en-GB" b="1" dirty="0"/>
                  <a:t>Mixing up x/y: Putting answer as </a:t>
                </a:r>
                <a14:m>
                  <m:oMath xmlns:m="http://schemas.openxmlformats.org/officeDocument/2006/math">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𝟑</m:t>
                    </m:r>
                    <m:r>
                      <a:rPr lang="en-GB" b="1" i="1" smtClean="0">
                        <a:latin typeface="Cambria Math" panose="02040503050406030204" pitchFamily="18" charset="0"/>
                      </a:rPr>
                      <m:t>)</m:t>
                    </m:r>
                  </m:oMath>
                </a14:m>
                <a:r>
                  <a:rPr lang="en-GB" b="1" dirty="0"/>
                  <a:t> rather than </a:t>
                </a:r>
                <a14:m>
                  <m:oMath xmlns:m="http://schemas.openxmlformats.org/officeDocument/2006/math">
                    <m:r>
                      <a:rPr lang="en-GB" b="1" i="1" smtClean="0">
                        <a:latin typeface="Cambria Math" panose="02040503050406030204" pitchFamily="18" charset="0"/>
                      </a:rPr>
                      <m:t>(</m:t>
                    </m:r>
                    <m:r>
                      <a:rPr lang="en-GB" b="1" i="1" smtClean="0">
                        <a:latin typeface="Cambria Math" panose="02040503050406030204" pitchFamily="18" charset="0"/>
                      </a:rPr>
                      <m:t>𝟑</m:t>
                    </m:r>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oMath>
                </a14:m>
                <a:r>
                  <a:rPr lang="en-GB" b="1" dirty="0"/>
                  <a:t>.</a:t>
                </a:r>
              </a:p>
              <a:p>
                <a:pPr marL="285750" indent="-285750">
                  <a:buFont typeface="Arial" panose="020B0604020202020204" pitchFamily="34" charset="0"/>
                  <a:buChar char="•"/>
                </a:pPr>
                <a:r>
                  <a:rPr lang="en-GB" b="1" dirty="0"/>
                  <a:t>Setting </a:t>
                </a:r>
                <a14:m>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𝟎</m:t>
                    </m:r>
                  </m:oMath>
                </a14:m>
                <a:r>
                  <a:rPr lang="en-GB" b="1" dirty="0"/>
                  <a:t> to find the </a:t>
                </a:r>
                <a14:m>
                  <m:oMath xmlns:m="http://schemas.openxmlformats.org/officeDocument/2006/math">
                    <m:r>
                      <a:rPr lang="en-GB" b="1" i="1" smtClean="0">
                        <a:latin typeface="Cambria Math" panose="02040503050406030204" pitchFamily="18" charset="0"/>
                      </a:rPr>
                      <m:t>𝒚</m:t>
                    </m:r>
                  </m:oMath>
                </a14:m>
                <a:r>
                  <a:rPr lang="en-GB" b="1" dirty="0"/>
                  <a:t>-intercept, or </a:t>
                </a:r>
                <a14:m>
                  <m:oMath xmlns:m="http://schemas.openxmlformats.org/officeDocument/2006/math">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𝟎</m:t>
                    </m:r>
                  </m:oMath>
                </a14:m>
                <a:r>
                  <a:rPr lang="en-GB" b="1" dirty="0"/>
                  <a:t> to find the </a:t>
                </a:r>
                <a14:m>
                  <m:oMath xmlns:m="http://schemas.openxmlformats.org/officeDocument/2006/math">
                    <m:r>
                      <a:rPr lang="en-GB" b="1" i="1" smtClean="0">
                        <a:latin typeface="Cambria Math" panose="02040503050406030204" pitchFamily="18" charset="0"/>
                      </a:rPr>
                      <m:t>𝒙</m:t>
                    </m:r>
                  </m:oMath>
                </a14:m>
                <a:r>
                  <a:rPr lang="en-GB" b="1" dirty="0"/>
                  <a:t>-intercept.</a:t>
                </a:r>
              </a:p>
            </p:txBody>
          </p:sp>
        </mc:Choice>
        <mc:Fallback xmlns="">
          <p:sp>
            <p:nvSpPr>
              <p:cNvPr id="11" name="TextBox 10"/>
              <p:cNvSpPr txBox="1">
                <a:spLocks noRot="1" noChangeAspect="1" noMove="1" noResize="1" noEditPoints="1" noAdjustHandles="1" noChangeArrowheads="1" noChangeShapeType="1" noTextEdit="1"/>
              </p:cNvSpPr>
              <p:nvPr/>
            </p:nvSpPr>
            <p:spPr>
              <a:xfrm>
                <a:off x="467544" y="4569081"/>
                <a:ext cx="7344816" cy="923330"/>
              </a:xfrm>
              <a:prstGeom prst="rect">
                <a:avLst/>
              </a:prstGeom>
              <a:blipFill rotWithShape="0">
                <a:blip r:embed="rId3"/>
                <a:stretch>
                  <a:fillRect l="-747" t="-3974" b="-9934"/>
                </a:stretch>
              </a:blipFill>
            </p:spPr>
            <p:txBody>
              <a:bodyPr/>
              <a:lstStyle/>
              <a:p>
                <a:r>
                  <a:rPr lang="en-GB">
                    <a:noFill/>
                  </a:rPr>
                  <a:t> </a:t>
                </a:r>
              </a:p>
            </p:txBody>
          </p:sp>
        </mc:Fallback>
      </mc:AlternateContent>
      <p:sp>
        <p:nvSpPr>
          <p:cNvPr id="12" name="Rectangle 11"/>
          <p:cNvSpPr/>
          <p:nvPr/>
        </p:nvSpPr>
        <p:spPr>
          <a:xfrm>
            <a:off x="755576" y="4878674"/>
            <a:ext cx="6984776" cy="61373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31695796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6" grpId="0" animBg="1"/>
      <p:bldP spid="7"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2"/>
          <p:cNvSpPr>
            <a:spLocks noChangeShapeType="1"/>
          </p:cNvSpPr>
          <p:nvPr/>
        </p:nvSpPr>
        <p:spPr bwMode="auto">
          <a:xfrm>
            <a:off x="4572000" y="0"/>
            <a:ext cx="0" cy="68580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3" name="Line 3"/>
          <p:cNvSpPr>
            <a:spLocks noChangeShapeType="1"/>
          </p:cNvSpPr>
          <p:nvPr/>
        </p:nvSpPr>
        <p:spPr bwMode="auto">
          <a:xfrm>
            <a:off x="0" y="3429000"/>
            <a:ext cx="91440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4" name="Text Box 4"/>
          <p:cNvSpPr txBox="1">
            <a:spLocks noChangeArrowheads="1"/>
          </p:cNvSpPr>
          <p:nvPr/>
        </p:nvSpPr>
        <p:spPr bwMode="auto">
          <a:xfrm>
            <a:off x="85148" y="342900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1pPr>
            <a:lvl2pPr>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2pPr>
            <a:lvl3pPr>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3pPr>
            <a:lvl4pPr>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4pPr>
            <a:lvl5pPr>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5pPr>
            <a:lvl6pPr fontAlgn="base">
              <a:spcBef>
                <a:spcPct val="0"/>
              </a:spcBef>
              <a:spcAft>
                <a:spcPct val="0"/>
              </a:spcAft>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6pPr>
            <a:lvl7pPr fontAlgn="base">
              <a:spcBef>
                <a:spcPct val="0"/>
              </a:spcBef>
              <a:spcAft>
                <a:spcPct val="0"/>
              </a:spcAft>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7pPr>
            <a:lvl8pPr fontAlgn="base">
              <a:spcBef>
                <a:spcPct val="0"/>
              </a:spcBef>
              <a:spcAft>
                <a:spcPct val="0"/>
              </a:spcAft>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8pPr>
            <a:lvl9pPr fontAlgn="base">
              <a:spcBef>
                <a:spcPct val="0"/>
              </a:spcBef>
              <a:spcAft>
                <a:spcPct val="0"/>
              </a:spcAft>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9pPr>
          </a:lstStyle>
          <a:p>
            <a:pPr>
              <a:spcBef>
                <a:spcPct val="50000"/>
              </a:spcBef>
            </a:pPr>
            <a:r>
              <a:rPr lang="en-GB" sz="1400" dirty="0"/>
              <a:t>x	-5	-4	-3	-2	-1	0	1	2	3	4	5	6</a:t>
            </a:r>
            <a:endParaRPr lang="en-US" sz="1400" dirty="0"/>
          </a:p>
        </p:txBody>
      </p:sp>
      <p:sp>
        <p:nvSpPr>
          <p:cNvPr id="10245" name="Line 5"/>
          <p:cNvSpPr>
            <a:spLocks noChangeShapeType="1"/>
          </p:cNvSpPr>
          <p:nvPr/>
        </p:nvSpPr>
        <p:spPr bwMode="auto">
          <a:xfrm flipH="1">
            <a:off x="25082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6" name="Line 6"/>
          <p:cNvSpPr>
            <a:spLocks noChangeShapeType="1"/>
          </p:cNvSpPr>
          <p:nvPr/>
        </p:nvSpPr>
        <p:spPr bwMode="auto">
          <a:xfrm>
            <a:off x="971550"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7" name="Line 7"/>
          <p:cNvSpPr>
            <a:spLocks noChangeShapeType="1"/>
          </p:cNvSpPr>
          <p:nvPr/>
        </p:nvSpPr>
        <p:spPr bwMode="auto">
          <a:xfrm>
            <a:off x="169227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8" name="Line 8"/>
          <p:cNvSpPr>
            <a:spLocks noChangeShapeType="1"/>
          </p:cNvSpPr>
          <p:nvPr/>
        </p:nvSpPr>
        <p:spPr bwMode="auto">
          <a:xfrm>
            <a:off x="2411413"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9" name="Line 9"/>
          <p:cNvSpPr>
            <a:spLocks noChangeShapeType="1"/>
          </p:cNvSpPr>
          <p:nvPr/>
        </p:nvSpPr>
        <p:spPr bwMode="auto">
          <a:xfrm>
            <a:off x="3132138"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0" name="Line 10"/>
          <p:cNvSpPr>
            <a:spLocks noChangeShapeType="1"/>
          </p:cNvSpPr>
          <p:nvPr/>
        </p:nvSpPr>
        <p:spPr bwMode="auto">
          <a:xfrm>
            <a:off x="0" y="2708275"/>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1" name="Line 11"/>
          <p:cNvSpPr>
            <a:spLocks noChangeShapeType="1"/>
          </p:cNvSpPr>
          <p:nvPr/>
        </p:nvSpPr>
        <p:spPr bwMode="auto">
          <a:xfrm>
            <a:off x="529272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2" name="Line 12"/>
          <p:cNvSpPr>
            <a:spLocks noChangeShapeType="1"/>
          </p:cNvSpPr>
          <p:nvPr/>
        </p:nvSpPr>
        <p:spPr bwMode="auto">
          <a:xfrm>
            <a:off x="6011863"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3" name="Line 13"/>
          <p:cNvSpPr>
            <a:spLocks noChangeShapeType="1"/>
          </p:cNvSpPr>
          <p:nvPr/>
        </p:nvSpPr>
        <p:spPr bwMode="auto">
          <a:xfrm>
            <a:off x="6732588"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4" name="Line 14"/>
          <p:cNvSpPr>
            <a:spLocks noChangeShapeType="1"/>
          </p:cNvSpPr>
          <p:nvPr/>
        </p:nvSpPr>
        <p:spPr bwMode="auto">
          <a:xfrm>
            <a:off x="745172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5" name="Line 15"/>
          <p:cNvSpPr>
            <a:spLocks noChangeShapeType="1"/>
          </p:cNvSpPr>
          <p:nvPr/>
        </p:nvSpPr>
        <p:spPr bwMode="auto">
          <a:xfrm>
            <a:off x="8172450"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6" name="Line 16"/>
          <p:cNvSpPr>
            <a:spLocks noChangeShapeType="1"/>
          </p:cNvSpPr>
          <p:nvPr/>
        </p:nvSpPr>
        <p:spPr bwMode="auto">
          <a:xfrm>
            <a:off x="889317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7" name="Line 17"/>
          <p:cNvSpPr>
            <a:spLocks noChangeShapeType="1"/>
          </p:cNvSpPr>
          <p:nvPr/>
        </p:nvSpPr>
        <p:spPr bwMode="auto">
          <a:xfrm>
            <a:off x="0" y="549275"/>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8" name="Line 18"/>
          <p:cNvSpPr>
            <a:spLocks noChangeShapeType="1"/>
          </p:cNvSpPr>
          <p:nvPr/>
        </p:nvSpPr>
        <p:spPr bwMode="auto">
          <a:xfrm>
            <a:off x="0" y="1268413"/>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9" name="Line 19"/>
          <p:cNvSpPr>
            <a:spLocks noChangeShapeType="1"/>
          </p:cNvSpPr>
          <p:nvPr/>
        </p:nvSpPr>
        <p:spPr bwMode="auto">
          <a:xfrm>
            <a:off x="0" y="1989138"/>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1" name="Line 21"/>
          <p:cNvSpPr>
            <a:spLocks noChangeShapeType="1"/>
          </p:cNvSpPr>
          <p:nvPr/>
        </p:nvSpPr>
        <p:spPr bwMode="auto">
          <a:xfrm>
            <a:off x="0" y="4149725"/>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2" name="Line 22"/>
          <p:cNvSpPr>
            <a:spLocks noChangeShapeType="1"/>
          </p:cNvSpPr>
          <p:nvPr/>
        </p:nvSpPr>
        <p:spPr bwMode="auto">
          <a:xfrm flipV="1">
            <a:off x="0" y="4868863"/>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3" name="Line 23"/>
          <p:cNvSpPr>
            <a:spLocks noChangeShapeType="1"/>
          </p:cNvSpPr>
          <p:nvPr/>
        </p:nvSpPr>
        <p:spPr bwMode="auto">
          <a:xfrm>
            <a:off x="0" y="5589588"/>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4" name="Line 24"/>
          <p:cNvSpPr>
            <a:spLocks noChangeShapeType="1"/>
          </p:cNvSpPr>
          <p:nvPr/>
        </p:nvSpPr>
        <p:spPr bwMode="auto">
          <a:xfrm>
            <a:off x="0" y="6308725"/>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5" name="Text Box 25"/>
          <p:cNvSpPr txBox="1">
            <a:spLocks noChangeArrowheads="1"/>
          </p:cNvSpPr>
          <p:nvPr/>
        </p:nvSpPr>
        <p:spPr bwMode="auto">
          <a:xfrm>
            <a:off x="4283968" y="0"/>
            <a:ext cx="28803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1400" dirty="0"/>
              <a:t>y</a:t>
            </a:r>
          </a:p>
          <a:p>
            <a:endParaRPr lang="en-GB" sz="1400" dirty="0"/>
          </a:p>
          <a:p>
            <a:endParaRPr lang="en-US" sz="1400" dirty="0"/>
          </a:p>
        </p:txBody>
      </p:sp>
      <p:sp>
        <p:nvSpPr>
          <p:cNvPr id="10269" name="Text Box 29"/>
          <p:cNvSpPr txBox="1">
            <a:spLocks noChangeArrowheads="1"/>
          </p:cNvSpPr>
          <p:nvPr/>
        </p:nvSpPr>
        <p:spPr bwMode="auto">
          <a:xfrm>
            <a:off x="4264025" y="396875"/>
            <a:ext cx="334130" cy="609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sz="1400" dirty="0"/>
              <a:t>4</a:t>
            </a:r>
          </a:p>
          <a:p>
            <a:pPr algn="r"/>
            <a:endParaRPr lang="en-GB" sz="3300" dirty="0"/>
          </a:p>
          <a:p>
            <a:pPr algn="r"/>
            <a:r>
              <a:rPr lang="en-GB" sz="1400" dirty="0"/>
              <a:t>3</a:t>
            </a:r>
          </a:p>
          <a:p>
            <a:pPr algn="r"/>
            <a:endParaRPr lang="en-GB" sz="3300" dirty="0"/>
          </a:p>
          <a:p>
            <a:pPr algn="r"/>
            <a:r>
              <a:rPr lang="en-GB" sz="1400" dirty="0"/>
              <a:t>2</a:t>
            </a:r>
          </a:p>
          <a:p>
            <a:pPr algn="r"/>
            <a:endParaRPr lang="en-GB" sz="3300" dirty="0"/>
          </a:p>
          <a:p>
            <a:pPr algn="r"/>
            <a:r>
              <a:rPr lang="en-GB" sz="1400" dirty="0"/>
              <a:t>1</a:t>
            </a:r>
          </a:p>
          <a:p>
            <a:pPr algn="r"/>
            <a:endParaRPr lang="en-GB" sz="3300" dirty="0"/>
          </a:p>
          <a:p>
            <a:pPr algn="r"/>
            <a:endParaRPr lang="en-GB" sz="1400" dirty="0"/>
          </a:p>
          <a:p>
            <a:pPr algn="r"/>
            <a:endParaRPr lang="en-GB" sz="3300" dirty="0"/>
          </a:p>
          <a:p>
            <a:pPr algn="r"/>
            <a:r>
              <a:rPr lang="en-GB" sz="1400" dirty="0"/>
              <a:t>-1</a:t>
            </a:r>
          </a:p>
          <a:p>
            <a:pPr algn="r"/>
            <a:endParaRPr lang="en-GB" sz="3300" dirty="0"/>
          </a:p>
          <a:p>
            <a:pPr algn="r"/>
            <a:r>
              <a:rPr lang="en-GB" sz="1400" dirty="0"/>
              <a:t>-2</a:t>
            </a:r>
          </a:p>
          <a:p>
            <a:pPr algn="r"/>
            <a:endParaRPr lang="en-GB" sz="3300" dirty="0"/>
          </a:p>
          <a:p>
            <a:pPr algn="r"/>
            <a:r>
              <a:rPr lang="en-GB" sz="1400" dirty="0"/>
              <a:t>-3</a:t>
            </a:r>
          </a:p>
          <a:p>
            <a:pPr algn="r"/>
            <a:endParaRPr lang="en-GB" sz="3300" dirty="0"/>
          </a:p>
          <a:p>
            <a:pPr algn="r"/>
            <a:r>
              <a:rPr lang="en-GB" sz="1400" dirty="0"/>
              <a:t>-4</a:t>
            </a:r>
          </a:p>
        </p:txBody>
      </p:sp>
      <p:sp>
        <p:nvSpPr>
          <p:cNvPr id="10288" name="Line 48"/>
          <p:cNvSpPr>
            <a:spLocks noChangeShapeType="1"/>
          </p:cNvSpPr>
          <p:nvPr/>
        </p:nvSpPr>
        <p:spPr bwMode="auto">
          <a:xfrm>
            <a:off x="385127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mc:AlternateContent xmlns:mc="http://schemas.openxmlformats.org/markup-compatibility/2006" xmlns:a14="http://schemas.microsoft.com/office/drawing/2010/main">
        <mc:Choice Requires="a14">
          <p:sp>
            <p:nvSpPr>
              <p:cNvPr id="32" name="TextBox 31"/>
              <p:cNvSpPr txBox="1"/>
              <p:nvPr/>
            </p:nvSpPr>
            <p:spPr>
              <a:xfrm>
                <a:off x="180512" y="4833421"/>
                <a:ext cx="5929073" cy="1200329"/>
              </a:xfrm>
              <a:prstGeom prst="rect">
                <a:avLst/>
              </a:prstGeom>
              <a:solidFill>
                <a:schemeClr val="bg1">
                  <a:alpha val="87000"/>
                </a:schemeClr>
              </a:solidFill>
            </p:spPr>
            <p:txBody>
              <a:bodyPr wrap="square" rtlCol="0">
                <a:spAutoFit/>
              </a:bodyPr>
              <a:lstStyle/>
              <a:p>
                <a:r>
                  <a:rPr lang="en-GB" sz="2400" dirty="0"/>
                  <a:t>It also gives us a way to plot lines quickly: We can just pick any two values of </a:t>
                </a:r>
                <a14:m>
                  <m:oMath xmlns:m="http://schemas.openxmlformats.org/officeDocument/2006/math">
                    <m:r>
                      <a:rPr lang="en-GB" sz="2400" b="0" i="1" smtClean="0">
                        <a:latin typeface="Cambria Math" panose="02040503050406030204" pitchFamily="18" charset="0"/>
                      </a:rPr>
                      <m:t>𝑥</m:t>
                    </m:r>
                  </m:oMath>
                </a14:m>
                <a:r>
                  <a:rPr lang="en-GB" sz="2400" dirty="0"/>
                  <a:t> or </a:t>
                </a:r>
                <a14:m>
                  <m:oMath xmlns:m="http://schemas.openxmlformats.org/officeDocument/2006/math">
                    <m:r>
                      <a:rPr lang="en-GB" sz="2400" b="0" i="1" smtClean="0">
                        <a:latin typeface="Cambria Math" panose="02040503050406030204" pitchFamily="18" charset="0"/>
                      </a:rPr>
                      <m:t>𝑦</m:t>
                    </m:r>
                  </m:oMath>
                </a14:m>
                <a:r>
                  <a:rPr lang="en-GB" sz="2400" dirty="0"/>
                  <a:t>, and see what </a:t>
                </a:r>
                <a14:m>
                  <m:oMath xmlns:m="http://schemas.openxmlformats.org/officeDocument/2006/math">
                    <m:r>
                      <a:rPr lang="en-GB" sz="2400" b="0" i="1" smtClean="0">
                        <a:latin typeface="Cambria Math" panose="02040503050406030204" pitchFamily="18" charset="0"/>
                      </a:rPr>
                      <m:t>𝑦</m:t>
                    </m:r>
                  </m:oMath>
                </a14:m>
                <a:r>
                  <a:rPr lang="en-GB" sz="2400" dirty="0"/>
                  <a:t> would have to be to ‘join the club’.</a:t>
                </a:r>
              </a:p>
            </p:txBody>
          </p:sp>
        </mc:Choice>
        <mc:Fallback xmlns="">
          <p:sp>
            <p:nvSpPr>
              <p:cNvPr id="32" name="TextBox 31"/>
              <p:cNvSpPr txBox="1">
                <a:spLocks noRot="1" noChangeAspect="1" noMove="1" noResize="1" noEditPoints="1" noAdjustHandles="1" noChangeArrowheads="1" noChangeShapeType="1" noTextEdit="1"/>
              </p:cNvSpPr>
              <p:nvPr/>
            </p:nvSpPr>
            <p:spPr>
              <a:xfrm>
                <a:off x="180512" y="4833421"/>
                <a:ext cx="5929073" cy="1200329"/>
              </a:xfrm>
              <a:prstGeom prst="rect">
                <a:avLst/>
              </a:prstGeom>
              <a:blipFill rotWithShape="0">
                <a:blip r:embed="rId2"/>
                <a:stretch>
                  <a:fillRect l="-1646" t="-4061" r="-1337" b="-1066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270769" y="269315"/>
                <a:ext cx="3272532"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Draw </a:t>
                </a:r>
                <a14:m>
                  <m:oMath xmlns:m="http://schemas.openxmlformats.org/officeDocument/2006/math">
                    <m:r>
                      <a:rPr lang="en-GB" sz="3200" b="0" i="1" smtClean="0">
                        <a:latin typeface="Cambria Math" panose="02040503050406030204" pitchFamily="18" charset="0"/>
                      </a:rPr>
                      <m:t>2</m:t>
                    </m:r>
                    <m:r>
                      <a:rPr lang="en-GB" sz="3200" b="0" i="1" smtClean="0">
                        <a:latin typeface="Cambria Math" panose="02040503050406030204" pitchFamily="18" charset="0"/>
                      </a:rPr>
                      <m:t>𝑥</m:t>
                    </m:r>
                    <m:r>
                      <a:rPr lang="en-GB" sz="3200" b="0" i="1" smtClean="0">
                        <a:latin typeface="Cambria Math" panose="02040503050406030204" pitchFamily="18" charset="0"/>
                      </a:rPr>
                      <m:t>+</m:t>
                    </m:r>
                    <m:r>
                      <a:rPr lang="en-GB" sz="3200" b="0" i="1" smtClean="0">
                        <a:latin typeface="Cambria Math" panose="02040503050406030204" pitchFamily="18" charset="0"/>
                      </a:rPr>
                      <m:t>𝑦</m:t>
                    </m:r>
                    <m:r>
                      <a:rPr lang="en-GB" sz="3200" b="0" i="1" smtClean="0">
                        <a:latin typeface="Cambria Math" panose="02040503050406030204" pitchFamily="18" charset="0"/>
                      </a:rPr>
                      <m:t>=4</m:t>
                    </m:r>
                  </m:oMath>
                </a14:m>
                <a:endParaRPr lang="en-GB" sz="3200" dirty="0"/>
              </a:p>
            </p:txBody>
          </p:sp>
        </mc:Choice>
        <mc:Fallback xmlns="">
          <p:sp>
            <p:nvSpPr>
              <p:cNvPr id="2" name="TextBox 1"/>
              <p:cNvSpPr txBox="1">
                <a:spLocks noRot="1" noChangeAspect="1" noMove="1" noResize="1" noEditPoints="1" noAdjustHandles="1" noChangeArrowheads="1" noChangeShapeType="1" noTextEdit="1"/>
              </p:cNvSpPr>
              <p:nvPr/>
            </p:nvSpPr>
            <p:spPr>
              <a:xfrm>
                <a:off x="270769" y="269315"/>
                <a:ext cx="3272532" cy="584775"/>
              </a:xfrm>
              <a:prstGeom prst="rect">
                <a:avLst/>
              </a:prstGeom>
              <a:blipFill rotWithShape="0">
                <a:blip r:embed="rId3"/>
                <a:stretch>
                  <a:fillRect l="-4251" t="-10000" b="-31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652530" y="6023986"/>
                <a:ext cx="5622732" cy="830997"/>
              </a:xfrm>
              <a:prstGeom prst="rect">
                <a:avLst/>
              </a:prstGeom>
              <a:noFill/>
            </p:spPr>
            <p:txBody>
              <a:bodyPr wrap="square" rtlCol="0">
                <a:spAutoFit/>
              </a:bodyPr>
              <a:lstStyle/>
              <a:p>
                <a:r>
                  <a:rPr lang="en-GB" sz="2400" dirty="0"/>
                  <a:t>When </a:t>
                </a:r>
                <a14:m>
                  <m:oMath xmlns:m="http://schemas.openxmlformats.org/officeDocument/2006/math">
                    <m:r>
                      <a:rPr lang="en-GB" sz="2400" b="0" i="1" smtClean="0">
                        <a:latin typeface="Cambria Math" panose="02040503050406030204" pitchFamily="18" charset="0"/>
                      </a:rPr>
                      <m:t>𝑥</m:t>
                    </m:r>
                    <m:r>
                      <a:rPr lang="en-GB" sz="2400" b="0" i="1" smtClean="0">
                        <a:latin typeface="Cambria Math" panose="02040503050406030204" pitchFamily="18" charset="0"/>
                      </a:rPr>
                      <m:t>=0</m:t>
                    </m:r>
                  </m:oMath>
                </a14:m>
                <a:r>
                  <a:rPr lang="en-GB" sz="2400" dirty="0"/>
                  <a:t>:   </a:t>
                </a:r>
                <a14:m>
                  <m:oMath xmlns:m="http://schemas.openxmlformats.org/officeDocument/2006/math">
                    <m:r>
                      <a:rPr lang="en-GB" sz="2400" b="1" i="1" smtClean="0">
                        <a:latin typeface="Cambria Math" panose="02040503050406030204" pitchFamily="18" charset="0"/>
                      </a:rPr>
                      <m:t>𝒚</m:t>
                    </m:r>
                    <m:r>
                      <a:rPr lang="en-GB" sz="2400" b="1" i="1" smtClean="0">
                        <a:latin typeface="Cambria Math" panose="02040503050406030204" pitchFamily="18" charset="0"/>
                      </a:rPr>
                      <m:t>=</m:t>
                    </m:r>
                    <m:r>
                      <a:rPr lang="en-GB" sz="2400" b="1" i="1" smtClean="0">
                        <a:latin typeface="Cambria Math" panose="02040503050406030204" pitchFamily="18" charset="0"/>
                      </a:rPr>
                      <m:t>𝟒</m:t>
                    </m:r>
                  </m:oMath>
                </a14:m>
                <a:endParaRPr lang="en-GB" sz="2400" b="1" dirty="0"/>
              </a:p>
              <a:p>
                <a:r>
                  <a:rPr lang="en-GB" sz="2400" dirty="0"/>
                  <a:t>When </a:t>
                </a:r>
                <a14:m>
                  <m:oMath xmlns:m="http://schemas.openxmlformats.org/officeDocument/2006/math">
                    <m:r>
                      <a:rPr lang="en-GB" sz="2400" b="0" i="1" smtClean="0">
                        <a:latin typeface="Cambria Math" panose="02040503050406030204" pitchFamily="18" charset="0"/>
                      </a:rPr>
                      <m:t>𝑦</m:t>
                    </m:r>
                    <m:r>
                      <a:rPr lang="en-GB" sz="2400" b="0" i="1" smtClean="0">
                        <a:latin typeface="Cambria Math" panose="02040503050406030204" pitchFamily="18" charset="0"/>
                      </a:rPr>
                      <m:t>=0</m:t>
                    </m:r>
                  </m:oMath>
                </a14:m>
                <a:r>
                  <a:rPr lang="en-GB" sz="2400" dirty="0"/>
                  <a:t>:   </a:t>
                </a:r>
                <a14:m>
                  <m:oMath xmlns:m="http://schemas.openxmlformats.org/officeDocument/2006/math">
                    <m:r>
                      <a:rPr lang="en-GB" sz="2400" b="1" i="1" smtClean="0">
                        <a:latin typeface="Cambria Math" panose="02040503050406030204" pitchFamily="18" charset="0"/>
                      </a:rPr>
                      <m:t>𝒙</m:t>
                    </m:r>
                    <m:r>
                      <a:rPr lang="en-GB" sz="2400" b="1" i="1" smtClean="0">
                        <a:latin typeface="Cambria Math" panose="02040503050406030204" pitchFamily="18" charset="0"/>
                      </a:rPr>
                      <m:t>=</m:t>
                    </m:r>
                    <m:r>
                      <a:rPr lang="en-GB" sz="2400" b="1" i="1" smtClean="0">
                        <a:latin typeface="Cambria Math" panose="02040503050406030204" pitchFamily="18" charset="0"/>
                      </a:rPr>
                      <m:t>𝟐</m:t>
                    </m:r>
                  </m:oMath>
                </a14:m>
                <a:r>
                  <a:rPr lang="en-GB" sz="2400" dirty="0"/>
                  <a:t> </a:t>
                </a:r>
              </a:p>
            </p:txBody>
          </p:sp>
        </mc:Choice>
        <mc:Fallback xmlns="">
          <p:sp>
            <p:nvSpPr>
              <p:cNvPr id="4" name="TextBox 3"/>
              <p:cNvSpPr txBox="1">
                <a:spLocks noRot="1" noChangeAspect="1" noMove="1" noResize="1" noEditPoints="1" noAdjustHandles="1" noChangeArrowheads="1" noChangeShapeType="1" noTextEdit="1"/>
              </p:cNvSpPr>
              <p:nvPr/>
            </p:nvSpPr>
            <p:spPr>
              <a:xfrm>
                <a:off x="652530" y="6023986"/>
                <a:ext cx="5622732" cy="830997"/>
              </a:xfrm>
              <a:prstGeom prst="rect">
                <a:avLst/>
              </a:prstGeom>
              <a:blipFill rotWithShape="0">
                <a:blip r:embed="rId4"/>
                <a:stretch>
                  <a:fillRect l="-1627" t="-5839" b="-15328"/>
                </a:stretch>
              </a:blipFill>
            </p:spPr>
            <p:txBody>
              <a:bodyPr/>
              <a:lstStyle/>
              <a:p>
                <a:r>
                  <a:rPr lang="en-GB">
                    <a:noFill/>
                  </a:rPr>
                  <a:t> </a:t>
                </a:r>
              </a:p>
            </p:txBody>
          </p:sp>
        </mc:Fallback>
      </mc:AlternateContent>
      <p:sp>
        <p:nvSpPr>
          <p:cNvPr id="5" name="Oval 4"/>
          <p:cNvSpPr/>
          <p:nvPr/>
        </p:nvSpPr>
        <p:spPr>
          <a:xfrm>
            <a:off x="4467219" y="465881"/>
            <a:ext cx="199281" cy="19164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5" name="Rectangle 34"/>
          <p:cNvSpPr/>
          <p:nvPr/>
        </p:nvSpPr>
        <p:spPr>
          <a:xfrm>
            <a:off x="2524577" y="5994400"/>
            <a:ext cx="1031423" cy="46049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6" name="Rectangle 35"/>
          <p:cNvSpPr/>
          <p:nvPr/>
        </p:nvSpPr>
        <p:spPr>
          <a:xfrm>
            <a:off x="2524577" y="6456986"/>
            <a:ext cx="1031423" cy="46049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7" name="Oval 36"/>
          <p:cNvSpPr/>
          <p:nvPr/>
        </p:nvSpPr>
        <p:spPr>
          <a:xfrm>
            <a:off x="5915729" y="3334646"/>
            <a:ext cx="199281" cy="19164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7" name="Straight Connector 6"/>
          <p:cNvCxnSpPr/>
          <p:nvPr/>
        </p:nvCxnSpPr>
        <p:spPr>
          <a:xfrm>
            <a:off x="4064000" y="-420914"/>
            <a:ext cx="3759200" cy="7474857"/>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069379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5"/>
                                        </p:tgtEl>
                                      </p:cBhvr>
                                    </p:animEffect>
                                    <p:set>
                                      <p:cBhvr>
                                        <p:cTn id="7" dur="1" fill="hold">
                                          <p:stCondLst>
                                            <p:cond delay="499"/>
                                          </p:stCondLst>
                                        </p:cTn>
                                        <p:tgtEl>
                                          <p:spTgt spid="35"/>
                                        </p:tgtEl>
                                        <p:attrNameLst>
                                          <p:attrName>style.visibility</p:attrName>
                                        </p:attrNameLst>
                                      </p:cBhvr>
                                      <p:to>
                                        <p:strVal val="hidden"/>
                                      </p:to>
                                    </p:set>
                                  </p:childTnLst>
                                </p:cTn>
                              </p:par>
                              <p:par>
                                <p:cTn id="8" presetID="53"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childTnLst>
                          </p:cTn>
                        </p:par>
                      </p:childTnLst>
                    </p:cTn>
                  </p:par>
                </p:childTnLst>
              </p:cTn>
              <p:nextCondLst>
                <p:cond evt="onClick" delay="0">
                  <p:tgtEl>
                    <p:spTgt spid="35"/>
                  </p:tgtEl>
                </p:cond>
              </p:nextCondLst>
            </p:seq>
            <p:seq concurrent="1" nextAc="seek">
              <p:cTn id="13" restart="whenNotActive" fill="hold" evtFilter="cancelBubble" nodeType="interactiveSeq">
                <p:stCondLst>
                  <p:cond evt="onClick" delay="0">
                    <p:tgtEl>
                      <p:spTgt spid="36"/>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36"/>
                                        </p:tgtEl>
                                      </p:cBhvr>
                                    </p:animEffect>
                                    <p:set>
                                      <p:cBhvr>
                                        <p:cTn id="18" dur="1" fill="hold">
                                          <p:stCondLst>
                                            <p:cond delay="499"/>
                                          </p:stCondLst>
                                        </p:cTn>
                                        <p:tgtEl>
                                          <p:spTgt spid="36"/>
                                        </p:tgtEl>
                                        <p:attrNameLst>
                                          <p:attrName>style.visibility</p:attrName>
                                        </p:attrNameLst>
                                      </p:cBhvr>
                                      <p:to>
                                        <p:strVal val="hidden"/>
                                      </p:to>
                                    </p:set>
                                  </p:childTnLst>
                                </p:cTn>
                              </p:par>
                              <p:par>
                                <p:cTn id="19" presetID="53" presetClass="entr" presetSubtype="16"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500" fill="hold"/>
                                        <p:tgtEl>
                                          <p:spTgt spid="37"/>
                                        </p:tgtEl>
                                        <p:attrNameLst>
                                          <p:attrName>ppt_w</p:attrName>
                                        </p:attrNameLst>
                                      </p:cBhvr>
                                      <p:tavLst>
                                        <p:tav tm="0">
                                          <p:val>
                                            <p:fltVal val="0"/>
                                          </p:val>
                                        </p:tav>
                                        <p:tav tm="100000">
                                          <p:val>
                                            <p:strVal val="#ppt_w"/>
                                          </p:val>
                                        </p:tav>
                                      </p:tavLst>
                                    </p:anim>
                                    <p:anim calcmode="lin" valueType="num">
                                      <p:cBhvr>
                                        <p:cTn id="22" dur="500" fill="hold"/>
                                        <p:tgtEl>
                                          <p:spTgt spid="37"/>
                                        </p:tgtEl>
                                        <p:attrNameLst>
                                          <p:attrName>ppt_h</p:attrName>
                                        </p:attrNameLst>
                                      </p:cBhvr>
                                      <p:tavLst>
                                        <p:tav tm="0">
                                          <p:val>
                                            <p:fltVal val="0"/>
                                          </p:val>
                                        </p:tav>
                                        <p:tav tm="100000">
                                          <p:val>
                                            <p:strVal val="#ppt_h"/>
                                          </p:val>
                                        </p:tav>
                                      </p:tavLst>
                                    </p:anim>
                                    <p:animEffect transition="in" filter="fade">
                                      <p:cBhvr>
                                        <p:cTn id="23" dur="500"/>
                                        <p:tgtEl>
                                          <p:spTgt spid="37"/>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childTnLst>
              </p:cTn>
              <p:nextCondLst>
                <p:cond evt="onClick" delay="0">
                  <p:tgtEl>
                    <p:spTgt spid="36"/>
                  </p:tgtEl>
                </p:cond>
              </p:nextCondLst>
            </p:seq>
          </p:childTnLst>
        </p:cTn>
      </p:par>
    </p:tnLst>
    <p:bldLst>
      <p:bldP spid="5" grpId="0" animBg="1"/>
      <p:bldP spid="35" grpId="0" animBg="1"/>
      <p:bldP spid="3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5110</TotalTime>
  <Words>7250</Words>
  <Application>Microsoft Office PowerPoint</Application>
  <PresentationFormat>On-screen Show (4:3)</PresentationFormat>
  <Paragraphs>1281</Paragraphs>
  <Slides>69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69</vt:i4>
      </vt:variant>
    </vt:vector>
  </HeadingPairs>
  <TitlesOfParts>
    <vt:vector size="77" baseType="lpstr">
      <vt:lpstr>Arial</vt:lpstr>
      <vt:lpstr>Calibri</vt:lpstr>
      <vt:lpstr>Calibri Light</vt:lpstr>
      <vt:lpstr>Cambria Math</vt:lpstr>
      <vt:lpstr>Times New Roman</vt:lpstr>
      <vt:lpstr>Webdings</vt:lpstr>
      <vt:lpstr>Wingdings</vt:lpstr>
      <vt:lpstr>Office Theme</vt:lpstr>
      <vt:lpstr>GCSE: Straight Lines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KS3: Straight Lines</dc:title>
  <dc:creator>rm</dc:creator>
  <cp:lastModifiedBy>Jishitha R</cp:lastModifiedBy>
  <cp:revision>220</cp:revision>
  <dcterms:created xsi:type="dcterms:W3CDTF">2013-08-28T13:12:13Z</dcterms:created>
  <dcterms:modified xsi:type="dcterms:W3CDTF">2024-02-26T07:42:53Z</dcterms:modified>
</cp:coreProperties>
</file>