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79" r:id="rId9"/>
    <p:sldId id="278" r:id="rId10"/>
    <p:sldId id="277" r:id="rId11"/>
    <p:sldId id="269" r:id="rId12"/>
    <p:sldId id="280" r:id="rId13"/>
    <p:sldId id="282" r:id="rId14"/>
    <p:sldId id="264" r:id="rId15"/>
    <p:sldId id="272" r:id="rId16"/>
    <p:sldId id="266" r:id="rId17"/>
    <p:sldId id="271" r:id="rId18"/>
    <p:sldId id="281" r:id="rId19"/>
    <p:sldId id="283" r:id="rId20"/>
    <p:sldId id="263" r:id="rId21"/>
    <p:sldId id="284" r:id="rId22"/>
    <p:sldId id="276" r:id="rId23"/>
    <p:sldId id="262" r:id="rId24"/>
    <p:sldId id="275" r:id="rId25"/>
    <p:sldId id="26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94375" autoAdjust="0"/>
  </p:normalViewPr>
  <p:slideViewPr>
    <p:cSldViewPr>
      <p:cViewPr varScale="1">
        <p:scale>
          <a:sx n="76" d="100"/>
          <a:sy n="76" d="100"/>
        </p:scale>
        <p:origin x="214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05T09:07:34.111"/>
    </inkml:context>
    <inkml:brush xml:id="br0">
      <inkml:brushProperty name="width" value="0.05" units="cm"/>
      <inkml:brushProperty name="height" value="0.05" units="cm"/>
      <inkml:brushProperty name="color" value="#5B2D90"/>
    </inkml:brush>
  </inkml:definitions>
  <inkml:trace contextRef="#ctx0" brushRef="#br0">0 1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05T09:07:34.470"/>
    </inkml:context>
    <inkml:brush xml:id="br0">
      <inkml:brushProperty name="width" value="0.05" units="cm"/>
      <inkml:brushProperty name="height" value="0.05" units="cm"/>
      <inkml:brushProperty name="color" value="#5B2D90"/>
    </inkml:brush>
  </inkml:definitions>
  <inkml:trace contextRef="#ctx0" brushRef="#br0">0 1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05T09:24:35.568"/>
    </inkml:context>
    <inkml:brush xml:id="br0">
      <inkml:brushProperty name="width" value="0.05" units="cm"/>
      <inkml:brushProperty name="height" value="0.05" units="cm"/>
      <inkml:brushProperty name="color" value="#5B2D90"/>
    </inkml:brush>
  </inkml:definitions>
  <inkml:trace contextRef="#ctx0" brushRef="#br0">0 1 24575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F368E-6915-473B-8273-53C42591EFD6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557A3-C039-4F25-8DA2-EBE9FF9484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904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557A3-C039-4F25-8DA2-EBE9FF94848C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466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10/26/23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4" Type="http://schemas.openxmlformats.org/officeDocument/2006/relationships/customXml" Target="../ink/ink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724400"/>
            <a:ext cx="8458200" cy="1222375"/>
          </a:xfrm>
        </p:spPr>
        <p:txBody>
          <a:bodyPr/>
          <a:lstStyle/>
          <a:p>
            <a:r>
              <a:rPr lang="en-US" dirty="0"/>
              <a:t>INHERITANCE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AA0CF-58BF-4056-958E-5397ABCB1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inionPro-Regular"/>
              </a:rPr>
              <a:t>homozygous individuals can have PURPLE flowers or BLUE flowers. Heterozygous individuals have blue flowers.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768DD-3A73-41C4-AE11-1628D2287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Dominant allele- B (blue)</a:t>
            </a:r>
          </a:p>
          <a:p>
            <a:r>
              <a:rPr lang="en-GB" dirty="0"/>
              <a:t>Recessive allele- b (purple)</a:t>
            </a:r>
          </a:p>
          <a:p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77F556-0C65-4AEC-805A-6F14132211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572348"/>
              </p:ext>
            </p:extLst>
          </p:nvPr>
        </p:nvGraphicFramePr>
        <p:xfrm>
          <a:off x="914400" y="3075463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42064994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41987165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Genotypes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Phenotypes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057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50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382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purple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547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8721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Test cross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 organism that show a dominant characteristic could have either of two possible genotypes. It could be homozygous for the dominant allele(GG), or it could be heterozygous (</a:t>
            </a:r>
            <a:r>
              <a:rPr lang="en-GB" dirty="0" err="1"/>
              <a:t>Gg</a:t>
            </a:r>
            <a:r>
              <a:rPr lang="en-GB" dirty="0"/>
              <a:t>).</a:t>
            </a:r>
          </a:p>
          <a:p>
            <a:r>
              <a:rPr lang="en-GB" dirty="0"/>
              <a:t>Find out the genotype of an individual with the dominant phenotype by crossing it with one known to have the homozygous recessive genotype for the same gene.</a:t>
            </a:r>
          </a:p>
        </p:txBody>
      </p:sp>
    </p:spTree>
    <p:extLst>
      <p:ext uri="{BB962C8B-B14F-4D97-AF65-F5344CB8AC3E}">
        <p14:creationId xmlns:p14="http://schemas.microsoft.com/office/powerpoint/2010/main" val="843228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Test cross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73480"/>
            <a:ext cx="8686800" cy="49066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T-tall					t-dwarf	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383E17A-B02D-493E-951E-9F2F5B0266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681866"/>
              </p:ext>
            </p:extLst>
          </p:nvPr>
        </p:nvGraphicFramePr>
        <p:xfrm>
          <a:off x="609600" y="2872740"/>
          <a:ext cx="5562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200">
                  <a:extLst>
                    <a:ext uri="{9D8B030D-6E8A-4147-A177-3AD203B41FA5}">
                      <a16:colId xmlns:a16="http://schemas.microsoft.com/office/drawing/2014/main" val="4157188531"/>
                    </a:ext>
                  </a:extLst>
                </a:gridCol>
                <a:gridCol w="1854200">
                  <a:extLst>
                    <a:ext uri="{9D8B030D-6E8A-4147-A177-3AD203B41FA5}">
                      <a16:colId xmlns:a16="http://schemas.microsoft.com/office/drawing/2014/main" val="1975754702"/>
                    </a:ext>
                  </a:extLst>
                </a:gridCol>
                <a:gridCol w="1854200">
                  <a:extLst>
                    <a:ext uri="{9D8B030D-6E8A-4147-A177-3AD203B41FA5}">
                      <a16:colId xmlns:a16="http://schemas.microsoft.com/office/drawing/2014/main" val="2817469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010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5906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097025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C74E160-B7E0-405E-8F52-2E1B35B504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906292"/>
              </p:ext>
            </p:extLst>
          </p:nvPr>
        </p:nvGraphicFramePr>
        <p:xfrm>
          <a:off x="609600" y="4572000"/>
          <a:ext cx="5562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200">
                  <a:extLst>
                    <a:ext uri="{9D8B030D-6E8A-4147-A177-3AD203B41FA5}">
                      <a16:colId xmlns:a16="http://schemas.microsoft.com/office/drawing/2014/main" val="4157188531"/>
                    </a:ext>
                  </a:extLst>
                </a:gridCol>
                <a:gridCol w="1854200">
                  <a:extLst>
                    <a:ext uri="{9D8B030D-6E8A-4147-A177-3AD203B41FA5}">
                      <a16:colId xmlns:a16="http://schemas.microsoft.com/office/drawing/2014/main" val="1975754702"/>
                    </a:ext>
                  </a:extLst>
                </a:gridCol>
                <a:gridCol w="1854200">
                  <a:extLst>
                    <a:ext uri="{9D8B030D-6E8A-4147-A177-3AD203B41FA5}">
                      <a16:colId xmlns:a16="http://schemas.microsoft.com/office/drawing/2014/main" val="2817469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010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tt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5906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tt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097025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D2E87DE-8E28-4FA4-91AA-FB8D69D80B63}"/>
              </a:ext>
            </a:extLst>
          </p:cNvPr>
          <p:cNvSpPr txBox="1"/>
          <p:nvPr/>
        </p:nvSpPr>
        <p:spPr>
          <a:xfrm>
            <a:off x="609600" y="24384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TT</a:t>
            </a:r>
            <a:r>
              <a:rPr lang="en-GB" dirty="0"/>
              <a:t> x </a:t>
            </a:r>
            <a:r>
              <a:rPr lang="en-GB" dirty="0" err="1"/>
              <a:t>tt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FD5AF2-911A-438C-892A-F791CE1E1F07}"/>
              </a:ext>
            </a:extLst>
          </p:cNvPr>
          <p:cNvSpPr txBox="1"/>
          <p:nvPr/>
        </p:nvSpPr>
        <p:spPr>
          <a:xfrm>
            <a:off x="609600" y="4257953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Tt</a:t>
            </a:r>
            <a:r>
              <a:rPr lang="en-GB" dirty="0"/>
              <a:t> x </a:t>
            </a:r>
            <a:r>
              <a:rPr lang="en-GB" dirty="0" err="1"/>
              <a:t>tt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324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016D7-53E7-CA40-BA88-5C0BD7B39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ACBD0-5CDD-6048-A49A-934637623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13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codominance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alleles are expressed in the same phenotype (equal dominance)</a:t>
            </a:r>
          </a:p>
          <a:p>
            <a:pPr>
              <a:buNone/>
            </a:pPr>
            <a:r>
              <a:rPr lang="en-US" dirty="0"/>
              <a:t>E.g. Snapdragon plants (red, white, pink)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334780"/>
            <a:ext cx="1127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https://sites.google.com/a/wyckoffschools.org/cells-and-heredity/home/chapter-5-1/punnett-squares?tmpl=%2Fsystem%2Fapp%2Ftemplates%2Fprint%2F&amp;showPrintDialog=1</a:t>
            </a:r>
          </a:p>
        </p:txBody>
      </p:sp>
      <p:pic>
        <p:nvPicPr>
          <p:cNvPr id="5" name="Picture 4" descr="13_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3581400"/>
            <a:ext cx="6884894" cy="24384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codominance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</a:t>
            </a:r>
            <a:r>
              <a:rPr lang="en-GB" baseline="30000" dirty="0"/>
              <a:t>W</a:t>
            </a:r>
            <a:r>
              <a:rPr lang="en-GB" dirty="0"/>
              <a:t>C</a:t>
            </a:r>
            <a:r>
              <a:rPr lang="en-GB" baseline="30000" dirty="0"/>
              <a:t>W</a:t>
            </a:r>
            <a:r>
              <a:rPr lang="en-GB" dirty="0"/>
              <a:t>- white flowers</a:t>
            </a:r>
          </a:p>
          <a:p>
            <a:r>
              <a:rPr lang="en-GB" dirty="0"/>
              <a:t>C</a:t>
            </a:r>
            <a:r>
              <a:rPr lang="en-GB" baseline="30000" dirty="0"/>
              <a:t>W</a:t>
            </a:r>
            <a:r>
              <a:rPr lang="en-GB" dirty="0"/>
              <a:t>C</a:t>
            </a:r>
            <a:r>
              <a:rPr lang="en-GB" baseline="30000" dirty="0"/>
              <a:t>R</a:t>
            </a:r>
            <a:r>
              <a:rPr lang="en-GB" dirty="0"/>
              <a:t>- pink flowers</a:t>
            </a:r>
          </a:p>
          <a:p>
            <a:r>
              <a:rPr lang="en-GB" dirty="0"/>
              <a:t>C</a:t>
            </a:r>
            <a:r>
              <a:rPr lang="en-GB" baseline="30000" dirty="0"/>
              <a:t>R</a:t>
            </a:r>
            <a:r>
              <a:rPr lang="en-GB" dirty="0"/>
              <a:t>C</a:t>
            </a:r>
            <a:r>
              <a:rPr lang="en-GB" baseline="30000" dirty="0"/>
              <a:t>R</a:t>
            </a:r>
            <a:r>
              <a:rPr lang="en-GB" dirty="0"/>
              <a:t>- red flowers</a:t>
            </a:r>
          </a:p>
          <a:p>
            <a:pPr marL="0" indent="0">
              <a:buNone/>
            </a:pPr>
            <a:r>
              <a:rPr lang="en-GB" dirty="0"/>
              <a:t>PINK X WHITE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466962"/>
              </p:ext>
            </p:extLst>
          </p:nvPr>
        </p:nvGraphicFramePr>
        <p:xfrm>
          <a:off x="838200" y="3886200"/>
          <a:ext cx="6096000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</a:t>
                      </a:r>
                      <a:r>
                        <a:rPr lang="en-GB" baseline="300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</a:t>
                      </a:r>
                      <a:r>
                        <a:rPr lang="en-GB" baseline="30000" dirty="0"/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</a:t>
                      </a:r>
                      <a:r>
                        <a:rPr lang="en-GB" baseline="300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C</a:t>
                      </a:r>
                      <a:r>
                        <a:rPr lang="en-GB" baseline="30000" dirty="0"/>
                        <a:t>W</a:t>
                      </a:r>
                      <a:r>
                        <a:rPr lang="en-GB" dirty="0"/>
                        <a:t>C</a:t>
                      </a:r>
                      <a:r>
                        <a:rPr lang="en-GB" baseline="30000" dirty="0"/>
                        <a:t>W</a:t>
                      </a:r>
                    </a:p>
                    <a:p>
                      <a:r>
                        <a:rPr lang="en-GB" dirty="0"/>
                        <a:t>(WHITE)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C</a:t>
                      </a:r>
                      <a:r>
                        <a:rPr lang="en-GB" baseline="30000" dirty="0"/>
                        <a:t>W</a:t>
                      </a:r>
                      <a:r>
                        <a:rPr lang="en-GB" dirty="0"/>
                        <a:t>C</a:t>
                      </a:r>
                      <a:r>
                        <a:rPr lang="en-GB" baseline="30000" dirty="0"/>
                        <a:t>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30000" dirty="0"/>
                        <a:t>(PINK)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</a:t>
                      </a:r>
                      <a:r>
                        <a:rPr lang="en-GB" baseline="30000" dirty="0"/>
                        <a:t>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C</a:t>
                      </a:r>
                      <a:r>
                        <a:rPr lang="en-GB" baseline="30000" dirty="0"/>
                        <a:t>W</a:t>
                      </a:r>
                      <a:r>
                        <a:rPr lang="en-GB" dirty="0"/>
                        <a:t>C</a:t>
                      </a:r>
                      <a:r>
                        <a:rPr lang="en-GB" baseline="30000" dirty="0"/>
                        <a:t>W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30000" dirty="0"/>
                        <a:t>(WHITE)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C</a:t>
                      </a:r>
                      <a:r>
                        <a:rPr lang="en-GB" baseline="30000" dirty="0"/>
                        <a:t>W</a:t>
                      </a:r>
                      <a:r>
                        <a:rPr lang="en-GB" dirty="0"/>
                        <a:t>C</a:t>
                      </a:r>
                      <a:r>
                        <a:rPr lang="en-GB" baseline="30000" dirty="0"/>
                        <a:t>R (PINK)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8233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Codominance</a:t>
            </a:r>
            <a:r>
              <a:rPr lang="en-US" dirty="0"/>
              <a:t> in human blood groups</a:t>
            </a:r>
          </a:p>
        </p:txBody>
      </p:sp>
      <p:pic>
        <p:nvPicPr>
          <p:cNvPr id="5" name="Content Placeholder 4" descr="codominance inheritance of blood group 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447800"/>
            <a:ext cx="8275137" cy="4546217"/>
          </a:xfrm>
        </p:spPr>
      </p:pic>
      <p:sp>
        <p:nvSpPr>
          <p:cNvPr id="4" name="Rectangle 3"/>
          <p:cNvSpPr/>
          <p:nvPr/>
        </p:nvSpPr>
        <p:spPr>
          <a:xfrm>
            <a:off x="0" y="6488668"/>
            <a:ext cx="800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http://igbiologyy.blogspot.com/2014/03/codominance.html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happens if both parents belong to </a:t>
            </a:r>
            <a:r>
              <a:rPr lang="en-GB" dirty="0" err="1"/>
              <a:t>i</a:t>
            </a:r>
            <a:r>
              <a:rPr lang="en-GB" baseline="30000" dirty="0" err="1"/>
              <a:t>a</a:t>
            </a:r>
            <a:r>
              <a:rPr lang="en-GB" dirty="0" err="1"/>
              <a:t>i</a:t>
            </a:r>
            <a:r>
              <a:rPr lang="en-GB" baseline="30000" dirty="0" err="1"/>
              <a:t>b</a:t>
            </a:r>
            <a:r>
              <a:rPr lang="en-GB" dirty="0"/>
              <a:t> blood group?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2ED4865-E648-414C-B920-A2B7835920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2031344"/>
              </p:ext>
            </p:extLst>
          </p:nvPr>
        </p:nvGraphicFramePr>
        <p:xfrm>
          <a:off x="304800" y="2286000"/>
          <a:ext cx="7239000" cy="1189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649403095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699620508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3115086211"/>
                    </a:ext>
                  </a:extLst>
                </a:gridCol>
              </a:tblGrid>
              <a:tr h="396346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I</a:t>
                      </a:r>
                      <a:r>
                        <a:rPr lang="en-GB" sz="1800" baseline="30000" dirty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I</a:t>
                      </a:r>
                      <a:r>
                        <a:rPr lang="en-GB" sz="1800" baseline="30000" dirty="0"/>
                        <a:t>B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776688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I</a:t>
                      </a:r>
                      <a:r>
                        <a:rPr lang="en-GB" sz="1800" baseline="30000" dirty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I</a:t>
                      </a:r>
                      <a:r>
                        <a:rPr lang="en-GB" sz="1800" baseline="30000" dirty="0"/>
                        <a:t>A</a:t>
                      </a:r>
                      <a:r>
                        <a:rPr lang="en-GB" sz="1800" dirty="0"/>
                        <a:t>I</a:t>
                      </a:r>
                      <a:r>
                        <a:rPr lang="en-GB" sz="1800" baseline="30000" dirty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I</a:t>
                      </a:r>
                      <a:r>
                        <a:rPr lang="en-GB" sz="1800" baseline="30000" dirty="0"/>
                        <a:t>A</a:t>
                      </a:r>
                      <a:r>
                        <a:rPr lang="en-GB" sz="1800" dirty="0"/>
                        <a:t>I</a:t>
                      </a:r>
                      <a:r>
                        <a:rPr lang="en-GB" sz="1800" baseline="30000" dirty="0"/>
                        <a:t>B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384023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I</a:t>
                      </a:r>
                      <a:r>
                        <a:rPr lang="en-GB" sz="1800" baseline="30000" dirty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I</a:t>
                      </a:r>
                      <a:r>
                        <a:rPr lang="en-GB" sz="1800" baseline="30000" dirty="0"/>
                        <a:t>A</a:t>
                      </a:r>
                      <a:r>
                        <a:rPr lang="en-GB" sz="1800" dirty="0"/>
                        <a:t>I</a:t>
                      </a:r>
                      <a:r>
                        <a:rPr lang="en-GB" sz="1800" baseline="30000" dirty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I</a:t>
                      </a:r>
                      <a:r>
                        <a:rPr lang="en-GB" sz="1800" baseline="30000" dirty="0"/>
                        <a:t>B</a:t>
                      </a:r>
                      <a:r>
                        <a:rPr lang="en-GB" sz="1800" dirty="0"/>
                        <a:t>I</a:t>
                      </a:r>
                      <a:r>
                        <a:rPr lang="en-GB" sz="1800" baseline="30000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41597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9DFCD4B-E220-44D1-B44E-83B03CF67C3B}"/>
              </a:ext>
            </a:extLst>
          </p:cNvPr>
          <p:cNvSpPr txBox="1"/>
          <p:nvPr/>
        </p:nvSpPr>
        <p:spPr>
          <a:xfrm>
            <a:off x="432847" y="1604726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I</a:t>
            </a:r>
            <a:r>
              <a:rPr lang="en-GB" sz="2800" baseline="30000" dirty="0"/>
              <a:t>A</a:t>
            </a:r>
            <a:r>
              <a:rPr lang="en-GB" sz="2800" dirty="0"/>
              <a:t>I</a:t>
            </a:r>
            <a:r>
              <a:rPr lang="en-GB" sz="2800" baseline="30000" dirty="0"/>
              <a:t>B</a:t>
            </a:r>
            <a:r>
              <a:rPr lang="en-GB" sz="2800" dirty="0"/>
              <a:t> X I</a:t>
            </a:r>
            <a:r>
              <a:rPr lang="en-GB" sz="2800" baseline="30000" dirty="0"/>
              <a:t>A</a:t>
            </a:r>
            <a:r>
              <a:rPr lang="en-GB" sz="2800" dirty="0"/>
              <a:t>I</a:t>
            </a:r>
            <a:r>
              <a:rPr lang="en-GB" sz="2800" baseline="30000" dirty="0"/>
              <a:t>B</a:t>
            </a:r>
            <a:endParaRPr lang="en-GB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D9F495-1F43-4322-8372-04D4DC3A6B36}"/>
              </a:ext>
            </a:extLst>
          </p:cNvPr>
          <p:cNvSpPr txBox="1"/>
          <p:nvPr/>
        </p:nvSpPr>
        <p:spPr>
          <a:xfrm>
            <a:off x="609600" y="41148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GENOTYPE: 2AB:1AA:1BB</a:t>
            </a:r>
          </a:p>
          <a:p>
            <a:r>
              <a:rPr lang="en-GB" dirty="0"/>
              <a:t>PHENOTYPE: 2AB:1A:1B</a:t>
            </a:r>
          </a:p>
        </p:txBody>
      </p:sp>
    </p:spTree>
    <p:extLst>
      <p:ext uri="{BB962C8B-B14F-4D97-AF65-F5344CB8AC3E}">
        <p14:creationId xmlns:p14="http://schemas.microsoft.com/office/powerpoint/2010/main" val="37521114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happens if ONE parent BELONG TO </a:t>
            </a:r>
            <a:r>
              <a:rPr lang="en-GB" dirty="0" err="1"/>
              <a:t>i</a:t>
            </a:r>
            <a:r>
              <a:rPr lang="en-GB" baseline="30000" dirty="0" err="1"/>
              <a:t>a</a:t>
            </a:r>
            <a:r>
              <a:rPr lang="en-GB" dirty="0" err="1"/>
              <a:t>i</a:t>
            </a:r>
            <a:r>
              <a:rPr lang="en-GB" baseline="30000" dirty="0" err="1"/>
              <a:t>b</a:t>
            </a:r>
            <a:r>
              <a:rPr lang="en-GB" dirty="0"/>
              <a:t> blood group AND THE OTHER TO </a:t>
            </a:r>
            <a:r>
              <a:rPr lang="en-GB" dirty="0" err="1"/>
              <a:t>i</a:t>
            </a:r>
            <a:r>
              <a:rPr lang="en-GB" baseline="30000" dirty="0" err="1"/>
              <a:t>a</a:t>
            </a:r>
            <a:r>
              <a:rPr lang="en-GB" dirty="0" err="1"/>
              <a:t>i</a:t>
            </a:r>
            <a:r>
              <a:rPr lang="en-GB" baseline="30000" dirty="0" err="1"/>
              <a:t>O</a:t>
            </a:r>
            <a:r>
              <a:rPr lang="en-GB" dirty="0"/>
              <a:t> ?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2ED4865-E648-414C-B920-A2B7835920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0213181"/>
              </p:ext>
            </p:extLst>
          </p:nvPr>
        </p:nvGraphicFramePr>
        <p:xfrm>
          <a:off x="304800" y="2286000"/>
          <a:ext cx="7239000" cy="1189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649403095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699620508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3115086211"/>
                    </a:ext>
                  </a:extLst>
                </a:gridCol>
              </a:tblGrid>
              <a:tr h="396346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I</a:t>
                      </a:r>
                      <a:r>
                        <a:rPr lang="en-GB" sz="1800" baseline="30000" dirty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I</a:t>
                      </a:r>
                      <a:r>
                        <a:rPr lang="en-GB" sz="1800" baseline="30000" dirty="0"/>
                        <a:t>B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776688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I</a:t>
                      </a:r>
                      <a:r>
                        <a:rPr lang="en-GB" sz="1800" baseline="30000" dirty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I</a:t>
                      </a:r>
                      <a:r>
                        <a:rPr lang="en-GB" sz="1800" baseline="30000" dirty="0"/>
                        <a:t>A</a:t>
                      </a:r>
                      <a:r>
                        <a:rPr lang="en-GB" sz="1800" dirty="0"/>
                        <a:t>I</a:t>
                      </a:r>
                      <a:r>
                        <a:rPr lang="en-GB" sz="1800" baseline="30000" dirty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I</a:t>
                      </a:r>
                      <a:r>
                        <a:rPr lang="en-GB" sz="1800" baseline="30000" dirty="0"/>
                        <a:t>A</a:t>
                      </a:r>
                      <a:r>
                        <a:rPr lang="en-GB" sz="1800" dirty="0"/>
                        <a:t>I</a:t>
                      </a:r>
                      <a:r>
                        <a:rPr lang="en-GB" sz="1800" baseline="30000" dirty="0"/>
                        <a:t>B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384023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I</a:t>
                      </a:r>
                      <a:r>
                        <a:rPr lang="en-GB" sz="1800" baseline="30000" dirty="0"/>
                        <a:t>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I</a:t>
                      </a:r>
                      <a:r>
                        <a:rPr lang="en-GB" sz="1800" baseline="30000" dirty="0"/>
                        <a:t>A</a:t>
                      </a:r>
                      <a:r>
                        <a:rPr lang="en-GB" sz="1800" dirty="0"/>
                        <a:t>I</a:t>
                      </a:r>
                      <a:r>
                        <a:rPr lang="en-GB" sz="1800" baseline="30000" dirty="0"/>
                        <a:t>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I</a:t>
                      </a:r>
                      <a:r>
                        <a:rPr lang="en-GB" sz="1800" baseline="30000" dirty="0"/>
                        <a:t>B</a:t>
                      </a:r>
                      <a:r>
                        <a:rPr lang="en-GB" sz="1800" dirty="0"/>
                        <a:t>I</a:t>
                      </a:r>
                      <a:r>
                        <a:rPr lang="en-GB" sz="1800" baseline="30000" dirty="0"/>
                        <a:t>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41597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9DFCD4B-E220-44D1-B44E-83B03CF67C3B}"/>
              </a:ext>
            </a:extLst>
          </p:cNvPr>
          <p:cNvSpPr txBox="1"/>
          <p:nvPr/>
        </p:nvSpPr>
        <p:spPr>
          <a:xfrm>
            <a:off x="432847" y="1604726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I</a:t>
            </a:r>
            <a:r>
              <a:rPr lang="en-GB" sz="2800" baseline="30000" dirty="0"/>
              <a:t>A</a:t>
            </a:r>
            <a:r>
              <a:rPr lang="en-GB" sz="2800" dirty="0"/>
              <a:t>I</a:t>
            </a:r>
            <a:r>
              <a:rPr lang="en-GB" sz="2800" baseline="30000" dirty="0"/>
              <a:t>O</a:t>
            </a:r>
            <a:r>
              <a:rPr lang="en-GB" sz="2800" dirty="0"/>
              <a:t> X I</a:t>
            </a:r>
            <a:r>
              <a:rPr lang="en-GB" sz="2800" baseline="30000" dirty="0"/>
              <a:t>A</a:t>
            </a:r>
            <a:r>
              <a:rPr lang="en-GB" sz="2800" dirty="0"/>
              <a:t>I</a:t>
            </a:r>
            <a:r>
              <a:rPr lang="en-GB" sz="2800" baseline="30000" dirty="0"/>
              <a:t>B</a:t>
            </a:r>
            <a:endParaRPr lang="en-GB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93754D-2F28-408E-978F-3E02D3879173}"/>
              </a:ext>
            </a:extLst>
          </p:cNvPr>
          <p:cNvSpPr txBox="1"/>
          <p:nvPr/>
        </p:nvSpPr>
        <p:spPr>
          <a:xfrm>
            <a:off x="411637" y="4096306"/>
            <a:ext cx="3681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GENOTYPE: 1AA:1AO:1AB:1BO</a:t>
            </a:r>
          </a:p>
          <a:p>
            <a:r>
              <a:rPr lang="en-GB" dirty="0"/>
              <a:t>PHENOTYPE: 2A:1AB:1B</a:t>
            </a:r>
          </a:p>
        </p:txBody>
      </p:sp>
    </p:spTree>
    <p:extLst>
      <p:ext uri="{BB962C8B-B14F-4D97-AF65-F5344CB8AC3E}">
        <p14:creationId xmlns:p14="http://schemas.microsoft.com/office/powerpoint/2010/main" val="3183412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EE68C-FFDA-554D-A964-B265CC7CC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B9418-38FE-824E-9D04-E31720733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sex chromosomes: </a:t>
            </a:r>
            <a:r>
              <a:rPr lang="en-US" dirty="0"/>
              <a:t>chromosomes that determine sex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X chromosome: </a:t>
            </a:r>
            <a:r>
              <a:rPr lang="en-US" dirty="0"/>
              <a:t>the larger of the two sex chromosomes in mammals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Y chromosome: </a:t>
            </a:r>
            <a:r>
              <a:rPr lang="en-US" dirty="0"/>
              <a:t>the smaller of the two sex chromosomes in mammals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368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GREGOR MENDEL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‘heritable unit’ (gene) can be passed from one generation to the next</a:t>
            </a:r>
          </a:p>
          <a:p>
            <a:r>
              <a:rPr lang="en-US" dirty="0"/>
              <a:t>The heritable unit has alternative forms(alleles)</a:t>
            </a:r>
          </a:p>
          <a:p>
            <a:r>
              <a:rPr lang="en-US" dirty="0"/>
              <a:t>Each individual must have two alternative forms per feature</a:t>
            </a:r>
          </a:p>
          <a:p>
            <a:r>
              <a:rPr lang="en-US" dirty="0"/>
              <a:t>The gametes has only one alternative forms per feature</a:t>
            </a:r>
          </a:p>
          <a:p>
            <a:r>
              <a:rPr lang="en-US" dirty="0"/>
              <a:t>One allele can be dominant over the other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SEX DETERMINATION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458200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7400">
                <a:tc>
                  <a:txBody>
                    <a:bodyPr/>
                    <a:lstStyle/>
                    <a:p>
                      <a:pPr algn="ctr"/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XY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XY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4876800"/>
            <a:ext cx="769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Ration of Genotypes:  50% XX : 50% XY</a:t>
            </a:r>
          </a:p>
          <a:p>
            <a:endParaRPr lang="en-US" sz="2400" dirty="0"/>
          </a:p>
          <a:p>
            <a:r>
              <a:rPr lang="en-US" sz="2400" dirty="0"/>
              <a:t>Ratio of Phenotypes   50% female: 50% Male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4A105-8590-5648-BA92-8CEC86646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2863E-B204-074A-AB96-95F65F371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1988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sex-linked GENES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genes that are found on a part of one of the sex chromosomes (usually the X chromosome) and not on the other sex chromosome; they therefore produce characteristics that are more common in one sex than in the other</a:t>
            </a:r>
          </a:p>
        </p:txBody>
      </p:sp>
    </p:spTree>
    <p:extLst>
      <p:ext uri="{BB962C8B-B14F-4D97-AF65-F5344CB8AC3E}">
        <p14:creationId xmlns:p14="http://schemas.microsoft.com/office/powerpoint/2010/main" val="8697376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PEDIGREE of a sex-linked characteristic</a:t>
            </a:r>
          </a:p>
        </p:txBody>
      </p:sp>
      <p:pic>
        <p:nvPicPr>
          <p:cNvPr id="5" name="Content Placeholder 4" descr="hemophili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1554163"/>
            <a:ext cx="7772400" cy="4525962"/>
          </a:xfrm>
        </p:spPr>
      </p:pic>
      <p:sp>
        <p:nvSpPr>
          <p:cNvPr id="4" name="Rectangle 3"/>
          <p:cNvSpPr/>
          <p:nvPr/>
        </p:nvSpPr>
        <p:spPr>
          <a:xfrm>
            <a:off x="0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https://sites.ualberta.ca/~pletendr/tm-modules/genetics/70gen-hemophil.html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sex-linked characteristic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X</a:t>
            </a:r>
            <a:r>
              <a:rPr lang="en-GB" baseline="30000" dirty="0" err="1"/>
              <a:t>H</a:t>
            </a:r>
            <a:r>
              <a:rPr lang="en-GB" dirty="0" err="1"/>
              <a:t>X</a:t>
            </a:r>
            <a:r>
              <a:rPr lang="en-GB" baseline="30000" dirty="0" err="1"/>
              <a:t>h</a:t>
            </a:r>
            <a:r>
              <a:rPr lang="en-GB" dirty="0"/>
              <a:t> – carrier woman</a:t>
            </a:r>
          </a:p>
          <a:p>
            <a:r>
              <a:rPr lang="en-GB" dirty="0"/>
              <a:t>X</a:t>
            </a:r>
            <a:r>
              <a:rPr lang="en-GB" baseline="30000" dirty="0"/>
              <a:t>H</a:t>
            </a:r>
            <a:r>
              <a:rPr lang="en-GB" dirty="0"/>
              <a:t>X</a:t>
            </a:r>
            <a:r>
              <a:rPr lang="en-GB" baseline="30000" dirty="0"/>
              <a:t>H</a:t>
            </a:r>
            <a:r>
              <a:rPr lang="en-GB" dirty="0"/>
              <a:t> – normal woman</a:t>
            </a:r>
          </a:p>
          <a:p>
            <a:r>
              <a:rPr lang="en-GB" dirty="0"/>
              <a:t>X</a:t>
            </a:r>
            <a:r>
              <a:rPr lang="en-GB" baseline="30000" dirty="0"/>
              <a:t>H</a:t>
            </a:r>
            <a:r>
              <a:rPr lang="en-GB" dirty="0"/>
              <a:t>Y – normal man</a:t>
            </a:r>
          </a:p>
          <a:p>
            <a:r>
              <a:rPr lang="en-GB" dirty="0" err="1"/>
              <a:t>X</a:t>
            </a:r>
            <a:r>
              <a:rPr lang="en-GB" baseline="30000" dirty="0" err="1"/>
              <a:t>h</a:t>
            </a:r>
            <a:r>
              <a:rPr lang="en-GB" dirty="0" err="1"/>
              <a:t>Y</a:t>
            </a:r>
            <a:r>
              <a:rPr lang="en-GB" dirty="0"/>
              <a:t> – </a:t>
            </a:r>
            <a:r>
              <a:rPr lang="en-GB" dirty="0" err="1"/>
              <a:t>hemophilic</a:t>
            </a:r>
            <a:endParaRPr lang="en-GB" dirty="0"/>
          </a:p>
          <a:p>
            <a:pPr marL="0" indent="0">
              <a:buNone/>
            </a:pPr>
            <a:r>
              <a:rPr lang="en-GB" baseline="30000" dirty="0"/>
              <a:t>  Test: Carrier woman x normal man</a:t>
            </a:r>
          </a:p>
          <a:p>
            <a:pPr marL="0" indent="0">
              <a:buNone/>
            </a:pPr>
            <a:endParaRPr lang="en-GB" baseline="30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060376"/>
              </p:ext>
            </p:extLst>
          </p:nvPr>
        </p:nvGraphicFramePr>
        <p:xfrm>
          <a:off x="762000" y="44196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  <a:r>
                        <a:rPr lang="en-GB" baseline="300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X</a:t>
                      </a:r>
                      <a:r>
                        <a:rPr lang="en-GB" baseline="30000" dirty="0" err="1"/>
                        <a:t>h</a:t>
                      </a:r>
                      <a:endParaRPr lang="en-GB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  <a:r>
                        <a:rPr lang="en-GB" baseline="300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  <a:r>
                        <a:rPr lang="en-GB" baseline="30000" dirty="0"/>
                        <a:t>H</a:t>
                      </a:r>
                      <a:r>
                        <a:rPr lang="en-GB" dirty="0"/>
                        <a:t>X</a:t>
                      </a:r>
                      <a:r>
                        <a:rPr lang="en-GB" baseline="30000" dirty="0"/>
                        <a:t>H      </a:t>
                      </a:r>
                      <a:r>
                        <a:rPr lang="en-GB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X</a:t>
                      </a:r>
                      <a:r>
                        <a:rPr lang="en-GB" baseline="30000" dirty="0" err="1"/>
                        <a:t>H</a:t>
                      </a:r>
                      <a:r>
                        <a:rPr lang="en-GB" dirty="0" err="1"/>
                        <a:t>X</a:t>
                      </a:r>
                      <a:r>
                        <a:rPr lang="en-GB" baseline="30000" dirty="0" err="1"/>
                        <a:t>h</a:t>
                      </a:r>
                      <a:r>
                        <a:rPr lang="en-GB" baseline="30000" dirty="0"/>
                        <a:t> </a:t>
                      </a:r>
                      <a:r>
                        <a:rPr lang="en-GB" dirty="0"/>
                        <a:t>CARRIER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  <a:r>
                        <a:rPr lang="en-GB" baseline="30000" dirty="0"/>
                        <a:t>H</a:t>
                      </a:r>
                      <a:r>
                        <a:rPr lang="en-GB" dirty="0"/>
                        <a:t>Y 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X</a:t>
                      </a:r>
                      <a:r>
                        <a:rPr lang="en-GB" baseline="30000" dirty="0" err="1"/>
                        <a:t>h</a:t>
                      </a:r>
                      <a:r>
                        <a:rPr lang="en-GB" dirty="0" err="1"/>
                        <a:t>Y</a:t>
                      </a:r>
                      <a:r>
                        <a:rPr lang="en-GB" dirty="0"/>
                        <a:t> HEMOPHILIC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73163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686800" cy="838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Sources: Images from Google</a:t>
            </a:r>
          </a:p>
          <a:p>
            <a:pPr>
              <a:buNone/>
            </a:pPr>
            <a:r>
              <a:rPr lang="en-US" dirty="0"/>
              <a:t>	Cambridge IGCSE Biology Coursebook 2nd ed.</a:t>
            </a:r>
          </a:p>
          <a:p>
            <a:pPr>
              <a:buNone/>
            </a:pPr>
            <a:r>
              <a:rPr lang="en-US"/>
              <a:t>	Biology for Cambridge IGCSE Coursebook 4</a:t>
            </a:r>
            <a:r>
              <a:rPr lang="en-US" baseline="30000"/>
              <a:t>th</a:t>
            </a:r>
            <a:r>
              <a:rPr lang="en-US"/>
              <a:t> ed. </a:t>
            </a:r>
            <a:endParaRPr lang="en-US" dirty="0"/>
          </a:p>
          <a:p>
            <a:pPr>
              <a:buNone/>
            </a:pPr>
            <a:r>
              <a:rPr lang="en-US" dirty="0"/>
              <a:t>	 </a:t>
            </a:r>
            <a:r>
              <a:rPr lang="en-US" dirty="0" err="1"/>
              <a:t>Edexcel</a:t>
            </a:r>
            <a:r>
              <a:rPr lang="en-US" dirty="0"/>
              <a:t> IGCSE Biology (Pearson)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Contrasting features of pea plants</a:t>
            </a:r>
          </a:p>
        </p:txBody>
      </p:sp>
      <p:pic>
        <p:nvPicPr>
          <p:cNvPr id="5" name="Content Placeholder 4" descr="1184px-Mendel_seven_characters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1981200"/>
            <a:ext cx="8686800" cy="3727107"/>
          </a:xfrm>
        </p:spPr>
      </p:pic>
      <p:sp>
        <p:nvSpPr>
          <p:cNvPr id="4" name="Rectangle 3"/>
          <p:cNvSpPr/>
          <p:nvPr/>
        </p:nvSpPr>
        <p:spPr>
          <a:xfrm>
            <a:off x="0" y="6488668"/>
            <a:ext cx="1082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http://www.wikiwand.com/en/Experiments_on_Plant_Hybridization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</a:t>
            </a:r>
            <a:r>
              <a:rPr lang="en-US" dirty="0" err="1"/>
              <a:t>mendel’s</a:t>
            </a:r>
            <a:r>
              <a:rPr lang="en-US" dirty="0"/>
              <a:t> results</a:t>
            </a:r>
          </a:p>
        </p:txBody>
      </p:sp>
      <p:pic>
        <p:nvPicPr>
          <p:cNvPr id="5" name="Content Placeholder 4" descr="9.01.Segregati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1447800"/>
            <a:ext cx="7467600" cy="4617244"/>
          </a:xfrm>
        </p:spPr>
      </p:pic>
      <p:sp>
        <p:nvSpPr>
          <p:cNvPr id="4" name="Rectangle 3"/>
          <p:cNvSpPr/>
          <p:nvPr/>
        </p:nvSpPr>
        <p:spPr>
          <a:xfrm>
            <a:off x="0" y="6488668"/>
            <a:ext cx="1188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http://cosbiology.pbworks.com/w/page/22966103/9-01%20-%20Gregor%20Mendel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Alleles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Dominant- the allele that is expressed if it is present (</a:t>
            </a:r>
            <a:r>
              <a:rPr lang="en-US" i="1" dirty="0"/>
              <a:t>T)</a:t>
            </a:r>
          </a:p>
          <a:p>
            <a:pPr marL="0" indent="0">
              <a:buNone/>
            </a:pPr>
            <a:r>
              <a:rPr lang="en-US" dirty="0"/>
              <a:t>T-tall</a:t>
            </a:r>
          </a:p>
          <a:p>
            <a:r>
              <a:rPr lang="en-US" dirty="0"/>
              <a:t>Recessive- the allele that is only expressed when there is no dominant allele of the gene present (</a:t>
            </a:r>
            <a:r>
              <a:rPr lang="en-US" i="1" dirty="0"/>
              <a:t>t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t- short</a:t>
            </a:r>
          </a:p>
          <a:p>
            <a:r>
              <a:rPr lang="en-US" dirty="0"/>
              <a:t>Homozygous-same alleles (</a:t>
            </a:r>
            <a:r>
              <a:rPr lang="en-US" i="1" dirty="0"/>
              <a:t>TT</a:t>
            </a:r>
            <a:r>
              <a:rPr lang="en-US" dirty="0"/>
              <a:t> or </a:t>
            </a:r>
            <a:r>
              <a:rPr lang="en-US" i="1" dirty="0" err="1"/>
              <a:t>tt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Heterozygous- different alleles (</a:t>
            </a:r>
            <a:r>
              <a:rPr lang="en-US" i="1" dirty="0" err="1"/>
              <a:t>Tt</a:t>
            </a:r>
            <a:r>
              <a:rPr lang="en-US" dirty="0"/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Monohybrid cross- ONE GENE ONLY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Punnett</a:t>
            </a:r>
            <a:r>
              <a:rPr lang="en-US" dirty="0"/>
              <a:t> square- diagram that allows you to work out the results from a genetic cross</a:t>
            </a:r>
          </a:p>
          <a:p>
            <a:r>
              <a:rPr lang="en-US" dirty="0"/>
              <a:t>Genotypes- describes the genetic makeup of an organism in terms of alleles present (</a:t>
            </a:r>
            <a:r>
              <a:rPr lang="en-US" i="1" dirty="0"/>
              <a:t>TT, </a:t>
            </a:r>
            <a:r>
              <a:rPr lang="en-US" i="1" dirty="0" err="1"/>
              <a:t>tt</a:t>
            </a:r>
            <a:r>
              <a:rPr lang="en-US" i="1" dirty="0"/>
              <a:t> </a:t>
            </a:r>
            <a:r>
              <a:rPr lang="en-US" dirty="0"/>
              <a:t>or </a:t>
            </a:r>
            <a:r>
              <a:rPr lang="en-US" i="1" dirty="0"/>
              <a:t>Tt</a:t>
            </a:r>
            <a:r>
              <a:rPr lang="en-US" dirty="0"/>
              <a:t>)</a:t>
            </a:r>
          </a:p>
          <a:p>
            <a:r>
              <a:rPr lang="en-US" dirty="0"/>
              <a:t>Phenotype-the observable feature that results from the genotype (tall  or short)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happens if both parents are </a:t>
            </a:r>
            <a:r>
              <a:rPr lang="en-GB" dirty="0" err="1"/>
              <a:t>hOMOZYGOUS</a:t>
            </a:r>
            <a:r>
              <a:rPr lang="en-GB" dirty="0"/>
              <a:t>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2787656"/>
              </p:ext>
            </p:extLst>
          </p:nvPr>
        </p:nvGraphicFramePr>
        <p:xfrm>
          <a:off x="304800" y="1554163"/>
          <a:ext cx="86868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Tt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0" y="31242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Genotype: 4Tt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9432" y="3505724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Phenotype: 4tall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8A2485-6ED2-48F2-8403-9EE923AA4DA2}"/>
              </a:ext>
            </a:extLst>
          </p:cNvPr>
          <p:cNvSpPr txBox="1"/>
          <p:nvPr/>
        </p:nvSpPr>
        <p:spPr>
          <a:xfrm>
            <a:off x="3761232" y="1122186"/>
            <a:ext cx="3858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TT (tall) X </a:t>
            </a:r>
            <a:r>
              <a:rPr lang="en-GB" dirty="0" err="1"/>
              <a:t>tt</a:t>
            </a:r>
            <a:r>
              <a:rPr lang="en-GB" dirty="0"/>
              <a:t> (short)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89DFDE6-CBD8-4BC6-88F7-B67FB98080C1}"/>
              </a:ext>
            </a:extLst>
          </p:cNvPr>
          <p:cNvGrpSpPr/>
          <p:nvPr/>
        </p:nvGrpSpPr>
        <p:grpSpPr>
          <a:xfrm>
            <a:off x="3619477" y="2035652"/>
            <a:ext cx="360" cy="360"/>
            <a:chOff x="3619477" y="2035652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67EB9FDE-2E0F-40C0-B6B5-0DBF72A8FDB9}"/>
                    </a:ext>
                  </a:extLst>
                </p14:cNvPr>
                <p14:cNvContentPartPr/>
                <p14:nvPr/>
              </p14:nvContentPartPr>
              <p14:xfrm>
                <a:off x="3619477" y="2035652"/>
                <a:ext cx="360" cy="36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67EB9FDE-2E0F-40C0-B6B5-0DBF72A8FDB9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610477" y="202701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1370A3A9-5C74-4F94-9AE8-46FB1563433E}"/>
                    </a:ext>
                  </a:extLst>
                </p14:cNvPr>
                <p14:cNvContentPartPr/>
                <p14:nvPr/>
              </p14:nvContentPartPr>
              <p14:xfrm>
                <a:off x="3619477" y="2035652"/>
                <a:ext cx="360" cy="36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1370A3A9-5C74-4F94-9AE8-46FB1563433E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610477" y="202701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749644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happens if both parents are heterozygous?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8648706"/>
              </p:ext>
            </p:extLst>
          </p:nvPr>
        </p:nvGraphicFramePr>
        <p:xfrm>
          <a:off x="304800" y="1554163"/>
          <a:ext cx="86868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TT (tall)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Tt (tall)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Tt (tall)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tt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0" y="31242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Genotype: 1TT:2Tt:1tt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9432" y="3505724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Phenotype: 3tall:1short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28C78E-8849-47EE-8F39-F4C1EC3A4E80}"/>
              </a:ext>
            </a:extLst>
          </p:cNvPr>
          <p:cNvSpPr txBox="1"/>
          <p:nvPr/>
        </p:nvSpPr>
        <p:spPr>
          <a:xfrm>
            <a:off x="3733800" y="11430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Tt x Tt</a:t>
            </a:r>
          </a:p>
        </p:txBody>
      </p:sp>
    </p:spTree>
    <p:extLst>
      <p:ext uri="{BB962C8B-B14F-4D97-AF65-F5344CB8AC3E}">
        <p14:creationId xmlns:p14="http://schemas.microsoft.com/office/powerpoint/2010/main" val="1064578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439" y="487205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GB" dirty="0"/>
              <a:t>What if one parent is heterozygous and another is homozygous recessive?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7464636"/>
              </p:ext>
            </p:extLst>
          </p:nvPr>
        </p:nvGraphicFramePr>
        <p:xfrm>
          <a:off x="304800" y="1554163"/>
          <a:ext cx="86868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Tt (tall)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tt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tt</a:t>
                      </a:r>
                      <a:r>
                        <a:rPr lang="en-GB" dirty="0"/>
                        <a:t> (short)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0" y="31242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Genotype: 2Tt:2tt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9432" y="3505724"/>
            <a:ext cx="3401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Phenotype: 2tall:2short = 1:1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7E8FFD-9BB7-422C-8085-4A336E1133E9}"/>
              </a:ext>
            </a:extLst>
          </p:cNvPr>
          <p:cNvSpPr txBox="1"/>
          <p:nvPr/>
        </p:nvSpPr>
        <p:spPr>
          <a:xfrm>
            <a:off x="7543800" y="1143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Tt x </a:t>
            </a:r>
            <a:r>
              <a:rPr lang="en-GB" dirty="0" err="1"/>
              <a:t>tt</a:t>
            </a:r>
            <a:endParaRPr lang="en-GB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BA90E969-13BD-4B9E-9496-E00A147D9EDB}"/>
                  </a:ext>
                </a:extLst>
              </p14:cNvPr>
              <p14:cNvContentPartPr/>
              <p14:nvPr/>
            </p14:nvContentPartPr>
            <p14:xfrm>
              <a:off x="7550677" y="3987212"/>
              <a:ext cx="360" cy="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BA90E969-13BD-4B9E-9496-E00A147D9ED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41677" y="397857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519270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1004</TotalTime>
  <Words>836</Words>
  <Application>Microsoft Macintosh PowerPoint</Application>
  <PresentationFormat>On-screen Show (4:3)</PresentationFormat>
  <Paragraphs>178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Calibri</vt:lpstr>
      <vt:lpstr>Franklin Gothic Book</vt:lpstr>
      <vt:lpstr>Franklin Gothic Medium</vt:lpstr>
      <vt:lpstr>MinionPro-Regular</vt:lpstr>
      <vt:lpstr>Times New Roman</vt:lpstr>
      <vt:lpstr>Wingdings 2</vt:lpstr>
      <vt:lpstr>Trek</vt:lpstr>
      <vt:lpstr>INHERITANCE</vt:lpstr>
      <vt:lpstr>GREGOR MENDEL</vt:lpstr>
      <vt:lpstr>Contrasting features of pea plants</vt:lpstr>
      <vt:lpstr>Summary of mendel’s results</vt:lpstr>
      <vt:lpstr>Alleles</vt:lpstr>
      <vt:lpstr>Monohybrid cross- ONE GENE ONLY</vt:lpstr>
      <vt:lpstr>What happens if both parents are hOMOZYGOUS?</vt:lpstr>
      <vt:lpstr>What happens if both parents are heterozygous?</vt:lpstr>
      <vt:lpstr>What if one parent is heterozygous and another is homozygous recessive?</vt:lpstr>
      <vt:lpstr>homozygous individuals can have PURPLE flowers or BLUE flowers. Heterozygous individuals have blue flowers.</vt:lpstr>
      <vt:lpstr>Test cross</vt:lpstr>
      <vt:lpstr>Test cross</vt:lpstr>
      <vt:lpstr>PowerPoint Presentation</vt:lpstr>
      <vt:lpstr>codominance</vt:lpstr>
      <vt:lpstr>codominance</vt:lpstr>
      <vt:lpstr>Codominance in human blood groups</vt:lpstr>
      <vt:lpstr>What happens if both parents belong to iaib blood group?</vt:lpstr>
      <vt:lpstr>What happens if ONE parent BELONG TO iaib blood group AND THE OTHER TO iaiO ?</vt:lpstr>
      <vt:lpstr>KEY WORDS</vt:lpstr>
      <vt:lpstr>SEX DETERMINATION</vt:lpstr>
      <vt:lpstr>PowerPoint Presentation</vt:lpstr>
      <vt:lpstr>sex-linked GENES</vt:lpstr>
      <vt:lpstr>PEDIGREE of a sex-linked characteristic</vt:lpstr>
      <vt:lpstr>sex-linked characteristic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GENES AND INHERITANCE</dc:title>
  <dc:creator>Ailyn G. Sungcaya</dc:creator>
  <cp:lastModifiedBy>Ailyn Sungcaya</cp:lastModifiedBy>
  <cp:revision>44</cp:revision>
  <dcterms:created xsi:type="dcterms:W3CDTF">2006-08-16T00:00:00Z</dcterms:created>
  <dcterms:modified xsi:type="dcterms:W3CDTF">2023-10-26T16:03:11Z</dcterms:modified>
</cp:coreProperties>
</file>