
<file path=[Content_Types].xml><?xml version="1.0" encoding="utf-8"?>
<Types xmlns="http://schemas.openxmlformats.org/package/2006/content-types">
  <Default Extension="1"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6" r:id="rId5"/>
    <p:sldId id="257" r:id="rId6"/>
    <p:sldId id="258" r:id="rId7"/>
    <p:sldId id="259" r:id="rId8"/>
    <p:sldId id="270" r:id="rId9"/>
    <p:sldId id="268"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2" autoAdjust="0"/>
    <p:restoredTop sz="94660"/>
  </p:normalViewPr>
  <p:slideViewPr>
    <p:cSldViewPr snapToGrid="0">
      <p:cViewPr varScale="1">
        <p:scale>
          <a:sx n="82" d="100"/>
          <a:sy n="82" d="100"/>
        </p:scale>
        <p:origin x="4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33E416-7EFF-4274-A27A-75318AD2ACE7}" type="datetimeFigureOut">
              <a:rPr lang="en-US" smtClean="0"/>
              <a:t>12/2/2023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CE3257-BFD6-4B0F-A40C-C4E4B711A89B}" type="slidenum">
              <a:rPr lang="en-US" smtClean="0"/>
              <a:t>‹#›</a:t>
            </a:fld>
            <a:endParaRPr lang="en-US"/>
          </a:p>
        </p:txBody>
      </p:sp>
    </p:spTree>
    <p:extLst>
      <p:ext uri="{BB962C8B-B14F-4D97-AF65-F5344CB8AC3E}">
        <p14:creationId xmlns:p14="http://schemas.microsoft.com/office/powerpoint/2010/main" val="1598438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67DDD-8DBC-FA6C-D024-1E77A5B1FD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AAAFF5-1EB3-D7ED-72EC-511FDDA261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347F00-837E-5692-EBE3-D9702DA311D0}"/>
              </a:ext>
            </a:extLst>
          </p:cNvPr>
          <p:cNvSpPr>
            <a:spLocks noGrp="1"/>
          </p:cNvSpPr>
          <p:nvPr>
            <p:ph type="dt" sz="half" idx="10"/>
          </p:nvPr>
        </p:nvSpPr>
        <p:spPr/>
        <p:txBody>
          <a:bodyPr/>
          <a:lstStyle/>
          <a:p>
            <a:fld id="{4A20588E-CEC0-4D7F-A5BD-A77E2BFEADF3}" type="datetimeFigureOut">
              <a:rPr lang="en-US" smtClean="0"/>
              <a:t>12/2/2023</a:t>
            </a:fld>
            <a:endParaRPr lang="en-US"/>
          </a:p>
        </p:txBody>
      </p:sp>
      <p:sp>
        <p:nvSpPr>
          <p:cNvPr id="5" name="Footer Placeholder 4">
            <a:extLst>
              <a:ext uri="{FF2B5EF4-FFF2-40B4-BE49-F238E27FC236}">
                <a16:creationId xmlns:a16="http://schemas.microsoft.com/office/drawing/2014/main" id="{2DBE655E-EDCD-6731-A631-8BE8127B34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4425E5-0509-2A3F-40A8-6F35BC79E6C6}"/>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1789332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11F23-EE43-29BC-FB4B-A18B32544B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2B8881-093C-19E2-4734-0BA094DD8B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C59C00-6E7F-1AA5-1D2B-289994DCF5EB}"/>
              </a:ext>
            </a:extLst>
          </p:cNvPr>
          <p:cNvSpPr>
            <a:spLocks noGrp="1"/>
          </p:cNvSpPr>
          <p:nvPr>
            <p:ph type="dt" sz="half" idx="10"/>
          </p:nvPr>
        </p:nvSpPr>
        <p:spPr/>
        <p:txBody>
          <a:bodyPr/>
          <a:lstStyle/>
          <a:p>
            <a:fld id="{4A20588E-CEC0-4D7F-A5BD-A77E2BFEADF3}" type="datetimeFigureOut">
              <a:rPr lang="en-US" smtClean="0"/>
              <a:t>12/2/2023</a:t>
            </a:fld>
            <a:endParaRPr lang="en-US"/>
          </a:p>
        </p:txBody>
      </p:sp>
      <p:sp>
        <p:nvSpPr>
          <p:cNvPr id="5" name="Footer Placeholder 4">
            <a:extLst>
              <a:ext uri="{FF2B5EF4-FFF2-40B4-BE49-F238E27FC236}">
                <a16:creationId xmlns:a16="http://schemas.microsoft.com/office/drawing/2014/main" id="{6119D6EA-EEB2-992A-9A40-8A155F0020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05007-3524-03B5-C14C-6D6AE59277A2}"/>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2389014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01F091-1624-D930-D34B-2E14FEAC97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EBB406-DB04-604F-AEE7-66C6171201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E5FEB1-06DD-4C80-7CF2-872C8285675C}"/>
              </a:ext>
            </a:extLst>
          </p:cNvPr>
          <p:cNvSpPr>
            <a:spLocks noGrp="1"/>
          </p:cNvSpPr>
          <p:nvPr>
            <p:ph type="dt" sz="half" idx="10"/>
          </p:nvPr>
        </p:nvSpPr>
        <p:spPr/>
        <p:txBody>
          <a:bodyPr/>
          <a:lstStyle/>
          <a:p>
            <a:fld id="{4A20588E-CEC0-4D7F-A5BD-A77E2BFEADF3}" type="datetimeFigureOut">
              <a:rPr lang="en-US" smtClean="0"/>
              <a:t>12/2/2023</a:t>
            </a:fld>
            <a:endParaRPr lang="en-US"/>
          </a:p>
        </p:txBody>
      </p:sp>
      <p:sp>
        <p:nvSpPr>
          <p:cNvPr id="5" name="Footer Placeholder 4">
            <a:extLst>
              <a:ext uri="{FF2B5EF4-FFF2-40B4-BE49-F238E27FC236}">
                <a16:creationId xmlns:a16="http://schemas.microsoft.com/office/drawing/2014/main" id="{8C3FEED5-A964-15A7-193C-E841FD860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55D2DA-E912-73EC-70D9-86E76789BC58}"/>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2416304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DACCF-A5BB-B991-CD3D-6C2249083B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FCAC70-AF65-C98D-7346-289EB3E301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3F5945-E1BB-D2C0-23C5-1A83AC04DFA8}"/>
              </a:ext>
            </a:extLst>
          </p:cNvPr>
          <p:cNvSpPr>
            <a:spLocks noGrp="1"/>
          </p:cNvSpPr>
          <p:nvPr>
            <p:ph type="dt" sz="half" idx="10"/>
          </p:nvPr>
        </p:nvSpPr>
        <p:spPr/>
        <p:txBody>
          <a:bodyPr/>
          <a:lstStyle/>
          <a:p>
            <a:fld id="{4A20588E-CEC0-4D7F-A5BD-A77E2BFEADF3}" type="datetimeFigureOut">
              <a:rPr lang="en-US" smtClean="0"/>
              <a:t>12/2/2023</a:t>
            </a:fld>
            <a:endParaRPr lang="en-US"/>
          </a:p>
        </p:txBody>
      </p:sp>
      <p:sp>
        <p:nvSpPr>
          <p:cNvPr id="5" name="Footer Placeholder 4">
            <a:extLst>
              <a:ext uri="{FF2B5EF4-FFF2-40B4-BE49-F238E27FC236}">
                <a16:creationId xmlns:a16="http://schemas.microsoft.com/office/drawing/2014/main" id="{BE4FF2B0-C6EB-1568-0414-7C12411AF1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5A2CD5-24BA-BA43-D65D-727900678084}"/>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2622119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E53D3-9328-F6E3-C91E-37AFADE5A0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0C4034-AE34-7D10-B45D-DC458FA571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AA2BEA-02BD-A2A3-BC40-BF6BF17A190F}"/>
              </a:ext>
            </a:extLst>
          </p:cNvPr>
          <p:cNvSpPr>
            <a:spLocks noGrp="1"/>
          </p:cNvSpPr>
          <p:nvPr>
            <p:ph type="dt" sz="half" idx="10"/>
          </p:nvPr>
        </p:nvSpPr>
        <p:spPr/>
        <p:txBody>
          <a:bodyPr/>
          <a:lstStyle/>
          <a:p>
            <a:fld id="{4A20588E-CEC0-4D7F-A5BD-A77E2BFEADF3}" type="datetimeFigureOut">
              <a:rPr lang="en-US" smtClean="0"/>
              <a:t>12/2/2023</a:t>
            </a:fld>
            <a:endParaRPr lang="en-US"/>
          </a:p>
        </p:txBody>
      </p:sp>
      <p:sp>
        <p:nvSpPr>
          <p:cNvPr id="5" name="Footer Placeholder 4">
            <a:extLst>
              <a:ext uri="{FF2B5EF4-FFF2-40B4-BE49-F238E27FC236}">
                <a16:creationId xmlns:a16="http://schemas.microsoft.com/office/drawing/2014/main" id="{7EB7503E-051B-5FE2-6201-E15A810D62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2AD214-FDFE-56BF-5C27-199694A23577}"/>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2623015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CAC5F-22A7-1A68-35D8-E5CB7EFD42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B1F8F8-8D9F-5461-F563-9B2D5021F50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D090FC-4B38-9BC7-F942-A5AC49222F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BC56B2-9150-057C-4C53-087546E72F76}"/>
              </a:ext>
            </a:extLst>
          </p:cNvPr>
          <p:cNvSpPr>
            <a:spLocks noGrp="1"/>
          </p:cNvSpPr>
          <p:nvPr>
            <p:ph type="dt" sz="half" idx="10"/>
          </p:nvPr>
        </p:nvSpPr>
        <p:spPr/>
        <p:txBody>
          <a:bodyPr/>
          <a:lstStyle/>
          <a:p>
            <a:fld id="{4A20588E-CEC0-4D7F-A5BD-A77E2BFEADF3}" type="datetimeFigureOut">
              <a:rPr lang="en-US" smtClean="0"/>
              <a:t>12/2/2023</a:t>
            </a:fld>
            <a:endParaRPr lang="en-US"/>
          </a:p>
        </p:txBody>
      </p:sp>
      <p:sp>
        <p:nvSpPr>
          <p:cNvPr id="6" name="Footer Placeholder 5">
            <a:extLst>
              <a:ext uri="{FF2B5EF4-FFF2-40B4-BE49-F238E27FC236}">
                <a16:creationId xmlns:a16="http://schemas.microsoft.com/office/drawing/2014/main" id="{16CADDEC-5A46-ADCA-01AC-747FE47FC6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47B491-C28F-3107-E559-F1F7E8577F0F}"/>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747147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FE06D-8428-A4D4-40C7-EF2F3C52586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67782A-302B-2637-B112-87BA81BA9B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BE4EBA-181A-8A75-4B26-F329E9C8D5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8B5063-8E21-2BDF-0FBF-5E29F6577C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DBDAC5-C56B-DD60-6D20-BBBAA19736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2E0747-AF55-9245-E1DE-62EBB05AD7B5}"/>
              </a:ext>
            </a:extLst>
          </p:cNvPr>
          <p:cNvSpPr>
            <a:spLocks noGrp="1"/>
          </p:cNvSpPr>
          <p:nvPr>
            <p:ph type="dt" sz="half" idx="10"/>
          </p:nvPr>
        </p:nvSpPr>
        <p:spPr/>
        <p:txBody>
          <a:bodyPr/>
          <a:lstStyle/>
          <a:p>
            <a:fld id="{4A20588E-CEC0-4D7F-A5BD-A77E2BFEADF3}" type="datetimeFigureOut">
              <a:rPr lang="en-US" smtClean="0"/>
              <a:t>12/2/2023</a:t>
            </a:fld>
            <a:endParaRPr lang="en-US"/>
          </a:p>
        </p:txBody>
      </p:sp>
      <p:sp>
        <p:nvSpPr>
          <p:cNvPr id="8" name="Footer Placeholder 7">
            <a:extLst>
              <a:ext uri="{FF2B5EF4-FFF2-40B4-BE49-F238E27FC236}">
                <a16:creationId xmlns:a16="http://schemas.microsoft.com/office/drawing/2014/main" id="{202896F3-101E-A8C1-8066-C46631FD7B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8B21F7-0D2D-9F97-643B-835E61A97AB4}"/>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3389529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1B624-C7B3-7B6E-1936-0879CA3AA6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A0EF7F-8C7F-84D5-5265-069E5E74CFFA}"/>
              </a:ext>
            </a:extLst>
          </p:cNvPr>
          <p:cNvSpPr>
            <a:spLocks noGrp="1"/>
          </p:cNvSpPr>
          <p:nvPr>
            <p:ph type="dt" sz="half" idx="10"/>
          </p:nvPr>
        </p:nvSpPr>
        <p:spPr/>
        <p:txBody>
          <a:bodyPr/>
          <a:lstStyle/>
          <a:p>
            <a:fld id="{4A20588E-CEC0-4D7F-A5BD-A77E2BFEADF3}" type="datetimeFigureOut">
              <a:rPr lang="en-US" smtClean="0"/>
              <a:t>12/2/2023</a:t>
            </a:fld>
            <a:endParaRPr lang="en-US"/>
          </a:p>
        </p:txBody>
      </p:sp>
      <p:sp>
        <p:nvSpPr>
          <p:cNvPr id="4" name="Footer Placeholder 3">
            <a:extLst>
              <a:ext uri="{FF2B5EF4-FFF2-40B4-BE49-F238E27FC236}">
                <a16:creationId xmlns:a16="http://schemas.microsoft.com/office/drawing/2014/main" id="{189710FF-C312-3EC3-8A32-295FB28EF21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195583-A08D-2771-7BCD-3CD6B7FD7EEE}"/>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1673730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AD933D-76B0-18AB-70D7-01D6051E8F46}"/>
              </a:ext>
            </a:extLst>
          </p:cNvPr>
          <p:cNvSpPr>
            <a:spLocks noGrp="1"/>
          </p:cNvSpPr>
          <p:nvPr>
            <p:ph type="dt" sz="half" idx="10"/>
          </p:nvPr>
        </p:nvSpPr>
        <p:spPr/>
        <p:txBody>
          <a:bodyPr/>
          <a:lstStyle/>
          <a:p>
            <a:fld id="{4A20588E-CEC0-4D7F-A5BD-A77E2BFEADF3}" type="datetimeFigureOut">
              <a:rPr lang="en-US" smtClean="0"/>
              <a:t>12/2/2023</a:t>
            </a:fld>
            <a:endParaRPr lang="en-US"/>
          </a:p>
        </p:txBody>
      </p:sp>
      <p:sp>
        <p:nvSpPr>
          <p:cNvPr id="3" name="Footer Placeholder 2">
            <a:extLst>
              <a:ext uri="{FF2B5EF4-FFF2-40B4-BE49-F238E27FC236}">
                <a16:creationId xmlns:a16="http://schemas.microsoft.com/office/drawing/2014/main" id="{C0E4586D-2409-9C32-8D82-388E37A8010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D0E0FF4-AD85-4D19-2D4D-B6B2D650B259}"/>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4037299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1E610-FF76-1A8F-E9DF-EBC47FBA41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42BE97-7663-5554-3213-DA28D95147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1BD34A-70AF-58D6-D660-C673AAD78E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1390A8-E796-2CB5-CCB5-359E8F385468}"/>
              </a:ext>
            </a:extLst>
          </p:cNvPr>
          <p:cNvSpPr>
            <a:spLocks noGrp="1"/>
          </p:cNvSpPr>
          <p:nvPr>
            <p:ph type="dt" sz="half" idx="10"/>
          </p:nvPr>
        </p:nvSpPr>
        <p:spPr/>
        <p:txBody>
          <a:bodyPr/>
          <a:lstStyle/>
          <a:p>
            <a:fld id="{4A20588E-CEC0-4D7F-A5BD-A77E2BFEADF3}" type="datetimeFigureOut">
              <a:rPr lang="en-US" smtClean="0"/>
              <a:t>12/2/2023</a:t>
            </a:fld>
            <a:endParaRPr lang="en-US"/>
          </a:p>
        </p:txBody>
      </p:sp>
      <p:sp>
        <p:nvSpPr>
          <p:cNvPr id="6" name="Footer Placeholder 5">
            <a:extLst>
              <a:ext uri="{FF2B5EF4-FFF2-40B4-BE49-F238E27FC236}">
                <a16:creationId xmlns:a16="http://schemas.microsoft.com/office/drawing/2014/main" id="{0EF8B2B5-64CF-D6FD-3D93-3334F3B1A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DDCC08-ADE5-381F-A0ED-50D08C2127B6}"/>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1448651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625DF-0EE9-25EF-EB09-7972BB73B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4F90D4-07E5-CC45-A31E-02B7B664E8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1E64547-90FF-4673-1F45-15B6FBEA26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1C9331-5617-794E-7182-08AFBF30DB22}"/>
              </a:ext>
            </a:extLst>
          </p:cNvPr>
          <p:cNvSpPr>
            <a:spLocks noGrp="1"/>
          </p:cNvSpPr>
          <p:nvPr>
            <p:ph type="dt" sz="half" idx="10"/>
          </p:nvPr>
        </p:nvSpPr>
        <p:spPr/>
        <p:txBody>
          <a:bodyPr/>
          <a:lstStyle/>
          <a:p>
            <a:fld id="{4A20588E-CEC0-4D7F-A5BD-A77E2BFEADF3}" type="datetimeFigureOut">
              <a:rPr lang="en-US" smtClean="0"/>
              <a:t>12/2/2023</a:t>
            </a:fld>
            <a:endParaRPr lang="en-US"/>
          </a:p>
        </p:txBody>
      </p:sp>
      <p:sp>
        <p:nvSpPr>
          <p:cNvPr id="6" name="Footer Placeholder 5">
            <a:extLst>
              <a:ext uri="{FF2B5EF4-FFF2-40B4-BE49-F238E27FC236}">
                <a16:creationId xmlns:a16="http://schemas.microsoft.com/office/drawing/2014/main" id="{1396F6AB-BA13-505D-7CC6-53C6A0C9F9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54FA72-8D19-03C6-D8C1-91490B8BF3B8}"/>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845646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DBFD58-E734-9CE4-057A-433079155F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01A52FD-37FF-E94A-C83A-8FF83B020D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FE9F6B-2353-E446-4EB7-83CE6E6134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20588E-CEC0-4D7F-A5BD-A77E2BFEADF3}" type="datetimeFigureOut">
              <a:rPr lang="en-US" smtClean="0"/>
              <a:t>12/2/2023</a:t>
            </a:fld>
            <a:endParaRPr lang="en-US"/>
          </a:p>
        </p:txBody>
      </p:sp>
      <p:sp>
        <p:nvSpPr>
          <p:cNvPr id="5" name="Footer Placeholder 4">
            <a:extLst>
              <a:ext uri="{FF2B5EF4-FFF2-40B4-BE49-F238E27FC236}">
                <a16:creationId xmlns:a16="http://schemas.microsoft.com/office/drawing/2014/main" id="{A9A6DB78-229C-7BA6-E815-62CF376B6A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C1529F-E02A-2FC4-5A5E-A005847869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25CBAC-DAB6-4336-925A-2C6B0FE05D50}" type="slidenum">
              <a:rPr lang="en-US" smtClean="0"/>
              <a:t>‹#›</a:t>
            </a:fld>
            <a:endParaRPr lang="en-US"/>
          </a:p>
        </p:txBody>
      </p:sp>
    </p:spTree>
    <p:extLst>
      <p:ext uri="{BB962C8B-B14F-4D97-AF65-F5344CB8AC3E}">
        <p14:creationId xmlns:p14="http://schemas.microsoft.com/office/powerpoint/2010/main" val="3517882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rawpixel.com/search/flow%20chart" TargetMode="External"/><Relationship Id="rId7" Type="http://schemas.openxmlformats.org/officeDocument/2006/relationships/hyperlink" Target="https://pixabay.com/en/spreadsheet-excel-table-diagram-98491/" TargetMode="External"/><Relationship Id="rId2" Type="http://schemas.openxmlformats.org/officeDocument/2006/relationships/image" Target="../media/image1.1"/><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tel.yorksj.ac.uk/moodle-course-design/"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aniceplaceinthesun.blogspot.com/2018/02/tuesdays-question-whats-worst-food.html"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quizizz.com/join?gc=9285497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pngall.com/sticky-note-png/"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50DE-C2EB-8998-8311-6F6242F35BB5}"/>
              </a:ext>
            </a:extLst>
          </p:cNvPr>
          <p:cNvSpPr>
            <a:spLocks noGrp="1"/>
          </p:cNvSpPr>
          <p:nvPr>
            <p:ph type="ctrTitle"/>
          </p:nvPr>
        </p:nvSpPr>
        <p:spPr>
          <a:xfrm>
            <a:off x="762001" y="1141711"/>
            <a:ext cx="3234466" cy="3474364"/>
          </a:xfrm>
        </p:spPr>
        <p:txBody>
          <a:bodyPr anchor="t">
            <a:normAutofit fontScale="90000"/>
          </a:bodyPr>
          <a:lstStyle/>
          <a:p>
            <a:pPr algn="l" rtl="0" fontAlgn="base"/>
            <a:r>
              <a:rPr lang="en-US" sz="3300" dirty="0"/>
              <a:t>Unit1- Go with the flow</a:t>
            </a:r>
            <a:br>
              <a:rPr lang="en-US" sz="3300" dirty="0"/>
            </a:br>
            <a:r>
              <a:rPr lang="en-US" sz="3300" dirty="0"/>
              <a:t>Unit 5- Digital Content</a:t>
            </a:r>
            <a:br>
              <a:rPr lang="en-US" sz="3300" dirty="0"/>
            </a:br>
            <a:r>
              <a:rPr lang="en-US" sz="3300" dirty="0"/>
              <a:t>Unit 7- Be a data architect</a:t>
            </a:r>
            <a:br>
              <a:rPr lang="en-US" sz="3300" dirty="0"/>
            </a:br>
            <a:br>
              <a:rPr lang="en-US" sz="2000" dirty="0"/>
            </a:br>
            <a:br>
              <a:rPr lang="en-US" sz="1050" b="0" i="0" dirty="0">
                <a:solidFill>
                  <a:srgbClr val="000000"/>
                </a:solidFill>
                <a:effectLst/>
                <a:latin typeface="Segoe UI" panose="020B0502040204020203" pitchFamily="34" charset="0"/>
              </a:rPr>
            </a:br>
            <a:endParaRPr lang="en-US" sz="3300" dirty="0"/>
          </a:p>
        </p:txBody>
      </p:sp>
      <p:sp>
        <p:nvSpPr>
          <p:cNvPr id="3" name="Subtitle 2">
            <a:extLst>
              <a:ext uri="{FF2B5EF4-FFF2-40B4-BE49-F238E27FC236}">
                <a16:creationId xmlns:a16="http://schemas.microsoft.com/office/drawing/2014/main" id="{0BB0169C-2EC1-577D-614B-36112BED8781}"/>
              </a:ext>
            </a:extLst>
          </p:cNvPr>
          <p:cNvSpPr>
            <a:spLocks noGrp="1"/>
          </p:cNvSpPr>
          <p:nvPr>
            <p:ph type="subTitle" idx="1"/>
          </p:nvPr>
        </p:nvSpPr>
        <p:spPr>
          <a:xfrm>
            <a:off x="762000" y="4609474"/>
            <a:ext cx="3234467" cy="1263291"/>
          </a:xfrm>
        </p:spPr>
        <p:txBody>
          <a:bodyPr anchor="b">
            <a:normAutofit/>
          </a:bodyPr>
          <a:lstStyle/>
          <a:p>
            <a:pPr algn="l"/>
            <a:r>
              <a:rPr lang="en-US" sz="1800" dirty="0"/>
              <a:t>Year 6 Week 15 Day 1</a:t>
            </a:r>
          </a:p>
          <a:p>
            <a:pPr algn="l"/>
            <a:endParaRPr lang="en-US" sz="1800" dirty="0"/>
          </a:p>
        </p:txBody>
      </p:sp>
      <p:cxnSp>
        <p:nvCxnSpPr>
          <p:cNvPr id="10" name="Straight Connector 9">
            <a:extLst>
              <a:ext uri="{FF2B5EF4-FFF2-40B4-BE49-F238E27FC236}">
                <a16:creationId xmlns:a16="http://schemas.microsoft.com/office/drawing/2014/main" id="{33193FD5-6A49-7562-EA76-F15D42E1580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C23A1C00-9AF5-BE73-8489-67B9F1EA120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707533" y="753872"/>
            <a:ext cx="4716386" cy="2801091"/>
          </a:xfrm>
          <a:prstGeom prst="rect">
            <a:avLst/>
          </a:prstGeom>
        </p:spPr>
      </p:pic>
      <p:pic>
        <p:nvPicPr>
          <p:cNvPr id="6" name="Picture 5">
            <a:extLst>
              <a:ext uri="{FF2B5EF4-FFF2-40B4-BE49-F238E27FC236}">
                <a16:creationId xmlns:a16="http://schemas.microsoft.com/office/drawing/2014/main" id="{456FF065-1858-6679-6543-58E84BFE73E8}"/>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5657462" y="3209730"/>
            <a:ext cx="4852042" cy="2426021"/>
          </a:xfrm>
          <a:prstGeom prst="rect">
            <a:avLst/>
          </a:prstGeom>
        </p:spPr>
      </p:pic>
      <p:pic>
        <p:nvPicPr>
          <p:cNvPr id="9" name="Picture 8">
            <a:extLst>
              <a:ext uri="{FF2B5EF4-FFF2-40B4-BE49-F238E27FC236}">
                <a16:creationId xmlns:a16="http://schemas.microsoft.com/office/drawing/2014/main" id="{DDF55067-64E3-60F3-CC1C-3E0C7F6A81AD}"/>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3243491" y="3666931"/>
            <a:ext cx="2852509" cy="2949282"/>
          </a:xfrm>
          <a:prstGeom prst="rect">
            <a:avLst/>
          </a:prstGeom>
        </p:spPr>
      </p:pic>
    </p:spTree>
    <p:extLst>
      <p:ext uri="{BB962C8B-B14F-4D97-AF65-F5344CB8AC3E}">
        <p14:creationId xmlns:p14="http://schemas.microsoft.com/office/powerpoint/2010/main" val="3288644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EB45D-8D3E-A18A-CBC8-E2CE481F932C}"/>
              </a:ext>
            </a:extLst>
          </p:cNvPr>
          <p:cNvSpPr>
            <a:spLocks noGrp="1"/>
          </p:cNvSpPr>
          <p:nvPr>
            <p:ph type="title"/>
          </p:nvPr>
        </p:nvSpPr>
        <p:spPr>
          <a:xfrm>
            <a:off x="762001" y="1138265"/>
            <a:ext cx="9390528" cy="1401183"/>
          </a:xfrm>
        </p:spPr>
        <p:txBody>
          <a:bodyPr anchor="t">
            <a:normAutofit/>
          </a:bodyPr>
          <a:lstStyle/>
          <a:p>
            <a:r>
              <a:rPr lang="en-US" sz="3200" dirty="0"/>
              <a:t>Learning objective</a:t>
            </a:r>
          </a:p>
        </p:txBody>
      </p:sp>
      <p:cxnSp>
        <p:nvCxnSpPr>
          <p:cNvPr id="8" name="Straight Connector 7">
            <a:extLst>
              <a:ext uri="{FF2B5EF4-FFF2-40B4-BE49-F238E27FC236}">
                <a16:creationId xmlns:a16="http://schemas.microsoft.com/office/drawing/2014/main" id="{D2C4353C-C927-1758-0BEF-21E9E0D816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5904B97-147D-8F12-DE68-EF7B6A53B2C3}"/>
              </a:ext>
            </a:extLst>
          </p:cNvPr>
          <p:cNvSpPr>
            <a:spLocks noGrp="1"/>
          </p:cNvSpPr>
          <p:nvPr>
            <p:ph idx="1"/>
          </p:nvPr>
        </p:nvSpPr>
        <p:spPr>
          <a:xfrm>
            <a:off x="762001" y="2551177"/>
            <a:ext cx="10069605" cy="1767376"/>
          </a:xfrm>
        </p:spPr>
        <p:txBody>
          <a:bodyPr>
            <a:normAutofit/>
          </a:bodyPr>
          <a:lstStyle/>
          <a:p>
            <a:pPr algn="l"/>
            <a:r>
              <a:rPr lang="en-US" sz="1050" b="0" i="0" dirty="0">
                <a:solidFill>
                  <a:srgbClr val="212529"/>
                </a:solidFill>
                <a:effectLst/>
                <a:latin typeface="Source Sans Pro" panose="020B0503030403020204" pitchFamily="34" charset="0"/>
              </a:rPr>
              <a:t>By the end of the lesson students will be able to </a:t>
            </a:r>
            <a:r>
              <a:rPr lang="en-US" sz="1050" b="0" i="0" dirty="0" err="1">
                <a:solidFill>
                  <a:srgbClr val="212529"/>
                </a:solidFill>
                <a:effectLst/>
                <a:latin typeface="Source Sans Pro" panose="020B0503030403020204" pitchFamily="34" charset="0"/>
              </a:rPr>
              <a:t>analyse</a:t>
            </a:r>
            <a:r>
              <a:rPr lang="en-US" sz="1050" b="0" i="0" dirty="0">
                <a:solidFill>
                  <a:srgbClr val="212529"/>
                </a:solidFill>
                <a:effectLst/>
                <a:latin typeface="Source Sans Pro" panose="020B0503030403020204" pitchFamily="34" charset="0"/>
              </a:rPr>
              <a:t> and explain about the following;</a:t>
            </a:r>
          </a:p>
          <a:p>
            <a:pPr algn="l">
              <a:buFont typeface="Arial" panose="020B0604020202020204" pitchFamily="34" charset="0"/>
              <a:buChar char="•"/>
            </a:pPr>
            <a:r>
              <a:rPr lang="en-US" sz="1050" b="0" i="0" dirty="0">
                <a:solidFill>
                  <a:srgbClr val="212529"/>
                </a:solidFill>
                <a:effectLst/>
                <a:latin typeface="Source Sans Pro" panose="020B0503030403020204" pitchFamily="34" charset="0"/>
              </a:rPr>
              <a:t>Different types of digital contents.</a:t>
            </a:r>
          </a:p>
          <a:p>
            <a:pPr algn="l">
              <a:buFont typeface="Arial" panose="020B0604020202020204" pitchFamily="34" charset="0"/>
              <a:buChar char="•"/>
            </a:pPr>
            <a:r>
              <a:rPr lang="en-US" sz="1050" b="0" i="0" dirty="0">
                <a:solidFill>
                  <a:srgbClr val="212529"/>
                </a:solidFill>
                <a:effectLst/>
                <a:latin typeface="Source Sans Pro" panose="020B0503030403020204" pitchFamily="34" charset="0"/>
              </a:rPr>
              <a:t>Identify the flowcharts symbols and their types.</a:t>
            </a:r>
          </a:p>
          <a:p>
            <a:pPr algn="l">
              <a:buFont typeface="Arial" panose="020B0604020202020204" pitchFamily="34" charset="0"/>
              <a:buChar char="•"/>
            </a:pPr>
            <a:r>
              <a:rPr lang="en-US" sz="1050" b="0" i="0" dirty="0">
                <a:solidFill>
                  <a:srgbClr val="212529"/>
                </a:solidFill>
                <a:effectLst/>
                <a:latin typeface="Source Sans Pro" panose="020B0503030403020204" pitchFamily="34" charset="0"/>
              </a:rPr>
              <a:t>To find the required phrases in the spreadsheet data.</a:t>
            </a:r>
          </a:p>
          <a:p>
            <a:pPr marL="0" indent="0" algn="l">
              <a:buNone/>
            </a:pPr>
            <a:r>
              <a:rPr lang="en-US" sz="1050" b="0" i="0" dirty="0">
                <a:solidFill>
                  <a:srgbClr val="212529"/>
                </a:solidFill>
                <a:effectLst/>
                <a:latin typeface="Source Sans Pro" panose="020B0503030403020204" pitchFamily="34" charset="0"/>
              </a:rPr>
              <a:t>After completing the quiz and activities.</a:t>
            </a:r>
          </a:p>
          <a:p>
            <a:pPr algn="l" rtl="0" fontAlgn="base"/>
            <a:endParaRPr lang="en-US" sz="1400" b="1"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3999369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7507A-0C67-47F2-9584-7F28E80B0B92}"/>
              </a:ext>
            </a:extLst>
          </p:cNvPr>
          <p:cNvSpPr>
            <a:spLocks noGrp="1"/>
          </p:cNvSpPr>
          <p:nvPr>
            <p:ph type="title"/>
          </p:nvPr>
        </p:nvSpPr>
        <p:spPr>
          <a:xfrm>
            <a:off x="762001" y="1138265"/>
            <a:ext cx="9390528" cy="1401183"/>
          </a:xfrm>
        </p:spPr>
        <p:txBody>
          <a:bodyPr anchor="t">
            <a:normAutofit/>
          </a:bodyPr>
          <a:lstStyle/>
          <a:p>
            <a:r>
              <a:rPr lang="en-US" sz="3200"/>
              <a:t>Key Vocabulary</a:t>
            </a:r>
          </a:p>
        </p:txBody>
      </p:sp>
      <p:cxnSp>
        <p:nvCxnSpPr>
          <p:cNvPr id="8" name="Straight Connector 7">
            <a:extLst>
              <a:ext uri="{FF2B5EF4-FFF2-40B4-BE49-F238E27FC236}">
                <a16:creationId xmlns:a16="http://schemas.microsoft.com/office/drawing/2014/main" id="{D2C4353C-C927-1758-0BEF-21E9E0D816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EF838E5-6969-8D81-9B50-0E36B11DBF2A}"/>
              </a:ext>
            </a:extLst>
          </p:cNvPr>
          <p:cNvSpPr>
            <a:spLocks noGrp="1"/>
          </p:cNvSpPr>
          <p:nvPr>
            <p:ph idx="1"/>
          </p:nvPr>
        </p:nvSpPr>
        <p:spPr>
          <a:xfrm>
            <a:off x="762001" y="2551176"/>
            <a:ext cx="10069605" cy="3602935"/>
          </a:xfrm>
        </p:spPr>
        <p:txBody>
          <a:bodyPr>
            <a:normAutofit/>
          </a:bodyPr>
          <a:lstStyle/>
          <a:p>
            <a:pPr marL="0" indent="0">
              <a:buNone/>
            </a:pPr>
            <a:r>
              <a:rPr lang="en-US" sz="1200" b="0" i="0" dirty="0">
                <a:solidFill>
                  <a:srgbClr val="212529"/>
                </a:solidFill>
                <a:effectLst/>
                <a:latin typeface="Source Sans Pro" panose="020B0503030403020204" pitchFamily="34" charset="0"/>
              </a:rPr>
              <a:t>Attributes, </a:t>
            </a:r>
            <a:r>
              <a:rPr lang="en-US" sz="1200" b="0" i="0" dirty="0" err="1">
                <a:solidFill>
                  <a:srgbClr val="212529"/>
                </a:solidFill>
                <a:effectLst/>
                <a:latin typeface="Source Sans Pro" panose="020B0503030403020204" pitchFamily="34" charset="0"/>
              </a:rPr>
              <a:t>Fileds</a:t>
            </a:r>
            <a:r>
              <a:rPr lang="en-US" sz="1200" b="0" i="0" dirty="0">
                <a:solidFill>
                  <a:srgbClr val="212529"/>
                </a:solidFill>
                <a:effectLst/>
                <a:latin typeface="Source Sans Pro" panose="020B0503030403020204" pitchFamily="34" charset="0"/>
              </a:rPr>
              <a:t>, Column, Digital Content, Stock, Radio waves, Bandwidth, Transmitter.</a:t>
            </a:r>
            <a:endParaRPr lang="en-US" sz="2000" dirty="0"/>
          </a:p>
        </p:txBody>
      </p:sp>
    </p:spTree>
    <p:extLst>
      <p:ext uri="{BB962C8B-B14F-4D97-AF65-F5344CB8AC3E}">
        <p14:creationId xmlns:p14="http://schemas.microsoft.com/office/powerpoint/2010/main" val="2526171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B42C7-5028-17B4-100B-93138B022D1D}"/>
              </a:ext>
            </a:extLst>
          </p:cNvPr>
          <p:cNvSpPr>
            <a:spLocks noGrp="1"/>
          </p:cNvSpPr>
          <p:nvPr>
            <p:ph type="title"/>
          </p:nvPr>
        </p:nvSpPr>
        <p:spPr>
          <a:xfrm>
            <a:off x="8079978" y="741391"/>
            <a:ext cx="3369234" cy="1616203"/>
          </a:xfrm>
        </p:spPr>
        <p:txBody>
          <a:bodyPr anchor="b">
            <a:normAutofit/>
          </a:bodyPr>
          <a:lstStyle/>
          <a:p>
            <a:r>
              <a:rPr lang="en-US" sz="3200" dirty="0"/>
              <a:t>Big Question</a:t>
            </a:r>
          </a:p>
        </p:txBody>
      </p:sp>
      <p:sp>
        <p:nvSpPr>
          <p:cNvPr id="9" name="Rectangle 8">
            <a:extLst>
              <a:ext uri="{FF2B5EF4-FFF2-40B4-BE49-F238E27FC236}">
                <a16:creationId xmlns:a16="http://schemas.microsoft.com/office/drawing/2014/main" id="{AE3A741D-C19B-960A-5803-1C58871478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879677" y="2347416"/>
            <a:ext cx="1630908" cy="7390262"/>
          </a:xfrm>
          <a:prstGeom prst="rect">
            <a:avLst/>
          </a:prstGeom>
          <a:gradFill>
            <a:gsLst>
              <a:gs pos="0">
                <a:schemeClr val="accent5"/>
              </a:gs>
              <a:gs pos="47000">
                <a:schemeClr val="accent2">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C39DE25-0E4E-0AA7-0932-1D78C23727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1919061" y="1919060"/>
            <a:ext cx="6854280" cy="3016159"/>
          </a:xfrm>
          <a:prstGeom prst="rect">
            <a:avLst/>
          </a:prstGeom>
          <a:gradFill flip="none" rotWithShape="1">
            <a:gsLst>
              <a:gs pos="0">
                <a:schemeClr val="accent5"/>
              </a:gs>
              <a:gs pos="47000">
                <a:schemeClr val="accent2">
                  <a:alpha val="0"/>
                </a:schemeClr>
              </a:gs>
            </a:gsLst>
            <a:lin ang="420000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8D6EA299-0840-6DEA-E670-C49AEBC87E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461657" y="4425055"/>
            <a:ext cx="2928605" cy="2432945"/>
          </a:xfrm>
          <a:prstGeom prst="rect">
            <a:avLst/>
          </a:prstGeom>
          <a:gradFill flip="none" rotWithShape="1">
            <a:gsLst>
              <a:gs pos="0">
                <a:schemeClr val="accent2"/>
              </a:gs>
              <a:gs pos="51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3" name="Content Placeholder 2">
            <a:extLst>
              <a:ext uri="{FF2B5EF4-FFF2-40B4-BE49-F238E27FC236}">
                <a16:creationId xmlns:a16="http://schemas.microsoft.com/office/drawing/2014/main" id="{93F5AF12-92EB-0AE5-DD7E-6A065C08EDCD}"/>
              </a:ext>
            </a:extLst>
          </p:cNvPr>
          <p:cNvSpPr>
            <a:spLocks noGrp="1"/>
          </p:cNvSpPr>
          <p:nvPr>
            <p:ph idx="1"/>
          </p:nvPr>
        </p:nvSpPr>
        <p:spPr>
          <a:xfrm>
            <a:off x="8079978" y="2533476"/>
            <a:ext cx="3369234" cy="3447832"/>
          </a:xfrm>
        </p:spPr>
        <p:txBody>
          <a:bodyPr anchor="t">
            <a:normAutofit/>
          </a:bodyPr>
          <a:lstStyle/>
          <a:p>
            <a:pPr marL="0" indent="0">
              <a:buNone/>
            </a:pPr>
            <a:r>
              <a:rPr lang="en-US" sz="1400" b="0" i="0" dirty="0">
                <a:solidFill>
                  <a:srgbClr val="212529"/>
                </a:solidFill>
                <a:effectLst/>
                <a:latin typeface="Source Sans Pro" panose="020B0503030403020204" pitchFamily="34" charset="0"/>
              </a:rPr>
              <a:t>How are emerging technologies influencing the future of digital content?</a:t>
            </a:r>
          </a:p>
          <a:p>
            <a:pPr marL="0" indent="0">
              <a:buNone/>
            </a:pPr>
            <a:r>
              <a:rPr lang="en-US" sz="1400" b="0" i="0" dirty="0">
                <a:solidFill>
                  <a:srgbClr val="212529"/>
                </a:solidFill>
                <a:effectLst/>
                <a:latin typeface="Source Sans Pro" panose="020B0503030403020204" pitchFamily="34" charset="0"/>
              </a:rPr>
              <a:t>How does digital content influence culture and societal norms?</a:t>
            </a:r>
            <a:endParaRPr lang="en-US" sz="1400" dirty="0">
              <a:solidFill>
                <a:srgbClr val="212529"/>
              </a:solidFill>
              <a:latin typeface="Source Sans Pro" panose="020B0503030403020204" pitchFamily="34" charset="0"/>
            </a:endParaRPr>
          </a:p>
          <a:p>
            <a:pPr marL="0" indent="0">
              <a:buNone/>
            </a:pPr>
            <a:r>
              <a:rPr lang="en-US" sz="1400" b="0" i="0" dirty="0">
                <a:solidFill>
                  <a:srgbClr val="212529"/>
                </a:solidFill>
                <a:effectLst/>
                <a:latin typeface="Source Sans Pro" panose="020B0503030403020204" pitchFamily="34" charset="0"/>
              </a:rPr>
              <a:t>How can spreadsheet "find" features be optimized to enhance data discovery, analysis, and overall user efficiency?</a:t>
            </a:r>
            <a:endParaRPr lang="en-US" sz="2000" dirty="0"/>
          </a:p>
        </p:txBody>
      </p:sp>
      <p:pic>
        <p:nvPicPr>
          <p:cNvPr id="8" name="Picture 7">
            <a:extLst>
              <a:ext uri="{FF2B5EF4-FFF2-40B4-BE49-F238E27FC236}">
                <a16:creationId xmlns:a16="http://schemas.microsoft.com/office/drawing/2014/main" id="{98888070-390E-BBB5-B3A7-D1EE63A9F48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159398" y="1549491"/>
            <a:ext cx="3369234" cy="3946239"/>
          </a:xfrm>
          <a:prstGeom prst="rect">
            <a:avLst/>
          </a:prstGeom>
        </p:spPr>
      </p:pic>
    </p:spTree>
    <p:extLst>
      <p:ext uri="{BB962C8B-B14F-4D97-AF65-F5344CB8AC3E}">
        <p14:creationId xmlns:p14="http://schemas.microsoft.com/office/powerpoint/2010/main" val="1920841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EDC93C-5D51-DC6B-D15B-B513466117AC}"/>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b="1" kern="1200" dirty="0">
                <a:solidFill>
                  <a:srgbClr val="FFFFFF"/>
                </a:solidFill>
                <a:effectLst/>
                <a:latin typeface="+mj-lt"/>
                <a:ea typeface="+mj-ea"/>
                <a:cs typeface="+mj-cs"/>
              </a:rPr>
              <a:t>Hook Activity – Group (10 mins)</a:t>
            </a:r>
            <a:endParaRPr lang="en-US" sz="3600" kern="1200" dirty="0">
              <a:solidFill>
                <a:srgbClr val="FFFFFF"/>
              </a:solidFill>
              <a:latin typeface="+mj-lt"/>
              <a:ea typeface="+mj-ea"/>
              <a:cs typeface="+mj-cs"/>
            </a:endParaRPr>
          </a:p>
        </p:txBody>
      </p:sp>
      <p:sp>
        <p:nvSpPr>
          <p:cNvPr id="4" name="Content Placeholder 3">
            <a:extLst>
              <a:ext uri="{FF2B5EF4-FFF2-40B4-BE49-F238E27FC236}">
                <a16:creationId xmlns:a16="http://schemas.microsoft.com/office/drawing/2014/main" id="{63C85639-5478-45AF-32BA-B718D7ED77D1}"/>
              </a:ext>
            </a:extLst>
          </p:cNvPr>
          <p:cNvSpPr>
            <a:spLocks noGrp="1"/>
          </p:cNvSpPr>
          <p:nvPr>
            <p:ph idx="1"/>
          </p:nvPr>
        </p:nvSpPr>
        <p:spPr>
          <a:xfrm>
            <a:off x="1003041" y="6130212"/>
            <a:ext cx="10515600" cy="4351338"/>
          </a:xfrm>
        </p:spPr>
        <p:txBody>
          <a:bodyPr/>
          <a:lstStyle/>
          <a:p>
            <a:endParaRPr lang="en-US" dirty="0"/>
          </a:p>
          <a:p>
            <a:endParaRPr lang="en-US" dirty="0"/>
          </a:p>
          <a:p>
            <a:endParaRPr lang="en-US" dirty="0"/>
          </a:p>
          <a:p>
            <a:endParaRPr lang="en-US" dirty="0"/>
          </a:p>
          <a:p>
            <a:pPr marL="0" indent="0">
              <a:buNone/>
            </a:pPr>
            <a:endParaRPr lang="en-US" dirty="0"/>
          </a:p>
          <a:p>
            <a:endParaRPr lang="en-US" dirty="0"/>
          </a:p>
        </p:txBody>
      </p:sp>
      <p:sp>
        <p:nvSpPr>
          <p:cNvPr id="3" name="TextBox 2">
            <a:extLst>
              <a:ext uri="{FF2B5EF4-FFF2-40B4-BE49-F238E27FC236}">
                <a16:creationId xmlns:a16="http://schemas.microsoft.com/office/drawing/2014/main" id="{41F4B480-5E7B-0368-F3B2-6B68CF80996B}"/>
              </a:ext>
            </a:extLst>
          </p:cNvPr>
          <p:cNvSpPr txBox="1"/>
          <p:nvPr/>
        </p:nvSpPr>
        <p:spPr>
          <a:xfrm>
            <a:off x="4087916" y="351576"/>
            <a:ext cx="6592078" cy="1754326"/>
          </a:xfrm>
          <a:prstGeom prst="rect">
            <a:avLst/>
          </a:prstGeom>
          <a:noFill/>
        </p:spPr>
        <p:txBody>
          <a:bodyPr wrap="square" rtlCol="0">
            <a:spAutoFit/>
          </a:bodyPr>
          <a:lstStyle/>
          <a:p>
            <a:pPr algn="l"/>
            <a:r>
              <a:rPr lang="en-US" b="1" i="0" dirty="0">
                <a:solidFill>
                  <a:srgbClr val="212529"/>
                </a:solidFill>
                <a:effectLst/>
                <a:latin typeface="Source Sans Pro" panose="020B0503030403020204" pitchFamily="34" charset="0"/>
              </a:rPr>
              <a:t>10 mins-Quiz 6 Group Activity</a:t>
            </a:r>
            <a:endParaRPr lang="en-US" b="0" i="0" dirty="0">
              <a:solidFill>
                <a:srgbClr val="212529"/>
              </a:solidFill>
              <a:effectLst/>
              <a:latin typeface="Source Sans Pro" panose="020B0503030403020204" pitchFamily="34" charset="0"/>
            </a:endParaRPr>
          </a:p>
          <a:p>
            <a:pPr algn="l"/>
            <a:r>
              <a:rPr lang="en-US" b="0" i="0" dirty="0">
                <a:solidFill>
                  <a:srgbClr val="212529"/>
                </a:solidFill>
                <a:effectLst/>
                <a:latin typeface="Source Sans Pro" panose="020B0503030403020204" pitchFamily="34" charset="0"/>
              </a:rPr>
              <a:t>Students will be grouped into four in each group and will be randomly selected by the teacher using the ClassDojo. One from each group will be asked to answer the quiz question which will be displayed on the smartboard.</a:t>
            </a:r>
          </a:p>
          <a:p>
            <a:endParaRPr lang="en-US" dirty="0"/>
          </a:p>
        </p:txBody>
      </p:sp>
      <p:graphicFrame>
        <p:nvGraphicFramePr>
          <p:cNvPr id="7" name="Table 6">
            <a:extLst>
              <a:ext uri="{FF2B5EF4-FFF2-40B4-BE49-F238E27FC236}">
                <a16:creationId xmlns:a16="http://schemas.microsoft.com/office/drawing/2014/main" id="{7CCA21CD-1014-745E-6B88-AA911392F44D}"/>
              </a:ext>
            </a:extLst>
          </p:cNvPr>
          <p:cNvGraphicFramePr>
            <a:graphicFrameLocks noGrp="1"/>
          </p:cNvGraphicFramePr>
          <p:nvPr>
            <p:extLst>
              <p:ext uri="{D42A27DB-BD31-4B8C-83A1-F6EECF244321}">
                <p14:modId xmlns:p14="http://schemas.microsoft.com/office/powerpoint/2010/main" val="3273638746"/>
              </p:ext>
            </p:extLst>
          </p:nvPr>
        </p:nvGraphicFramePr>
        <p:xfrm>
          <a:off x="4527804" y="2217316"/>
          <a:ext cx="6944868" cy="640080"/>
        </p:xfrm>
        <a:graphic>
          <a:graphicData uri="http://schemas.openxmlformats.org/drawingml/2006/table">
            <a:tbl>
              <a:tblPr/>
              <a:tblGrid>
                <a:gridCol w="6944868">
                  <a:extLst>
                    <a:ext uri="{9D8B030D-6E8A-4147-A177-3AD203B41FA5}">
                      <a16:colId xmlns:a16="http://schemas.microsoft.com/office/drawing/2014/main" val="3679883536"/>
                    </a:ext>
                  </a:extLst>
                </a:gridCol>
              </a:tblGrid>
              <a:tr h="0">
                <a:tc>
                  <a:txBody>
                    <a:bodyPr/>
                    <a:lstStyle/>
                    <a:p>
                      <a:pPr fontAlgn="t"/>
                      <a:br>
                        <a:rPr lang="en-US" u="none" strike="noStrike" dirty="0">
                          <a:solidFill>
                            <a:srgbClr val="007BFF"/>
                          </a:solidFill>
                          <a:effectLst/>
                          <a:hlinkClick r:id="rId2"/>
                        </a:rPr>
                      </a:br>
                      <a:r>
                        <a:rPr lang="en-US" u="none" strike="noStrike" dirty="0">
                          <a:solidFill>
                            <a:srgbClr val="007BFF"/>
                          </a:solidFill>
                          <a:effectLst/>
                          <a:hlinkClick r:id="rId2"/>
                        </a:rPr>
                        <a:t>https://quizizz.com/join?gc=92854970</a:t>
                      </a:r>
                      <a:endParaRPr lang="en-US" dirty="0">
                        <a:effectLst/>
                      </a:endParaRPr>
                    </a:p>
                  </a:txBody>
                  <a:tcPr>
                    <a:lnL w="7620" cap="flat" cmpd="sng" algn="ctr">
                      <a:solidFill>
                        <a:srgbClr val="DEE2E6"/>
                      </a:solidFill>
                      <a:prstDash val="solid"/>
                      <a:round/>
                      <a:headEnd type="none" w="med" len="med"/>
                      <a:tailEnd type="none" w="med" len="med"/>
                    </a:lnL>
                    <a:lnR w="7620" cap="flat" cmpd="sng" algn="ctr">
                      <a:solidFill>
                        <a:srgbClr val="DEE2E6"/>
                      </a:solidFill>
                      <a:prstDash val="solid"/>
                      <a:round/>
                      <a:headEnd type="none" w="med" len="med"/>
                      <a:tailEnd type="none" w="med" len="med"/>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987237509"/>
                  </a:ext>
                </a:extLst>
              </a:tr>
            </a:tbl>
          </a:graphicData>
        </a:graphic>
      </p:graphicFrame>
    </p:spTree>
    <p:extLst>
      <p:ext uri="{BB962C8B-B14F-4D97-AF65-F5344CB8AC3E}">
        <p14:creationId xmlns:p14="http://schemas.microsoft.com/office/powerpoint/2010/main" val="9882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7691D6-1453-E6CE-4E77-390798EA0AA9}"/>
              </a:ext>
            </a:extLst>
          </p:cNvPr>
          <p:cNvSpPr>
            <a:spLocks noGrp="1"/>
          </p:cNvSpPr>
          <p:nvPr>
            <p:ph type="title"/>
          </p:nvPr>
        </p:nvSpPr>
        <p:spPr>
          <a:xfrm>
            <a:off x="973105" y="1623639"/>
            <a:ext cx="2628900" cy="2547257"/>
          </a:xfrm>
          <a:noFill/>
        </p:spPr>
        <p:txBody>
          <a:bodyPr vert="horz" lIns="91440" tIns="45720" rIns="91440" bIns="45720" rtlCol="0" anchor="ctr">
            <a:normAutofit/>
          </a:bodyPr>
          <a:lstStyle/>
          <a:p>
            <a:pPr algn="ctr"/>
            <a:r>
              <a:rPr lang="en-US" sz="3600" b="1" kern="1200" dirty="0">
                <a:solidFill>
                  <a:srgbClr val="FFFFFF"/>
                </a:solidFill>
                <a:effectLst/>
                <a:latin typeface="+mj-lt"/>
                <a:ea typeface="+mj-ea"/>
                <a:cs typeface="+mj-cs"/>
              </a:rPr>
              <a:t>Main Activity  Discussion–</a:t>
            </a:r>
            <a:endParaRPr lang="en-US" sz="3600" kern="1200" dirty="0">
              <a:solidFill>
                <a:srgbClr val="FFFFFF"/>
              </a:solidFill>
              <a:latin typeface="+mj-lt"/>
              <a:ea typeface="+mj-ea"/>
              <a:cs typeface="+mj-cs"/>
            </a:endParaRPr>
          </a:p>
        </p:txBody>
      </p:sp>
      <p:sp>
        <p:nvSpPr>
          <p:cNvPr id="8" name="TextBox 7">
            <a:extLst>
              <a:ext uri="{FF2B5EF4-FFF2-40B4-BE49-F238E27FC236}">
                <a16:creationId xmlns:a16="http://schemas.microsoft.com/office/drawing/2014/main" id="{D085508D-419D-BF71-4E03-626C73594272}"/>
              </a:ext>
            </a:extLst>
          </p:cNvPr>
          <p:cNvSpPr txBox="1"/>
          <p:nvPr/>
        </p:nvSpPr>
        <p:spPr>
          <a:xfrm>
            <a:off x="4216526" y="314014"/>
            <a:ext cx="7791972" cy="6463308"/>
          </a:xfrm>
          <a:prstGeom prst="rect">
            <a:avLst/>
          </a:prstGeom>
          <a:noFill/>
        </p:spPr>
        <p:txBody>
          <a:bodyPr wrap="square" lIns="91440" tIns="45720" rIns="91440" bIns="45720" rtlCol="0" anchor="t">
            <a:spAutoFit/>
          </a:bodyPr>
          <a:lstStyle/>
          <a:p>
            <a:pPr algn="l"/>
            <a:r>
              <a:rPr lang="en-US" b="1" i="0" dirty="0">
                <a:solidFill>
                  <a:srgbClr val="374151"/>
                </a:solidFill>
                <a:effectLst/>
                <a:latin typeface="Source Sans Pro" panose="020B0503030403020204" pitchFamily="34" charset="0"/>
              </a:rPr>
              <a:t>45 mins-Group Activity</a:t>
            </a:r>
            <a:br>
              <a:rPr lang="en-US" b="0" i="0" dirty="0">
                <a:solidFill>
                  <a:srgbClr val="212529"/>
                </a:solidFill>
                <a:effectLst/>
                <a:latin typeface="Source Sans Pro" panose="020B0503030403020204" pitchFamily="34" charset="0"/>
              </a:rPr>
            </a:br>
            <a:endParaRPr lang="en-US" b="0" i="0" dirty="0">
              <a:solidFill>
                <a:srgbClr val="212529"/>
              </a:solidFill>
              <a:effectLst/>
              <a:latin typeface="Source Sans Pro" panose="020B0503030403020204" pitchFamily="34" charset="0"/>
            </a:endParaRPr>
          </a:p>
          <a:p>
            <a:pPr algn="l"/>
            <a:r>
              <a:rPr lang="en-US" b="1" i="0" dirty="0">
                <a:solidFill>
                  <a:srgbClr val="212529"/>
                </a:solidFill>
                <a:effectLst/>
                <a:latin typeface="Source Sans Pro" panose="020B0503030403020204" pitchFamily="34" charset="0"/>
              </a:rPr>
              <a:t>10 mins-Group 1</a:t>
            </a:r>
            <a:endParaRPr lang="en-US" b="0" i="0" dirty="0">
              <a:solidFill>
                <a:srgbClr val="212529"/>
              </a:solidFill>
              <a:effectLst/>
              <a:latin typeface="Source Sans Pro" panose="020B0503030403020204" pitchFamily="34" charset="0"/>
            </a:endParaRPr>
          </a:p>
          <a:p>
            <a:pPr algn="l"/>
            <a:r>
              <a:rPr lang="en-US" b="0" i="0" dirty="0">
                <a:solidFill>
                  <a:srgbClr val="212529"/>
                </a:solidFill>
                <a:effectLst/>
                <a:latin typeface="Source Sans Pro" panose="020B0503030403020204" pitchFamily="34" charset="0"/>
              </a:rPr>
              <a:t>Students will be provided with the worksheet to complete the task based on the flowchart topic.</a:t>
            </a:r>
          </a:p>
          <a:p>
            <a:pPr algn="l"/>
            <a:r>
              <a:rPr lang="en-US" b="1" i="0" dirty="0">
                <a:solidFill>
                  <a:srgbClr val="212529"/>
                </a:solidFill>
                <a:effectLst/>
                <a:latin typeface="Source Sans Pro" panose="020B0503030403020204" pitchFamily="34" charset="0"/>
              </a:rPr>
              <a:t>Note-Worksheet attached- Discuss with your group and complete the flowchart task.</a:t>
            </a:r>
            <a:br>
              <a:rPr lang="en-US" b="0" i="0" dirty="0">
                <a:solidFill>
                  <a:srgbClr val="212529"/>
                </a:solidFill>
                <a:effectLst/>
                <a:latin typeface="Source Sans Pro" panose="020B0503030403020204" pitchFamily="34" charset="0"/>
              </a:rPr>
            </a:br>
            <a:endParaRPr lang="en-US" b="0" i="0" dirty="0">
              <a:solidFill>
                <a:srgbClr val="212529"/>
              </a:solidFill>
              <a:effectLst/>
              <a:latin typeface="Source Sans Pro" panose="020B0503030403020204" pitchFamily="34" charset="0"/>
            </a:endParaRPr>
          </a:p>
          <a:p>
            <a:pPr algn="l"/>
            <a:r>
              <a:rPr lang="en-US" b="0" i="0" dirty="0">
                <a:solidFill>
                  <a:srgbClr val="212529"/>
                </a:solidFill>
                <a:effectLst/>
                <a:latin typeface="Source Sans Pro" panose="020B0503030403020204" pitchFamily="34" charset="0"/>
              </a:rPr>
              <a:t>3 mins will be given to the group to present and explain their work.</a:t>
            </a:r>
          </a:p>
          <a:p>
            <a:pPr algn="l"/>
            <a:r>
              <a:rPr lang="en-US" b="1" i="0" dirty="0">
                <a:solidFill>
                  <a:srgbClr val="212529"/>
                </a:solidFill>
                <a:effectLst/>
                <a:latin typeface="Source Sans Pro" panose="020B0503030403020204" pitchFamily="34" charset="0"/>
              </a:rPr>
              <a:t>10 mins -Group2 </a:t>
            </a:r>
            <a:endParaRPr lang="en-US" b="0" i="0" dirty="0">
              <a:solidFill>
                <a:srgbClr val="212529"/>
              </a:solidFill>
              <a:effectLst/>
              <a:latin typeface="Source Sans Pro" panose="020B0503030403020204" pitchFamily="34" charset="0"/>
            </a:endParaRPr>
          </a:p>
          <a:p>
            <a:pPr algn="l"/>
            <a:r>
              <a:rPr lang="en-US" b="0" i="0" dirty="0">
                <a:solidFill>
                  <a:srgbClr val="212529"/>
                </a:solidFill>
                <a:effectLst/>
                <a:latin typeface="Source Sans Pro" panose="020B0503030403020204" pitchFamily="34" charset="0"/>
              </a:rPr>
              <a:t>Students will be provided with the worksheet to complete the task based on the flowchart topic.</a:t>
            </a:r>
          </a:p>
          <a:p>
            <a:pPr algn="l"/>
            <a:r>
              <a:rPr lang="en-US" b="1" i="0" dirty="0">
                <a:solidFill>
                  <a:srgbClr val="212529"/>
                </a:solidFill>
                <a:effectLst/>
                <a:latin typeface="Source Sans Pro" panose="020B0503030403020204" pitchFamily="34" charset="0"/>
              </a:rPr>
              <a:t>Note-Worksheet attached- Discuss with your group and predict the flowchart.</a:t>
            </a:r>
            <a:endParaRPr lang="en-US" b="0" i="0" dirty="0">
              <a:solidFill>
                <a:srgbClr val="212529"/>
              </a:solidFill>
              <a:effectLst/>
              <a:latin typeface="Source Sans Pro" panose="020B0503030403020204" pitchFamily="34" charset="0"/>
            </a:endParaRPr>
          </a:p>
          <a:p>
            <a:pPr algn="l"/>
            <a:r>
              <a:rPr lang="en-US" b="0" i="0" dirty="0">
                <a:solidFill>
                  <a:srgbClr val="212529"/>
                </a:solidFill>
                <a:effectLst/>
                <a:latin typeface="Source Sans Pro" panose="020B0503030403020204" pitchFamily="34" charset="0"/>
              </a:rPr>
              <a:t>3 mins will be given to the group to present and explain their work.</a:t>
            </a:r>
          </a:p>
          <a:p>
            <a:pPr algn="l"/>
            <a:r>
              <a:rPr lang="en-US" b="1" i="0" dirty="0">
                <a:solidFill>
                  <a:srgbClr val="212529"/>
                </a:solidFill>
                <a:effectLst/>
                <a:latin typeface="Source Sans Pro" panose="020B0503030403020204" pitchFamily="34" charset="0"/>
              </a:rPr>
              <a:t>10mins- Group3</a:t>
            </a:r>
            <a:endParaRPr lang="en-US" b="0" i="0" dirty="0">
              <a:solidFill>
                <a:srgbClr val="212529"/>
              </a:solidFill>
              <a:effectLst/>
              <a:latin typeface="Source Sans Pro" panose="020B0503030403020204" pitchFamily="34" charset="0"/>
            </a:endParaRPr>
          </a:p>
          <a:p>
            <a:pPr algn="l"/>
            <a:r>
              <a:rPr lang="en-US" b="0" i="0" dirty="0">
                <a:solidFill>
                  <a:srgbClr val="212529"/>
                </a:solidFill>
                <a:effectLst/>
                <a:latin typeface="Source Sans Pro" panose="020B0503030403020204" pitchFamily="34" charset="0"/>
              </a:rPr>
              <a:t>Students will be given the worksheet which is based on the spreadsheet. They will be completing the task either on the laptop or on the smartboard.</a:t>
            </a:r>
          </a:p>
          <a:p>
            <a:pPr algn="l"/>
            <a:r>
              <a:rPr lang="en-US" b="0" i="0" dirty="0">
                <a:solidFill>
                  <a:srgbClr val="212529"/>
                </a:solidFill>
                <a:effectLst/>
                <a:latin typeface="Source Sans Pro" panose="020B0503030403020204" pitchFamily="34" charset="0"/>
              </a:rPr>
              <a:t>Note - Attached as Spreadsheet.</a:t>
            </a:r>
          </a:p>
          <a:p>
            <a:pPr algn="l"/>
            <a:r>
              <a:rPr lang="en-US" b="1" i="0" dirty="0">
                <a:solidFill>
                  <a:srgbClr val="212529"/>
                </a:solidFill>
                <a:effectLst/>
                <a:latin typeface="Source Sans Pro" panose="020B0503030403020204" pitchFamily="34" charset="0"/>
              </a:rPr>
              <a:t>10 mins-Group 4</a:t>
            </a:r>
            <a:endParaRPr lang="en-US" b="0" i="0" dirty="0">
              <a:solidFill>
                <a:srgbClr val="212529"/>
              </a:solidFill>
              <a:effectLst/>
              <a:latin typeface="Source Sans Pro" panose="020B0503030403020204" pitchFamily="34" charset="0"/>
            </a:endParaRPr>
          </a:p>
          <a:p>
            <a:pPr algn="l"/>
            <a:r>
              <a:rPr lang="en-US" b="0" i="0" dirty="0">
                <a:solidFill>
                  <a:srgbClr val="212529"/>
                </a:solidFill>
                <a:effectLst/>
                <a:latin typeface="Source Sans Pro" panose="020B0503030403020204" pitchFamily="34" charset="0"/>
              </a:rPr>
              <a:t>Students will be asked to create a poster on different digital contents and cut and stick an appropriate image from the given sheet.</a:t>
            </a:r>
          </a:p>
          <a:p>
            <a:pPr algn="l" rtl="0" fontAlgn="base"/>
            <a:endParaRPr lang="en-US" dirty="0">
              <a:ea typeface="Calibri"/>
              <a:cs typeface="Calibri"/>
            </a:endParaRPr>
          </a:p>
        </p:txBody>
      </p:sp>
      <p:sp>
        <p:nvSpPr>
          <p:cNvPr id="3" name="TextBox 2">
            <a:extLst>
              <a:ext uri="{FF2B5EF4-FFF2-40B4-BE49-F238E27FC236}">
                <a16:creationId xmlns:a16="http://schemas.microsoft.com/office/drawing/2014/main" id="{9BF4A423-64E0-DA5F-5781-A0C3EEA9F48A}"/>
              </a:ext>
            </a:extLst>
          </p:cNvPr>
          <p:cNvSpPr txBox="1"/>
          <p:nvPr/>
        </p:nvSpPr>
        <p:spPr>
          <a:xfrm>
            <a:off x="4812631" y="614112"/>
            <a:ext cx="5226217" cy="6517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Tree>
    <p:extLst>
      <p:ext uri="{BB962C8B-B14F-4D97-AF65-F5344CB8AC3E}">
        <p14:creationId xmlns:p14="http://schemas.microsoft.com/office/powerpoint/2010/main" val="3280823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8D598-4512-7245-7C61-3544B8625CA0}"/>
              </a:ext>
            </a:extLst>
          </p:cNvPr>
          <p:cNvSpPr>
            <a:spLocks noGrp="1"/>
          </p:cNvSpPr>
          <p:nvPr>
            <p:ph type="title"/>
          </p:nvPr>
        </p:nvSpPr>
        <p:spPr>
          <a:xfrm>
            <a:off x="5755598" y="1138036"/>
            <a:ext cx="5598202" cy="1402470"/>
          </a:xfrm>
        </p:spPr>
        <p:txBody>
          <a:bodyPr anchor="t">
            <a:normAutofit/>
          </a:bodyPr>
          <a:lstStyle/>
          <a:p>
            <a:r>
              <a:rPr lang="en-US" sz="3200" dirty="0"/>
              <a:t>Plenary </a:t>
            </a:r>
          </a:p>
        </p:txBody>
      </p:sp>
      <p:cxnSp>
        <p:nvCxnSpPr>
          <p:cNvPr id="15" name="Straight Connector 14">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58738"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4443A4A-FDBD-289D-0F80-EDE8BE205522}"/>
              </a:ext>
            </a:extLst>
          </p:cNvPr>
          <p:cNvSpPr>
            <a:spLocks noGrp="1"/>
          </p:cNvSpPr>
          <p:nvPr>
            <p:ph idx="1"/>
          </p:nvPr>
        </p:nvSpPr>
        <p:spPr>
          <a:xfrm>
            <a:off x="5755598" y="2551176"/>
            <a:ext cx="5444382" cy="3591207"/>
          </a:xfrm>
        </p:spPr>
        <p:txBody>
          <a:bodyPr>
            <a:normAutofit/>
          </a:bodyPr>
          <a:lstStyle/>
          <a:p>
            <a:pPr marL="0" indent="0">
              <a:buNone/>
            </a:pPr>
            <a:endParaRPr lang="en-US" sz="2000" dirty="0">
              <a:latin typeface="Calibri" panose="020F0502020204030204" pitchFamily="34" charset="0"/>
              <a:ea typeface="Times New Roman" panose="02020603050405020304" pitchFamily="18" charset="0"/>
            </a:endParaRPr>
          </a:p>
          <a:p>
            <a:pPr marL="0" indent="0">
              <a:buNone/>
            </a:pPr>
            <a:endParaRPr lang="en-US" sz="2000" dirty="0">
              <a:effectLst/>
              <a:latin typeface="Times New Roman" panose="02020603050405020304" pitchFamily="18" charset="0"/>
              <a:ea typeface="Times New Roman" panose="02020603050405020304" pitchFamily="18" charset="0"/>
            </a:endParaRPr>
          </a:p>
          <a:p>
            <a:pPr marL="0" indent="0">
              <a:buNone/>
            </a:pPr>
            <a:endParaRPr lang="en-US" sz="2000" dirty="0"/>
          </a:p>
        </p:txBody>
      </p:sp>
      <p:sp>
        <p:nvSpPr>
          <p:cNvPr id="5" name="TextBox 4">
            <a:extLst>
              <a:ext uri="{FF2B5EF4-FFF2-40B4-BE49-F238E27FC236}">
                <a16:creationId xmlns:a16="http://schemas.microsoft.com/office/drawing/2014/main" id="{59282079-A50D-BEED-D9B1-70172E78DB0E}"/>
              </a:ext>
            </a:extLst>
          </p:cNvPr>
          <p:cNvSpPr txBox="1"/>
          <p:nvPr/>
        </p:nvSpPr>
        <p:spPr>
          <a:xfrm>
            <a:off x="5026868" y="1839271"/>
            <a:ext cx="5180822" cy="3693319"/>
          </a:xfrm>
          <a:prstGeom prst="rect">
            <a:avLst/>
          </a:prstGeom>
          <a:noFill/>
        </p:spPr>
        <p:txBody>
          <a:bodyPr wrap="square">
            <a:spAutoFit/>
          </a:bodyPr>
          <a:lstStyle/>
          <a:p>
            <a:pPr algn="l" rtl="0" fontAlgn="base"/>
            <a:r>
              <a:rPr lang="en-GB" sz="1800" dirty="0">
                <a:effectLst/>
                <a:latin typeface="Calibri" panose="020F0502020204030204" pitchFamily="34" charset="0"/>
                <a:ea typeface="Times New Roman" panose="02020603050405020304" pitchFamily="18" charset="0"/>
              </a:rPr>
              <a:t>Students will write down the answers for the big questions in the sticky note.</a:t>
            </a:r>
          </a:p>
          <a:p>
            <a:pPr algn="l" rtl="0" fontAlgn="base"/>
            <a:endParaRPr lang="en-GB" b="0" i="0" dirty="0">
              <a:solidFill>
                <a:srgbClr val="000000"/>
              </a:solidFill>
              <a:latin typeface="Calibri" panose="020F0502020204030204" pitchFamily="34" charset="0"/>
            </a:endParaRPr>
          </a:p>
          <a:p>
            <a:pPr algn="l"/>
            <a:r>
              <a:rPr lang="en-US" b="0" i="0" dirty="0">
                <a:solidFill>
                  <a:srgbClr val="212529"/>
                </a:solidFill>
                <a:effectLst/>
                <a:latin typeface="Source Sans Pro" panose="020B0503030403020204" pitchFamily="34" charset="0"/>
              </a:rPr>
              <a:t>How are emerging technologies influencing the future of digital content?</a:t>
            </a:r>
          </a:p>
          <a:p>
            <a:pPr algn="l"/>
            <a:endParaRPr lang="en-US" b="0" i="0" dirty="0">
              <a:solidFill>
                <a:srgbClr val="212529"/>
              </a:solidFill>
              <a:effectLst/>
              <a:latin typeface="Source Sans Pro" panose="020B0503030403020204" pitchFamily="34" charset="0"/>
            </a:endParaRPr>
          </a:p>
          <a:p>
            <a:pPr algn="l"/>
            <a:r>
              <a:rPr lang="en-US" b="0" i="0" dirty="0">
                <a:solidFill>
                  <a:srgbClr val="212529"/>
                </a:solidFill>
                <a:effectLst/>
                <a:latin typeface="Source Sans Pro" panose="020B0503030403020204" pitchFamily="34" charset="0"/>
              </a:rPr>
              <a:t>How does digital content influence culture and societal norms?</a:t>
            </a:r>
          </a:p>
          <a:p>
            <a:pPr algn="l"/>
            <a:endParaRPr lang="en-US" b="0" i="0" dirty="0">
              <a:solidFill>
                <a:srgbClr val="212529"/>
              </a:solidFill>
              <a:effectLst/>
              <a:latin typeface="Source Sans Pro" panose="020B0503030403020204" pitchFamily="34" charset="0"/>
            </a:endParaRPr>
          </a:p>
          <a:p>
            <a:pPr algn="l"/>
            <a:r>
              <a:rPr lang="en-US" b="0" i="0" dirty="0">
                <a:solidFill>
                  <a:srgbClr val="212529"/>
                </a:solidFill>
                <a:effectLst/>
                <a:latin typeface="Source Sans Pro" panose="020B0503030403020204" pitchFamily="34" charset="0"/>
              </a:rPr>
              <a:t>How can spreadsheet "find" features be optimized to enhance data discovery, analysis, and overall user efficiency?</a:t>
            </a:r>
          </a:p>
          <a:p>
            <a:pPr algn="l" rtl="0" fontAlgn="base"/>
            <a:endParaRPr lang="en-US" b="0" i="0" dirty="0">
              <a:solidFill>
                <a:srgbClr val="000000"/>
              </a:solidFill>
              <a:effectLst/>
              <a:latin typeface="Segoe UI" panose="020B0502040204020203" pitchFamily="34" charset="0"/>
            </a:endParaRPr>
          </a:p>
        </p:txBody>
      </p:sp>
      <p:sp>
        <p:nvSpPr>
          <p:cNvPr id="12" name="TextBox 11">
            <a:extLst>
              <a:ext uri="{FF2B5EF4-FFF2-40B4-BE49-F238E27FC236}">
                <a16:creationId xmlns:a16="http://schemas.microsoft.com/office/drawing/2014/main" id="{094CC9C9-46F4-FAF7-F57B-3E5E1EF9499D}"/>
              </a:ext>
            </a:extLst>
          </p:cNvPr>
          <p:cNvSpPr txBox="1"/>
          <p:nvPr/>
        </p:nvSpPr>
        <p:spPr>
          <a:xfrm>
            <a:off x="5149596" y="4059936"/>
            <a:ext cx="1892808" cy="230832"/>
          </a:xfrm>
          <a:prstGeom prst="rect">
            <a:avLst/>
          </a:prstGeom>
          <a:noFill/>
        </p:spPr>
        <p:txBody>
          <a:bodyPr wrap="square" rtlCol="0">
            <a:spAutoFit/>
          </a:bodyPr>
          <a:lstStyle/>
          <a:p>
            <a:endParaRPr lang="en-US" sz="900" dirty="0"/>
          </a:p>
        </p:txBody>
      </p:sp>
      <p:pic>
        <p:nvPicPr>
          <p:cNvPr id="6" name="Picture 5">
            <a:extLst>
              <a:ext uri="{FF2B5EF4-FFF2-40B4-BE49-F238E27FC236}">
                <a16:creationId xmlns:a16="http://schemas.microsoft.com/office/drawing/2014/main" id="{493EF124-FAD0-6788-C09B-74C40046DF6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246348" y="1425170"/>
            <a:ext cx="2804166" cy="2938278"/>
          </a:xfrm>
          <a:prstGeom prst="rect">
            <a:avLst/>
          </a:prstGeom>
        </p:spPr>
      </p:pic>
    </p:spTree>
    <p:extLst>
      <p:ext uri="{BB962C8B-B14F-4D97-AF65-F5344CB8AC3E}">
        <p14:creationId xmlns:p14="http://schemas.microsoft.com/office/powerpoint/2010/main" val="31912759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af60565-f5e9-4209-a22b-ef0b976848d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D7F8804519DEA4EB4FADE8C3BCBC318" ma:contentTypeVersion="17" ma:contentTypeDescription="Create a new document." ma:contentTypeScope="" ma:versionID="1cdce28eb44bff28a4b93bf36e4f66c6">
  <xsd:schema xmlns:xsd="http://www.w3.org/2001/XMLSchema" xmlns:xs="http://www.w3.org/2001/XMLSchema" xmlns:p="http://schemas.microsoft.com/office/2006/metadata/properties" xmlns:ns3="9af60565-f5e9-4209-a22b-ef0b976848d1" xmlns:ns4="15804158-f315-42ba-9bf5-f5f442ddde16" targetNamespace="http://schemas.microsoft.com/office/2006/metadata/properties" ma:root="true" ma:fieldsID="bded8ea9b9bc73cab5ccd5b0b515c05d" ns3:_="" ns4:_="">
    <xsd:import namespace="9af60565-f5e9-4209-a22b-ef0b976848d1"/>
    <xsd:import namespace="15804158-f315-42ba-9bf5-f5f442ddde1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ServiceLocation" minOccurs="0"/>
                <xsd:element ref="ns3:MediaLengthInSecond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f60565-f5e9-4209-a22b-ef0b976848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5804158-f315-42ba-9bf5-f5f442ddde1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C059E46-5841-439B-8EF3-130257CB6032}">
  <ds:schemaRefs>
    <ds:schemaRef ds:uri="http://schemas.microsoft.com/office/2006/metadata/properties"/>
    <ds:schemaRef ds:uri="9af60565-f5e9-4209-a22b-ef0b976848d1"/>
    <ds:schemaRef ds:uri="15804158-f315-42ba-9bf5-f5f442ddde16"/>
    <ds:schemaRef ds:uri="http://purl.org/dc/terms/"/>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 ds:uri="http://purl.org/dc/dcmitype/"/>
    <ds:schemaRef ds:uri="http://purl.org/dc/elements/1.1/"/>
  </ds:schemaRefs>
</ds:datastoreItem>
</file>

<file path=customXml/itemProps2.xml><?xml version="1.0" encoding="utf-8"?>
<ds:datastoreItem xmlns:ds="http://schemas.openxmlformats.org/officeDocument/2006/customXml" ds:itemID="{C782E064-C1EA-477A-8FB7-4246FB3CD98F}">
  <ds:schemaRefs>
    <ds:schemaRef ds:uri="http://schemas.microsoft.com/sharepoint/v3/contenttype/forms"/>
  </ds:schemaRefs>
</ds:datastoreItem>
</file>

<file path=customXml/itemProps3.xml><?xml version="1.0" encoding="utf-8"?>
<ds:datastoreItem xmlns:ds="http://schemas.openxmlformats.org/officeDocument/2006/customXml" ds:itemID="{56B575C7-C639-47D6-BE80-3B0AB893C0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f60565-f5e9-4209-a22b-ef0b976848d1"/>
    <ds:schemaRef ds:uri="15804158-f315-42ba-9bf5-f5f442ddde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671</TotalTime>
  <Words>431</Words>
  <Application>Microsoft Office PowerPoint</Application>
  <PresentationFormat>Widescreen</PresentationFormat>
  <Paragraphs>46</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Segoe UI</vt:lpstr>
      <vt:lpstr>Source Sans Pro</vt:lpstr>
      <vt:lpstr>Times New Roman</vt:lpstr>
      <vt:lpstr>Office Theme</vt:lpstr>
      <vt:lpstr>Unit1- Go with the flow Unit 5- Digital Content Unit 7- Be a data architect   </vt:lpstr>
      <vt:lpstr>Learning objective</vt:lpstr>
      <vt:lpstr>Key Vocabulary</vt:lpstr>
      <vt:lpstr>Big Question</vt:lpstr>
      <vt:lpstr>Hook Activity – Group (10 mins)</vt:lpstr>
      <vt:lpstr>Main Activity  Discussion–</vt:lpstr>
      <vt:lpstr>Plenary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Programs Clear Being Efficient Follow, understand, edit and correct algorithms</dc:title>
  <dc:creator>Shomaila Ali</dc:creator>
  <cp:lastModifiedBy>Janaki Ganesan</cp:lastModifiedBy>
  <cp:revision>26</cp:revision>
  <dcterms:created xsi:type="dcterms:W3CDTF">2023-09-15T16:26:21Z</dcterms:created>
  <dcterms:modified xsi:type="dcterms:W3CDTF">2023-12-02T12:04:45Z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0x010100BD7F8804519DEA4EB4FADE8C3BCBC318</vt:lpwstr>
  </property>
</Properties>
</file>