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1" r:id="rId2"/>
    <p:sldId id="283" r:id="rId3"/>
    <p:sldId id="309" r:id="rId4"/>
    <p:sldId id="310" r:id="rId5"/>
    <p:sldId id="311" r:id="rId6"/>
    <p:sldId id="312" r:id="rId7"/>
    <p:sldId id="291" r:id="rId8"/>
    <p:sldId id="306" r:id="rId9"/>
    <p:sldId id="308"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6" autoAdjust="0"/>
    <p:restoredTop sz="94660"/>
  </p:normalViewPr>
  <p:slideViewPr>
    <p:cSldViewPr>
      <p:cViewPr varScale="1">
        <p:scale>
          <a:sx n="64" d="100"/>
          <a:sy n="64" d="100"/>
        </p:scale>
        <p:origin x="-1344" y="-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1348ADC-932F-45C1-8C00-7A0CC0F4E8D2}"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F65A3F-EE59-4FD8-A439-96413E72F0C6}"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333375"/>
            <a:ext cx="2071687" cy="57927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333375"/>
            <a:ext cx="6067425" cy="5792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333375"/>
            <a:ext cx="8229600" cy="10080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28775"/>
            <a:ext cx="8229600" cy="4497388"/>
          </a:xfrm>
        </p:spPr>
        <p:txBody>
          <a:bodyPr/>
          <a:lstStyle/>
          <a:p>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28775"/>
            <a:ext cx="4038600" cy="449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28775"/>
            <a:ext cx="4038600" cy="44973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4" name="Picture 10" descr="Effective-speaking-Peter-Mandelson-The-Third-Man_-James-Harding-Communicator-speaking-communication-Alan-McMahon"/>
          <p:cNvPicPr>
            <a:picLocks noChangeAspect="1" noChangeArrowheads="1"/>
          </p:cNvPicPr>
          <p:nvPr userDrawn="1"/>
        </p:nvPicPr>
        <p:blipFill>
          <a:blip r:embed="rId14" cstate="print">
            <a:lum bright="70000" contrast="-70000"/>
          </a:blip>
          <a:srcRect/>
          <a:stretch>
            <a:fillRect/>
          </a:stretch>
        </p:blipFill>
        <p:spPr bwMode="auto">
          <a:xfrm>
            <a:off x="1116013" y="0"/>
            <a:ext cx="6840537" cy="6821488"/>
          </a:xfrm>
          <a:prstGeom prst="rect">
            <a:avLst/>
          </a:prstGeom>
          <a:noFill/>
        </p:spPr>
      </p:pic>
      <p:sp>
        <p:nvSpPr>
          <p:cNvPr id="1026" name="Rectangle 2"/>
          <p:cNvSpPr>
            <a:spLocks noGrp="1" noChangeArrowheads="1"/>
          </p:cNvSpPr>
          <p:nvPr>
            <p:ph type="title"/>
          </p:nvPr>
        </p:nvSpPr>
        <p:spPr bwMode="auto">
          <a:xfrm>
            <a:off x="395288" y="333375"/>
            <a:ext cx="8229600" cy="10080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28775"/>
            <a:ext cx="8229600" cy="44973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b="1">
          <a:solidFill>
            <a:srgbClr val="FF0000"/>
          </a:solidFill>
          <a:latin typeface="+mj-lt"/>
          <a:ea typeface="+mj-ea"/>
          <a:cs typeface="+mj-cs"/>
        </a:defRPr>
      </a:lvl1pPr>
      <a:lvl2pPr algn="ctr" rtl="0" fontAlgn="base">
        <a:spcBef>
          <a:spcPct val="0"/>
        </a:spcBef>
        <a:spcAft>
          <a:spcPct val="0"/>
        </a:spcAft>
        <a:defRPr sz="4400" b="1">
          <a:solidFill>
            <a:srgbClr val="FF0000"/>
          </a:solidFill>
          <a:latin typeface="Candara" pitchFamily="34" charset="0"/>
        </a:defRPr>
      </a:lvl2pPr>
      <a:lvl3pPr algn="ctr" rtl="0" fontAlgn="base">
        <a:spcBef>
          <a:spcPct val="0"/>
        </a:spcBef>
        <a:spcAft>
          <a:spcPct val="0"/>
        </a:spcAft>
        <a:defRPr sz="4400" b="1">
          <a:solidFill>
            <a:srgbClr val="FF0000"/>
          </a:solidFill>
          <a:latin typeface="Candara" pitchFamily="34" charset="0"/>
        </a:defRPr>
      </a:lvl3pPr>
      <a:lvl4pPr algn="ctr" rtl="0" fontAlgn="base">
        <a:spcBef>
          <a:spcPct val="0"/>
        </a:spcBef>
        <a:spcAft>
          <a:spcPct val="0"/>
        </a:spcAft>
        <a:defRPr sz="4400" b="1">
          <a:solidFill>
            <a:srgbClr val="FF0000"/>
          </a:solidFill>
          <a:latin typeface="Candara" pitchFamily="34" charset="0"/>
        </a:defRPr>
      </a:lvl4pPr>
      <a:lvl5pPr algn="ctr" rtl="0" fontAlgn="base">
        <a:spcBef>
          <a:spcPct val="0"/>
        </a:spcBef>
        <a:spcAft>
          <a:spcPct val="0"/>
        </a:spcAft>
        <a:defRPr sz="4400" b="1">
          <a:solidFill>
            <a:srgbClr val="FF0000"/>
          </a:solidFill>
          <a:latin typeface="Candara" pitchFamily="34" charset="0"/>
        </a:defRPr>
      </a:lvl5pPr>
      <a:lvl6pPr marL="457200" algn="ctr" rtl="0" fontAlgn="base">
        <a:spcBef>
          <a:spcPct val="0"/>
        </a:spcBef>
        <a:spcAft>
          <a:spcPct val="0"/>
        </a:spcAft>
        <a:defRPr sz="4400" b="1">
          <a:solidFill>
            <a:srgbClr val="FF0000"/>
          </a:solidFill>
          <a:latin typeface="Candara" pitchFamily="34" charset="0"/>
        </a:defRPr>
      </a:lvl6pPr>
      <a:lvl7pPr marL="914400" algn="ctr" rtl="0" fontAlgn="base">
        <a:spcBef>
          <a:spcPct val="0"/>
        </a:spcBef>
        <a:spcAft>
          <a:spcPct val="0"/>
        </a:spcAft>
        <a:defRPr sz="4400" b="1">
          <a:solidFill>
            <a:srgbClr val="FF0000"/>
          </a:solidFill>
          <a:latin typeface="Candara" pitchFamily="34" charset="0"/>
        </a:defRPr>
      </a:lvl7pPr>
      <a:lvl8pPr marL="1371600" algn="ctr" rtl="0" fontAlgn="base">
        <a:spcBef>
          <a:spcPct val="0"/>
        </a:spcBef>
        <a:spcAft>
          <a:spcPct val="0"/>
        </a:spcAft>
        <a:defRPr sz="4400" b="1">
          <a:solidFill>
            <a:srgbClr val="FF0000"/>
          </a:solidFill>
          <a:latin typeface="Candara" pitchFamily="34" charset="0"/>
        </a:defRPr>
      </a:lvl8pPr>
      <a:lvl9pPr marL="1828800" algn="ctr" rtl="0" fontAlgn="base">
        <a:spcBef>
          <a:spcPct val="0"/>
        </a:spcBef>
        <a:spcAft>
          <a:spcPct val="0"/>
        </a:spcAft>
        <a:defRPr sz="4400" b="1">
          <a:solidFill>
            <a:srgbClr val="FF0000"/>
          </a:solidFill>
          <a:latin typeface="Candara"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youtube.com/watch?v=QfVejpYc8Zc"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39552" y="-243408"/>
            <a:ext cx="8229600" cy="1143000"/>
          </a:xfrm>
        </p:spPr>
        <p:txBody>
          <a:bodyPr/>
          <a:lstStyle/>
          <a:p>
            <a:r>
              <a:rPr lang="en-GB" dirty="0" smtClean="0"/>
              <a:t>Persuasive Techniques:</a:t>
            </a:r>
            <a:endParaRPr lang="en-GB" dirty="0"/>
          </a:p>
        </p:txBody>
      </p:sp>
      <p:sp>
        <p:nvSpPr>
          <p:cNvPr id="7171" name="Rectangle 3"/>
          <p:cNvSpPr>
            <a:spLocks noGrp="1" noChangeArrowheads="1"/>
          </p:cNvSpPr>
          <p:nvPr>
            <p:ph type="subTitle" idx="4294967295"/>
          </p:nvPr>
        </p:nvSpPr>
        <p:spPr>
          <a:xfrm>
            <a:off x="0" y="1052736"/>
            <a:ext cx="3779912" cy="1752600"/>
          </a:xfrm>
        </p:spPr>
        <p:txBody>
          <a:bodyPr/>
          <a:lstStyle/>
          <a:p>
            <a:pPr marL="0" indent="0" algn="ctr">
              <a:buFontTx/>
              <a:buNone/>
            </a:pPr>
            <a:r>
              <a:rPr lang="en-GB" sz="3000" dirty="0" smtClean="0">
                <a:solidFill>
                  <a:srgbClr val="FF0000"/>
                </a:solidFill>
              </a:rPr>
              <a:t>Today’s Lesson Objectives:</a:t>
            </a:r>
          </a:p>
          <a:p>
            <a:pPr marL="0" indent="0" algn="ctr">
              <a:buFontTx/>
              <a:buNone/>
            </a:pPr>
            <a:endParaRPr lang="en-GB" sz="3000" dirty="0" smtClean="0">
              <a:solidFill>
                <a:srgbClr val="FF0000"/>
              </a:solidFill>
            </a:endParaRPr>
          </a:p>
          <a:p>
            <a:pPr marL="0" indent="0" algn="ctr">
              <a:buFontTx/>
              <a:buNone/>
            </a:pPr>
            <a:r>
              <a:rPr lang="en-GB" sz="3000" dirty="0" smtClean="0"/>
              <a:t>To identify and  revise persuasive techniques and their definitions;</a:t>
            </a:r>
          </a:p>
          <a:p>
            <a:pPr marL="0" indent="0" algn="ctr">
              <a:buFontTx/>
              <a:buNone/>
            </a:pPr>
            <a:endParaRPr lang="en-GB" sz="3000" dirty="0" smtClean="0"/>
          </a:p>
          <a:p>
            <a:pPr marL="0" indent="0" algn="ctr">
              <a:buFontTx/>
              <a:buNone/>
            </a:pPr>
            <a:r>
              <a:rPr lang="en-GB" sz="3000" dirty="0" smtClean="0"/>
              <a:t>To be able to explain the impact of persuasive techniques on the reader</a:t>
            </a:r>
            <a:endParaRPr lang="en-GB" sz="3000" dirty="0"/>
          </a:p>
          <a:p>
            <a:pPr marL="0" indent="0" algn="ctr">
              <a:buFontTx/>
              <a:buNone/>
            </a:pPr>
            <a:endParaRPr lang="en-GB" sz="3000" dirty="0"/>
          </a:p>
        </p:txBody>
      </p:sp>
      <p:sp>
        <p:nvSpPr>
          <p:cNvPr id="5" name="Content Placeholder 4"/>
          <p:cNvSpPr txBox="1">
            <a:spLocks/>
          </p:cNvSpPr>
          <p:nvPr/>
        </p:nvSpPr>
        <p:spPr>
          <a:xfrm>
            <a:off x="6012160" y="836712"/>
            <a:ext cx="3131840" cy="4968552"/>
          </a:xfrm>
          <a:prstGeom prst="rect">
            <a:avLst/>
          </a:prstGeom>
          <a:noFill/>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indent="-457200">
              <a:buFont typeface="Arial" pitchFamily="34" charset="0"/>
              <a:buAutoNum type="arabicPeriod"/>
            </a:pPr>
            <a:r>
              <a:rPr lang="en-GB" sz="2800" b="1" dirty="0" smtClean="0">
                <a:solidFill>
                  <a:srgbClr val="FF0000"/>
                </a:solidFill>
                <a:latin typeface="+mj-lt"/>
              </a:rPr>
              <a:t>Copy the date, title and objectives.</a:t>
            </a:r>
          </a:p>
          <a:p>
            <a:pPr marL="457200" indent="-457200">
              <a:buFont typeface="Arial" pitchFamily="34" charset="0"/>
              <a:buAutoNum type="arabicPeriod"/>
            </a:pPr>
            <a:endParaRPr lang="en-GB" sz="2800" b="1" dirty="0" smtClean="0">
              <a:solidFill>
                <a:srgbClr val="00B050"/>
              </a:solidFill>
              <a:latin typeface="+mj-lt"/>
            </a:endParaRPr>
          </a:p>
          <a:p>
            <a:pPr marL="457200" indent="-457200">
              <a:buFont typeface="Arial" pitchFamily="34" charset="0"/>
              <a:buAutoNum type="arabicPeriod"/>
            </a:pPr>
            <a:r>
              <a:rPr lang="en-GB" sz="2800" b="1" dirty="0" smtClean="0">
                <a:solidFill>
                  <a:srgbClr val="F1531B"/>
                </a:solidFill>
                <a:latin typeface="+mj-lt"/>
              </a:rPr>
              <a:t>Register Challenge:</a:t>
            </a:r>
          </a:p>
          <a:p>
            <a:pPr marL="457200" indent="-457200">
              <a:buNone/>
            </a:pPr>
            <a:r>
              <a:rPr lang="en-GB" sz="2800" b="1" dirty="0" smtClean="0">
                <a:solidFill>
                  <a:srgbClr val="F1531B"/>
                </a:solidFill>
                <a:latin typeface="+mj-lt"/>
              </a:rPr>
              <a:t>	Can you name a Persuasive technique?</a:t>
            </a:r>
          </a:p>
          <a:p>
            <a:pPr marL="457200" indent="-457200">
              <a:buNone/>
            </a:pPr>
            <a:endParaRPr lang="en-GB" sz="2800" dirty="0" smtClean="0">
              <a:solidFill>
                <a:srgbClr val="F1531B"/>
              </a:solidFill>
              <a:latin typeface="+mj-lt"/>
            </a:endParaRPr>
          </a:p>
          <a:p>
            <a:pPr marL="514350" indent="-514350">
              <a:buAutoNum type="arabicPeriod" startAt="3"/>
            </a:pPr>
            <a:r>
              <a:rPr lang="en-GB" sz="2800" b="1" dirty="0" smtClean="0">
                <a:solidFill>
                  <a:srgbClr val="009900"/>
                </a:solidFill>
                <a:latin typeface="+mj-lt"/>
              </a:rPr>
              <a:t>Extension:</a:t>
            </a:r>
          </a:p>
          <a:p>
            <a:pPr marL="514350" indent="-514350">
              <a:buNone/>
            </a:pPr>
            <a:r>
              <a:rPr lang="en-GB" sz="2800" b="1" dirty="0" smtClean="0">
                <a:solidFill>
                  <a:srgbClr val="009900"/>
                </a:solidFill>
                <a:latin typeface="+mj-lt"/>
              </a:rPr>
              <a:t>	The Head has asked for your response to Gove’s proposal to keep schools open until 6pm – Start  an email to the Head persuading him that this is a ridiculous / brilliant idea!</a:t>
            </a:r>
          </a:p>
          <a:p>
            <a:pPr marL="514350" indent="-514350">
              <a:buNone/>
            </a:pPr>
            <a:endParaRPr lang="en-GB" sz="2800" dirty="0" smtClean="0">
              <a:solidFill>
                <a:srgbClr val="009900"/>
              </a:solidFill>
              <a:latin typeface="+mj-lt"/>
            </a:endParaRPr>
          </a:p>
          <a:p>
            <a:pPr marL="457200" indent="-457200">
              <a:buFont typeface="Arial" pitchFamily="34" charset="0"/>
              <a:buAutoNum type="arabicPeriod"/>
            </a:pPr>
            <a:endParaRPr lang="en-GB" sz="2800" dirty="0" smtClean="0">
              <a:solidFill>
                <a:srgbClr val="F1531B"/>
              </a:solidFill>
              <a:latin typeface="+mj-lt"/>
            </a:endParaRPr>
          </a:p>
          <a:p>
            <a:pPr marL="457200" indent="-457200">
              <a:buFont typeface="Arial" pitchFamily="34" charset="0"/>
              <a:buAutoNum type="arabicPeriod"/>
            </a:pPr>
            <a:endParaRPr lang="en-GB" sz="2000" dirty="0" smtClean="0">
              <a:solidFill>
                <a:srgbClr val="00B050"/>
              </a:solidFill>
              <a:latin typeface="+mj-lt"/>
            </a:endParaRPr>
          </a:p>
        </p:txBody>
      </p:sp>
      <p:pic>
        <p:nvPicPr>
          <p:cNvPr id="7174" name="Picture 6">
            <a:hlinkClick r:id="rId3"/>
          </p:cNvPr>
          <p:cNvPicPr>
            <a:picLocks noChangeAspect="1" noChangeArrowheads="1"/>
          </p:cNvPicPr>
          <p:nvPr/>
        </p:nvPicPr>
        <p:blipFill>
          <a:blip r:embed="rId4" cstate="print"/>
          <a:srcRect l="25725" t="31080" r="50650" b="32280"/>
          <a:stretch>
            <a:fillRect/>
          </a:stretch>
        </p:blipFill>
        <p:spPr bwMode="auto">
          <a:xfrm>
            <a:off x="8429385" y="6165304"/>
            <a:ext cx="714615" cy="692696"/>
          </a:xfrm>
          <a:prstGeom prst="rect">
            <a:avLst/>
          </a:prstGeom>
          <a:noFill/>
          <a:ln w="9525">
            <a:noFill/>
            <a:miter lim="800000"/>
            <a:headEnd/>
            <a:tailEnd/>
          </a:ln>
        </p:spPr>
      </p:pic>
      <p:sp>
        <p:nvSpPr>
          <p:cNvPr id="7" name="Rectangle 3"/>
          <p:cNvSpPr txBox="1">
            <a:spLocks noChangeArrowheads="1"/>
          </p:cNvSpPr>
          <p:nvPr/>
        </p:nvSpPr>
        <p:spPr bwMode="auto">
          <a:xfrm>
            <a:off x="6300192" y="5949280"/>
            <a:ext cx="2160240" cy="6926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1400" b="0" i="0" u="none" strike="noStrike" kern="0" cap="none" spc="0" normalizeH="0" baseline="0" noProof="0" dirty="0" smtClean="0">
                <a:ln>
                  <a:noFill/>
                </a:ln>
                <a:solidFill>
                  <a:schemeClr val="tx1"/>
                </a:solidFill>
                <a:effectLst/>
                <a:uLnTx/>
                <a:uFillTx/>
                <a:latin typeface="+mn-lt"/>
                <a:ea typeface="+mn-ea"/>
                <a:cs typeface="+mn-cs"/>
              </a:rPr>
              <a:t>You should</a:t>
            </a:r>
            <a:r>
              <a:rPr kumimoji="0" lang="en-GB" sz="1400" b="0" i="0" u="none" strike="noStrike" kern="0" cap="none" spc="0" normalizeH="0" noProof="0" dirty="0" smtClean="0">
                <a:ln>
                  <a:noFill/>
                </a:ln>
                <a:solidFill>
                  <a:schemeClr val="tx1"/>
                </a:solidFill>
                <a:effectLst/>
                <a:uLnTx/>
                <a:uFillTx/>
                <a:latin typeface="+mn-lt"/>
                <a:ea typeface="+mn-ea"/>
                <a:cs typeface="+mn-cs"/>
              </a:rPr>
              <a:t> aim to complete all of these tasks before the music ends</a:t>
            </a:r>
            <a:endParaRPr kumimoji="0" lang="en-GB" sz="1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GB" sz="1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smtClean="0"/>
              <a:t>The Techniques:</a:t>
            </a:r>
            <a:endParaRPr lang="en-US" dirty="0"/>
          </a:p>
        </p:txBody>
      </p:sp>
      <p:sp>
        <p:nvSpPr>
          <p:cNvPr id="41987" name="Rectangle 3"/>
          <p:cNvSpPr>
            <a:spLocks noGrp="1" noChangeArrowheads="1"/>
          </p:cNvSpPr>
          <p:nvPr>
            <p:ph type="body" idx="1"/>
          </p:nvPr>
        </p:nvSpPr>
        <p:spPr/>
        <p:txBody>
          <a:bodyPr/>
          <a:lstStyle/>
          <a:p>
            <a:r>
              <a:rPr lang="en-GB" dirty="0" smtClean="0"/>
              <a:t>Before we can start to talk about the effects of persuasive techniques, we need to make sure that we have a toolkit to play with!</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7107632"/>
        </p:xfrm>
        <a:graphic>
          <a:graphicData uri="http://schemas.openxmlformats.org/drawingml/2006/table">
            <a:tbl>
              <a:tblPr/>
              <a:tblGrid>
                <a:gridCol w="4572000"/>
                <a:gridCol w="4572000"/>
              </a:tblGrid>
              <a:tr h="620688">
                <a:tc>
                  <a:txBody>
                    <a:bodyPr/>
                    <a:lstStyle/>
                    <a:p>
                      <a:pPr>
                        <a:lnSpc>
                          <a:spcPct val="115000"/>
                        </a:lnSpc>
                        <a:spcAft>
                          <a:spcPts val="0"/>
                        </a:spcAft>
                      </a:pPr>
                      <a:r>
                        <a:rPr lang="en-GB" sz="5400">
                          <a:latin typeface="Calibri"/>
                          <a:ea typeface="Calibri"/>
                          <a:cs typeface="Times New Roman"/>
                        </a:rPr>
                        <a:t>Rhetorical Question</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5400">
                          <a:latin typeface="Calibri"/>
                          <a:ea typeface="Calibri"/>
                          <a:cs typeface="Times New Roman"/>
                        </a:rPr>
                        <a:t>List of 3</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576064">
                <a:tc>
                  <a:txBody>
                    <a:bodyPr/>
                    <a:lstStyle/>
                    <a:p>
                      <a:pPr>
                        <a:lnSpc>
                          <a:spcPct val="115000"/>
                        </a:lnSpc>
                        <a:spcAft>
                          <a:spcPts val="0"/>
                        </a:spcAft>
                      </a:pPr>
                      <a:r>
                        <a:rPr lang="en-GB" sz="5400">
                          <a:latin typeface="Calibri"/>
                          <a:ea typeface="Calibri"/>
                          <a:cs typeface="Times New Roman"/>
                        </a:rPr>
                        <a:t>Pronouns</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5400">
                          <a:latin typeface="Calibri"/>
                          <a:ea typeface="Calibri"/>
                          <a:cs typeface="Times New Roman"/>
                        </a:rPr>
                        <a:t>Statistics</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48072">
                <a:tc>
                  <a:txBody>
                    <a:bodyPr/>
                    <a:lstStyle/>
                    <a:p>
                      <a:pPr>
                        <a:lnSpc>
                          <a:spcPct val="115000"/>
                        </a:lnSpc>
                        <a:spcAft>
                          <a:spcPts val="0"/>
                        </a:spcAft>
                      </a:pPr>
                      <a:r>
                        <a:rPr lang="en-GB" sz="5400">
                          <a:latin typeface="Calibri"/>
                          <a:ea typeface="Calibri"/>
                          <a:cs typeface="Times New Roman"/>
                        </a:rPr>
                        <a:t>Facts</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5400">
                          <a:latin typeface="Calibri"/>
                          <a:ea typeface="Calibri"/>
                          <a:cs typeface="Times New Roman"/>
                        </a:rPr>
                        <a:t>Opinions</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648072">
                <a:tc>
                  <a:txBody>
                    <a:bodyPr/>
                    <a:lstStyle/>
                    <a:p>
                      <a:pPr>
                        <a:lnSpc>
                          <a:spcPct val="115000"/>
                        </a:lnSpc>
                        <a:spcAft>
                          <a:spcPts val="0"/>
                        </a:spcAft>
                      </a:pPr>
                      <a:r>
                        <a:rPr lang="en-GB" sz="5400">
                          <a:latin typeface="Calibri"/>
                          <a:ea typeface="Calibri"/>
                          <a:cs typeface="Times New Roman"/>
                        </a:rPr>
                        <a:t>Imperatives</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5400">
                          <a:latin typeface="Calibri"/>
                          <a:ea typeface="Calibri"/>
                          <a:cs typeface="Times New Roman"/>
                        </a:rPr>
                        <a:t>Emotive Imagery</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429208">
                <a:tc>
                  <a:txBody>
                    <a:bodyPr/>
                    <a:lstStyle/>
                    <a:p>
                      <a:pPr>
                        <a:lnSpc>
                          <a:spcPct val="115000"/>
                        </a:lnSpc>
                        <a:spcAft>
                          <a:spcPts val="0"/>
                        </a:spcAft>
                      </a:pPr>
                      <a:r>
                        <a:rPr lang="en-GB" sz="5400">
                          <a:latin typeface="Calibri"/>
                          <a:ea typeface="Calibri"/>
                          <a:cs typeface="Times New Roman"/>
                        </a:rPr>
                        <a:t>Hyperbole</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5400" dirty="0">
                          <a:latin typeface="Calibri"/>
                          <a:ea typeface="Calibri"/>
                          <a:cs typeface="Times New Roman"/>
                        </a:rPr>
                        <a:t>Anecdote</a:t>
                      </a:r>
                    </a:p>
                  </a:txBody>
                  <a:tcPr marL="47329" marR="4732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6870192"/>
        </p:xfrm>
        <a:graphic>
          <a:graphicData uri="http://schemas.openxmlformats.org/drawingml/2006/table">
            <a:tbl>
              <a:tblPr/>
              <a:tblGrid>
                <a:gridCol w="4572000"/>
                <a:gridCol w="4572000"/>
              </a:tblGrid>
              <a:tr h="1143066">
                <a:tc>
                  <a:txBody>
                    <a:bodyPr/>
                    <a:lstStyle/>
                    <a:p>
                      <a:pPr>
                        <a:lnSpc>
                          <a:spcPct val="115000"/>
                        </a:lnSpc>
                        <a:spcAft>
                          <a:spcPts val="0"/>
                        </a:spcAft>
                      </a:pPr>
                      <a:r>
                        <a:rPr lang="en-GB" sz="1400" b="1" dirty="0">
                          <a:latin typeface="Calibri"/>
                          <a:ea typeface="Calibri"/>
                          <a:cs typeface="Times New Roman"/>
                        </a:rPr>
                        <a:t>Question:</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What effect is a writer hoping to achieve with the use of a </a:t>
                      </a:r>
                      <a:r>
                        <a:rPr lang="en-GB" sz="1400" b="1" dirty="0">
                          <a:latin typeface="Calibri"/>
                          <a:ea typeface="Calibri"/>
                          <a:cs typeface="Times New Roman"/>
                        </a:rPr>
                        <a:t>rhetorical question</a:t>
                      </a:r>
                      <a:r>
                        <a:rPr lang="en-GB" sz="1400" b="1" dirty="0" smtClean="0">
                          <a:latin typeface="Calibri"/>
                          <a:ea typeface="Calibri"/>
                          <a:cs typeface="Times New Roman"/>
                        </a:rPr>
                        <a:t>?</a:t>
                      </a: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i.e. Do you really think that Michael Gove has any idea at all about how Teachers should plan</a:t>
                      </a:r>
                      <a:r>
                        <a:rPr lang="en-GB" sz="1400" dirty="0" smtClean="0">
                          <a:latin typeface="Calibri"/>
                          <a:ea typeface="Calibri"/>
                          <a:cs typeface="Times New Roman"/>
                        </a:rPr>
                        <a:t>?</a:t>
                      </a: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Rhetorical questions are designed to engage the reader in the article. The idea is that the reader thinks about an answer to the question and it suggests questions that the reader should ask in relation to the argument. </a:t>
                      </a: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1400" b="1" dirty="0">
                          <a:latin typeface="Calibri"/>
                          <a:ea typeface="Calibri"/>
                          <a:cs typeface="Times New Roman"/>
                        </a:rPr>
                        <a:t>Question:</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What effect is a writer hoping to achieve with the use of a </a:t>
                      </a:r>
                      <a:r>
                        <a:rPr lang="en-GB" sz="1400" b="1" dirty="0">
                          <a:latin typeface="Calibri"/>
                          <a:ea typeface="Calibri"/>
                          <a:cs typeface="Times New Roman"/>
                        </a:rPr>
                        <a:t>list of 3?</a:t>
                      </a:r>
                      <a:r>
                        <a:rPr lang="en-GB" sz="1400" dirty="0">
                          <a:latin typeface="Calibri"/>
                          <a:ea typeface="Calibri"/>
                          <a:cs typeface="Times New Roman"/>
                        </a:rPr>
                        <a:t> </a:t>
                      </a:r>
                      <a:endParaRPr lang="en-GB" sz="1400" dirty="0" smtClean="0">
                        <a:latin typeface="Calibri"/>
                        <a:ea typeface="Calibri"/>
                        <a:cs typeface="Times New Roman"/>
                      </a:endParaRP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dirty="0" err="1">
                          <a:latin typeface="Calibri"/>
                          <a:ea typeface="Calibri"/>
                          <a:cs typeface="Times New Roman"/>
                        </a:rPr>
                        <a:t>i.e</a:t>
                      </a:r>
                      <a:r>
                        <a:rPr lang="en-GB" sz="1400" dirty="0">
                          <a:latin typeface="Calibri"/>
                          <a:ea typeface="Calibri"/>
                          <a:cs typeface="Times New Roman"/>
                        </a:rPr>
                        <a:t> Gove is an </a:t>
                      </a:r>
                      <a:r>
                        <a:rPr lang="en-GB" sz="1400" b="1" dirty="0">
                          <a:latin typeface="Calibri"/>
                          <a:ea typeface="Calibri"/>
                          <a:cs typeface="Times New Roman"/>
                        </a:rPr>
                        <a:t>ill-informed, ill-mannered… ill man!</a:t>
                      </a:r>
                      <a:r>
                        <a:rPr lang="en-GB" sz="1400" dirty="0">
                          <a:latin typeface="Calibri"/>
                          <a:ea typeface="Calibri"/>
                          <a:cs typeface="Times New Roman"/>
                        </a:rPr>
                        <a:t> </a:t>
                      </a: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Lists of 3 are designed to emphasis a point. The writer makes one point and intensifies it so that it seems much more extreme. The idea is that the reader will understand the extreme nature of the three words together. </a:t>
                      </a: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3066">
                <a:tc>
                  <a:txBody>
                    <a:bodyPr/>
                    <a:lstStyle/>
                    <a:p>
                      <a:pPr>
                        <a:lnSpc>
                          <a:spcPct val="115000"/>
                        </a:lnSpc>
                        <a:spcAft>
                          <a:spcPts val="0"/>
                        </a:spcAft>
                      </a:pPr>
                      <a:r>
                        <a:rPr lang="en-GB" sz="1400" b="1" dirty="0">
                          <a:latin typeface="Calibri"/>
                          <a:ea typeface="Calibri"/>
                          <a:cs typeface="Times New Roman"/>
                        </a:rPr>
                        <a:t>Question:</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What effect is a writer hoping to achieve with the </a:t>
                      </a:r>
                      <a:r>
                        <a:rPr lang="en-GB" sz="1400" b="1" dirty="0">
                          <a:latin typeface="Calibri"/>
                          <a:ea typeface="Calibri"/>
                          <a:cs typeface="Times New Roman"/>
                        </a:rPr>
                        <a:t>use of pronouns</a:t>
                      </a:r>
                      <a:r>
                        <a:rPr lang="en-GB" sz="1400" dirty="0" smtClean="0">
                          <a:latin typeface="Calibri"/>
                          <a:ea typeface="Calibri"/>
                          <a:cs typeface="Times New Roman"/>
                        </a:rPr>
                        <a:t>?</a:t>
                      </a: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i.e. </a:t>
                      </a:r>
                      <a:r>
                        <a:rPr lang="en-GB" sz="1400" b="1" dirty="0">
                          <a:latin typeface="Calibri"/>
                          <a:ea typeface="Calibri"/>
                          <a:cs typeface="Times New Roman"/>
                        </a:rPr>
                        <a:t>You</a:t>
                      </a:r>
                      <a:r>
                        <a:rPr lang="en-GB" sz="1400" dirty="0">
                          <a:latin typeface="Calibri"/>
                          <a:ea typeface="Calibri"/>
                          <a:cs typeface="Times New Roman"/>
                        </a:rPr>
                        <a:t> must see that </a:t>
                      </a:r>
                      <a:r>
                        <a:rPr lang="en-GB" sz="1400" b="1" dirty="0">
                          <a:latin typeface="Calibri"/>
                          <a:ea typeface="Calibri"/>
                          <a:cs typeface="Times New Roman"/>
                        </a:rPr>
                        <a:t>we</a:t>
                      </a:r>
                      <a:r>
                        <a:rPr lang="en-GB" sz="1400" dirty="0">
                          <a:latin typeface="Calibri"/>
                          <a:ea typeface="Calibri"/>
                          <a:cs typeface="Times New Roman"/>
                        </a:rPr>
                        <a:t>, as Teachers, should be sticking together. It’s </a:t>
                      </a:r>
                      <a:r>
                        <a:rPr lang="en-GB" sz="1400" b="1" dirty="0">
                          <a:latin typeface="Calibri"/>
                          <a:ea typeface="Calibri"/>
                          <a:cs typeface="Times New Roman"/>
                        </a:rPr>
                        <a:t>our</a:t>
                      </a:r>
                      <a:r>
                        <a:rPr lang="en-GB" sz="1400" dirty="0">
                          <a:latin typeface="Calibri"/>
                          <a:ea typeface="Calibri"/>
                          <a:cs typeface="Times New Roman"/>
                        </a:rPr>
                        <a:t> job to do something about Gove! </a:t>
                      </a: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A writer addresses the reader directly with the use of personal pronouns. By talking to the reader with “you”; it seems more personal. By stating “we”, it seems like we are all in this together, so the reader takes the writer’s side more readily.</a:t>
                      </a: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1400" dirty="0">
                          <a:latin typeface="Calibri"/>
                          <a:ea typeface="Calibri"/>
                          <a:cs typeface="Times New Roman"/>
                        </a:rPr>
                        <a:t>Question:</a:t>
                      </a:r>
                    </a:p>
                    <a:p>
                      <a:pPr>
                        <a:lnSpc>
                          <a:spcPct val="115000"/>
                        </a:lnSpc>
                        <a:spcAft>
                          <a:spcPts val="0"/>
                        </a:spcAft>
                      </a:pPr>
                      <a:r>
                        <a:rPr lang="en-GB" sz="1400" dirty="0">
                          <a:latin typeface="Calibri"/>
                          <a:ea typeface="Calibri"/>
                          <a:cs typeface="Times New Roman"/>
                        </a:rPr>
                        <a:t>What effect is a writer hoping to achieve with the use of statistics</a:t>
                      </a:r>
                      <a:r>
                        <a:rPr lang="en-GB" sz="1400" dirty="0" smtClean="0">
                          <a:latin typeface="Calibri"/>
                          <a:ea typeface="Calibri"/>
                          <a:cs typeface="Times New Roman"/>
                        </a:rPr>
                        <a:t>?</a:t>
                      </a: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dirty="0" err="1">
                          <a:latin typeface="Calibri"/>
                          <a:ea typeface="Calibri"/>
                          <a:cs typeface="Times New Roman"/>
                        </a:rPr>
                        <a:t>i.e</a:t>
                      </a:r>
                      <a:r>
                        <a:rPr lang="en-GB" sz="1400" dirty="0">
                          <a:latin typeface="Calibri"/>
                          <a:ea typeface="Calibri"/>
                          <a:cs typeface="Times New Roman"/>
                        </a:rPr>
                        <a:t> </a:t>
                      </a:r>
                      <a:r>
                        <a:rPr lang="en-GB" sz="1400" b="1" dirty="0">
                          <a:latin typeface="Calibri"/>
                          <a:ea typeface="Calibri"/>
                          <a:cs typeface="Times New Roman"/>
                        </a:rPr>
                        <a:t>80%</a:t>
                      </a:r>
                      <a:r>
                        <a:rPr lang="en-GB" sz="1400" dirty="0">
                          <a:latin typeface="Calibri"/>
                          <a:ea typeface="Calibri"/>
                          <a:cs typeface="Times New Roman"/>
                        </a:rPr>
                        <a:t> of recently interviewed Teachers said that their workload is excessive. </a:t>
                      </a: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A writer uses statistics (and facts) to back up his suggestion. They add “factual weight” to an argument. If you have statistics, it seems real!</a:t>
                      </a: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6870192"/>
        </p:xfrm>
        <a:graphic>
          <a:graphicData uri="http://schemas.openxmlformats.org/drawingml/2006/table">
            <a:tbl>
              <a:tblPr/>
              <a:tblGrid>
                <a:gridCol w="4572000"/>
                <a:gridCol w="4572000"/>
              </a:tblGrid>
              <a:tr h="1143066">
                <a:tc>
                  <a:txBody>
                    <a:bodyPr/>
                    <a:lstStyle/>
                    <a:p>
                      <a:pPr>
                        <a:lnSpc>
                          <a:spcPct val="115000"/>
                        </a:lnSpc>
                        <a:spcAft>
                          <a:spcPts val="0"/>
                        </a:spcAft>
                      </a:pPr>
                      <a:r>
                        <a:rPr lang="en-GB" sz="1400" b="1" dirty="0">
                          <a:latin typeface="Calibri"/>
                          <a:ea typeface="Calibri"/>
                          <a:cs typeface="Times New Roman"/>
                        </a:rPr>
                        <a:t>Question:</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What effect is a writer hoping to achieve with the use of </a:t>
                      </a:r>
                      <a:r>
                        <a:rPr lang="en-GB" sz="1400" b="1" dirty="0" smtClean="0">
                          <a:latin typeface="Calibri"/>
                          <a:ea typeface="Calibri"/>
                          <a:cs typeface="Times New Roman"/>
                        </a:rPr>
                        <a:t>facts?</a:t>
                      </a:r>
                    </a:p>
                    <a:p>
                      <a:pPr>
                        <a:lnSpc>
                          <a:spcPct val="115000"/>
                        </a:lnSpc>
                        <a:spcAft>
                          <a:spcPts val="0"/>
                        </a:spcAft>
                      </a:pPr>
                      <a:endParaRPr lang="en-GB" sz="1400" b="1" dirty="0" smtClean="0">
                        <a:latin typeface="Calibri"/>
                        <a:ea typeface="Calibri"/>
                        <a:cs typeface="Times New Roman"/>
                      </a:endParaRP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i.e.  A Teacher’s job is not 8am until 3am. Teachers work longer than this! </a:t>
                      </a: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Facts, in the same way as statistics, add “factual weight” to an argument. If you use facts, it seems real! They also back up what a writer is suggesting.</a:t>
                      </a: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1400" b="1" dirty="0">
                          <a:latin typeface="Calibri"/>
                          <a:ea typeface="Calibri"/>
                          <a:cs typeface="Times New Roman"/>
                        </a:rPr>
                        <a:t>Question:</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What effect is a writer hoping to achieve with the use of </a:t>
                      </a:r>
                      <a:r>
                        <a:rPr lang="en-GB" sz="1400" b="1" dirty="0">
                          <a:latin typeface="Calibri"/>
                          <a:ea typeface="Calibri"/>
                          <a:cs typeface="Times New Roman"/>
                        </a:rPr>
                        <a:t>opinions</a:t>
                      </a:r>
                      <a:r>
                        <a:rPr lang="en-GB" sz="1400" b="1" dirty="0" smtClean="0">
                          <a:latin typeface="Calibri"/>
                          <a:ea typeface="Calibri"/>
                          <a:cs typeface="Times New Roman"/>
                        </a:rPr>
                        <a:t>?</a:t>
                      </a: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i.e.  Gove needs to get into a school for a week and try our job</a:t>
                      </a:r>
                      <a:r>
                        <a:rPr lang="en-GB" sz="1400" dirty="0" smtClean="0">
                          <a:latin typeface="Calibri"/>
                          <a:ea typeface="Calibri"/>
                          <a:cs typeface="Times New Roman"/>
                        </a:rPr>
                        <a:t>!</a:t>
                      </a: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r>
                        <a:rPr lang="en-GB" sz="1400" dirty="0" smtClean="0">
                          <a:latin typeface="Calibri"/>
                          <a:ea typeface="Calibri"/>
                          <a:cs typeface="Times New Roman"/>
                        </a:rPr>
                        <a:t> </a:t>
                      </a:r>
                      <a:endParaRPr lang="en-GB" sz="14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Opinions are used to suggest ideas to a reader. A writer offers his opinion to make the reader think “that’s a good idea”. Writers also use other people’s opinions as facts. i.e. “A wise man once said that Gove is a Muppet!” and then, they can back up the writer’s opinions.</a:t>
                      </a: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632763">
                <a:tc>
                  <a:txBody>
                    <a:bodyPr/>
                    <a:lstStyle/>
                    <a:p>
                      <a:pPr>
                        <a:lnSpc>
                          <a:spcPct val="115000"/>
                        </a:lnSpc>
                        <a:spcAft>
                          <a:spcPts val="0"/>
                        </a:spcAft>
                      </a:pPr>
                      <a:r>
                        <a:rPr lang="en-GB" sz="1400" b="1" dirty="0">
                          <a:latin typeface="Calibri"/>
                          <a:ea typeface="Calibri"/>
                          <a:cs typeface="Times New Roman"/>
                        </a:rPr>
                        <a:t>Question:</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What effect is a writer hoping to achieve with the use of </a:t>
                      </a:r>
                      <a:r>
                        <a:rPr lang="en-GB" sz="1400" b="1" dirty="0">
                          <a:latin typeface="Calibri"/>
                          <a:ea typeface="Calibri"/>
                          <a:cs typeface="Times New Roman"/>
                        </a:rPr>
                        <a:t>imperatives</a:t>
                      </a:r>
                      <a:r>
                        <a:rPr lang="en-GB" sz="1400" b="1" dirty="0" smtClean="0">
                          <a:latin typeface="Calibri"/>
                          <a:ea typeface="Calibri"/>
                          <a:cs typeface="Times New Roman"/>
                        </a:rPr>
                        <a:t>?</a:t>
                      </a: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dirty="0" err="1">
                          <a:latin typeface="Calibri"/>
                          <a:ea typeface="Calibri"/>
                          <a:cs typeface="Times New Roman"/>
                        </a:rPr>
                        <a:t>i.e</a:t>
                      </a:r>
                      <a:r>
                        <a:rPr lang="en-GB" sz="1400" dirty="0">
                          <a:latin typeface="Calibri"/>
                          <a:ea typeface="Calibri"/>
                          <a:cs typeface="Times New Roman"/>
                        </a:rPr>
                        <a:t> We </a:t>
                      </a:r>
                      <a:r>
                        <a:rPr lang="en-GB" sz="1400" b="1" dirty="0">
                          <a:latin typeface="Calibri"/>
                          <a:ea typeface="Calibri"/>
                          <a:cs typeface="Times New Roman"/>
                        </a:rPr>
                        <a:t>must act</a:t>
                      </a:r>
                      <a:r>
                        <a:rPr lang="en-GB" sz="1400" dirty="0">
                          <a:latin typeface="Calibri"/>
                          <a:ea typeface="Calibri"/>
                          <a:cs typeface="Times New Roman"/>
                        </a:rPr>
                        <a:t> now!</a:t>
                      </a:r>
                    </a:p>
                    <a:p>
                      <a:pPr>
                        <a:lnSpc>
                          <a:spcPct val="115000"/>
                        </a:lnSpc>
                        <a:spcAft>
                          <a:spcPts val="0"/>
                        </a:spcAft>
                      </a:pPr>
                      <a:r>
                        <a:rPr lang="en-GB" sz="1400" dirty="0">
                          <a:latin typeface="Calibri"/>
                          <a:ea typeface="Calibri"/>
                          <a:cs typeface="Times New Roman"/>
                        </a:rPr>
                        <a:t>      </a:t>
                      </a:r>
                      <a:r>
                        <a:rPr lang="en-GB" sz="1400" b="1" dirty="0">
                          <a:latin typeface="Calibri"/>
                          <a:ea typeface="Calibri"/>
                          <a:cs typeface="Times New Roman"/>
                        </a:rPr>
                        <a:t>Do</a:t>
                      </a:r>
                      <a:r>
                        <a:rPr lang="en-GB" sz="1400" dirty="0">
                          <a:latin typeface="Calibri"/>
                          <a:ea typeface="Calibri"/>
                          <a:cs typeface="Times New Roman"/>
                        </a:rPr>
                        <a:t> it, Today!</a:t>
                      </a:r>
                    </a:p>
                    <a:p>
                      <a:pPr>
                        <a:lnSpc>
                          <a:spcPct val="115000"/>
                        </a:lnSpc>
                        <a:spcAft>
                          <a:spcPts val="0"/>
                        </a:spcAft>
                      </a:pPr>
                      <a:r>
                        <a:rPr lang="en-GB" sz="1400" dirty="0">
                          <a:latin typeface="Calibri"/>
                          <a:ea typeface="Calibri"/>
                          <a:cs typeface="Times New Roman"/>
                        </a:rPr>
                        <a:t>      </a:t>
                      </a:r>
                      <a:r>
                        <a:rPr lang="en-GB" sz="1400" b="1" dirty="0">
                          <a:latin typeface="Calibri"/>
                          <a:ea typeface="Calibri"/>
                          <a:cs typeface="Times New Roman"/>
                        </a:rPr>
                        <a:t>Get </a:t>
                      </a:r>
                      <a:r>
                        <a:rPr lang="en-GB" sz="1400" dirty="0">
                          <a:latin typeface="Calibri"/>
                          <a:ea typeface="Calibri"/>
                          <a:cs typeface="Times New Roman"/>
                        </a:rPr>
                        <a:t>Gove out</a:t>
                      </a:r>
                      <a:r>
                        <a:rPr lang="en-GB" sz="1400" dirty="0" smtClean="0">
                          <a:latin typeface="Calibri"/>
                          <a:ea typeface="Calibri"/>
                          <a:cs typeface="Times New Roman"/>
                        </a:rPr>
                        <a:t>!</a:t>
                      </a: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Imperative verbs are the kind of verbs that instruct people to do something immediately. They are instructions and they make the message seem urgent. People tend to respond to instructions without thinking, so they persuade people to act and “</a:t>
                      </a:r>
                      <a:r>
                        <a:rPr lang="en-GB" sz="1400" dirty="0" err="1">
                          <a:latin typeface="Calibri"/>
                          <a:ea typeface="Calibri"/>
                          <a:cs typeface="Times New Roman"/>
                        </a:rPr>
                        <a:t>revv</a:t>
                      </a:r>
                      <a:r>
                        <a:rPr lang="en-GB" sz="1400" dirty="0">
                          <a:latin typeface="Calibri"/>
                          <a:ea typeface="Calibri"/>
                          <a:cs typeface="Times New Roman"/>
                        </a:rPr>
                        <a:t>” the reader up!</a:t>
                      </a: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1400" b="1" dirty="0">
                          <a:latin typeface="Calibri"/>
                          <a:ea typeface="Calibri"/>
                          <a:cs typeface="Times New Roman"/>
                        </a:rPr>
                        <a:t>Question:</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What effect is a writer hoping to achieve with the use of </a:t>
                      </a:r>
                      <a:r>
                        <a:rPr lang="en-GB" sz="1400" b="1" dirty="0">
                          <a:latin typeface="Calibri"/>
                          <a:ea typeface="Calibri"/>
                          <a:cs typeface="Times New Roman"/>
                        </a:rPr>
                        <a:t>emotive imagery</a:t>
                      </a:r>
                      <a:r>
                        <a:rPr lang="en-GB" sz="1400" b="1" dirty="0" smtClean="0">
                          <a:latin typeface="Calibri"/>
                          <a:ea typeface="Calibri"/>
                          <a:cs typeface="Times New Roman"/>
                        </a:rPr>
                        <a:t>?</a:t>
                      </a: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100" dirty="0" err="1">
                          <a:latin typeface="Calibri"/>
                          <a:ea typeface="Calibri"/>
                          <a:cs typeface="Times New Roman"/>
                        </a:rPr>
                        <a:t>i.e</a:t>
                      </a:r>
                      <a:r>
                        <a:rPr lang="en-GB" sz="1100" dirty="0">
                          <a:latin typeface="Calibri"/>
                          <a:ea typeface="Calibri"/>
                          <a:cs typeface="Times New Roman"/>
                        </a:rPr>
                        <a:t> My daughter sees very little of me as it is. I leave the house at 7am and return home at 4pm – then spend the whole night working. </a:t>
                      </a:r>
                      <a:r>
                        <a:rPr lang="en-GB" sz="1100" b="1" dirty="0">
                          <a:latin typeface="Calibri"/>
                          <a:ea typeface="Calibri"/>
                          <a:cs typeface="Times New Roman"/>
                        </a:rPr>
                        <a:t>Most of the time she sits on the sofa, looking sadly at me, wishing I had more time to spend with her.</a:t>
                      </a:r>
                      <a:r>
                        <a:rPr lang="en-GB" sz="1100" dirty="0">
                          <a:latin typeface="Calibri"/>
                          <a:ea typeface="Calibri"/>
                          <a:cs typeface="Times New Roman"/>
                        </a:rPr>
                        <a:t> </a:t>
                      </a:r>
                      <a:endParaRPr lang="en-GB" sz="1100" dirty="0" smtClean="0">
                        <a:latin typeface="Calibri"/>
                        <a:ea typeface="Calibri"/>
                        <a:cs typeface="Times New Roman"/>
                      </a:endParaRPr>
                    </a:p>
                    <a:p>
                      <a:pPr>
                        <a:lnSpc>
                          <a:spcPct val="115000"/>
                        </a:lnSpc>
                        <a:spcAft>
                          <a:spcPts val="0"/>
                        </a:spcAft>
                      </a:pPr>
                      <a:endParaRPr lang="en-GB" sz="10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Emotive imagery is where a writer uses words to create pictures that are designed to make the reader sad / happy. They encourage the reader to empathise with the position of the writer by making the situation seem more real. This can also be used with actual images!</a:t>
                      </a: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0"/>
          <a:ext cx="9144000" cy="3575304"/>
        </p:xfrm>
        <a:graphic>
          <a:graphicData uri="http://schemas.openxmlformats.org/drawingml/2006/table">
            <a:tbl>
              <a:tblPr/>
              <a:tblGrid>
                <a:gridCol w="4572000"/>
                <a:gridCol w="4572000"/>
              </a:tblGrid>
              <a:tr h="1796039">
                <a:tc>
                  <a:txBody>
                    <a:bodyPr/>
                    <a:lstStyle/>
                    <a:p>
                      <a:pPr>
                        <a:lnSpc>
                          <a:spcPct val="115000"/>
                        </a:lnSpc>
                        <a:spcAft>
                          <a:spcPts val="0"/>
                        </a:spcAft>
                      </a:pPr>
                      <a:r>
                        <a:rPr lang="en-GB" sz="1400" b="1" dirty="0">
                          <a:latin typeface="Calibri"/>
                          <a:ea typeface="Calibri"/>
                          <a:cs typeface="Times New Roman"/>
                        </a:rPr>
                        <a:t>Question:</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What effect is a writer hoping to achieve with the use of </a:t>
                      </a:r>
                      <a:r>
                        <a:rPr lang="en-GB" sz="1400" b="1" dirty="0">
                          <a:latin typeface="Calibri"/>
                          <a:ea typeface="Calibri"/>
                          <a:cs typeface="Times New Roman"/>
                        </a:rPr>
                        <a:t>hyperbole</a:t>
                      </a:r>
                      <a:r>
                        <a:rPr lang="en-GB" sz="1400" b="1" dirty="0" smtClean="0">
                          <a:latin typeface="Calibri"/>
                          <a:ea typeface="Calibri"/>
                          <a:cs typeface="Times New Roman"/>
                        </a:rPr>
                        <a:t>?</a:t>
                      </a: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i.e. Gove has never worked a day in his life</a:t>
                      </a:r>
                      <a:r>
                        <a:rPr lang="en-GB" sz="1400" dirty="0" smtClean="0">
                          <a:latin typeface="Calibri"/>
                          <a:ea typeface="Calibri"/>
                          <a:cs typeface="Times New Roman"/>
                        </a:rPr>
                        <a:t>!</a:t>
                      </a: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smtClean="0">
                        <a:latin typeface="Calibri"/>
                        <a:ea typeface="Calibri"/>
                        <a:cs typeface="Times New Roman"/>
                      </a:endParaRP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Hyperbole – better known as exaggeration - is used to add emphasis to the writer’s point. It’s also great for making the opposition seem ridiculous! Therefore, persuading the reader that the writer’s point of view is </a:t>
                      </a:r>
                      <a:r>
                        <a:rPr lang="en-GB" sz="1400" b="1" dirty="0">
                          <a:latin typeface="Calibri"/>
                          <a:ea typeface="Calibri"/>
                          <a:cs typeface="Times New Roman"/>
                        </a:rPr>
                        <a:t>eternally flawed!</a:t>
                      </a:r>
                      <a:endParaRPr lang="en-GB" sz="1400" dirty="0">
                        <a:latin typeface="Calibri"/>
                        <a:ea typeface="Calibri"/>
                        <a:cs typeface="Times New Roman"/>
                      </a:endParaRP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en-GB" sz="1400" b="1" dirty="0">
                          <a:latin typeface="Calibri"/>
                          <a:ea typeface="Calibri"/>
                          <a:cs typeface="Times New Roman"/>
                        </a:rPr>
                        <a:t>Question:</a:t>
                      </a:r>
                      <a:endParaRPr lang="en-GB" sz="1400" dirty="0">
                        <a:latin typeface="Calibri"/>
                        <a:ea typeface="Calibri"/>
                        <a:cs typeface="Times New Roman"/>
                      </a:endParaRPr>
                    </a:p>
                    <a:p>
                      <a:pPr>
                        <a:lnSpc>
                          <a:spcPct val="115000"/>
                        </a:lnSpc>
                        <a:spcAft>
                          <a:spcPts val="0"/>
                        </a:spcAft>
                      </a:pPr>
                      <a:r>
                        <a:rPr lang="en-GB" sz="1400" dirty="0">
                          <a:latin typeface="Calibri"/>
                          <a:ea typeface="Calibri"/>
                          <a:cs typeface="Times New Roman"/>
                        </a:rPr>
                        <a:t>What effect is a writer hoping to achieve with the use of an anecdote</a:t>
                      </a:r>
                      <a:r>
                        <a:rPr lang="en-GB" sz="1400" dirty="0" smtClean="0">
                          <a:latin typeface="Calibri"/>
                          <a:ea typeface="Calibri"/>
                          <a:cs typeface="Times New Roman"/>
                        </a:rPr>
                        <a:t>?</a:t>
                      </a: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200" dirty="0">
                          <a:latin typeface="Calibri"/>
                          <a:ea typeface="Calibri"/>
                          <a:cs typeface="Times New Roman"/>
                        </a:rPr>
                        <a:t>i.e. </a:t>
                      </a:r>
                      <a:r>
                        <a:rPr lang="en-GB" sz="1200" b="1" dirty="0">
                          <a:latin typeface="Calibri"/>
                          <a:ea typeface="Calibri"/>
                          <a:cs typeface="Times New Roman"/>
                        </a:rPr>
                        <a:t>My daughter sees very little of me as it is. I leave the house at 7am and return home at 4pm – then spend the whole night working. Most of the time she sits on the sofa, looking sadly at me, wishing I had more time to spend with her. </a:t>
                      </a:r>
                      <a:endParaRPr lang="en-GB" sz="1200" b="1" dirty="0" smtClean="0">
                        <a:latin typeface="Calibri"/>
                        <a:ea typeface="Calibri"/>
                        <a:cs typeface="Times New Roman"/>
                      </a:endParaRPr>
                    </a:p>
                    <a:p>
                      <a:pPr>
                        <a:lnSpc>
                          <a:spcPct val="115000"/>
                        </a:lnSpc>
                        <a:spcAft>
                          <a:spcPts val="0"/>
                        </a:spcAft>
                      </a:pPr>
                      <a:endParaRPr lang="en-GB" sz="1400" dirty="0">
                        <a:latin typeface="Calibri"/>
                        <a:ea typeface="Calibri"/>
                        <a:cs typeface="Times New Roman"/>
                      </a:endParaRPr>
                    </a:p>
                    <a:p>
                      <a:pPr>
                        <a:lnSpc>
                          <a:spcPct val="115000"/>
                        </a:lnSpc>
                        <a:spcAft>
                          <a:spcPts val="0"/>
                        </a:spcAft>
                      </a:pPr>
                      <a:r>
                        <a:rPr lang="en-GB" sz="1400" b="1" dirty="0">
                          <a:latin typeface="Calibri"/>
                          <a:ea typeface="Calibri"/>
                          <a:cs typeface="Times New Roman"/>
                        </a:rPr>
                        <a:t>Answer:</a:t>
                      </a:r>
                      <a:endParaRPr lang="en-GB" sz="1400" dirty="0">
                        <a:latin typeface="Calibri"/>
                        <a:ea typeface="Calibri"/>
                        <a:cs typeface="Times New Roman"/>
                      </a:endParaRPr>
                    </a:p>
                    <a:p>
                      <a:pPr>
                        <a:lnSpc>
                          <a:spcPct val="115000"/>
                        </a:lnSpc>
                        <a:spcAft>
                          <a:spcPts val="0"/>
                        </a:spcAft>
                      </a:pPr>
                      <a:r>
                        <a:rPr lang="en-GB" sz="1200" dirty="0">
                          <a:latin typeface="Calibri"/>
                          <a:ea typeface="Calibri"/>
                          <a:cs typeface="Times New Roman"/>
                        </a:rPr>
                        <a:t>The use of little stories is similar to emotive imagery, where a writer uses words to create pictures that are designed to make the reader sad / happy. </a:t>
                      </a:r>
                    </a:p>
                    <a:p>
                      <a:pPr>
                        <a:lnSpc>
                          <a:spcPct val="115000"/>
                        </a:lnSpc>
                        <a:spcAft>
                          <a:spcPts val="0"/>
                        </a:spcAft>
                      </a:pPr>
                      <a:r>
                        <a:rPr lang="en-GB" sz="1200" dirty="0">
                          <a:latin typeface="Calibri"/>
                          <a:ea typeface="Calibri"/>
                          <a:cs typeface="Times New Roman"/>
                        </a:rPr>
                        <a:t>Anecdotes encourage the reader to empathise with the position of the writer by making the situation seem more real. As they are sometimes factual, they can also add factual weight! </a:t>
                      </a:r>
                    </a:p>
                  </a:txBody>
                  <a:tcPr marL="14697" marR="146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0" y="0"/>
            <a:ext cx="9144000" cy="620713"/>
          </a:xfrm>
          <a:solidFill>
            <a:schemeClr val="bg1"/>
          </a:solidFill>
        </p:spPr>
        <p:txBody>
          <a:bodyPr/>
          <a:lstStyle/>
          <a:p>
            <a:r>
              <a:rPr lang="en-GB" sz="4000" dirty="0" smtClean="0">
                <a:solidFill>
                  <a:schemeClr val="tx1"/>
                </a:solidFill>
              </a:rPr>
              <a:t>Persuasive Techniques:</a:t>
            </a:r>
            <a:endParaRPr lang="en-US" sz="4000" dirty="0">
              <a:solidFill>
                <a:schemeClr val="tx1"/>
              </a:solidFill>
            </a:endParaRPr>
          </a:p>
        </p:txBody>
      </p:sp>
      <p:sp>
        <p:nvSpPr>
          <p:cNvPr id="50179" name="Rectangle 3"/>
          <p:cNvSpPr>
            <a:spLocks noGrp="1" noChangeArrowheads="1"/>
          </p:cNvSpPr>
          <p:nvPr>
            <p:ph type="body" idx="1"/>
          </p:nvPr>
        </p:nvSpPr>
        <p:spPr>
          <a:xfrm>
            <a:off x="0" y="549275"/>
            <a:ext cx="9144000" cy="3024188"/>
          </a:xfrm>
          <a:solidFill>
            <a:schemeClr val="bg1"/>
          </a:solidFill>
        </p:spPr>
        <p:txBody>
          <a:bodyPr/>
          <a:lstStyle/>
          <a:p>
            <a:pPr>
              <a:lnSpc>
                <a:spcPct val="80000"/>
              </a:lnSpc>
            </a:pPr>
            <a:r>
              <a:rPr lang="en-GB" sz="1800" b="1" dirty="0"/>
              <a:t>1.  </a:t>
            </a:r>
            <a:r>
              <a:rPr lang="en-GB" sz="1800" dirty="0"/>
              <a:t>_________________________________________________________________</a:t>
            </a:r>
            <a:endParaRPr lang="en-GB" sz="1800" b="1" dirty="0"/>
          </a:p>
          <a:p>
            <a:pPr>
              <a:lnSpc>
                <a:spcPct val="80000"/>
              </a:lnSpc>
            </a:pPr>
            <a:r>
              <a:rPr lang="en-GB" sz="1800" b="1" dirty="0"/>
              <a:t>2.  </a:t>
            </a:r>
            <a:r>
              <a:rPr lang="en-GB" sz="1800" dirty="0"/>
              <a:t>_________________________________________________________________</a:t>
            </a:r>
            <a:endParaRPr lang="en-GB" sz="1800" b="1" dirty="0"/>
          </a:p>
          <a:p>
            <a:pPr>
              <a:lnSpc>
                <a:spcPct val="80000"/>
              </a:lnSpc>
            </a:pPr>
            <a:r>
              <a:rPr lang="en-GB" sz="1800" b="1" dirty="0"/>
              <a:t>3.  </a:t>
            </a:r>
            <a:r>
              <a:rPr lang="en-GB" sz="1800" dirty="0"/>
              <a:t>_________________________________________________________________</a:t>
            </a:r>
            <a:endParaRPr lang="en-GB" sz="1800" b="1" dirty="0"/>
          </a:p>
          <a:p>
            <a:pPr>
              <a:lnSpc>
                <a:spcPct val="80000"/>
              </a:lnSpc>
            </a:pPr>
            <a:r>
              <a:rPr lang="en-GB" sz="1800" b="1" dirty="0"/>
              <a:t>4.  </a:t>
            </a:r>
            <a:r>
              <a:rPr lang="en-GB" sz="1800" dirty="0"/>
              <a:t>_________________________________________________________________</a:t>
            </a:r>
            <a:endParaRPr lang="en-GB" sz="1800" b="1" dirty="0"/>
          </a:p>
          <a:p>
            <a:pPr>
              <a:lnSpc>
                <a:spcPct val="80000"/>
              </a:lnSpc>
            </a:pPr>
            <a:r>
              <a:rPr lang="en-GB" sz="1800" b="1" dirty="0"/>
              <a:t>5.  </a:t>
            </a:r>
            <a:r>
              <a:rPr lang="en-GB" sz="1800" dirty="0"/>
              <a:t>_________________________________________________________________</a:t>
            </a:r>
            <a:endParaRPr lang="en-GB" sz="1800" b="1" dirty="0"/>
          </a:p>
          <a:p>
            <a:pPr>
              <a:lnSpc>
                <a:spcPct val="80000"/>
              </a:lnSpc>
            </a:pPr>
            <a:r>
              <a:rPr lang="en-GB" sz="1800" b="1" dirty="0"/>
              <a:t>6.  </a:t>
            </a:r>
            <a:r>
              <a:rPr lang="en-GB" sz="1800" dirty="0"/>
              <a:t>_________________________________________________________________</a:t>
            </a:r>
            <a:endParaRPr lang="en-GB" sz="1800" b="1" dirty="0"/>
          </a:p>
          <a:p>
            <a:pPr>
              <a:lnSpc>
                <a:spcPct val="80000"/>
              </a:lnSpc>
            </a:pPr>
            <a:r>
              <a:rPr lang="en-GB" sz="1800" b="1" dirty="0"/>
              <a:t>7.  </a:t>
            </a:r>
            <a:r>
              <a:rPr lang="en-GB" sz="1800" dirty="0"/>
              <a:t>_________________________________________________________________</a:t>
            </a:r>
            <a:endParaRPr lang="en-GB" sz="1800" b="1" dirty="0"/>
          </a:p>
          <a:p>
            <a:pPr>
              <a:lnSpc>
                <a:spcPct val="80000"/>
              </a:lnSpc>
            </a:pPr>
            <a:r>
              <a:rPr lang="en-GB" sz="1800" b="1" dirty="0"/>
              <a:t>8.  </a:t>
            </a:r>
            <a:r>
              <a:rPr lang="en-GB" sz="1800" dirty="0"/>
              <a:t>_________________________________________________________________</a:t>
            </a:r>
            <a:endParaRPr lang="en-GB" sz="1800" b="1" dirty="0"/>
          </a:p>
          <a:p>
            <a:pPr>
              <a:lnSpc>
                <a:spcPct val="80000"/>
              </a:lnSpc>
            </a:pPr>
            <a:r>
              <a:rPr lang="en-GB" sz="1800" b="1" dirty="0"/>
              <a:t>9.  </a:t>
            </a:r>
            <a:r>
              <a:rPr lang="en-GB" sz="1800" dirty="0"/>
              <a:t>_________________________________________________________________</a:t>
            </a:r>
            <a:endParaRPr lang="en-GB" sz="1800" b="1" dirty="0"/>
          </a:p>
          <a:p>
            <a:pPr>
              <a:lnSpc>
                <a:spcPct val="80000"/>
              </a:lnSpc>
            </a:pPr>
            <a:r>
              <a:rPr lang="en-GB" sz="1800" b="1" dirty="0"/>
              <a:t>10. </a:t>
            </a:r>
            <a:r>
              <a:rPr lang="en-GB" sz="1800" dirty="0"/>
              <a:t>________________________________________________________________</a:t>
            </a:r>
            <a:endParaRPr lang="en-US" sz="1800" dirty="0"/>
          </a:p>
        </p:txBody>
      </p:sp>
      <p:sp>
        <p:nvSpPr>
          <p:cNvPr id="50181" name="Rectangle 5"/>
          <p:cNvSpPr>
            <a:spLocks noChangeArrowheads="1"/>
          </p:cNvSpPr>
          <p:nvPr/>
        </p:nvSpPr>
        <p:spPr bwMode="auto">
          <a:xfrm>
            <a:off x="0" y="4149725"/>
            <a:ext cx="9144000" cy="3024188"/>
          </a:xfrm>
          <a:prstGeom prst="rect">
            <a:avLst/>
          </a:prstGeom>
          <a:solidFill>
            <a:schemeClr val="bg1"/>
          </a:solidFill>
          <a:ln w="9525">
            <a:noFill/>
            <a:miter lim="800000"/>
            <a:headEnd/>
            <a:tailEnd/>
          </a:ln>
          <a:effectLst/>
        </p:spPr>
        <p:txBody>
          <a:bodyPr/>
          <a:lstStyle/>
          <a:p>
            <a:pPr marL="342900" indent="-342900">
              <a:lnSpc>
                <a:spcPct val="80000"/>
              </a:lnSpc>
              <a:spcBef>
                <a:spcPct val="20000"/>
              </a:spcBef>
              <a:buFontTx/>
              <a:buChar char="•"/>
            </a:pPr>
            <a:r>
              <a:rPr lang="en-GB" b="1">
                <a:latin typeface="Candara" pitchFamily="34" charset="0"/>
              </a:rPr>
              <a:t>1.  </a:t>
            </a:r>
            <a:r>
              <a:rPr lang="en-GB">
                <a:latin typeface="Candara" pitchFamily="34" charset="0"/>
              </a:rPr>
              <a:t>_________________________________________________________________</a:t>
            </a:r>
            <a:endParaRPr lang="en-GB" b="1">
              <a:latin typeface="Candara" pitchFamily="34" charset="0"/>
            </a:endParaRPr>
          </a:p>
          <a:p>
            <a:pPr marL="342900" indent="-342900">
              <a:lnSpc>
                <a:spcPct val="80000"/>
              </a:lnSpc>
              <a:spcBef>
                <a:spcPct val="20000"/>
              </a:spcBef>
              <a:buFontTx/>
              <a:buChar char="•"/>
            </a:pPr>
            <a:r>
              <a:rPr lang="en-GB" b="1">
                <a:latin typeface="Candara" pitchFamily="34" charset="0"/>
              </a:rPr>
              <a:t>2.  </a:t>
            </a:r>
            <a:r>
              <a:rPr lang="en-GB">
                <a:latin typeface="Candara" pitchFamily="34" charset="0"/>
              </a:rPr>
              <a:t>_________________________________________________________________</a:t>
            </a:r>
            <a:endParaRPr lang="en-GB" b="1">
              <a:latin typeface="Candara" pitchFamily="34" charset="0"/>
            </a:endParaRPr>
          </a:p>
          <a:p>
            <a:pPr marL="342900" indent="-342900">
              <a:lnSpc>
                <a:spcPct val="80000"/>
              </a:lnSpc>
              <a:spcBef>
                <a:spcPct val="20000"/>
              </a:spcBef>
              <a:buFontTx/>
              <a:buChar char="•"/>
            </a:pPr>
            <a:r>
              <a:rPr lang="en-GB" b="1">
                <a:latin typeface="Candara" pitchFamily="34" charset="0"/>
              </a:rPr>
              <a:t>3.  </a:t>
            </a:r>
            <a:r>
              <a:rPr lang="en-GB">
                <a:latin typeface="Candara" pitchFamily="34" charset="0"/>
              </a:rPr>
              <a:t>_________________________________________________________________</a:t>
            </a:r>
            <a:endParaRPr lang="en-GB" b="1">
              <a:latin typeface="Candara" pitchFamily="34" charset="0"/>
            </a:endParaRPr>
          </a:p>
          <a:p>
            <a:pPr marL="342900" indent="-342900">
              <a:lnSpc>
                <a:spcPct val="80000"/>
              </a:lnSpc>
              <a:spcBef>
                <a:spcPct val="20000"/>
              </a:spcBef>
              <a:buFontTx/>
              <a:buChar char="•"/>
            </a:pPr>
            <a:r>
              <a:rPr lang="en-GB" b="1">
                <a:latin typeface="Candara" pitchFamily="34" charset="0"/>
              </a:rPr>
              <a:t>4.  </a:t>
            </a:r>
            <a:r>
              <a:rPr lang="en-GB">
                <a:latin typeface="Candara" pitchFamily="34" charset="0"/>
              </a:rPr>
              <a:t>_________________________________________________________________</a:t>
            </a:r>
            <a:endParaRPr lang="en-GB" b="1">
              <a:latin typeface="Candara" pitchFamily="34" charset="0"/>
            </a:endParaRPr>
          </a:p>
          <a:p>
            <a:pPr marL="342900" indent="-342900">
              <a:lnSpc>
                <a:spcPct val="80000"/>
              </a:lnSpc>
              <a:spcBef>
                <a:spcPct val="20000"/>
              </a:spcBef>
              <a:buFontTx/>
              <a:buChar char="•"/>
            </a:pPr>
            <a:r>
              <a:rPr lang="en-GB" b="1">
                <a:latin typeface="Candara" pitchFamily="34" charset="0"/>
              </a:rPr>
              <a:t>5.  </a:t>
            </a:r>
            <a:r>
              <a:rPr lang="en-GB">
                <a:latin typeface="Candara" pitchFamily="34" charset="0"/>
              </a:rPr>
              <a:t>_________________________________________________________________</a:t>
            </a:r>
            <a:endParaRPr lang="en-GB" b="1">
              <a:latin typeface="Candara" pitchFamily="34" charset="0"/>
            </a:endParaRPr>
          </a:p>
          <a:p>
            <a:pPr marL="342900" indent="-342900">
              <a:lnSpc>
                <a:spcPct val="80000"/>
              </a:lnSpc>
              <a:spcBef>
                <a:spcPct val="20000"/>
              </a:spcBef>
              <a:buFontTx/>
              <a:buChar char="•"/>
            </a:pPr>
            <a:r>
              <a:rPr lang="en-GB" b="1">
                <a:latin typeface="Candara" pitchFamily="34" charset="0"/>
              </a:rPr>
              <a:t>6.  </a:t>
            </a:r>
            <a:r>
              <a:rPr lang="en-GB">
                <a:latin typeface="Candara" pitchFamily="34" charset="0"/>
              </a:rPr>
              <a:t>_________________________________________________________________</a:t>
            </a:r>
            <a:endParaRPr lang="en-GB" b="1">
              <a:latin typeface="Candara" pitchFamily="34" charset="0"/>
            </a:endParaRPr>
          </a:p>
          <a:p>
            <a:pPr marL="342900" indent="-342900">
              <a:lnSpc>
                <a:spcPct val="80000"/>
              </a:lnSpc>
              <a:spcBef>
                <a:spcPct val="20000"/>
              </a:spcBef>
              <a:buFontTx/>
              <a:buChar char="•"/>
            </a:pPr>
            <a:r>
              <a:rPr lang="en-GB" b="1">
                <a:latin typeface="Candara" pitchFamily="34" charset="0"/>
              </a:rPr>
              <a:t>7.  </a:t>
            </a:r>
            <a:r>
              <a:rPr lang="en-GB">
                <a:latin typeface="Candara" pitchFamily="34" charset="0"/>
              </a:rPr>
              <a:t>_________________________________________________________________</a:t>
            </a:r>
            <a:endParaRPr lang="en-GB" b="1">
              <a:latin typeface="Candara" pitchFamily="34" charset="0"/>
            </a:endParaRPr>
          </a:p>
          <a:p>
            <a:pPr marL="342900" indent="-342900">
              <a:lnSpc>
                <a:spcPct val="80000"/>
              </a:lnSpc>
              <a:spcBef>
                <a:spcPct val="20000"/>
              </a:spcBef>
              <a:buFontTx/>
              <a:buChar char="•"/>
            </a:pPr>
            <a:r>
              <a:rPr lang="en-GB" b="1">
                <a:latin typeface="Candara" pitchFamily="34" charset="0"/>
              </a:rPr>
              <a:t>8.  </a:t>
            </a:r>
            <a:r>
              <a:rPr lang="en-GB">
                <a:latin typeface="Candara" pitchFamily="34" charset="0"/>
              </a:rPr>
              <a:t>_________________________________________________________________</a:t>
            </a:r>
            <a:endParaRPr lang="en-GB" b="1">
              <a:latin typeface="Candara" pitchFamily="34" charset="0"/>
            </a:endParaRPr>
          </a:p>
          <a:p>
            <a:pPr marL="342900" indent="-342900">
              <a:lnSpc>
                <a:spcPct val="80000"/>
              </a:lnSpc>
              <a:spcBef>
                <a:spcPct val="20000"/>
              </a:spcBef>
              <a:buFontTx/>
              <a:buChar char="•"/>
            </a:pPr>
            <a:r>
              <a:rPr lang="en-GB" b="1">
                <a:latin typeface="Candara" pitchFamily="34" charset="0"/>
              </a:rPr>
              <a:t>9.  </a:t>
            </a:r>
            <a:r>
              <a:rPr lang="en-GB">
                <a:latin typeface="Candara" pitchFamily="34" charset="0"/>
              </a:rPr>
              <a:t>_________________________________________________________________</a:t>
            </a:r>
            <a:endParaRPr lang="en-GB" b="1">
              <a:latin typeface="Candara" pitchFamily="34" charset="0"/>
            </a:endParaRPr>
          </a:p>
          <a:p>
            <a:pPr marL="342900" indent="-342900">
              <a:lnSpc>
                <a:spcPct val="80000"/>
              </a:lnSpc>
              <a:spcBef>
                <a:spcPct val="20000"/>
              </a:spcBef>
              <a:buFontTx/>
              <a:buChar char="•"/>
            </a:pPr>
            <a:r>
              <a:rPr lang="en-GB" b="1">
                <a:latin typeface="Candara" pitchFamily="34" charset="0"/>
              </a:rPr>
              <a:t>10. </a:t>
            </a:r>
            <a:r>
              <a:rPr lang="en-GB">
                <a:latin typeface="Candara" pitchFamily="34" charset="0"/>
              </a:rPr>
              <a:t>________________________________________________________________</a:t>
            </a:r>
            <a:endParaRPr lang="en-US">
              <a:latin typeface="Candara" pitchFamily="34" charset="0"/>
            </a:endParaRPr>
          </a:p>
        </p:txBody>
      </p:sp>
      <p:sp>
        <p:nvSpPr>
          <p:cNvPr id="6" name="Rectangle 2"/>
          <p:cNvSpPr txBox="1">
            <a:spLocks noChangeArrowheads="1"/>
          </p:cNvSpPr>
          <p:nvPr/>
        </p:nvSpPr>
        <p:spPr bwMode="auto">
          <a:xfrm>
            <a:off x="0" y="3573016"/>
            <a:ext cx="9144000" cy="620713"/>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4000" b="1" i="0" u="none" strike="noStrike" kern="0" cap="none" spc="0" normalizeH="0" baseline="0" noProof="0" smtClean="0">
                <a:ln>
                  <a:noFill/>
                </a:ln>
                <a:solidFill>
                  <a:schemeClr val="tx1"/>
                </a:solidFill>
                <a:effectLst/>
                <a:uLnTx/>
                <a:uFillTx/>
                <a:latin typeface="+mj-lt"/>
                <a:ea typeface="+mj-ea"/>
                <a:cs typeface="+mj-cs"/>
              </a:rPr>
              <a:t>Persuasive Techniques:</a:t>
            </a:r>
            <a:endParaRPr kumimoji="0" lang="en-US" sz="4000" b="1" i="0" u="none" strike="noStrike" kern="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solidFill>
            <a:schemeClr val="bg1"/>
          </a:solidFill>
        </p:spPr>
        <p:txBody>
          <a:bodyPr/>
          <a:lstStyle/>
          <a:p>
            <a:pPr>
              <a:buNone/>
            </a:pPr>
            <a:r>
              <a:rPr lang="en-GB" sz="1600" dirty="0" smtClean="0">
                <a:solidFill>
                  <a:schemeClr val="tx1"/>
                </a:solidFill>
                <a:latin typeface="+mn-lt"/>
                <a:ea typeface="+mn-ea"/>
                <a:cs typeface="+mn-cs"/>
              </a:rPr>
              <a:t>Dear Mr Keulemans. </a:t>
            </a:r>
          </a:p>
          <a:p>
            <a:pPr>
              <a:buNone/>
            </a:pPr>
            <a:endParaRPr lang="en-GB" sz="1600" dirty="0"/>
          </a:p>
          <a:p>
            <a:pPr>
              <a:buNone/>
            </a:pPr>
            <a:r>
              <a:rPr lang="en-GB" sz="1600" dirty="0" smtClean="0">
                <a:solidFill>
                  <a:schemeClr val="tx1"/>
                </a:solidFill>
                <a:latin typeface="+mn-lt"/>
                <a:ea typeface="+mn-ea"/>
                <a:cs typeface="+mn-cs"/>
              </a:rPr>
              <a:t>		I have a question that you need to answer! Do </a:t>
            </a:r>
            <a:r>
              <a:rPr lang="en-GB" sz="1600" dirty="0">
                <a:solidFill>
                  <a:schemeClr val="tx1"/>
                </a:solidFill>
                <a:latin typeface="+mn-lt"/>
                <a:ea typeface="+mn-ea"/>
                <a:cs typeface="+mn-cs"/>
              </a:rPr>
              <a:t>you really think that Michael Gove has any idea at all about </a:t>
            </a:r>
            <a:r>
              <a:rPr lang="en-GB" sz="1600" dirty="0" smtClean="0">
                <a:solidFill>
                  <a:schemeClr val="tx1"/>
                </a:solidFill>
                <a:latin typeface="+mn-lt"/>
                <a:ea typeface="+mn-ea"/>
                <a:cs typeface="+mn-cs"/>
              </a:rPr>
              <a:t>the job that we do? Of course he doesn</a:t>
            </a:r>
            <a:r>
              <a:rPr lang="en-GB" sz="1600" dirty="0" smtClean="0"/>
              <a:t>’t!</a:t>
            </a:r>
            <a:r>
              <a:rPr lang="en-GB" sz="1600" dirty="0" smtClean="0">
                <a:solidFill>
                  <a:schemeClr val="tx1"/>
                </a:solidFill>
                <a:latin typeface="+mn-lt"/>
                <a:ea typeface="+mn-ea"/>
                <a:cs typeface="+mn-cs"/>
              </a:rPr>
              <a:t> </a:t>
            </a:r>
            <a:r>
              <a:rPr lang="en-GB" sz="1600" dirty="0">
                <a:solidFill>
                  <a:schemeClr val="tx1"/>
                </a:solidFill>
                <a:latin typeface="+mn-lt"/>
                <a:ea typeface="+mn-ea"/>
                <a:cs typeface="+mn-cs"/>
              </a:rPr>
              <a:t>Gove is an ill-informed, </a:t>
            </a:r>
            <a:r>
              <a:rPr lang="en-GB" sz="1600" dirty="0" smtClean="0">
                <a:solidFill>
                  <a:schemeClr val="tx1"/>
                </a:solidFill>
                <a:latin typeface="+mn-lt"/>
                <a:ea typeface="+mn-ea"/>
                <a:cs typeface="+mn-cs"/>
              </a:rPr>
              <a:t>ill-mannered, ill </a:t>
            </a:r>
            <a:r>
              <a:rPr lang="en-GB" sz="1600" dirty="0">
                <a:solidFill>
                  <a:schemeClr val="tx1"/>
                </a:solidFill>
                <a:latin typeface="+mn-lt"/>
                <a:ea typeface="+mn-ea"/>
                <a:cs typeface="+mn-cs"/>
              </a:rPr>
              <a:t>man! </a:t>
            </a:r>
          </a:p>
          <a:p>
            <a:pPr>
              <a:buNone/>
            </a:pPr>
            <a:r>
              <a:rPr lang="en-GB" sz="1600" dirty="0" smtClean="0">
                <a:solidFill>
                  <a:schemeClr val="tx1"/>
                </a:solidFill>
                <a:latin typeface="+mn-lt"/>
                <a:ea typeface="+mn-ea"/>
                <a:cs typeface="+mn-cs"/>
              </a:rPr>
              <a:t>		80</a:t>
            </a:r>
            <a:r>
              <a:rPr lang="en-GB" sz="1600" dirty="0">
                <a:solidFill>
                  <a:schemeClr val="tx1"/>
                </a:solidFill>
                <a:latin typeface="+mn-lt"/>
                <a:ea typeface="+mn-ea"/>
                <a:cs typeface="+mn-cs"/>
              </a:rPr>
              <a:t>% of recently interviewed Teachers said that their workload is excessive. </a:t>
            </a:r>
            <a:r>
              <a:rPr lang="en-GB" sz="1600" dirty="0" smtClean="0">
                <a:solidFill>
                  <a:schemeClr val="tx1"/>
                </a:solidFill>
                <a:latin typeface="+mn-lt"/>
                <a:ea typeface="+mn-ea"/>
                <a:cs typeface="+mn-cs"/>
              </a:rPr>
              <a:t>Do you think Gove has looked at this NUT survey? You know that a </a:t>
            </a:r>
            <a:r>
              <a:rPr lang="en-GB" sz="1600" dirty="0">
                <a:solidFill>
                  <a:schemeClr val="tx1"/>
                </a:solidFill>
                <a:latin typeface="+mn-lt"/>
                <a:ea typeface="+mn-ea"/>
                <a:cs typeface="+mn-cs"/>
              </a:rPr>
              <a:t>Teacher’s job is not 8am until 3am. Teachers work longer than this! </a:t>
            </a:r>
            <a:endParaRPr lang="en-GB" sz="1600" dirty="0" smtClean="0">
              <a:solidFill>
                <a:schemeClr val="tx1"/>
              </a:solidFill>
              <a:latin typeface="+mn-lt"/>
              <a:ea typeface="+mn-ea"/>
              <a:cs typeface="+mn-cs"/>
            </a:endParaRPr>
          </a:p>
          <a:p>
            <a:pPr>
              <a:buNone/>
            </a:pPr>
            <a:endParaRPr lang="en-GB" sz="1600" dirty="0" smtClean="0">
              <a:solidFill>
                <a:schemeClr val="tx1"/>
              </a:solidFill>
              <a:latin typeface="+mn-lt"/>
              <a:ea typeface="+mn-ea"/>
              <a:cs typeface="+mn-cs"/>
            </a:endParaRPr>
          </a:p>
          <a:p>
            <a:pPr>
              <a:buNone/>
            </a:pPr>
            <a:r>
              <a:rPr lang="en-GB" sz="1600" dirty="0" smtClean="0">
                <a:solidFill>
                  <a:schemeClr val="tx1"/>
                </a:solidFill>
                <a:latin typeface="+mn-lt"/>
                <a:ea typeface="+mn-ea"/>
                <a:cs typeface="+mn-cs"/>
              </a:rPr>
              <a:t>		My daughter sees very little of me as it is. I leave the house at 7am and return home at 4pm – then spend the whole night working. Most of the time she sits on the sofa, looking sadly at me, wishing I had more time to spend with her.  The only other person that wishes this was the case, seems to be me! I work every day already – if I had to plan for lessons that lasted until 6pm, I’d have no time left to eat, sleep or drink!</a:t>
            </a:r>
          </a:p>
          <a:p>
            <a:pPr>
              <a:buNone/>
            </a:pPr>
            <a:endParaRPr lang="en-GB" sz="1600" dirty="0" smtClean="0">
              <a:solidFill>
                <a:schemeClr val="tx1"/>
              </a:solidFill>
              <a:latin typeface="+mn-lt"/>
              <a:ea typeface="+mn-ea"/>
              <a:cs typeface="+mn-cs"/>
            </a:endParaRPr>
          </a:p>
          <a:p>
            <a:pPr>
              <a:buNone/>
            </a:pPr>
            <a:r>
              <a:rPr lang="en-GB" sz="1600" dirty="0" smtClean="0">
                <a:solidFill>
                  <a:schemeClr val="tx1"/>
                </a:solidFill>
                <a:latin typeface="+mn-lt"/>
                <a:ea typeface="+mn-ea"/>
                <a:cs typeface="+mn-cs"/>
              </a:rPr>
              <a:t>		Gove has never worked a day in his life! He needs to get into a school for a week and try our job! Our job is the best job in the world! But, it’s also one that involves working lots of hours already! </a:t>
            </a:r>
          </a:p>
          <a:p>
            <a:pPr>
              <a:buNone/>
            </a:pPr>
            <a:endParaRPr lang="en-GB" sz="1600" dirty="0" smtClean="0">
              <a:solidFill>
                <a:schemeClr val="tx1"/>
              </a:solidFill>
              <a:latin typeface="+mn-lt"/>
              <a:ea typeface="+mn-ea"/>
              <a:cs typeface="+mn-cs"/>
            </a:endParaRPr>
          </a:p>
          <a:p>
            <a:pPr>
              <a:buNone/>
            </a:pPr>
            <a:r>
              <a:rPr lang="en-GB" sz="1600" dirty="0"/>
              <a:t>	</a:t>
            </a:r>
            <a:r>
              <a:rPr lang="en-GB" sz="1600" dirty="0" smtClean="0"/>
              <a:t>	You can’t possibly agree that our school should be open until 6pm every night. You  need to do something about his today! You must act now. </a:t>
            </a:r>
            <a:r>
              <a:rPr lang="en-GB" sz="1600" dirty="0" smtClean="0">
                <a:solidFill>
                  <a:schemeClr val="tx1"/>
                </a:solidFill>
                <a:latin typeface="+mn-lt"/>
                <a:ea typeface="+mn-ea"/>
                <a:cs typeface="+mn-cs"/>
              </a:rPr>
              <a:t>Get Gove out! Be the man that we all want you to be! </a:t>
            </a:r>
          </a:p>
          <a:p>
            <a:pPr>
              <a:buNone/>
            </a:pPr>
            <a:r>
              <a:rPr lang="en-GB" sz="1600" dirty="0" smtClean="0"/>
              <a:t>					Yours Sincerely</a:t>
            </a:r>
          </a:p>
          <a:p>
            <a:pPr>
              <a:buNone/>
            </a:pPr>
            <a:r>
              <a:rPr lang="en-GB" sz="1600" dirty="0"/>
              <a:t>	</a:t>
            </a:r>
            <a:r>
              <a:rPr lang="en-GB" sz="1600" dirty="0" smtClean="0"/>
              <a:t>				</a:t>
            </a:r>
          </a:p>
          <a:p>
            <a:pPr>
              <a:buNone/>
            </a:pPr>
            <a:r>
              <a:rPr lang="en-GB" sz="1600" dirty="0"/>
              <a:t>	</a:t>
            </a:r>
            <a:r>
              <a:rPr lang="en-GB" sz="1600" dirty="0" smtClean="0"/>
              <a:t>				   Mr P </a:t>
            </a:r>
            <a:r>
              <a:rPr lang="en-GB" sz="1600" dirty="0" err="1" smtClean="0"/>
              <a:t>Turbed</a:t>
            </a:r>
            <a:r>
              <a:rPr lang="en-GB" sz="1600" dirty="0" smtClean="0"/>
              <a:t>! </a:t>
            </a:r>
          </a:p>
          <a:p>
            <a:pPr>
              <a:buNone/>
            </a:pPr>
            <a:endParaRPr lang="en-GB" sz="1600" dirty="0">
              <a:solidFill>
                <a:schemeClr val="tx1"/>
              </a:solidFill>
              <a:latin typeface="+mn-lt"/>
              <a:ea typeface="+mn-ea"/>
              <a:cs typeface="+mn-cs"/>
            </a:endParaRPr>
          </a:p>
          <a:p>
            <a:pPr>
              <a:buNone/>
            </a:pPr>
            <a:endParaRPr lang="en-GB" sz="1600" dirty="0">
              <a:solidFill>
                <a:schemeClr val="tx1"/>
              </a:solidFill>
              <a:latin typeface="+mn-lt"/>
              <a:ea typeface="+mn-ea"/>
              <a:cs typeface="+mn-cs"/>
            </a:endParaRPr>
          </a:p>
          <a:p>
            <a:pPr>
              <a:buNone/>
            </a:pPr>
            <a:r>
              <a:rPr lang="en-GB" sz="1600" dirty="0" smtClean="0">
                <a:solidFill>
                  <a:schemeClr val="tx1"/>
                </a:solidFill>
                <a:latin typeface="+mn-lt"/>
                <a:ea typeface="+mn-ea"/>
                <a:cs typeface="+mn-cs"/>
              </a:rPr>
              <a:t>      </a:t>
            </a:r>
            <a:endParaRPr lang="en-GB" sz="1600" dirty="0">
              <a:solidFill>
                <a:schemeClr val="tx1"/>
              </a:solidFill>
              <a:latin typeface="+mn-lt"/>
              <a:ea typeface="+mn-ea"/>
              <a:cs typeface="+mn-cs"/>
            </a:endParaRPr>
          </a:p>
          <a:p>
            <a:pPr>
              <a:buNone/>
            </a:pPr>
            <a:r>
              <a:rPr lang="en-GB" sz="1600" dirty="0">
                <a:solidFill>
                  <a:schemeClr val="tx1"/>
                </a:solidFill>
                <a:latin typeface="+mn-lt"/>
                <a:ea typeface="+mn-ea"/>
                <a:cs typeface="+mn-cs"/>
              </a:rPr>
              <a:t> </a:t>
            </a:r>
          </a:p>
          <a:p>
            <a:pPr>
              <a:buNone/>
            </a:pPr>
            <a:r>
              <a:rPr lang="en-GB" sz="1600" dirty="0">
                <a:solidFill>
                  <a:schemeClr val="tx1"/>
                </a:solidFill>
                <a:latin typeface="+mn-lt"/>
                <a:ea typeface="+mn-ea"/>
                <a:cs typeface="+mn-cs"/>
              </a:rPr>
              <a:t> </a:t>
            </a:r>
          </a:p>
          <a:p>
            <a:pPr>
              <a:buNone/>
            </a:pPr>
            <a:endParaRPr lang="en-GB"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3"/>
          <p:cNvSpPr txBox="1">
            <a:spLocks noChangeArrowheads="1"/>
          </p:cNvSpPr>
          <p:nvPr/>
        </p:nvSpPr>
        <p:spPr bwMode="auto">
          <a:xfrm>
            <a:off x="0" y="0"/>
            <a:ext cx="9144000" cy="69269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1400" b="1" i="0" u="none" strike="noStrike" kern="0" cap="none" spc="0" normalizeH="0" baseline="0" noProof="0" dirty="0" smtClean="0">
                <a:ln>
                  <a:noFill/>
                </a:ln>
                <a:solidFill>
                  <a:schemeClr val="tx2"/>
                </a:solidFill>
                <a:effectLst/>
                <a:uLnTx/>
                <a:uFillTx/>
                <a:latin typeface="+mj-lt"/>
              </a:rPr>
              <a:t>Today’s Lesson Objectives:</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1400" i="0" u="none" strike="noStrike" kern="0" cap="none" spc="0" normalizeH="0" baseline="0" noProof="0" dirty="0" smtClean="0">
                <a:ln>
                  <a:noFill/>
                </a:ln>
                <a:solidFill>
                  <a:schemeClr val="tx2"/>
                </a:solidFill>
                <a:effectLst/>
                <a:uLnTx/>
                <a:uFillTx/>
                <a:latin typeface="+mj-lt"/>
              </a:rPr>
              <a:t>To identify and  revise persuasive techniques and their definitions;</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GB" sz="1400" i="0" u="none" strike="noStrike" kern="0" cap="none" spc="0" normalizeH="0" baseline="0" noProof="0" dirty="0" smtClean="0">
                <a:ln>
                  <a:noFill/>
                </a:ln>
                <a:solidFill>
                  <a:schemeClr val="tx2"/>
                </a:solidFill>
                <a:effectLst/>
                <a:uLnTx/>
                <a:uFillTx/>
                <a:latin typeface="+mj-lt"/>
              </a:rPr>
              <a:t>To be able to explain the impact of persuasive techniques on the reader</a:t>
            </a:r>
            <a:endParaRPr lang="en-GB" sz="1400" kern="0" dirty="0" smtClean="0">
              <a:solidFill>
                <a:schemeClr val="tx2"/>
              </a:solidFill>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GB" sz="1400" kern="0" dirty="0">
              <a:solidFill>
                <a:schemeClr val="tx2"/>
              </a:solidFill>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GB" sz="1400" b="1" kern="0" dirty="0" smtClean="0">
                <a:solidFill>
                  <a:schemeClr val="tx2"/>
                </a:solidFill>
                <a:latin typeface="+mj-lt"/>
              </a:rPr>
              <a:t>Letter to the Head:</a:t>
            </a:r>
          </a:p>
          <a:p>
            <a:pPr lvl="0" algn="ctr">
              <a:spcBef>
                <a:spcPct val="20000"/>
              </a:spcBef>
            </a:pPr>
            <a:r>
              <a:rPr lang="en-GB" sz="1400" dirty="0">
                <a:solidFill>
                  <a:schemeClr val="tx2"/>
                </a:solidFill>
                <a:latin typeface="+mj-lt"/>
              </a:rPr>
              <a:t>The Head has asked for your response to Gove’s proposal to keep schools open until 6pm – Start  an email to the Head persuading him that this is a ridiculous / brilliant idea</a:t>
            </a:r>
            <a:r>
              <a:rPr lang="en-GB" sz="1400" dirty="0" smtClean="0">
                <a:solidFill>
                  <a:schemeClr val="tx2"/>
                </a:solidFill>
                <a:latin typeface="+mj-lt"/>
              </a:rPr>
              <a:t>!</a:t>
            </a:r>
          </a:p>
          <a:p>
            <a:pPr lvl="0" algn="ctr">
              <a:spcBef>
                <a:spcPct val="20000"/>
              </a:spcBef>
            </a:pPr>
            <a:endParaRPr kumimoji="0" lang="en-GB" sz="1400" i="0" u="none" strike="noStrike" kern="0" cap="none" spc="0" normalizeH="0" baseline="0" noProof="0" dirty="0" smtClean="0">
              <a:ln>
                <a:noFill/>
              </a:ln>
              <a:solidFill>
                <a:schemeClr val="tx2"/>
              </a:solidFill>
              <a:effectLst/>
              <a:uLnTx/>
              <a:uFillTx/>
              <a:latin typeface="+mj-lt"/>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GB" sz="1400" i="0" u="none" strike="noStrike" kern="0" cap="none" spc="0" normalizeH="0" baseline="0" noProof="0" dirty="0" smtClean="0">
              <a:ln>
                <a:noFill/>
              </a:ln>
              <a:solidFill>
                <a:schemeClr val="tx2"/>
              </a:solidFill>
              <a:effectLst/>
              <a:uLnTx/>
              <a:uFillTx/>
              <a:latin typeface="+mj-lt"/>
            </a:endParaRPr>
          </a:p>
        </p:txBody>
      </p:sp>
      <p:cxnSp>
        <p:nvCxnSpPr>
          <p:cNvPr id="7" name="Straight Connector 6"/>
          <p:cNvCxnSpPr/>
          <p:nvPr/>
        </p:nvCxnSpPr>
        <p:spPr>
          <a:xfrm>
            <a:off x="0" y="2132856"/>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234888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256490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0" y="278092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0" y="299695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0" y="3212976"/>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0" y="34290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0" y="364502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0" y="386104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0" y="407707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0" y="4293096"/>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0" y="450912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0" y="472514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0" y="494116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0" y="515719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0" y="5445224"/>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0" y="5661248"/>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0" y="5877272"/>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0" y="6093296"/>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0" y="630932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ndara"/>
        <a:ea typeface=""/>
        <a:cs typeface=""/>
      </a:majorFont>
      <a:minorFont>
        <a:latin typeface="Candar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1449</TotalTime>
  <Words>1139</Words>
  <Application>Microsoft Office PowerPoint</Application>
  <PresentationFormat>On-screen Show (4:3)</PresentationFormat>
  <Paragraphs>164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Persuasive Techniques:</vt:lpstr>
      <vt:lpstr>The Techniques:</vt:lpstr>
      <vt:lpstr>Slide 3</vt:lpstr>
      <vt:lpstr>Slide 4</vt:lpstr>
      <vt:lpstr>Slide 5</vt:lpstr>
      <vt:lpstr>Slide 6</vt:lpstr>
      <vt:lpstr>Persuasive Techniques:</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Shel</dc:creator>
  <cp:lastModifiedBy>HP</cp:lastModifiedBy>
  <cp:revision>91</cp:revision>
  <dcterms:created xsi:type="dcterms:W3CDTF">2012-03-10T18:07:59Z</dcterms:created>
  <dcterms:modified xsi:type="dcterms:W3CDTF">2023-09-09T21:37:35Z</dcterms:modified>
</cp:coreProperties>
</file>