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5" r:id="rId4"/>
    <p:sldId id="266" r:id="rId5"/>
    <p:sldId id="283" r:id="rId6"/>
    <p:sldId id="267" r:id="rId7"/>
    <p:sldId id="282" r:id="rId8"/>
    <p:sldId id="268" r:id="rId9"/>
    <p:sldId id="284" r:id="rId10"/>
    <p:sldId id="269" r:id="rId11"/>
    <p:sldId id="280" r:id="rId12"/>
    <p:sldId id="271" r:id="rId13"/>
    <p:sldId id="285" r:id="rId14"/>
    <p:sldId id="286" r:id="rId15"/>
    <p:sldId id="287" r:id="rId16"/>
    <p:sldId id="272" r:id="rId17"/>
    <p:sldId id="273" r:id="rId18"/>
    <p:sldId id="274" r:id="rId19"/>
    <p:sldId id="275" r:id="rId20"/>
    <p:sldId id="276" r:id="rId21"/>
    <p:sldId id="288" r:id="rId22"/>
    <p:sldId id="289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FF1A"/>
    <a:srgbClr val="D2DEEF"/>
    <a:srgbClr val="B4C7E7"/>
    <a:srgbClr val="0000FF"/>
    <a:srgbClr val="CCFFCC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280" autoAdjust="0"/>
  </p:normalViewPr>
  <p:slideViewPr>
    <p:cSldViewPr snapToGrid="0">
      <p:cViewPr varScale="1">
        <p:scale>
          <a:sx n="113" d="100"/>
          <a:sy n="113" d="100"/>
        </p:scale>
        <p:origin x="5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41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21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3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805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312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20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537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886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742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93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996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540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459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42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3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87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59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93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54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45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48000" y="305966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898648" y="1714519"/>
            <a:ext cx="15096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Tense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59607" y="3797600"/>
            <a:ext cx="1760350" cy="2238321"/>
            <a:chOff x="8914919" y="2804188"/>
            <a:chExt cx="1408280" cy="1999399"/>
          </a:xfrm>
        </p:grpSpPr>
        <p:sp>
          <p:nvSpPr>
            <p:cNvPr id="5" name="Isosceles Triangle 4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gonal Stripe 6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iagonal Stripe 9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224841" y="779640"/>
            <a:ext cx="383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Shape Poems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721822" y="2703264"/>
            <a:ext cx="6096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1. Past and present (simple) </a:t>
            </a:r>
            <a:br>
              <a:rPr lang="en-GB" sz="2400" dirty="0"/>
            </a:br>
            <a:r>
              <a:rPr lang="en-GB" sz="2400" dirty="0"/>
              <a:t>2. Progressive form of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: present and past</a:t>
            </a:r>
            <a:br>
              <a:rPr lang="en-GB" sz="2400" dirty="0"/>
            </a:br>
            <a:r>
              <a:rPr lang="en-GB" sz="2400" dirty="0"/>
              <a:t>3. Perfect form of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6269" y="3930138"/>
            <a:ext cx="1373360" cy="2080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9C1023-6CB8-7D47-B926-7EDAAAE583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891" y="685808"/>
            <a:ext cx="3428989" cy="54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37521" y="4380271"/>
            <a:ext cx="1446263" cy="1936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887" y="765109"/>
            <a:ext cx="10442712" cy="1619741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latin typeface="+mn-lt"/>
              </a:rPr>
              <a:t>Progressive form of </a:t>
            </a:r>
            <a:r>
              <a:rPr lang="en-GB" sz="5400" b="1" dirty="0">
                <a:solidFill>
                  <a:srgbClr val="0000FF"/>
                </a:solidFill>
                <a:latin typeface="+mn-lt"/>
              </a:rPr>
              <a:t>verbs</a:t>
            </a:r>
            <a:r>
              <a:rPr lang="en-GB" sz="5400" b="1" dirty="0">
                <a:latin typeface="+mn-lt"/>
              </a:rPr>
              <a:t>: </a:t>
            </a:r>
            <a:br>
              <a:rPr lang="en-GB" b="1" dirty="0"/>
            </a:br>
            <a:r>
              <a:rPr lang="en-GB" sz="4400" b="1" i="1" dirty="0">
                <a:latin typeface="+mn-lt"/>
              </a:rPr>
              <a:t>Present and past progressive (continuous) </a:t>
            </a:r>
            <a:endParaRPr lang="en-GB" sz="8000" b="1" dirty="0"/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6437" y="3341640"/>
            <a:ext cx="271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8082" y="3346963"/>
            <a:ext cx="2630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playing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87" y="4224654"/>
            <a:ext cx="1722609" cy="2091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969" y="4527269"/>
            <a:ext cx="2208078" cy="178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835" y="4237324"/>
            <a:ext cx="1420914" cy="20917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90550" y="3341640"/>
            <a:ext cx="2734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Alice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balancing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3348" y="4558078"/>
            <a:ext cx="6833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MS Mincho"/>
                <a:cs typeface="Times New Roman" panose="02020603050405020304" pitchFamily="18" charset="0"/>
              </a:rPr>
              <a:t>This can be in the </a:t>
            </a:r>
            <a:r>
              <a:rPr lang="en-GB" sz="2800" b="1" dirty="0">
                <a:ea typeface="MS Mincho"/>
                <a:cs typeface="Times New Roman" panose="02020603050405020304" pitchFamily="18" charset="0"/>
              </a:rPr>
              <a:t>present</a:t>
            </a:r>
            <a:r>
              <a:rPr lang="en-GB" sz="2800" dirty="0">
                <a:ea typeface="MS Mincho"/>
                <a:cs typeface="Times New Roman" panose="02020603050405020304" pitchFamily="18" charset="0"/>
              </a:rPr>
              <a:t> (happening now) </a:t>
            </a:r>
          </a:p>
          <a:p>
            <a:pPr>
              <a:spcAft>
                <a:spcPts val="0"/>
              </a:spcAft>
              <a:tabLst>
                <a:tab pos="5731510" algn="r"/>
              </a:tabLst>
            </a:pPr>
            <a:endParaRPr lang="en-GB" sz="2800" dirty="0">
              <a:ea typeface="MS Mincho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MS Mincho"/>
                <a:cs typeface="Times New Roman" panose="02020603050405020304" pitchFamily="18" charset="0"/>
              </a:rPr>
              <a:t>or in the </a:t>
            </a:r>
            <a:r>
              <a:rPr lang="en-GB" sz="2800" b="1" dirty="0">
                <a:ea typeface="MS Mincho"/>
                <a:cs typeface="Times New Roman" panose="02020603050405020304" pitchFamily="18" charset="0"/>
              </a:rPr>
              <a:t>past</a:t>
            </a:r>
            <a:r>
              <a:rPr lang="en-GB" sz="2800" dirty="0">
                <a:ea typeface="MS Mincho"/>
                <a:cs typeface="Times New Roman" panose="02020603050405020304" pitchFamily="18" charset="0"/>
              </a:rPr>
              <a:t> (happened then).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65603" y="695938"/>
            <a:ext cx="7023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progressive form </a:t>
            </a:r>
            <a:r>
              <a:rPr lang="en-GB" sz="36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is continuous. 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1973954" y="1502198"/>
            <a:ext cx="5800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It suggests that the action 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progresses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7470100" y="1513828"/>
            <a:ext cx="318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for a period of time.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186470" y="2927257"/>
            <a:ext cx="9441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or 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progresses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at the time something else happens or happened. 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330691" y="2281833"/>
            <a:ext cx="532714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Tom’s tortoise 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was waiting </a:t>
            </a: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for his lettuce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.</a:t>
            </a:r>
            <a:endParaRPr lang="en-GB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4555" y="3716858"/>
            <a:ext cx="753316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Tom’s tortoise 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was waiting </a:t>
            </a: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when he saw the lawnmower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.</a:t>
            </a:r>
            <a:endParaRPr lang="en-GB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191" y="4247011"/>
            <a:ext cx="2453640" cy="191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3156057" y="5105383"/>
            <a:ext cx="2690822" cy="829939"/>
          </a:xfrm>
          <a:prstGeom prst="wedgeEllipseCallout">
            <a:avLst>
              <a:gd name="adj1" fmla="val -42328"/>
              <a:gd name="adj2" fmla="val -84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EEK! There’s a lawnmower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3157570" y="5094310"/>
            <a:ext cx="2690822" cy="829939"/>
          </a:xfrm>
          <a:prstGeom prst="wedgeEllipseCallout">
            <a:avLst>
              <a:gd name="adj1" fmla="val -42328"/>
              <a:gd name="adj2" fmla="val -84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WOW!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It missed me! </a:t>
            </a:r>
          </a:p>
        </p:txBody>
      </p:sp>
    </p:spTree>
    <p:extLst>
      <p:ext uri="{BB962C8B-B14F-4D97-AF65-F5344CB8AC3E}">
        <p14:creationId xmlns:p14="http://schemas.microsoft.com/office/powerpoint/2010/main" val="39012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  <p:bldP spid="11" grpId="0"/>
      <p:bldP spid="12" grpId="0"/>
      <p:bldP spid="13" grpId="0" animBg="1"/>
      <p:bldP spid="14" grpId="0" animBg="1"/>
      <p:bldP spid="10" grpId="0" animBg="1"/>
      <p:bldP spid="10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73998"/>
              </p:ext>
            </p:extLst>
          </p:nvPr>
        </p:nvGraphicFramePr>
        <p:xfrm>
          <a:off x="914400" y="1814053"/>
          <a:ext cx="10548000" cy="4136196"/>
        </p:xfrm>
        <a:graphic>
          <a:graphicData uri="http://schemas.openxmlformats.org/drawingml/2006/table">
            <a:tbl>
              <a:tblPr firstRow="1" firstCol="1" bandRow="1"/>
              <a:tblGrid>
                <a:gridCol w="3108382">
                  <a:extLst>
                    <a:ext uri="{9D8B030D-6E8A-4147-A177-3AD203B41FA5}">
                      <a16:colId xmlns:a16="http://schemas.microsoft.com/office/drawing/2014/main" val="1962481"/>
                    </a:ext>
                  </a:extLst>
                </a:gridCol>
                <a:gridCol w="3804737">
                  <a:extLst>
                    <a:ext uri="{9D8B030D-6E8A-4147-A177-3AD203B41FA5}">
                      <a16:colId xmlns:a16="http://schemas.microsoft.com/office/drawing/2014/main" val="3690774616"/>
                    </a:ext>
                  </a:extLst>
                </a:gridCol>
                <a:gridCol w="3634881">
                  <a:extLst>
                    <a:ext uri="{9D8B030D-6E8A-4147-A177-3AD203B41FA5}">
                      <a16:colId xmlns:a16="http://schemas.microsoft.com/office/drawing/2014/main" val="1415077768"/>
                    </a:ext>
                  </a:extLst>
                </a:gridCol>
              </a:tblGrid>
              <a:tr h="4136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31510" algn="r"/>
                        </a:tabLst>
                        <a:defRPr/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Past progressive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31510" algn="r"/>
                        </a:tabLst>
                        <a:defRPr/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 progressive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507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present and past progressive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8956" y="2540328"/>
            <a:ext cx="1490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2654" y="3214820"/>
            <a:ext cx="1404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2875" y="3891041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whines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0927" y="4525060"/>
            <a:ext cx="1627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4560" y="2462031"/>
            <a:ext cx="210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568" y="2473047"/>
            <a:ext cx="2467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27733" y="3118499"/>
            <a:ext cx="219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6281" y="3140432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87647" y="3761231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8716" y="3846038"/>
            <a:ext cx="323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5376" y="4476680"/>
            <a:ext cx="2607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5409" y="4526980"/>
            <a:ext cx="286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84435" y="4923640"/>
            <a:ext cx="781685" cy="1059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541" y="4962866"/>
            <a:ext cx="781685" cy="1059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39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1 -0.00116 L -0.83379 0.00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10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past progressive 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18760" y="5730872"/>
            <a:ext cx="4598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use past progressive form?</a:t>
            </a:r>
            <a:endParaRPr lang="en-GB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0402" y="2183300"/>
            <a:ext cx="1380184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</a:rPr>
              <a:t>leap</a:t>
            </a:r>
          </a:p>
        </p:txBody>
      </p:sp>
      <p:sp>
        <p:nvSpPr>
          <p:cNvPr id="24" name="Speech Bubble: Rectangle with Corners Rounded 23"/>
          <p:cNvSpPr/>
          <p:nvPr/>
        </p:nvSpPr>
        <p:spPr>
          <a:xfrm>
            <a:off x="2774551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the children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once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1652" y="2041925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children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leapt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6" name="Speech Bubble: Rectangle with Corners Rounded 25"/>
          <p:cNvSpPr/>
          <p:nvPr/>
        </p:nvSpPr>
        <p:spPr>
          <a:xfrm>
            <a:off x="2767008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the children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for a while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31651" y="2975851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children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leaping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8" name="Speech Bubble: Rectangle with Corners Rounded 27"/>
          <p:cNvSpPr/>
          <p:nvPr/>
        </p:nvSpPr>
        <p:spPr>
          <a:xfrm>
            <a:off x="7749644" y="4172568"/>
            <a:ext cx="3113326" cy="1003443"/>
          </a:xfrm>
          <a:prstGeom prst="wedgeRoundRectCallout">
            <a:avLst>
              <a:gd name="adj1" fmla="val 13383"/>
              <a:gd name="adj2" fmla="val -1262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</a:t>
            </a:r>
            <a:r>
              <a:rPr lang="en-GB" sz="2000" b="1" dirty="0">
                <a:solidFill>
                  <a:schemeClr val="tx1"/>
                </a:solidFill>
              </a:rPr>
              <a:t>past progressive </a:t>
            </a:r>
            <a:r>
              <a:rPr lang="en-GB" sz="2000" dirty="0">
                <a:solidFill>
                  <a:schemeClr val="tx1"/>
                </a:solidFill>
              </a:rPr>
              <a:t>form shows the action </a:t>
            </a:r>
            <a:r>
              <a:rPr lang="en-GB" sz="2000" b="1" dirty="0">
                <a:solidFill>
                  <a:schemeClr val="tx1"/>
                </a:solidFill>
              </a:rPr>
              <a:t>continued</a:t>
            </a:r>
            <a:r>
              <a:rPr lang="en-GB" sz="2000" dirty="0">
                <a:solidFill>
                  <a:schemeClr val="tx1"/>
                </a:solidFill>
              </a:rPr>
              <a:t> for a while.</a:t>
            </a:r>
          </a:p>
        </p:txBody>
      </p:sp>
      <p:sp>
        <p:nvSpPr>
          <p:cNvPr id="14" name="Thought Bubble: Cloud 13"/>
          <p:cNvSpPr/>
          <p:nvPr/>
        </p:nvSpPr>
        <p:spPr>
          <a:xfrm>
            <a:off x="5514095" y="4911925"/>
            <a:ext cx="1608578" cy="1028779"/>
          </a:xfrm>
          <a:prstGeom prst="cloudCallout">
            <a:avLst>
              <a:gd name="adj1" fmla="val -98711"/>
              <a:gd name="adj2" fmla="val -917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Hint: use </a:t>
            </a:r>
            <a:r>
              <a:rPr lang="en-GB" i="1" dirty="0">
                <a:solidFill>
                  <a:srgbClr val="FF0000"/>
                </a:solidFill>
              </a:rPr>
              <a:t>were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99" y="3205912"/>
            <a:ext cx="3641217" cy="1990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8916" y="5419753"/>
            <a:ext cx="4073955" cy="697114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children were leaping about when the teacher opened the classroom door.  </a:t>
            </a:r>
          </a:p>
        </p:txBody>
      </p:sp>
    </p:spTree>
    <p:extLst>
      <p:ext uri="{BB962C8B-B14F-4D97-AF65-F5344CB8AC3E}">
        <p14:creationId xmlns:p14="http://schemas.microsoft.com/office/powerpoint/2010/main" val="23497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25" grpId="0" animBg="1"/>
      <p:bldP spid="26" grpId="0" animBg="1"/>
      <p:bldP spid="27" grpId="0" animBg="1"/>
      <p:bldP spid="28" grpId="0" animBg="1"/>
      <p:bldP spid="1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past progressive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66418" y="2183300"/>
            <a:ext cx="1664168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</a:rPr>
              <a:t>quarrel</a:t>
            </a:r>
          </a:p>
        </p:txBody>
      </p:sp>
      <p:sp>
        <p:nvSpPr>
          <p:cNvPr id="24" name="Speech Bubble: Rectangle with Corners Rounded 23"/>
          <p:cNvSpPr/>
          <p:nvPr/>
        </p:nvSpPr>
        <p:spPr>
          <a:xfrm>
            <a:off x="2774551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we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for </a:t>
            </a:r>
            <a:r>
              <a:rPr lang="en-GB" sz="2000" b="1" dirty="0">
                <a:solidFill>
                  <a:schemeClr val="tx1"/>
                </a:solidFill>
              </a:rPr>
              <a:t>a short time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1652" y="2041925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quarrelled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6" name="Speech Bubble: Rectangle with Corners Rounded 25"/>
          <p:cNvSpPr/>
          <p:nvPr/>
        </p:nvSpPr>
        <p:spPr>
          <a:xfrm>
            <a:off x="2761978" y="2029350"/>
            <a:ext cx="3557291" cy="1021167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we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i="1" dirty="0">
                <a:solidFill>
                  <a:schemeClr val="tx1"/>
                </a:solidFill>
              </a:rPr>
              <a:t>when</a:t>
            </a:r>
            <a:r>
              <a:rPr lang="en-GB" sz="2000" b="1" dirty="0">
                <a:solidFill>
                  <a:schemeClr val="tx1"/>
                </a:solidFill>
              </a:rPr>
              <a:t> the teacher arrived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14134" y="3468352"/>
            <a:ext cx="6052553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quarrelling</a:t>
            </a:r>
            <a:r>
              <a:rPr lang="en-GB" sz="2400" i="1" dirty="0">
                <a:latin typeface="+mj-lt"/>
              </a:rPr>
              <a:t> when the teacher arrived.</a:t>
            </a:r>
          </a:p>
        </p:txBody>
      </p:sp>
      <p:sp>
        <p:nvSpPr>
          <p:cNvPr id="28" name="Speech Bubble: Rectangle with Corners Rounded 27"/>
          <p:cNvSpPr/>
          <p:nvPr/>
        </p:nvSpPr>
        <p:spPr>
          <a:xfrm>
            <a:off x="7712809" y="4942840"/>
            <a:ext cx="3621362" cy="1003443"/>
          </a:xfrm>
          <a:prstGeom prst="wedgeRoundRectCallout">
            <a:avLst>
              <a:gd name="adj1" fmla="val -76301"/>
              <a:gd name="adj2" fmla="val -1526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</a:t>
            </a:r>
            <a:r>
              <a:rPr lang="en-GB" sz="2000" b="1" dirty="0">
                <a:solidFill>
                  <a:schemeClr val="tx1"/>
                </a:solidFill>
              </a:rPr>
              <a:t>past progressive </a:t>
            </a:r>
            <a:r>
              <a:rPr lang="en-GB" sz="2000" dirty="0">
                <a:solidFill>
                  <a:schemeClr val="tx1"/>
                </a:solidFill>
              </a:rPr>
              <a:t>form shows the action </a:t>
            </a:r>
            <a:r>
              <a:rPr lang="en-GB" sz="2000" b="1" dirty="0">
                <a:solidFill>
                  <a:schemeClr val="tx1"/>
                </a:solidFill>
              </a:rPr>
              <a:t>continued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i="1" dirty="0">
                <a:solidFill>
                  <a:schemeClr val="tx1"/>
                </a:solidFill>
              </a:rPr>
              <a:t>when</a:t>
            </a:r>
            <a:r>
              <a:rPr lang="en-GB" sz="2000" dirty="0">
                <a:solidFill>
                  <a:schemeClr val="tx1"/>
                </a:solidFill>
              </a:rPr>
              <a:t> something else occurred.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8759" y="5730872"/>
            <a:ext cx="4598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use past progressive form?</a:t>
            </a:r>
            <a:endParaRPr lang="en-GB" i="1" dirty="0"/>
          </a:p>
        </p:txBody>
      </p:sp>
      <p:sp>
        <p:nvSpPr>
          <p:cNvPr id="13" name="Thought Bubble: Cloud 12"/>
          <p:cNvSpPr/>
          <p:nvPr/>
        </p:nvSpPr>
        <p:spPr>
          <a:xfrm>
            <a:off x="2485462" y="3341734"/>
            <a:ext cx="1608578" cy="1028779"/>
          </a:xfrm>
          <a:prstGeom prst="cloudCallout">
            <a:avLst>
              <a:gd name="adj1" fmla="val 35788"/>
              <a:gd name="adj2" fmla="val 768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Hint: use </a:t>
            </a:r>
            <a:r>
              <a:rPr lang="en-GB" i="1" dirty="0">
                <a:solidFill>
                  <a:srgbClr val="FF0000"/>
                </a:solidFill>
              </a:rPr>
              <a:t>were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6530" y="4212626"/>
            <a:ext cx="2303145" cy="1551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1566" y="5834723"/>
            <a:ext cx="5268478" cy="39241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children were quarrelling about the snake!  </a:t>
            </a:r>
          </a:p>
        </p:txBody>
      </p:sp>
    </p:spTree>
    <p:extLst>
      <p:ext uri="{BB962C8B-B14F-4D97-AF65-F5344CB8AC3E}">
        <p14:creationId xmlns:p14="http://schemas.microsoft.com/office/powerpoint/2010/main" val="26242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13" grpId="0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990" y="808936"/>
            <a:ext cx="9260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Choosing past simple or past progressive form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93599" y="5707315"/>
            <a:ext cx="5537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How would you write this in the past form?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09454" y="2165682"/>
            <a:ext cx="593557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is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having</a:t>
            </a:r>
            <a:r>
              <a:rPr lang="en-GB" sz="2400" i="1" dirty="0">
                <a:latin typeface="+mj-lt"/>
              </a:rPr>
              <a:t> its best day ever.</a:t>
            </a:r>
          </a:p>
        </p:txBody>
      </p:sp>
      <p:sp>
        <p:nvSpPr>
          <p:cNvPr id="13" name="Thought Bubble: Cloud 12"/>
          <p:cNvSpPr/>
          <p:nvPr/>
        </p:nvSpPr>
        <p:spPr>
          <a:xfrm>
            <a:off x="779154" y="1973178"/>
            <a:ext cx="2108425" cy="1556085"/>
          </a:xfrm>
          <a:prstGeom prst="cloudCallout">
            <a:avLst>
              <a:gd name="adj1" fmla="val -38421"/>
              <a:gd name="adj2" fmla="val 65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Would this be a </a:t>
            </a:r>
            <a:r>
              <a:rPr lang="en-GB" b="1" dirty="0">
                <a:solidFill>
                  <a:schemeClr val="tx1"/>
                </a:solidFill>
              </a:rPr>
              <a:t>short action </a:t>
            </a:r>
            <a:r>
              <a:rPr lang="en-GB" dirty="0">
                <a:solidFill>
                  <a:schemeClr val="tx1"/>
                </a:solidFill>
              </a:rPr>
              <a:t>or a </a:t>
            </a:r>
            <a:r>
              <a:rPr lang="en-GB" b="1" dirty="0">
                <a:solidFill>
                  <a:schemeClr val="tx1"/>
                </a:solidFill>
              </a:rPr>
              <a:t>longer one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0233" y="3290249"/>
            <a:ext cx="59355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had</a:t>
            </a:r>
            <a:r>
              <a:rPr lang="en-GB" sz="2400" i="1" dirty="0">
                <a:latin typeface="+mj-lt"/>
              </a:rPr>
              <a:t> its best day ever.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1391" y="4241037"/>
            <a:ext cx="59355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was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having</a:t>
            </a:r>
            <a:r>
              <a:rPr lang="en-GB" sz="2400" i="1" dirty="0">
                <a:latin typeface="+mj-lt"/>
              </a:rPr>
              <a:t> its best day ever.</a:t>
            </a:r>
          </a:p>
        </p:txBody>
      </p:sp>
      <p:sp>
        <p:nvSpPr>
          <p:cNvPr id="16" name="Thought Bubble: Cloud 15"/>
          <p:cNvSpPr/>
          <p:nvPr/>
        </p:nvSpPr>
        <p:spPr>
          <a:xfrm>
            <a:off x="893599" y="3915165"/>
            <a:ext cx="2644233" cy="1406247"/>
          </a:xfrm>
          <a:prstGeom prst="cloudCallout">
            <a:avLst>
              <a:gd name="adj1" fmla="val -38421"/>
              <a:gd name="adj2" fmla="val 65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verb form </a:t>
            </a:r>
            <a:r>
              <a:rPr lang="en-GB" b="1" dirty="0">
                <a:solidFill>
                  <a:schemeClr val="tx1"/>
                </a:solidFill>
              </a:rPr>
              <a:t>sounds longer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Thought Bubble: Cloud 16"/>
          <p:cNvSpPr/>
          <p:nvPr/>
        </p:nvSpPr>
        <p:spPr>
          <a:xfrm>
            <a:off x="8088602" y="5101649"/>
            <a:ext cx="3946609" cy="1672995"/>
          </a:xfrm>
          <a:prstGeom prst="cloudCallout">
            <a:avLst>
              <a:gd name="adj1" fmla="val -37778"/>
              <a:gd name="adj2" fmla="val -639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day </a:t>
            </a:r>
            <a:r>
              <a:rPr lang="en-GB" i="1" dirty="0">
                <a:solidFill>
                  <a:schemeClr val="tx1"/>
                </a:solidFill>
              </a:rPr>
              <a:t>takes a while</a:t>
            </a:r>
            <a:r>
              <a:rPr lang="en-GB" dirty="0">
                <a:solidFill>
                  <a:schemeClr val="tx1"/>
                </a:solidFill>
              </a:rPr>
              <a:t> so the </a:t>
            </a:r>
            <a:r>
              <a:rPr lang="en-GB" b="1" dirty="0">
                <a:solidFill>
                  <a:schemeClr val="tx1"/>
                </a:solidFill>
              </a:rPr>
              <a:t>past progressive </a:t>
            </a:r>
            <a:r>
              <a:rPr lang="en-GB" dirty="0">
                <a:solidFill>
                  <a:schemeClr val="tx1"/>
                </a:solidFill>
              </a:rPr>
              <a:t>form is best.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4571" y="648106"/>
            <a:ext cx="1736090" cy="2418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60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4800" y="625066"/>
            <a:ext cx="1618544" cy="1902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5245" y="566372"/>
            <a:ext cx="9978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To make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progressive: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3671" y="2765393"/>
            <a:ext cx="3308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67096" y="2760865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84887" y="3947325"/>
            <a:ext cx="3170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06195" y="3960344"/>
            <a:ext cx="3506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26" y="4959443"/>
            <a:ext cx="2615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 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71897" y="4955358"/>
            <a:ext cx="3851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6437" y="5829890"/>
            <a:ext cx="1085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Try changing these verb forms to present and past progressive.</a:t>
            </a:r>
            <a:endParaRPr lang="en-GB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393512" y="1302381"/>
            <a:ext cx="5282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Add one of</a:t>
            </a:r>
            <a:r>
              <a:rPr lang="mr-IN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…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is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are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am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was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were</a:t>
            </a:r>
            <a:endParaRPr lang="en-GB" sz="2400" dirty="0">
              <a:latin typeface="+mj-lt"/>
              <a:ea typeface="MS Mincho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Use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GB" sz="2400" i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ing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participle of the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</a:t>
            </a:r>
            <a:endParaRPr lang="en-GB" sz="2400" dirty="0">
              <a:solidFill>
                <a:srgbClr val="0000FF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9408" y="2760865"/>
            <a:ext cx="2859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makes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7116" y="2328607"/>
            <a:ext cx="202202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Present progressive</a:t>
            </a:r>
            <a:endParaRPr lang="en-GB" sz="24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50763" y="2321858"/>
            <a:ext cx="169745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Past progressive</a:t>
            </a:r>
            <a:endParaRPr lang="en-GB" sz="24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7282" y="3702245"/>
            <a:ext cx="3319627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auxiliary verb indicates the tense </a:t>
            </a:r>
            <a:endParaRPr lang="en-GB" dirty="0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H="1" flipV="1">
            <a:off x="4934857" y="3282825"/>
            <a:ext cx="972425" cy="419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8737600" y="3311797"/>
            <a:ext cx="485484" cy="383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73599" y="3960344"/>
            <a:ext cx="2573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70053" y="4959443"/>
            <a:ext cx="3596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6688" y="603591"/>
            <a:ext cx="1566499" cy="1949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7" grpId="0"/>
      <p:bldP spid="3" grpId="0" build="p"/>
      <p:bldP spid="20" grpId="0"/>
      <p:bldP spid="21" grpId="0" animBg="1"/>
      <p:bldP spid="22" grpId="0" animBg="1"/>
      <p:bldP spid="9" grpId="0" animBg="1"/>
      <p:bldP spid="9" grpId="1" animBg="1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914919" y="1873650"/>
            <a:ext cx="2124994" cy="2929937"/>
            <a:chOff x="8914919" y="2804188"/>
            <a:chExt cx="1408280" cy="1999399"/>
          </a:xfrm>
        </p:grpSpPr>
        <p:sp>
          <p:nvSpPr>
            <p:cNvPr id="12" name="Diagonal Stripe 11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solidFill>
              <a:srgbClr val="22FF1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solidFill>
              <a:srgbClr val="22FF1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solidFill>
              <a:srgbClr val="22FF1A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gonal Stripe 10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solidFill>
              <a:srgbClr val="22FF1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>
              <a:solidFill>
                <a:srgbClr val="22FF1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>
              <a:solidFill>
                <a:srgbClr val="22FF1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777" y="618941"/>
            <a:ext cx="10442712" cy="1278529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latin typeface="+mn-lt"/>
              </a:rPr>
              <a:t>Perfect form</a:t>
            </a:r>
            <a:r>
              <a:rPr lang="en-GB" sz="7200" b="1" dirty="0"/>
              <a:t> </a:t>
            </a:r>
            <a:r>
              <a:rPr lang="en-GB" sz="5400" b="1" dirty="0">
                <a:latin typeface="+mn-lt"/>
              </a:rPr>
              <a:t>of </a:t>
            </a:r>
            <a:r>
              <a:rPr lang="en-GB" sz="5400" b="1" dirty="0">
                <a:solidFill>
                  <a:srgbClr val="0000FF"/>
                </a:solidFill>
                <a:latin typeface="+mn-lt"/>
              </a:rPr>
              <a:t>verbs</a:t>
            </a:r>
            <a:r>
              <a:rPr lang="en-GB" sz="5400" b="1" dirty="0">
                <a:latin typeface="+mn-lt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75777" y="2535071"/>
            <a:ext cx="7047250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Calibri Light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Calibri Light"/>
              </a:rPr>
              <a:t>has</a:t>
            </a:r>
            <a:r>
              <a:rPr lang="en-GB" sz="2800" i="1" dirty="0">
                <a:solidFill>
                  <a:srgbClr val="0000FF"/>
                </a:solidFill>
                <a:latin typeface="Calibri Light"/>
              </a:rPr>
              <a:t> won </a:t>
            </a:r>
            <a:r>
              <a:rPr lang="en-GB" sz="2800" i="1" dirty="0">
                <a:solidFill>
                  <a:prstClr val="black"/>
                </a:solidFill>
                <a:latin typeface="Calibri Light"/>
              </a:rPr>
              <a:t>all of her fights in this competition.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777" y="3408409"/>
            <a:ext cx="4233147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800" i="1" dirty="0">
                <a:solidFill>
                  <a:srgbClr val="FF0000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achieved</a:t>
            </a: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 a top score.</a:t>
            </a:r>
            <a:endParaRPr lang="en-GB" sz="2800" i="1" dirty="0">
              <a:solidFill>
                <a:prstClr val="black"/>
              </a:solidFill>
              <a:latin typeface="Calibri Ligh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777" y="4348560"/>
            <a:ext cx="3518912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tried</a:t>
            </a: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 our best.</a:t>
            </a:r>
            <a:endParaRPr lang="en-GB" sz="2800" i="1" dirty="0">
              <a:solidFill>
                <a:prstClr val="black"/>
              </a:solidFill>
              <a:latin typeface="Calibri Light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1200" y="251496"/>
            <a:ext cx="84388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ea typeface="MS Mincho"/>
                <a:cs typeface="Times New Roman" panose="02020603050405020304" pitchFamily="18" charset="0"/>
              </a:rPr>
              <a:t>Perfect form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perfect form of the past tense suggests that 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 past action is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still affecting the present.</a:t>
            </a:r>
            <a:endParaRPr lang="en-GB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585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26906"/>
              </p:ext>
            </p:extLst>
          </p:nvPr>
        </p:nvGraphicFramePr>
        <p:xfrm>
          <a:off x="898785" y="2758722"/>
          <a:ext cx="7968681" cy="3023702"/>
        </p:xfrm>
        <a:graphic>
          <a:graphicData uri="http://schemas.openxmlformats.org/drawingml/2006/table">
            <a:tbl>
              <a:tblPr firstRow="1" firstCol="1" bandRow="1"/>
              <a:tblGrid>
                <a:gridCol w="3983872">
                  <a:extLst>
                    <a:ext uri="{9D8B030D-6E8A-4147-A177-3AD203B41FA5}">
                      <a16:colId xmlns:a16="http://schemas.microsoft.com/office/drawing/2014/main" val="4031140314"/>
                    </a:ext>
                  </a:extLst>
                </a:gridCol>
                <a:gridCol w="3984809">
                  <a:extLst>
                    <a:ext uri="{9D8B030D-6E8A-4147-A177-3AD203B41FA5}">
                      <a16:colId xmlns:a16="http://schemas.microsoft.com/office/drawing/2014/main" val="1136001904"/>
                    </a:ext>
                  </a:extLst>
                </a:gridCol>
              </a:tblGrid>
              <a:tr h="58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Simple past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Perfect form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24048"/>
                  </a:ext>
                </a:extLst>
              </a:tr>
              <a:tr h="243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556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35324" y="3085082"/>
            <a:ext cx="3700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punctured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the ball.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0174" y="5066682"/>
            <a:ext cx="3629820" cy="702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horrible day 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0589" y="3983523"/>
            <a:ext cx="27957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injured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my knee.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0515" y="3128261"/>
            <a:ext cx="40046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punctured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the ball.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0515" y="5066682"/>
            <a:ext cx="4286250" cy="702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horrible day.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1356" y="4052820"/>
            <a:ext cx="35685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injured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my knee.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4499" y="1505774"/>
            <a:ext cx="3960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still affecting the present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 </a:t>
            </a:r>
            <a:endParaRPr lang="en-GB" sz="28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268235" y="2242998"/>
            <a:ext cx="2219030" cy="995632"/>
          </a:xfrm>
          <a:prstGeom prst="wedgeRoundRectCallout">
            <a:avLst>
              <a:gd name="adj1" fmla="val -73245"/>
              <a:gd name="adj2" fmla="val 821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Ali punctured the ball </a:t>
            </a:r>
            <a:r>
              <a:rPr lang="en-GB" sz="2000" i="1" dirty="0">
                <a:solidFill>
                  <a:schemeClr val="tx1"/>
                </a:solidFill>
              </a:rPr>
              <a:t>in the past </a:t>
            </a:r>
            <a:r>
              <a:rPr lang="en-GB" sz="2000" dirty="0">
                <a:solidFill>
                  <a:schemeClr val="tx1"/>
                </a:solidFill>
              </a:rPr>
              <a:t>and it is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flat.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9265376" y="3726555"/>
            <a:ext cx="2219030" cy="995632"/>
          </a:xfrm>
          <a:prstGeom prst="wedgeRoundRectCallout">
            <a:avLst>
              <a:gd name="adj1" fmla="val -83373"/>
              <a:gd name="adj2" fmla="val 288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injured my knee </a:t>
            </a:r>
            <a:r>
              <a:rPr lang="en-GB" sz="2000" i="1" dirty="0">
                <a:solidFill>
                  <a:schemeClr val="tx1"/>
                </a:solidFill>
              </a:rPr>
              <a:t>in the past </a:t>
            </a:r>
            <a:r>
              <a:rPr lang="en-GB" sz="2000" dirty="0">
                <a:solidFill>
                  <a:schemeClr val="tx1"/>
                </a:solidFill>
              </a:rPr>
              <a:t>and it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hurts!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9241841" y="5080232"/>
            <a:ext cx="2468895" cy="1135119"/>
          </a:xfrm>
          <a:prstGeom prst="wedgeRoundRectCallout">
            <a:avLst>
              <a:gd name="adj1" fmla="val -60781"/>
              <a:gd name="adj2" fmla="val -786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We had a horrible day </a:t>
            </a:r>
            <a:r>
              <a:rPr lang="en-GB" sz="2000" i="1" dirty="0">
                <a:solidFill>
                  <a:schemeClr val="tx1"/>
                </a:solidFill>
              </a:rPr>
              <a:t>in the past </a:t>
            </a:r>
            <a:r>
              <a:rPr lang="en-GB" sz="2000" dirty="0">
                <a:solidFill>
                  <a:schemeClr val="tx1"/>
                </a:solidFill>
              </a:rPr>
              <a:t>and we are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in it!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80174" y="553293"/>
            <a:ext cx="1508872" cy="2288620"/>
            <a:chOff x="8914919" y="2804188"/>
            <a:chExt cx="1408280" cy="1999399"/>
          </a:xfrm>
          <a:solidFill>
            <a:srgbClr val="000090"/>
          </a:solidFill>
        </p:grpSpPr>
        <p:sp>
          <p:nvSpPr>
            <p:cNvPr id="19" name="Diagonal Stripe 18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grp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iagonal Stripe 22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grpFill/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grpFill/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37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184" y="805342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Perfect Form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MS Mincho"/>
                <a:cs typeface="Times New Roman" panose="02020603050405020304" pitchFamily="18" charset="0"/>
              </a:rPr>
              <a:t>The perfect form is created using the verb ‘</a:t>
            </a:r>
            <a:r>
              <a:rPr lang="en-GB" sz="2400" dirty="0">
                <a:solidFill>
                  <a:srgbClr val="FF0000"/>
                </a:solidFill>
                <a:ea typeface="MS Mincho"/>
                <a:cs typeface="Times New Roman" panose="02020603050405020304" pitchFamily="18" charset="0"/>
              </a:rPr>
              <a:t>have</a:t>
            </a:r>
            <a:r>
              <a:rPr lang="en-GB" sz="2400" dirty="0">
                <a:ea typeface="MS Mincho"/>
                <a:cs typeface="Times New Roman" panose="02020603050405020304" pitchFamily="18" charset="0"/>
              </a:rPr>
              <a:t>/</a:t>
            </a:r>
            <a:r>
              <a:rPr lang="en-GB" sz="2400" dirty="0">
                <a:solidFill>
                  <a:srgbClr val="FF0000"/>
                </a:solidFill>
                <a:ea typeface="MS Mincho"/>
                <a:cs typeface="Times New Roman" panose="02020603050405020304" pitchFamily="18" charset="0"/>
              </a:rPr>
              <a:t>has</a:t>
            </a:r>
            <a:r>
              <a:rPr lang="en-GB" sz="2400" dirty="0">
                <a:ea typeface="MS Mincho"/>
                <a:cs typeface="Times New Roman" panose="02020603050405020304" pitchFamily="18" charset="0"/>
              </a:rPr>
              <a:t>’.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7832" y="1919462"/>
            <a:ext cx="63552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Omar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collected </a:t>
            </a:r>
            <a:r>
              <a:rPr lang="en-GB" sz="2400" i="1" dirty="0">
                <a:latin typeface="+mj-lt"/>
              </a:rPr>
              <a:t>four trophies.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She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skated </a:t>
            </a:r>
            <a:r>
              <a:rPr lang="en-GB" sz="2400" i="1" dirty="0">
                <a:latin typeface="+mj-lt"/>
              </a:rPr>
              <a:t>here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for years.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have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picked </a:t>
            </a:r>
            <a:r>
              <a:rPr lang="en-GB" sz="2400" i="1" dirty="0">
                <a:latin typeface="+mj-lt"/>
              </a:rPr>
              <a:t>our teams already.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Ali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taken </a:t>
            </a:r>
            <a:r>
              <a:rPr lang="en-GB" sz="2400" i="1" dirty="0">
                <a:latin typeface="+mj-lt"/>
              </a:rPr>
              <a:t>the last drink.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I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have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forgotten </a:t>
            </a:r>
            <a:r>
              <a:rPr lang="en-GB" sz="2400" i="1" dirty="0">
                <a:latin typeface="+mj-lt"/>
              </a:rPr>
              <a:t>my kit.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Tom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swum</a:t>
            </a:r>
            <a:r>
              <a:rPr lang="en-GB" sz="2400" i="1" dirty="0">
                <a:latin typeface="+mj-lt"/>
              </a:rPr>
              <a:t> in three competitions.</a:t>
            </a:r>
          </a:p>
          <a:p>
            <a:pPr algn="ctr">
              <a:lnSpc>
                <a:spcPct val="150000"/>
              </a:lnSpc>
            </a:pPr>
            <a:endParaRPr lang="en-GB" sz="2400" i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232246" y="2175446"/>
            <a:ext cx="2124994" cy="2929937"/>
            <a:chOff x="8914919" y="2804188"/>
            <a:chExt cx="1408280" cy="1999399"/>
          </a:xfrm>
        </p:grpSpPr>
        <p:sp>
          <p:nvSpPr>
            <p:cNvPr id="8" name="Diagonal Stripe 7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solidFill>
              <a:srgbClr val="FF33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solidFill>
              <a:srgbClr val="FF33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solidFill>
              <a:srgbClr val="FF33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gonal Stripe 10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solidFill>
              <a:srgbClr val="FF33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>
              <a:solidFill>
                <a:srgbClr val="FF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>
              <a:solidFill>
                <a:srgbClr val="FF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61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Verbs</a:t>
            </a:r>
            <a:r>
              <a:rPr lang="en-GB" sz="3200" dirty="0"/>
              <a:t> indicate that someone or something is </a:t>
            </a:r>
          </a:p>
          <a:p>
            <a:pPr algn="ctr"/>
            <a:r>
              <a:rPr lang="en-GB" sz="3200" dirty="0"/>
              <a:t>doing, feeling or being.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97329" y="4937402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dirty="0">
                <a:solidFill>
                  <a:srgbClr val="0000FF"/>
                </a:solidFill>
              </a:rPr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0625" l="0" r="97048">
                        <a14:foregroundMark x1="73063" y1="38750" x2="73063" y2="38750"/>
                        <a14:foregroundMark x1="67897" y1="50625" x2="67897" y2="50625"/>
                        <a14:foregroundMark x1="72694" y1="60000" x2="72694" y2="60000"/>
                        <a14:foregroundMark x1="22140" y1="56875" x2="22140" y2="56875"/>
                        <a14:foregroundMark x1="18081" y1="31875" x2="18081" y2="31875"/>
                        <a14:foregroundMark x1="73801" y1="14375" x2="73801" y2="14375"/>
                        <a14:foregroundMark x1="66790" y1="55000" x2="66790" y2="55000"/>
                        <a14:foregroundMark x1="66790" y1="55000" x2="66790" y2="55000"/>
                        <a14:foregroundMark x1="67159" y1="63750" x2="67159" y2="63750"/>
                        <a14:foregroundMark x1="67159" y1="63750" x2="67159" y2="63750"/>
                        <a14:foregroundMark x1="93358" y1="46875" x2="93358" y2="46875"/>
                        <a14:foregroundMark x1="93358" y1="46875" x2="93358" y2="46875"/>
                        <a14:foregroundMark x1="97048" y1="49375" x2="97048" y2="49375"/>
                        <a14:foregroundMark x1="59041" y1="5625" x2="59041" y2="5625"/>
                        <a14:foregroundMark x1="59041" y1="5625" x2="59041" y2="5625"/>
                        <a14:foregroundMark x1="5166" y1="59375" x2="5166" y2="59375"/>
                        <a14:foregroundMark x1="5166" y1="59375" x2="5166" y2="59375"/>
                        <a14:foregroundMark x1="60517" y1="60000" x2="60517" y2="60000"/>
                        <a14:foregroundMark x1="60517" y1="60000" x2="60517" y2="60000"/>
                        <a14:foregroundMark x1="58303" y1="50000" x2="58303" y2="50000"/>
                        <a14:foregroundMark x1="58303" y1="50000" x2="58303" y2="50000"/>
                        <a14:foregroundMark x1="28413" y1="91250" x2="28413" y2="91250"/>
                        <a14:foregroundMark x1="369" y1="71250" x2="369" y2="71250"/>
                        <a14:foregroundMark x1="62731" y1="40625" x2="62731" y2="40625"/>
                        <a14:backgroundMark x1="28044" y1="96250" x2="28044" y2="9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1272" y="2592916"/>
            <a:ext cx="3436620" cy="19488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78401" y="2514967"/>
            <a:ext cx="3193778" cy="779639"/>
          </a:xfrm>
          <a:prstGeom prst="wedgeRoundRectCallout">
            <a:avLst>
              <a:gd name="adj1" fmla="val 60654"/>
              <a:gd name="adj2" fmla="val -3750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Omar loves his cat.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231525" y="2491319"/>
            <a:ext cx="4375728" cy="779639"/>
          </a:xfrm>
          <a:prstGeom prst="wedgeRoundRectCallout">
            <a:avLst>
              <a:gd name="adj1" fmla="val -60610"/>
              <a:gd name="adj2" fmla="val -524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Omar’s cat sleeps all day long.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257393" y="4038024"/>
            <a:ext cx="2403134" cy="779639"/>
          </a:xfrm>
          <a:prstGeom prst="wedgeRoundRectCallout">
            <a:avLst>
              <a:gd name="adj1" fmla="val 60654"/>
              <a:gd name="adj2" fmla="val -3750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 </a:t>
            </a:r>
            <a:r>
              <a:rPr lang="en-US" sz="2400" dirty="0" err="1"/>
              <a:t>sympathise</a:t>
            </a:r>
            <a:r>
              <a:rPr lang="en-US" sz="2400" dirty="0"/>
              <a:t>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956410" y="3976653"/>
            <a:ext cx="4375728" cy="779639"/>
          </a:xfrm>
          <a:prstGeom prst="wedgeRoundRectCallout">
            <a:avLst>
              <a:gd name="adj1" fmla="val -39633"/>
              <a:gd name="adj2" fmla="val -9395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 absolutely adore my budgie.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828414" y="1911375"/>
            <a:ext cx="1821707" cy="2654792"/>
            <a:chOff x="8828414" y="1911375"/>
            <a:chExt cx="1821707" cy="265479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9480746" y="2326344"/>
              <a:ext cx="188609" cy="42754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9103528" y="3055685"/>
              <a:ext cx="716714" cy="1257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9304711" y="2376644"/>
              <a:ext cx="1081358" cy="189880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828414" y="4553593"/>
              <a:ext cx="716714" cy="1257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631633" y="1911375"/>
              <a:ext cx="1018488" cy="461665"/>
            </a:xfrm>
            <a:prstGeom prst="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verbs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21184" y="1900302"/>
            <a:ext cx="2110908" cy="2730241"/>
            <a:chOff x="1221184" y="1900302"/>
            <a:chExt cx="2110908" cy="2730241"/>
          </a:xfrm>
        </p:grpSpPr>
        <p:sp>
          <p:nvSpPr>
            <p:cNvPr id="18" name="TextBox 17"/>
            <p:cNvSpPr txBox="1"/>
            <p:nvPr/>
          </p:nvSpPr>
          <p:spPr>
            <a:xfrm>
              <a:off x="1221184" y="1900302"/>
              <a:ext cx="1054698" cy="461665"/>
            </a:xfrm>
            <a:prstGeom prst="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verbs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925326" y="2340421"/>
              <a:ext cx="262538" cy="400893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812160" y="3107487"/>
              <a:ext cx="716714" cy="1257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398734" y="2341923"/>
              <a:ext cx="751409" cy="202154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801099" y="4627539"/>
              <a:ext cx="1530993" cy="300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Callout 32"/>
          <p:cNvSpPr/>
          <p:nvPr/>
        </p:nvSpPr>
        <p:spPr>
          <a:xfrm>
            <a:off x="7506639" y="5470052"/>
            <a:ext cx="3583570" cy="628743"/>
          </a:xfrm>
          <a:prstGeom prst="wedgeEllipseCallout">
            <a:avLst>
              <a:gd name="adj1" fmla="val -62099"/>
              <a:gd name="adj2" fmla="val -3233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Can you spot these? </a:t>
            </a:r>
          </a:p>
        </p:txBody>
      </p:sp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 animBg="1"/>
      <p:bldP spid="11" grpId="0" animBg="1"/>
      <p:bldP spid="1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444" y="373344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ea typeface="MS Mincho"/>
                <a:cs typeface="Times New Roman" panose="02020603050405020304" pitchFamily="18" charset="0"/>
              </a:rPr>
              <a:t>Perfect form</a:t>
            </a:r>
          </a:p>
          <a:p>
            <a:pPr algn="ctr">
              <a:spcAft>
                <a:spcPts val="0"/>
              </a:spcAft>
            </a:pP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Change these sentences into the 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simple past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  <a:tabLst>
                <a:tab pos="6031230" algn="r"/>
              </a:tabLst>
            </a:pPr>
            <a:endParaRPr lang="en-GB" sz="28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76212"/>
              </p:ext>
            </p:extLst>
          </p:nvPr>
        </p:nvGraphicFramePr>
        <p:xfrm>
          <a:off x="937135" y="3946228"/>
          <a:ext cx="10368175" cy="2147964"/>
        </p:xfrm>
        <a:graphic>
          <a:graphicData uri="http://schemas.openxmlformats.org/drawingml/2006/table">
            <a:tbl>
              <a:tblPr firstRow="1" firstCol="1" bandRow="1"/>
              <a:tblGrid>
                <a:gridCol w="5183478">
                  <a:extLst>
                    <a:ext uri="{9D8B030D-6E8A-4147-A177-3AD203B41FA5}">
                      <a16:colId xmlns:a16="http://schemas.microsoft.com/office/drawing/2014/main" val="4031140314"/>
                    </a:ext>
                  </a:extLst>
                </a:gridCol>
                <a:gridCol w="5184697">
                  <a:extLst>
                    <a:ext uri="{9D8B030D-6E8A-4147-A177-3AD203B41FA5}">
                      <a16:colId xmlns:a16="http://schemas.microsoft.com/office/drawing/2014/main" val="1136001904"/>
                    </a:ext>
                  </a:extLst>
                </a:gridCol>
              </a:tblGrid>
              <a:tr h="415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Simple past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Perfect form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24048"/>
                  </a:ext>
                </a:extLst>
              </a:tr>
              <a:tr h="1721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5560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325513" y="1609200"/>
            <a:ext cx="3503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and then the 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perfect form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243" y="2161066"/>
            <a:ext cx="329154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Omar balances carefully .</a:t>
            </a:r>
            <a:endParaRPr lang="en-GB" sz="2400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53910" y="4319092"/>
            <a:ext cx="370032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Omar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balanced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carefully.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7278" y="4319092"/>
            <a:ext cx="42673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Omar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balanced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carefully.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43884" y="2827363"/>
            <a:ext cx="254704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Ali catches the ball.</a:t>
            </a:r>
            <a:endParaRPr lang="en-GB" sz="2400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05326" y="4837765"/>
            <a:ext cx="43878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caught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the ball.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6235" y="4844667"/>
            <a:ext cx="51693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caught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the ball.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86733" y="2281477"/>
            <a:ext cx="236635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We ride our bikes.</a:t>
            </a:r>
            <a:endParaRPr lang="en-GB" sz="2400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10144" y="5367352"/>
            <a:ext cx="43878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rode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our bikes.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23912" y="5430620"/>
            <a:ext cx="51693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ridden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our bikes.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598" y="681120"/>
            <a:ext cx="209708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Perfect Form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has</a:t>
            </a:r>
            <a:r>
              <a:rPr lang="en-GB" dirty="0"/>
              <a:t>/</a:t>
            </a:r>
            <a:r>
              <a:rPr lang="en-GB" dirty="0">
                <a:solidFill>
                  <a:srgbClr val="FF0000"/>
                </a:solidFill>
              </a:rPr>
              <a:t>have</a:t>
            </a:r>
            <a:r>
              <a:rPr lang="en-GB" dirty="0"/>
              <a:t> + </a:t>
            </a:r>
            <a:r>
              <a:rPr lang="en-GB" dirty="0">
                <a:solidFill>
                  <a:srgbClr val="0000FF"/>
                </a:solidFill>
              </a:rPr>
              <a:t>verb-</a:t>
            </a:r>
            <a:r>
              <a:rPr lang="en-GB" i="1" dirty="0" err="1">
                <a:solidFill>
                  <a:srgbClr val="0000FF"/>
                </a:solidFill>
              </a:rPr>
              <a:t>ed</a:t>
            </a:r>
            <a:endParaRPr lang="en-GB" i="1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54285" y="855089"/>
            <a:ext cx="1850163" cy="2929936"/>
            <a:chOff x="8975884" y="867663"/>
            <a:chExt cx="1850163" cy="2929936"/>
          </a:xfrm>
        </p:grpSpPr>
        <p:sp>
          <p:nvSpPr>
            <p:cNvPr id="17" name="Diagonal Stripe 16"/>
            <p:cNvSpPr/>
            <p:nvPr/>
          </p:nvSpPr>
          <p:spPr>
            <a:xfrm rot="10800000">
              <a:off x="9096605" y="2454387"/>
              <a:ext cx="1060215" cy="352319"/>
            </a:xfrm>
            <a:prstGeom prst="diagStrip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9782522" y="1844309"/>
              <a:ext cx="1043525" cy="1197772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294602">
              <a:off x="10067120" y="867663"/>
              <a:ext cx="607142" cy="1124063"/>
            </a:xfrm>
            <a:prstGeom prst="ellipse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iagonal Stripe 27"/>
            <p:cNvSpPr/>
            <p:nvPr/>
          </p:nvSpPr>
          <p:spPr>
            <a:xfrm rot="13233127">
              <a:off x="8975884" y="1807853"/>
              <a:ext cx="1385041" cy="442254"/>
            </a:xfrm>
            <a:prstGeom prst="diagStrip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9839442" y="3042083"/>
              <a:ext cx="351004" cy="700237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477339" y="3007426"/>
              <a:ext cx="234880" cy="790173"/>
            </a:xfrm>
            <a:prstGeom prst="line">
              <a:avLst/>
            </a:prstGeom>
            <a:ln w="76200" cmpd="sng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01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18" grpId="0"/>
      <p:bldP spid="19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9391" y="1108084"/>
            <a:ext cx="542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Perfect form of past tense </a:t>
            </a:r>
            <a:endParaRPr lang="en-GB" sz="4800" b="1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Turn these verbs into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perfect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form.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94980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74699" y="3612279"/>
            <a:ext cx="412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Omar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800" i="1" dirty="0">
                <a:latin typeface="+mj-lt"/>
              </a:rPr>
              <a:t> cross with 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8748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The teacher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shouted</a:t>
            </a:r>
            <a:r>
              <a:rPr lang="en-GB" sz="2800" i="1" dirty="0">
                <a:latin typeface="+mj-lt"/>
              </a:rPr>
              <a:t>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6353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sulked 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all evening.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765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day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sucked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31063" y="792214"/>
            <a:ext cx="1672333" cy="2099998"/>
            <a:chOff x="8914919" y="2804188"/>
            <a:chExt cx="1408280" cy="1999399"/>
          </a:xfrm>
          <a:solidFill>
            <a:schemeClr val="accent4">
              <a:lumMod val="75000"/>
            </a:schemeClr>
          </a:solidFill>
        </p:grpSpPr>
        <p:sp>
          <p:nvSpPr>
            <p:cNvPr id="23" name="Diagonal Stripe 22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grp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gonal Stripe 25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grpFill/>
            <a:ln w="76200" cmpd="sng">
              <a:solidFill>
                <a:srgbClr val="BF9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grpFill/>
            <a:ln w="762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59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Turn these verbs into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perfect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form.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61196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 form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4995" y="3612279"/>
            <a:ext cx="407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Omar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800" i="1" dirty="0">
                <a:latin typeface="+mj-lt"/>
              </a:rPr>
              <a:t> cross with 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8748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The teacher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shouted</a:t>
            </a:r>
            <a:r>
              <a:rPr lang="en-GB" sz="2800" i="1" dirty="0">
                <a:latin typeface="+mj-lt"/>
              </a:rPr>
              <a:t>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6353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sulked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all evening.</a:t>
            </a:r>
            <a:endParaRPr lang="en-GB" sz="2800" i="1" dirty="0">
              <a:latin typeface="+mj-lt"/>
            </a:endParaRP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4168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Omar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been</a:t>
            </a:r>
            <a:r>
              <a:rPr lang="en-GB" sz="2800" i="1" dirty="0">
                <a:latin typeface="+mj-lt"/>
              </a:rPr>
              <a:t> cross.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1773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The teacher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shouted</a:t>
            </a:r>
            <a:r>
              <a:rPr lang="en-GB" sz="2800" i="1" dirty="0">
                <a:latin typeface="+mj-lt"/>
              </a:rPr>
              <a:t>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9378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have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sulked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all evening.</a:t>
            </a:r>
            <a:endParaRPr lang="en-GB" sz="2800" i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1117" y="1145808"/>
            <a:ext cx="86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Perfect form of past tense </a:t>
            </a:r>
            <a:endParaRPr lang="en-GB" sz="48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31063" y="792214"/>
            <a:ext cx="1672333" cy="2099998"/>
            <a:chOff x="8914919" y="2804188"/>
            <a:chExt cx="1408280" cy="1999399"/>
          </a:xfrm>
          <a:solidFill>
            <a:schemeClr val="accent4">
              <a:lumMod val="75000"/>
            </a:schemeClr>
          </a:solidFill>
        </p:grpSpPr>
        <p:sp>
          <p:nvSpPr>
            <p:cNvPr id="21" name="Diagonal Stripe 20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grp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iagonal Stripe 23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grpFill/>
            <a:ln w="76200" cmpd="sng">
              <a:solidFill>
                <a:srgbClr val="BF9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grpFill/>
            <a:ln w="762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70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8111" y="2405575"/>
            <a:ext cx="5528604" cy="1104388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+mn-lt"/>
              </a:rPr>
              <a:t>End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344667" y="2615565"/>
            <a:ext cx="2124994" cy="2929937"/>
            <a:chOff x="8914919" y="2804188"/>
            <a:chExt cx="1408280" cy="1999399"/>
          </a:xfrm>
        </p:grpSpPr>
        <p:sp>
          <p:nvSpPr>
            <p:cNvPr id="6" name="Diagonal Stripe 5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solidFill>
              <a:srgbClr val="FF33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solidFill>
              <a:srgbClr val="FF33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solidFill>
              <a:srgbClr val="FF33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agonal Stripe 8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solidFill>
              <a:srgbClr val="FF33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>
              <a:solidFill>
                <a:srgbClr val="FF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>
              <a:solidFill>
                <a:srgbClr val="FF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542456" y="1911375"/>
            <a:ext cx="1850163" cy="2929936"/>
            <a:chOff x="8975884" y="867663"/>
            <a:chExt cx="1850163" cy="2929936"/>
          </a:xfrm>
        </p:grpSpPr>
        <p:sp>
          <p:nvSpPr>
            <p:cNvPr id="13" name="Diagonal Stripe 12"/>
            <p:cNvSpPr/>
            <p:nvPr/>
          </p:nvSpPr>
          <p:spPr>
            <a:xfrm rot="10800000">
              <a:off x="9096605" y="2454387"/>
              <a:ext cx="1060215" cy="352319"/>
            </a:xfrm>
            <a:prstGeom prst="diagStrip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9782522" y="1844309"/>
              <a:ext cx="1043525" cy="1197772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294602">
              <a:off x="10067120" y="867663"/>
              <a:ext cx="607142" cy="1124063"/>
            </a:xfrm>
            <a:prstGeom prst="ellipse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gonal Stripe 16"/>
            <p:cNvSpPr/>
            <p:nvPr/>
          </p:nvSpPr>
          <p:spPr>
            <a:xfrm rot="13233127">
              <a:off x="8975884" y="1807853"/>
              <a:ext cx="1385041" cy="442254"/>
            </a:xfrm>
            <a:prstGeom prst="diagStrip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9839442" y="3042083"/>
              <a:ext cx="351004" cy="700237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477339" y="3007426"/>
              <a:ext cx="234880" cy="790173"/>
            </a:xfrm>
            <a:prstGeom prst="line">
              <a:avLst/>
            </a:prstGeom>
            <a:ln w="76200" cmpd="sng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932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601550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</a:rPr>
              <a:t>Verbs</a:t>
            </a:r>
            <a:r>
              <a:rPr lang="en-GB" sz="3600" dirty="0"/>
              <a:t> have a </a:t>
            </a:r>
            <a:r>
              <a:rPr lang="en-GB" sz="3200" b="1" dirty="0"/>
              <a:t>tense</a:t>
            </a:r>
            <a:r>
              <a:rPr lang="en-GB" sz="3600" dirty="0"/>
              <a:t>. 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8500892" y="2263533"/>
            <a:ext cx="3117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In the </a:t>
            </a:r>
            <a:r>
              <a:rPr lang="en-GB" sz="2800" b="1" dirty="0"/>
              <a:t>past</a:t>
            </a:r>
            <a:endParaRPr lang="en-GB" sz="2800" dirty="0"/>
          </a:p>
          <a:p>
            <a:pPr algn="ctr">
              <a:lnSpc>
                <a:spcPct val="150000"/>
              </a:lnSpc>
            </a:pPr>
            <a:r>
              <a:rPr lang="en-GB" sz="2800" dirty="0"/>
              <a:t>or in the </a:t>
            </a:r>
            <a:r>
              <a:rPr lang="en-GB" sz="2800" b="1" dirty="0"/>
              <a:t>present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132256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They can tell us </a:t>
            </a:r>
            <a:r>
              <a:rPr lang="en-GB" sz="2800" b="1" i="1" dirty="0"/>
              <a:t>when</a:t>
            </a:r>
            <a:r>
              <a:rPr lang="en-GB" sz="2800" dirty="0"/>
              <a:t> the action happened. </a:t>
            </a:r>
            <a:endParaRPr lang="en-GB" sz="72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0625" l="0" r="97048">
                        <a14:foregroundMark x1="73063" y1="38750" x2="73063" y2="38750"/>
                        <a14:foregroundMark x1="67897" y1="50625" x2="67897" y2="50625"/>
                        <a14:foregroundMark x1="72694" y1="60000" x2="72694" y2="60000"/>
                        <a14:foregroundMark x1="22140" y1="56875" x2="22140" y2="56875"/>
                        <a14:foregroundMark x1="18081" y1="31875" x2="18081" y2="31875"/>
                        <a14:foregroundMark x1="73801" y1="14375" x2="73801" y2="14375"/>
                        <a14:foregroundMark x1="66790" y1="55000" x2="66790" y2="55000"/>
                        <a14:foregroundMark x1="66790" y1="55000" x2="66790" y2="55000"/>
                        <a14:foregroundMark x1="67159" y1="63750" x2="67159" y2="63750"/>
                        <a14:foregroundMark x1="67159" y1="63750" x2="67159" y2="63750"/>
                        <a14:foregroundMark x1="93358" y1="46875" x2="93358" y2="46875"/>
                        <a14:foregroundMark x1="93358" y1="46875" x2="93358" y2="46875"/>
                        <a14:foregroundMark x1="97048" y1="49375" x2="97048" y2="49375"/>
                        <a14:foregroundMark x1="59041" y1="5625" x2="59041" y2="5625"/>
                        <a14:foregroundMark x1="59041" y1="5625" x2="59041" y2="5625"/>
                        <a14:foregroundMark x1="5166" y1="59375" x2="5166" y2="59375"/>
                        <a14:foregroundMark x1="5166" y1="59375" x2="5166" y2="59375"/>
                        <a14:foregroundMark x1="60517" y1="60000" x2="60517" y2="60000"/>
                        <a14:foregroundMark x1="60517" y1="60000" x2="60517" y2="60000"/>
                        <a14:foregroundMark x1="58303" y1="50000" x2="58303" y2="50000"/>
                        <a14:foregroundMark x1="58303" y1="50000" x2="58303" y2="50000"/>
                        <a14:foregroundMark x1="28413" y1="91250" x2="28413" y2="91250"/>
                        <a14:foregroundMark x1="369" y1="71250" x2="369" y2="71250"/>
                        <a14:foregroundMark x1="62731" y1="40625" x2="62731" y2="40625"/>
                        <a14:backgroundMark x1="28044" y1="96250" x2="28044" y2="9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7284" y="2240820"/>
            <a:ext cx="3436620" cy="19488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4308" y="3740074"/>
            <a:ext cx="1840230" cy="1817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251504" y="2051200"/>
            <a:ext cx="4375728" cy="779639"/>
          </a:xfrm>
          <a:prstGeom prst="wedgeRoundRectCallout">
            <a:avLst>
              <a:gd name="adj1" fmla="val -60610"/>
              <a:gd name="adj2" fmla="val -524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Omar’s cat caught a mouse.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545105" y="3511382"/>
            <a:ext cx="2781865" cy="779639"/>
          </a:xfrm>
          <a:prstGeom prst="wedgeRoundRectCallout">
            <a:avLst>
              <a:gd name="adj1" fmla="val 60006"/>
              <a:gd name="adj2" fmla="val 3346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2400" dirty="0"/>
              <a:t>My budgie sings all day long.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395708" y="4363467"/>
            <a:ext cx="3470404" cy="955688"/>
          </a:xfrm>
          <a:prstGeom prst="wedgeEllipseCallout">
            <a:avLst>
              <a:gd name="adj1" fmla="val 17165"/>
              <a:gd name="adj2" fmla="val -833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Write a sentence in the present tense.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5383157" y="5004784"/>
            <a:ext cx="3470404" cy="1270058"/>
          </a:xfrm>
          <a:prstGeom prst="wedgeEllipseCallout">
            <a:avLst>
              <a:gd name="adj1" fmla="val 41440"/>
              <a:gd name="adj2" fmla="val -7973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Ask your partner to rewrite it in the past tense.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9750" y="5366497"/>
            <a:ext cx="413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play football every Saturday.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932" y="5875505"/>
            <a:ext cx="487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played football every Saturday.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49990" y="5092809"/>
            <a:ext cx="1609463" cy="461665"/>
          </a:xfrm>
          <a:prstGeom prst="rect">
            <a:avLst/>
          </a:prstGeom>
          <a:solidFill>
            <a:srgbClr val="FFFF00"/>
          </a:solidFill>
          <a:ln w="127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3" grpId="0"/>
      <p:bldP spid="3" grpId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114580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</a:rPr>
              <a:t>Verbs</a:t>
            </a:r>
            <a:r>
              <a:rPr lang="en-GB" sz="3600" dirty="0"/>
              <a:t> have a </a:t>
            </a:r>
            <a:r>
              <a:rPr lang="en-GB" sz="3600" b="1" dirty="0"/>
              <a:t>tense</a:t>
            </a:r>
            <a:r>
              <a:rPr lang="en-GB" sz="3600" dirty="0"/>
              <a:t>. </a:t>
            </a:r>
            <a:endParaRPr lang="en-GB" sz="54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1709872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They can tell us </a:t>
            </a:r>
            <a:r>
              <a:rPr lang="en-GB" sz="2800" i="1" dirty="0"/>
              <a:t>when</a:t>
            </a:r>
            <a:r>
              <a:rPr lang="en-GB" sz="2800" dirty="0"/>
              <a:t> the action happened. </a:t>
            </a:r>
            <a:endParaRPr lang="en-GB" sz="7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78144"/>
              </p:ext>
            </p:extLst>
          </p:nvPr>
        </p:nvGraphicFramePr>
        <p:xfrm>
          <a:off x="998714" y="2496212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 tense</a:t>
                      </a:r>
                      <a:endParaRPr lang="en-GB" sz="2800" dirty="0"/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tense</a:t>
                      </a:r>
                      <a:endParaRPr lang="en-GB" sz="28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8275" y="3754151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carries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 bag.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7566" y="4299665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eat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an ice-cream.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0911" y="4867928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You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do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not have to smile.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2784" y="3233787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The sheep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walks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5880" y="3741577"/>
            <a:ext cx="3780437" cy="52322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 bag.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6061" y="4337389"/>
            <a:ext cx="3802832" cy="52322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ate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an ice-cream.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6141" y="4905652"/>
            <a:ext cx="3957983" cy="52322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You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did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not have to smile.</a:t>
            </a:r>
            <a:endParaRPr lang="en-GB" sz="2800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946" y="3183488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The sheep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walked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.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7789" y="1773051"/>
            <a:ext cx="2570742" cy="4124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278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1774" y="784170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For regular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 we add </a:t>
            </a:r>
            <a:r>
              <a:rPr lang="en-GB" sz="2400" i="1" u="sng" dirty="0" err="1"/>
              <a:t>ed</a:t>
            </a:r>
            <a:r>
              <a:rPr lang="en-GB" sz="2400" i="1" dirty="0"/>
              <a:t> </a:t>
            </a:r>
            <a:r>
              <a:rPr lang="en-GB" sz="2400" dirty="0"/>
              <a:t>to show that an action is </a:t>
            </a:r>
          </a:p>
          <a:p>
            <a:pPr algn="ctr"/>
            <a:r>
              <a:rPr lang="en-GB" sz="2400" b="1" dirty="0"/>
              <a:t>in the past </a:t>
            </a:r>
            <a:r>
              <a:rPr lang="en-GB" sz="2400" dirty="0"/>
              <a:t>and </a:t>
            </a:r>
            <a:r>
              <a:rPr lang="en-GB" sz="2400" b="1" dirty="0"/>
              <a:t>complete</a:t>
            </a:r>
            <a:r>
              <a:rPr lang="en-GB" sz="2400" dirty="0"/>
              <a:t>. 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33042" y="2003218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walk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2582" y="1987766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jump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2735" y="2904205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listen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0182" y="2025491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scor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0923" y="2025491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danc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2441" y="2880692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balanc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9647" y="2904205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skat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773" y="3786192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Irregular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 take different forms when showing past tense; we learn them through hearing them used. </a:t>
            </a:r>
            <a:endParaRPr lang="en-GB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433042" y="4970401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ran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1279" y="4988753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won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9767" y="4988753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did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8908" y="4988753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threw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91110" y="987627"/>
            <a:ext cx="1736090" cy="2418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50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uiExpand="1" build="p"/>
      <p:bldP spid="10" grpId="0" uiExpand="1" build="p"/>
      <p:bldP spid="11" grpId="0" uiExpand="1" build="p"/>
      <p:bldP spid="12" grpId="0" uiExpand="1" build="p"/>
      <p:bldP spid="13" grpId="0" uiExpand="1" build="p"/>
      <p:bldP spid="14" grpId="0" uiExpand="1" build="p"/>
      <p:bldP spid="15" grpId="0"/>
      <p:bldP spid="17" grpId="0" uiExpand="1" build="p"/>
      <p:bldP spid="18" grpId="0" uiExpand="1" build="p"/>
      <p:bldP spid="19" grpId="0" uiExpand="1" build="p"/>
      <p:bldP spid="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114580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Past tense</a:t>
            </a:r>
            <a:r>
              <a:rPr lang="en-GB" sz="3600" b="1" dirty="0"/>
              <a:t> </a:t>
            </a:r>
            <a:endParaRPr lang="en-GB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Change these verbs into simple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past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tense.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90424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 present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95318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Omar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carries</a:t>
            </a:r>
            <a:r>
              <a:rPr lang="en-GB" sz="2800" i="1" dirty="0">
                <a:latin typeface="+mj-lt"/>
              </a:rPr>
              <a:t> the cat.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923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do</a:t>
            </a:r>
            <a:r>
              <a:rPr lang="en-GB" sz="2800" i="1" dirty="0">
                <a:latin typeface="+mj-lt"/>
              </a:rPr>
              <a:t> not want to go.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528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are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lost!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8940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It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rains</a:t>
            </a:r>
            <a:r>
              <a:rPr lang="en-GB" sz="2800" i="1" dirty="0">
                <a:latin typeface="+mj-lt"/>
              </a:rPr>
              <a:t> and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rains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92158" y="2653290"/>
            <a:ext cx="1408280" cy="1999399"/>
            <a:chOff x="8914919" y="2804188"/>
            <a:chExt cx="1408280" cy="1999399"/>
          </a:xfrm>
        </p:grpSpPr>
        <p:sp>
          <p:nvSpPr>
            <p:cNvPr id="18" name="Diagonal Stripe 17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solidFill>
              <a:srgbClr val="FF6600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gonal Stripe 16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51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Change these verbs into simple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past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tense.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20977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resent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95318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Omar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carries</a:t>
            </a:r>
            <a:r>
              <a:rPr lang="en-GB" sz="2800" i="1" dirty="0">
                <a:latin typeface="+mj-lt"/>
              </a:rPr>
              <a:t> the cat.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923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do</a:t>
            </a:r>
            <a:r>
              <a:rPr lang="en-GB" sz="2800" i="1" dirty="0">
                <a:latin typeface="+mj-lt"/>
              </a:rPr>
              <a:t> not want to go.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528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are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lost!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8940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It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rains</a:t>
            </a:r>
            <a:r>
              <a:rPr lang="en-GB" sz="2800" i="1" dirty="0">
                <a:latin typeface="+mj-lt"/>
              </a:rPr>
              <a:t> and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rains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5033" y="3642685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Omar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carried</a:t>
            </a:r>
            <a:r>
              <a:rPr lang="en-GB" sz="2800" i="1" dirty="0">
                <a:latin typeface="+mj-lt"/>
              </a:rPr>
              <a:t> the cat.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2638" y="4100175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did</a:t>
            </a:r>
            <a:r>
              <a:rPr lang="en-GB" sz="2800" i="1" dirty="0">
                <a:latin typeface="+mj-lt"/>
              </a:rPr>
              <a:t> not want to go.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0243" y="45929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were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lost!</a:t>
            </a:r>
            <a:endParaRPr lang="en-GB" sz="2800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8655" y="3185195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It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rained</a:t>
            </a:r>
            <a:r>
              <a:rPr lang="en-GB" sz="2800" i="1" dirty="0">
                <a:latin typeface="+mj-lt"/>
              </a:rPr>
              <a:t> and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7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5610" y="114580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Past tense</a:t>
            </a:r>
            <a:r>
              <a:rPr lang="en-GB" sz="3600" b="1" dirty="0"/>
              <a:t> </a:t>
            </a:r>
            <a:endParaRPr lang="en-GB" sz="5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92158" y="2653290"/>
            <a:ext cx="1408280" cy="1999399"/>
            <a:chOff x="8914919" y="2804188"/>
            <a:chExt cx="1408280" cy="1999399"/>
          </a:xfrm>
        </p:grpSpPr>
        <p:sp>
          <p:nvSpPr>
            <p:cNvPr id="23" name="Diagonal Stripe 22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solidFill>
              <a:srgbClr val="FF6600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iagonal Stripe 21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216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1145808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Present tense </a:t>
            </a:r>
            <a:endParaRPr lang="en-GB" sz="4800" b="1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Turn these verbs into simple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present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tense.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95403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resent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1143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Omar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grabbed</a:t>
            </a:r>
            <a:r>
              <a:rPr lang="en-GB" sz="2800" i="1" dirty="0">
                <a:latin typeface="+mj-lt"/>
              </a:rPr>
              <a:t> his cat.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8748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found</a:t>
            </a:r>
            <a:r>
              <a:rPr lang="en-GB" sz="2800" i="1" dirty="0">
                <a:latin typeface="+mj-lt"/>
              </a:rPr>
              <a:t> the cage.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6353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relieved.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765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budgie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squawked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565" y="797563"/>
            <a:ext cx="1840230" cy="1817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58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Turn these verbs into simple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present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tense.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348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resent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1143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Omar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grabbed</a:t>
            </a:r>
            <a:r>
              <a:rPr lang="en-GB" sz="2800" i="1" dirty="0">
                <a:latin typeface="+mj-lt"/>
              </a:rPr>
              <a:t> his cat.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8748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found</a:t>
            </a:r>
            <a:r>
              <a:rPr lang="en-GB" sz="2800" i="1" dirty="0">
                <a:latin typeface="+mj-lt"/>
              </a:rPr>
              <a:t> the cage.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6353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relieved.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765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budgie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squawked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4168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Omar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grabs</a:t>
            </a:r>
            <a:r>
              <a:rPr lang="en-GB" sz="2800" i="1" dirty="0">
                <a:latin typeface="+mj-lt"/>
              </a:rPr>
              <a:t> his cat.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1773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find</a:t>
            </a:r>
            <a:r>
              <a:rPr lang="en-GB" sz="2800" i="1" dirty="0">
                <a:latin typeface="+mj-lt"/>
              </a:rPr>
              <a:t> the cage.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9378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am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relieved.</a:t>
            </a:r>
            <a:endParaRPr lang="en-GB" sz="2800" i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7790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budgie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squawks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610" y="1145808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Present tense </a:t>
            </a:r>
            <a:endParaRPr lang="en-GB" sz="4800" b="1" dirty="0"/>
          </a:p>
        </p:txBody>
      </p:sp>
      <p:pic>
        <p:nvPicPr>
          <p:cNvPr id="20" name="Picture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712" y="860437"/>
            <a:ext cx="1840230" cy="1817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62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1293</Words>
  <Application>Microsoft Macintosh PowerPoint</Application>
  <PresentationFormat>Widescreen</PresentationFormat>
  <Paragraphs>258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MS Mincho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Progressive form of verbs:  Present and past progressive (continuous)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Perfect form of verbs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Ammara Osama</cp:lastModifiedBy>
  <cp:revision>193</cp:revision>
  <cp:lastPrinted>2019-02-20T14:33:39Z</cp:lastPrinted>
  <dcterms:created xsi:type="dcterms:W3CDTF">2013-08-23T07:43:20Z</dcterms:created>
  <dcterms:modified xsi:type="dcterms:W3CDTF">2024-01-31T04:40:27Z</dcterms:modified>
</cp:coreProperties>
</file>