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22"/>
  </p:notesMasterIdLst>
  <p:sldIdLst>
    <p:sldId id="939" r:id="rId2"/>
    <p:sldId id="891" r:id="rId3"/>
    <p:sldId id="895" r:id="rId4"/>
    <p:sldId id="897" r:id="rId5"/>
    <p:sldId id="894" r:id="rId6"/>
    <p:sldId id="905" r:id="rId7"/>
    <p:sldId id="904" r:id="rId8"/>
    <p:sldId id="893" r:id="rId9"/>
    <p:sldId id="896" r:id="rId10"/>
    <p:sldId id="887" r:id="rId11"/>
    <p:sldId id="892" r:id="rId12"/>
    <p:sldId id="901" r:id="rId13"/>
    <p:sldId id="903" r:id="rId14"/>
    <p:sldId id="899" r:id="rId15"/>
    <p:sldId id="900" r:id="rId16"/>
    <p:sldId id="902" r:id="rId17"/>
    <p:sldId id="898" r:id="rId18"/>
    <p:sldId id="941" r:id="rId19"/>
    <p:sldId id="942" r:id="rId20"/>
    <p:sldId id="890" r:id="rId21"/>
  </p:sldIdLst>
  <p:sldSz cx="9906000" cy="6858000" type="A4"/>
  <p:notesSz cx="6889750" cy="10021888"/>
  <p:embeddedFontLst>
    <p:embeddedFont>
      <p:font typeface="Algerian" panose="04020705040A02060702" pitchFamily="82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197FF5E7-57A8-40D7-8FA0-8A089C366947}">
          <p14:sldIdLst/>
        </p14:section>
        <p14:section name="Title Screen" id="{ADB636F4-2F91-4A82-9DC2-91168C8A1509}">
          <p14:sldIdLst>
            <p14:sldId id="939"/>
          </p14:sldIdLst>
        </p14:section>
        <p14:section name="A4 Posters" id="{03DD8F7C-D35F-4E4B-9282-6A82783B2D88}">
          <p14:sldIdLst>
            <p14:sldId id="891"/>
            <p14:sldId id="895"/>
            <p14:sldId id="897"/>
            <p14:sldId id="894"/>
            <p14:sldId id="905"/>
            <p14:sldId id="904"/>
            <p14:sldId id="893"/>
            <p14:sldId id="896"/>
            <p14:sldId id="887"/>
            <p14:sldId id="892"/>
            <p14:sldId id="901"/>
            <p14:sldId id="903"/>
            <p14:sldId id="899"/>
            <p14:sldId id="900"/>
            <p14:sldId id="902"/>
            <p14:sldId id="898"/>
            <p14:sldId id="941"/>
            <p14:sldId id="942"/>
          </p14:sldIdLst>
        </p14:section>
        <p14:section name="Teacher's Answer Sheet" id="{64D9EF62-CF08-4BFF-B5AD-DEFE555334F2}">
          <p14:sldIdLst/>
        </p14:section>
        <p14:section name="Answer Slide" id="{4DCA0740-8998-4120-8F8E-E137F33F62AA}">
          <p14:sldIdLst/>
        </p14:section>
        <p14:section name="Student Answer Sheets" id="{1229D97B-7AD4-4172-843E-8573209DA75B}">
          <p14:sldIdLst>
            <p14:sldId id="890"/>
          </p14:sldIdLst>
        </p14:section>
        <p14:section name="goteachmaths" id="{F3D720CF-F566-46A6-9361-125255B68FA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3300"/>
    <a:srgbClr val="FF0066"/>
    <a:srgbClr val="00FF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80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502835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1"/>
            <a:ext cx="2985558" cy="502835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r">
              <a:defRPr sz="1200"/>
            </a:lvl1pPr>
          </a:lstStyle>
          <a:p>
            <a:fld id="{9C6A85EB-AF26-437E-8488-94E19A13AA79}" type="datetimeFigureOut">
              <a:rPr lang="en-GB" smtClean="0"/>
              <a:t>11/11/2023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4125"/>
            <a:ext cx="488315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8" tIns="46149" rIns="92298" bIns="4614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5"/>
            <a:ext cx="5511800" cy="3946118"/>
          </a:xfrm>
          <a:prstGeom prst="rect">
            <a:avLst/>
          </a:prstGeom>
        </p:spPr>
        <p:txBody>
          <a:bodyPr vert="horz" lIns="92298" tIns="46149" rIns="92298" bIns="461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9058"/>
            <a:ext cx="2985558" cy="502834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519058"/>
            <a:ext cx="2985558" cy="502834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r">
              <a:defRPr sz="1200"/>
            </a:lvl1pPr>
          </a:lstStyle>
          <a:p>
            <a:fld id="{DD4EDCD2-601A-461C-9AB5-639C33E3F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4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1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4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98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9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9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5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6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8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7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9F260A-33A7-44B1-B56C-F2E27011A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13437" b="1350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E86785-CDEF-406A-A298-F25D70370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0" y="2515032"/>
            <a:ext cx="4361156" cy="41430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720089-C4D2-45A2-90BB-F14332D2B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86" y="412577"/>
            <a:ext cx="3764281" cy="53791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8F0563-D0DF-40E2-9D53-36C371C62D22}"/>
              </a:ext>
            </a:extLst>
          </p:cNvPr>
          <p:cNvSpPr/>
          <p:nvPr/>
        </p:nvSpPr>
        <p:spPr>
          <a:xfrm>
            <a:off x="298521" y="261257"/>
            <a:ext cx="93089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Treasure TRAIL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34F97C9-029A-46C3-9ABE-0D249844CA89}"/>
              </a:ext>
            </a:extLst>
          </p:cNvPr>
          <p:cNvSpPr/>
          <p:nvPr/>
        </p:nvSpPr>
        <p:spPr>
          <a:xfrm>
            <a:off x="1724297" y="5411954"/>
            <a:ext cx="8017321" cy="1261694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537D22-8EC6-49FA-9E0E-003BF9CFE370}"/>
              </a:ext>
            </a:extLst>
          </p:cNvPr>
          <p:cNvSpPr/>
          <p:nvPr/>
        </p:nvSpPr>
        <p:spPr>
          <a:xfrm>
            <a:off x="4055450" y="5311450"/>
            <a:ext cx="34628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Ratio</a:t>
            </a:r>
            <a:endParaRPr lang="en-US" sz="6000" b="1" cap="none" spc="0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70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A4308-DFEC-4AD1-BCFD-5857D8CEF957}"/>
              </a:ext>
            </a:extLst>
          </p:cNvPr>
          <p:cNvSpPr/>
          <p:nvPr/>
        </p:nvSpPr>
        <p:spPr>
          <a:xfrm>
            <a:off x="104775" y="2168433"/>
            <a:ext cx="9528622" cy="460384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64DF5D-E002-480A-93E4-833F26EB2831}"/>
              </a:ext>
            </a:extLst>
          </p:cNvPr>
          <p:cNvSpPr/>
          <p:nvPr/>
        </p:nvSpPr>
        <p:spPr>
          <a:xfrm>
            <a:off x="940158" y="85726"/>
            <a:ext cx="6529587" cy="183451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F8DA2E7-8D5A-4467-A134-4CDCB7B8CEE5}"/>
              </a:ext>
            </a:extLst>
          </p:cNvPr>
          <p:cNvSpPr/>
          <p:nvPr/>
        </p:nvSpPr>
        <p:spPr>
          <a:xfrm>
            <a:off x="8856345" y="371858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48112D-D091-4EED-887B-E76F122766A2}"/>
              </a:ext>
            </a:extLst>
          </p:cNvPr>
          <p:cNvSpPr/>
          <p:nvPr/>
        </p:nvSpPr>
        <p:spPr>
          <a:xfrm rot="5400000">
            <a:off x="4480560" y="1292570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10E0DB-3485-4C53-8308-31576FF51684}"/>
              </a:ext>
            </a:extLst>
          </p:cNvPr>
          <p:cNvSpPr/>
          <p:nvPr/>
        </p:nvSpPr>
        <p:spPr>
          <a:xfrm>
            <a:off x="104775" y="25121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8D0CE508-058A-40DF-9BBC-76EFB8C26759}"/>
              </a:ext>
            </a:extLst>
          </p:cNvPr>
          <p:cNvSpPr/>
          <p:nvPr/>
        </p:nvSpPr>
        <p:spPr>
          <a:xfrm>
            <a:off x="7635529" y="107081"/>
            <a:ext cx="1997867" cy="1834514"/>
          </a:xfrm>
          <a:prstGeom prst="verticalScroll">
            <a:avLst>
              <a:gd name="adj" fmla="val 2183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dirty="0">
                <a:solidFill>
                  <a:schemeClr val="tx1"/>
                </a:solidFill>
                <a:latin typeface="Algerian" panose="04020705040A02060702" pitchFamily="82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5EC1C6-A170-4049-9D76-FB13098968AA}"/>
              </a:ext>
            </a:extLst>
          </p:cNvPr>
          <p:cNvSpPr txBox="1"/>
          <p:nvPr/>
        </p:nvSpPr>
        <p:spPr>
          <a:xfrm>
            <a:off x="3060641" y="148448"/>
            <a:ext cx="23855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8:11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E0083F-0289-4F90-9119-3802BD1B4381}"/>
              </a:ext>
            </a:extLst>
          </p:cNvPr>
          <p:cNvSpPr txBox="1"/>
          <p:nvPr/>
        </p:nvSpPr>
        <p:spPr>
          <a:xfrm>
            <a:off x="525126" y="2764970"/>
            <a:ext cx="857677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Two ninjas stole £300!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The first ninja got £50.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What ratio did they share the money in?</a:t>
            </a:r>
          </a:p>
        </p:txBody>
      </p:sp>
    </p:spTree>
    <p:extLst>
      <p:ext uri="{BB962C8B-B14F-4D97-AF65-F5344CB8AC3E}">
        <p14:creationId xmlns:p14="http://schemas.microsoft.com/office/powerpoint/2010/main" val="1754324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A4308-DFEC-4AD1-BCFD-5857D8CEF957}"/>
              </a:ext>
            </a:extLst>
          </p:cNvPr>
          <p:cNvSpPr/>
          <p:nvPr/>
        </p:nvSpPr>
        <p:spPr>
          <a:xfrm>
            <a:off x="104775" y="2168433"/>
            <a:ext cx="9528622" cy="460384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64DF5D-E002-480A-93E4-833F26EB2831}"/>
              </a:ext>
            </a:extLst>
          </p:cNvPr>
          <p:cNvSpPr/>
          <p:nvPr/>
        </p:nvSpPr>
        <p:spPr>
          <a:xfrm>
            <a:off x="940158" y="85726"/>
            <a:ext cx="6529587" cy="183451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F8DA2E7-8D5A-4467-A134-4CDCB7B8CEE5}"/>
              </a:ext>
            </a:extLst>
          </p:cNvPr>
          <p:cNvSpPr/>
          <p:nvPr/>
        </p:nvSpPr>
        <p:spPr>
          <a:xfrm>
            <a:off x="8856345" y="371858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48112D-D091-4EED-887B-E76F122766A2}"/>
              </a:ext>
            </a:extLst>
          </p:cNvPr>
          <p:cNvSpPr/>
          <p:nvPr/>
        </p:nvSpPr>
        <p:spPr>
          <a:xfrm rot="5400000">
            <a:off x="4480560" y="1292570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10E0DB-3485-4C53-8308-31576FF51684}"/>
              </a:ext>
            </a:extLst>
          </p:cNvPr>
          <p:cNvSpPr/>
          <p:nvPr/>
        </p:nvSpPr>
        <p:spPr>
          <a:xfrm>
            <a:off x="104775" y="25121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8D0CE508-058A-40DF-9BBC-76EFB8C26759}"/>
              </a:ext>
            </a:extLst>
          </p:cNvPr>
          <p:cNvSpPr/>
          <p:nvPr/>
        </p:nvSpPr>
        <p:spPr>
          <a:xfrm>
            <a:off x="7635529" y="107081"/>
            <a:ext cx="1997867" cy="1834514"/>
          </a:xfrm>
          <a:prstGeom prst="verticalScroll">
            <a:avLst>
              <a:gd name="adj" fmla="val 2183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dirty="0">
                <a:solidFill>
                  <a:schemeClr val="tx1"/>
                </a:solidFill>
                <a:latin typeface="Algerian" panose="04020705040A02060702" pitchFamily="82" charset="0"/>
              </a:rPr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5B4DC-F770-4217-81B2-F283691595EA}"/>
              </a:ext>
            </a:extLst>
          </p:cNvPr>
          <p:cNvSpPr txBox="1"/>
          <p:nvPr/>
        </p:nvSpPr>
        <p:spPr>
          <a:xfrm>
            <a:off x="1453459" y="2885303"/>
            <a:ext cx="641913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John &amp; Jane stole £250!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They shared it in the ratio 4:1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How much did Jane get?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56B4A3-FD1B-48C0-BC11-AF0E1D16836B}"/>
              </a:ext>
            </a:extLst>
          </p:cNvPr>
          <p:cNvSpPr txBox="1"/>
          <p:nvPr/>
        </p:nvSpPr>
        <p:spPr>
          <a:xfrm>
            <a:off x="3384092" y="43982"/>
            <a:ext cx="17620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3:2</a:t>
            </a:r>
          </a:p>
        </p:txBody>
      </p:sp>
    </p:spTree>
    <p:extLst>
      <p:ext uri="{BB962C8B-B14F-4D97-AF65-F5344CB8AC3E}">
        <p14:creationId xmlns:p14="http://schemas.microsoft.com/office/powerpoint/2010/main" val="112317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A4308-DFEC-4AD1-BCFD-5857D8CEF957}"/>
              </a:ext>
            </a:extLst>
          </p:cNvPr>
          <p:cNvSpPr/>
          <p:nvPr/>
        </p:nvSpPr>
        <p:spPr>
          <a:xfrm>
            <a:off x="104775" y="2168433"/>
            <a:ext cx="9528622" cy="460384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64DF5D-E002-480A-93E4-833F26EB2831}"/>
              </a:ext>
            </a:extLst>
          </p:cNvPr>
          <p:cNvSpPr/>
          <p:nvPr/>
        </p:nvSpPr>
        <p:spPr>
          <a:xfrm>
            <a:off x="940158" y="85726"/>
            <a:ext cx="6529587" cy="183451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F8DA2E7-8D5A-4467-A134-4CDCB7B8CEE5}"/>
              </a:ext>
            </a:extLst>
          </p:cNvPr>
          <p:cNvSpPr/>
          <p:nvPr/>
        </p:nvSpPr>
        <p:spPr>
          <a:xfrm>
            <a:off x="8856345" y="371858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48112D-D091-4EED-887B-E76F122766A2}"/>
              </a:ext>
            </a:extLst>
          </p:cNvPr>
          <p:cNvSpPr/>
          <p:nvPr/>
        </p:nvSpPr>
        <p:spPr>
          <a:xfrm rot="5400000">
            <a:off x="4480560" y="1292570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10E0DB-3485-4C53-8308-31576FF51684}"/>
              </a:ext>
            </a:extLst>
          </p:cNvPr>
          <p:cNvSpPr/>
          <p:nvPr/>
        </p:nvSpPr>
        <p:spPr>
          <a:xfrm>
            <a:off x="104775" y="25121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8D0CE508-058A-40DF-9BBC-76EFB8C26759}"/>
              </a:ext>
            </a:extLst>
          </p:cNvPr>
          <p:cNvSpPr/>
          <p:nvPr/>
        </p:nvSpPr>
        <p:spPr>
          <a:xfrm>
            <a:off x="7635529" y="107081"/>
            <a:ext cx="1997867" cy="1834514"/>
          </a:xfrm>
          <a:prstGeom prst="verticalScroll">
            <a:avLst>
              <a:gd name="adj" fmla="val 2183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dirty="0">
                <a:solidFill>
                  <a:schemeClr val="tx1"/>
                </a:solidFill>
                <a:latin typeface="Algerian" panose="04020705040A02060702" pitchFamily="82" charset="0"/>
              </a:rPr>
              <a:t>J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F6C33-D86F-4862-BC64-F6EB052F6002}"/>
              </a:ext>
            </a:extLst>
          </p:cNvPr>
          <p:cNvSpPr txBox="1"/>
          <p:nvPr/>
        </p:nvSpPr>
        <p:spPr>
          <a:xfrm>
            <a:off x="1262692" y="5293345"/>
            <a:ext cx="6777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Write this ratio in its simplest form.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FADFC2-C91E-4CDD-9DD1-D5DE55548560}"/>
              </a:ext>
            </a:extLst>
          </p:cNvPr>
          <p:cNvSpPr txBox="1"/>
          <p:nvPr/>
        </p:nvSpPr>
        <p:spPr>
          <a:xfrm>
            <a:off x="2778872" y="107081"/>
            <a:ext cx="2678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£250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836CFD-3F5D-42AF-94EA-F618920FA392}"/>
              </a:ext>
            </a:extLst>
          </p:cNvPr>
          <p:cNvSpPr txBox="1"/>
          <p:nvPr/>
        </p:nvSpPr>
        <p:spPr>
          <a:xfrm>
            <a:off x="2352414" y="3120231"/>
            <a:ext cx="42562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240:320</a:t>
            </a:r>
          </a:p>
        </p:txBody>
      </p:sp>
    </p:spTree>
    <p:extLst>
      <p:ext uri="{BB962C8B-B14F-4D97-AF65-F5344CB8AC3E}">
        <p14:creationId xmlns:p14="http://schemas.microsoft.com/office/powerpoint/2010/main" val="2944231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A4308-DFEC-4AD1-BCFD-5857D8CEF957}"/>
              </a:ext>
            </a:extLst>
          </p:cNvPr>
          <p:cNvSpPr/>
          <p:nvPr/>
        </p:nvSpPr>
        <p:spPr>
          <a:xfrm>
            <a:off x="104775" y="2168433"/>
            <a:ext cx="9528622" cy="460384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64DF5D-E002-480A-93E4-833F26EB2831}"/>
              </a:ext>
            </a:extLst>
          </p:cNvPr>
          <p:cNvSpPr/>
          <p:nvPr/>
        </p:nvSpPr>
        <p:spPr>
          <a:xfrm>
            <a:off x="940158" y="85726"/>
            <a:ext cx="6529587" cy="183451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F8DA2E7-8D5A-4467-A134-4CDCB7B8CEE5}"/>
              </a:ext>
            </a:extLst>
          </p:cNvPr>
          <p:cNvSpPr/>
          <p:nvPr/>
        </p:nvSpPr>
        <p:spPr>
          <a:xfrm>
            <a:off x="8856345" y="371858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48112D-D091-4EED-887B-E76F122766A2}"/>
              </a:ext>
            </a:extLst>
          </p:cNvPr>
          <p:cNvSpPr/>
          <p:nvPr/>
        </p:nvSpPr>
        <p:spPr>
          <a:xfrm rot="5400000">
            <a:off x="4480560" y="1292570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10E0DB-3485-4C53-8308-31576FF51684}"/>
              </a:ext>
            </a:extLst>
          </p:cNvPr>
          <p:cNvSpPr/>
          <p:nvPr/>
        </p:nvSpPr>
        <p:spPr>
          <a:xfrm>
            <a:off x="104775" y="25121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8D0CE508-058A-40DF-9BBC-76EFB8C26759}"/>
              </a:ext>
            </a:extLst>
          </p:cNvPr>
          <p:cNvSpPr/>
          <p:nvPr/>
        </p:nvSpPr>
        <p:spPr>
          <a:xfrm>
            <a:off x="7635529" y="107081"/>
            <a:ext cx="1997867" cy="1834514"/>
          </a:xfrm>
          <a:prstGeom prst="verticalScroll">
            <a:avLst>
              <a:gd name="adj" fmla="val 2183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dirty="0">
                <a:solidFill>
                  <a:schemeClr val="tx1"/>
                </a:solidFill>
                <a:latin typeface="Algerian" panose="04020705040A02060702" pitchFamily="82" charset="0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4A677C-0522-49A4-B752-CC5DAE348FC7}"/>
              </a:ext>
            </a:extLst>
          </p:cNvPr>
          <p:cNvSpPr txBox="1"/>
          <p:nvPr/>
        </p:nvSpPr>
        <p:spPr>
          <a:xfrm>
            <a:off x="1049655" y="5960453"/>
            <a:ext cx="677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What is the ratio of hearts to stars?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9D897A-062D-4D90-81B9-E21C3D900E0F}"/>
              </a:ext>
            </a:extLst>
          </p:cNvPr>
          <p:cNvSpPr txBox="1"/>
          <p:nvPr/>
        </p:nvSpPr>
        <p:spPr>
          <a:xfrm>
            <a:off x="3090656" y="79824"/>
            <a:ext cx="2055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£80</a:t>
            </a: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BA05CC7C-3461-4326-87BC-43A6D58EF561}"/>
              </a:ext>
            </a:extLst>
          </p:cNvPr>
          <p:cNvSpPr/>
          <p:nvPr/>
        </p:nvSpPr>
        <p:spPr>
          <a:xfrm>
            <a:off x="940158" y="2640169"/>
            <a:ext cx="914400" cy="914400"/>
          </a:xfrm>
          <a:prstGeom prst="hear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CF3552E7-25EF-4D6E-B432-D10684994B16}"/>
              </a:ext>
            </a:extLst>
          </p:cNvPr>
          <p:cNvSpPr/>
          <p:nvPr/>
        </p:nvSpPr>
        <p:spPr>
          <a:xfrm rot="19954591">
            <a:off x="6951016" y="2428700"/>
            <a:ext cx="914400" cy="914400"/>
          </a:xfrm>
          <a:prstGeom prst="hear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EF4AC056-0A02-48E0-BD02-E8328CB1E83A}"/>
              </a:ext>
            </a:extLst>
          </p:cNvPr>
          <p:cNvSpPr/>
          <p:nvPr/>
        </p:nvSpPr>
        <p:spPr>
          <a:xfrm rot="494817">
            <a:off x="5704767" y="4797860"/>
            <a:ext cx="914400" cy="914400"/>
          </a:xfrm>
          <a:prstGeom prst="hear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B8C7F517-E664-4DBC-BE9C-306CEEF3520E}"/>
              </a:ext>
            </a:extLst>
          </p:cNvPr>
          <p:cNvSpPr/>
          <p:nvPr/>
        </p:nvSpPr>
        <p:spPr>
          <a:xfrm>
            <a:off x="3342741" y="3634067"/>
            <a:ext cx="914400" cy="914400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030DFF05-E5FC-4C29-BCC4-9CAC2FE74F93}"/>
              </a:ext>
            </a:extLst>
          </p:cNvPr>
          <p:cNvSpPr/>
          <p:nvPr/>
        </p:nvSpPr>
        <p:spPr>
          <a:xfrm rot="20218247">
            <a:off x="6246291" y="3489145"/>
            <a:ext cx="914400" cy="914400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0D956647-D839-458F-9FD3-0D1BD6B43E54}"/>
              </a:ext>
            </a:extLst>
          </p:cNvPr>
          <p:cNvSpPr/>
          <p:nvPr/>
        </p:nvSpPr>
        <p:spPr>
          <a:xfrm rot="19484534">
            <a:off x="7469745" y="4517393"/>
            <a:ext cx="914400" cy="914400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D35C9597-2462-42AE-9F89-6C26D24427D1}"/>
              </a:ext>
            </a:extLst>
          </p:cNvPr>
          <p:cNvSpPr/>
          <p:nvPr/>
        </p:nvSpPr>
        <p:spPr>
          <a:xfrm rot="846145">
            <a:off x="3895700" y="4880563"/>
            <a:ext cx="914400" cy="914400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3642209D-3D4C-4956-843A-4D7D286BF28B}"/>
              </a:ext>
            </a:extLst>
          </p:cNvPr>
          <p:cNvSpPr/>
          <p:nvPr/>
        </p:nvSpPr>
        <p:spPr>
          <a:xfrm rot="20623682">
            <a:off x="945282" y="4839212"/>
            <a:ext cx="914400" cy="914400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050740B5-E3DA-4AAF-871F-258633D6CA6C}"/>
              </a:ext>
            </a:extLst>
          </p:cNvPr>
          <p:cNvSpPr/>
          <p:nvPr/>
        </p:nvSpPr>
        <p:spPr>
          <a:xfrm rot="1095640">
            <a:off x="322835" y="3634067"/>
            <a:ext cx="914400" cy="914400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B47118C4-9812-4180-9C74-F94D76C5D6C0}"/>
              </a:ext>
            </a:extLst>
          </p:cNvPr>
          <p:cNvSpPr/>
          <p:nvPr/>
        </p:nvSpPr>
        <p:spPr>
          <a:xfrm rot="21116978">
            <a:off x="2242344" y="2473260"/>
            <a:ext cx="914400" cy="914400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AFD205D4-6686-42DC-9770-B6313D2F6C1C}"/>
              </a:ext>
            </a:extLst>
          </p:cNvPr>
          <p:cNvSpPr/>
          <p:nvPr/>
        </p:nvSpPr>
        <p:spPr>
          <a:xfrm rot="15294448">
            <a:off x="3858808" y="2423798"/>
            <a:ext cx="914400" cy="914400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15DA7F3B-DDD0-44A6-B496-C16B49C08B65}"/>
              </a:ext>
            </a:extLst>
          </p:cNvPr>
          <p:cNvSpPr/>
          <p:nvPr/>
        </p:nvSpPr>
        <p:spPr>
          <a:xfrm rot="1863476">
            <a:off x="4810100" y="3673900"/>
            <a:ext cx="914400" cy="914400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DAC2DD77-5564-47C0-9DE3-5EEA7D3A5F2B}"/>
              </a:ext>
            </a:extLst>
          </p:cNvPr>
          <p:cNvSpPr/>
          <p:nvPr/>
        </p:nvSpPr>
        <p:spPr>
          <a:xfrm rot="1058061">
            <a:off x="1956141" y="4013153"/>
            <a:ext cx="914400" cy="914400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3316C740-B74B-4744-B3A6-F60EE9F6EE24}"/>
              </a:ext>
            </a:extLst>
          </p:cNvPr>
          <p:cNvSpPr/>
          <p:nvPr/>
        </p:nvSpPr>
        <p:spPr>
          <a:xfrm rot="1107913">
            <a:off x="8280038" y="5466915"/>
            <a:ext cx="914400" cy="914400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EAE2C06C-039A-4D3B-8E04-5CA353DEB7AF}"/>
              </a:ext>
            </a:extLst>
          </p:cNvPr>
          <p:cNvSpPr/>
          <p:nvPr/>
        </p:nvSpPr>
        <p:spPr>
          <a:xfrm rot="4161572">
            <a:off x="7612841" y="3221693"/>
            <a:ext cx="914400" cy="914400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</p:spTree>
    <p:extLst>
      <p:ext uri="{BB962C8B-B14F-4D97-AF65-F5344CB8AC3E}">
        <p14:creationId xmlns:p14="http://schemas.microsoft.com/office/powerpoint/2010/main" val="3294420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A4308-DFEC-4AD1-BCFD-5857D8CEF957}"/>
              </a:ext>
            </a:extLst>
          </p:cNvPr>
          <p:cNvSpPr/>
          <p:nvPr/>
        </p:nvSpPr>
        <p:spPr>
          <a:xfrm>
            <a:off x="104775" y="2168433"/>
            <a:ext cx="9528622" cy="460384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64DF5D-E002-480A-93E4-833F26EB2831}"/>
              </a:ext>
            </a:extLst>
          </p:cNvPr>
          <p:cNvSpPr/>
          <p:nvPr/>
        </p:nvSpPr>
        <p:spPr>
          <a:xfrm>
            <a:off x="940158" y="85726"/>
            <a:ext cx="6529587" cy="183451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F8DA2E7-8D5A-4467-A134-4CDCB7B8CEE5}"/>
              </a:ext>
            </a:extLst>
          </p:cNvPr>
          <p:cNvSpPr/>
          <p:nvPr/>
        </p:nvSpPr>
        <p:spPr>
          <a:xfrm>
            <a:off x="8856345" y="371858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48112D-D091-4EED-887B-E76F122766A2}"/>
              </a:ext>
            </a:extLst>
          </p:cNvPr>
          <p:cNvSpPr/>
          <p:nvPr/>
        </p:nvSpPr>
        <p:spPr>
          <a:xfrm rot="5400000">
            <a:off x="4480560" y="1292570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10E0DB-3485-4C53-8308-31576FF51684}"/>
              </a:ext>
            </a:extLst>
          </p:cNvPr>
          <p:cNvSpPr/>
          <p:nvPr/>
        </p:nvSpPr>
        <p:spPr>
          <a:xfrm>
            <a:off x="104775" y="25121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8D0CE508-058A-40DF-9BBC-76EFB8C26759}"/>
              </a:ext>
            </a:extLst>
          </p:cNvPr>
          <p:cNvSpPr/>
          <p:nvPr/>
        </p:nvSpPr>
        <p:spPr>
          <a:xfrm>
            <a:off x="7635529" y="107081"/>
            <a:ext cx="1997867" cy="1834514"/>
          </a:xfrm>
          <a:prstGeom prst="verticalScroll">
            <a:avLst>
              <a:gd name="adj" fmla="val 2183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dirty="0">
                <a:solidFill>
                  <a:schemeClr val="tx1"/>
                </a:solidFill>
                <a:latin typeface="Algerian" panose="04020705040A02060702" pitchFamily="82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E99B89-1521-459A-9183-3451B0D985B0}"/>
              </a:ext>
            </a:extLst>
          </p:cNvPr>
          <p:cNvSpPr txBox="1"/>
          <p:nvPr/>
        </p:nvSpPr>
        <p:spPr>
          <a:xfrm>
            <a:off x="3299643" y="148448"/>
            <a:ext cx="17620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4:5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FCA21E-F99A-4D87-B587-2EB97D99E74A}"/>
              </a:ext>
            </a:extLst>
          </p:cNvPr>
          <p:cNvSpPr txBox="1"/>
          <p:nvPr/>
        </p:nvSpPr>
        <p:spPr>
          <a:xfrm>
            <a:off x="2147334" y="2736133"/>
            <a:ext cx="5056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Danny was mixing a drink.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15E7E4-1870-4888-97C4-BEE3C785310D}"/>
              </a:ext>
            </a:extLst>
          </p:cNvPr>
          <p:cNvSpPr txBox="1"/>
          <p:nvPr/>
        </p:nvSpPr>
        <p:spPr>
          <a:xfrm>
            <a:off x="1628176" y="3535250"/>
            <a:ext cx="6069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He mixed concentrate to water </a:t>
            </a:r>
          </a:p>
          <a:p>
            <a:pPr algn="ctr"/>
            <a:r>
              <a:rPr lang="en-GB" sz="3600" dirty="0"/>
              <a:t>in the ratio 6:5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4BA6DF-AD25-4430-BD88-5384054C1032}"/>
              </a:ext>
            </a:extLst>
          </p:cNvPr>
          <p:cNvSpPr txBox="1"/>
          <p:nvPr/>
        </p:nvSpPr>
        <p:spPr>
          <a:xfrm>
            <a:off x="1167735" y="4983772"/>
            <a:ext cx="6960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She used 250ml of water.</a:t>
            </a:r>
          </a:p>
          <a:p>
            <a:pPr algn="ctr"/>
            <a:r>
              <a:rPr lang="en-GB" sz="3600" dirty="0"/>
              <a:t>How much concentrate did she use?</a:t>
            </a:r>
          </a:p>
        </p:txBody>
      </p:sp>
    </p:spTree>
    <p:extLst>
      <p:ext uri="{BB962C8B-B14F-4D97-AF65-F5344CB8AC3E}">
        <p14:creationId xmlns:p14="http://schemas.microsoft.com/office/powerpoint/2010/main" val="3315007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A4308-DFEC-4AD1-BCFD-5857D8CEF957}"/>
              </a:ext>
            </a:extLst>
          </p:cNvPr>
          <p:cNvSpPr/>
          <p:nvPr/>
        </p:nvSpPr>
        <p:spPr>
          <a:xfrm>
            <a:off x="104775" y="2168433"/>
            <a:ext cx="9528622" cy="460384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64DF5D-E002-480A-93E4-833F26EB2831}"/>
              </a:ext>
            </a:extLst>
          </p:cNvPr>
          <p:cNvSpPr/>
          <p:nvPr/>
        </p:nvSpPr>
        <p:spPr>
          <a:xfrm>
            <a:off x="940158" y="85726"/>
            <a:ext cx="6529587" cy="183451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F8DA2E7-8D5A-4467-A134-4CDCB7B8CEE5}"/>
              </a:ext>
            </a:extLst>
          </p:cNvPr>
          <p:cNvSpPr/>
          <p:nvPr/>
        </p:nvSpPr>
        <p:spPr>
          <a:xfrm>
            <a:off x="8856345" y="371858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48112D-D091-4EED-887B-E76F122766A2}"/>
              </a:ext>
            </a:extLst>
          </p:cNvPr>
          <p:cNvSpPr/>
          <p:nvPr/>
        </p:nvSpPr>
        <p:spPr>
          <a:xfrm rot="5400000">
            <a:off x="4480560" y="1292570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10E0DB-3485-4C53-8308-31576FF51684}"/>
              </a:ext>
            </a:extLst>
          </p:cNvPr>
          <p:cNvSpPr/>
          <p:nvPr/>
        </p:nvSpPr>
        <p:spPr>
          <a:xfrm>
            <a:off x="104775" y="25121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8D0CE508-058A-40DF-9BBC-76EFB8C26759}"/>
              </a:ext>
            </a:extLst>
          </p:cNvPr>
          <p:cNvSpPr/>
          <p:nvPr/>
        </p:nvSpPr>
        <p:spPr>
          <a:xfrm>
            <a:off x="7635529" y="107081"/>
            <a:ext cx="1997867" cy="1834514"/>
          </a:xfrm>
          <a:prstGeom prst="verticalScroll">
            <a:avLst>
              <a:gd name="adj" fmla="val 2183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dirty="0">
                <a:solidFill>
                  <a:schemeClr val="tx1"/>
                </a:solidFill>
                <a:latin typeface="Algerian" panose="04020705040A02060702" pitchFamily="82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B52E2-38AE-463F-8482-5D5D42FF57AD}"/>
              </a:ext>
            </a:extLst>
          </p:cNvPr>
          <p:cNvSpPr txBox="1"/>
          <p:nvPr/>
        </p:nvSpPr>
        <p:spPr>
          <a:xfrm>
            <a:off x="2613763" y="155556"/>
            <a:ext cx="33217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300ml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A1FE84-6FAE-4E0B-9ED4-1C2CB93EC1D2}"/>
              </a:ext>
            </a:extLst>
          </p:cNvPr>
          <p:cNvSpPr txBox="1"/>
          <p:nvPr/>
        </p:nvSpPr>
        <p:spPr>
          <a:xfrm>
            <a:off x="1389065" y="2885303"/>
            <a:ext cx="641913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Tam &amp; Sam stole £450!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They shared it in the ratio 5:4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How much did Tam get?</a:t>
            </a:r>
          </a:p>
        </p:txBody>
      </p:sp>
    </p:spTree>
    <p:extLst>
      <p:ext uri="{BB962C8B-B14F-4D97-AF65-F5344CB8AC3E}">
        <p14:creationId xmlns:p14="http://schemas.microsoft.com/office/powerpoint/2010/main" val="492845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A4308-DFEC-4AD1-BCFD-5857D8CEF957}"/>
              </a:ext>
            </a:extLst>
          </p:cNvPr>
          <p:cNvSpPr/>
          <p:nvPr/>
        </p:nvSpPr>
        <p:spPr>
          <a:xfrm>
            <a:off x="104775" y="2168433"/>
            <a:ext cx="9528622" cy="460384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64DF5D-E002-480A-93E4-833F26EB2831}"/>
              </a:ext>
            </a:extLst>
          </p:cNvPr>
          <p:cNvSpPr/>
          <p:nvPr/>
        </p:nvSpPr>
        <p:spPr>
          <a:xfrm>
            <a:off x="940158" y="85726"/>
            <a:ext cx="6529587" cy="183451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F8DA2E7-8D5A-4467-A134-4CDCB7B8CEE5}"/>
              </a:ext>
            </a:extLst>
          </p:cNvPr>
          <p:cNvSpPr/>
          <p:nvPr/>
        </p:nvSpPr>
        <p:spPr>
          <a:xfrm>
            <a:off x="8856345" y="371858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48112D-D091-4EED-887B-E76F122766A2}"/>
              </a:ext>
            </a:extLst>
          </p:cNvPr>
          <p:cNvSpPr/>
          <p:nvPr/>
        </p:nvSpPr>
        <p:spPr>
          <a:xfrm rot="5400000">
            <a:off x="4480560" y="1292570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10E0DB-3485-4C53-8308-31576FF51684}"/>
              </a:ext>
            </a:extLst>
          </p:cNvPr>
          <p:cNvSpPr/>
          <p:nvPr/>
        </p:nvSpPr>
        <p:spPr>
          <a:xfrm>
            <a:off x="104775" y="25121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8D0CE508-058A-40DF-9BBC-76EFB8C26759}"/>
              </a:ext>
            </a:extLst>
          </p:cNvPr>
          <p:cNvSpPr/>
          <p:nvPr/>
        </p:nvSpPr>
        <p:spPr>
          <a:xfrm>
            <a:off x="7635529" y="107081"/>
            <a:ext cx="1997867" cy="1834514"/>
          </a:xfrm>
          <a:prstGeom prst="verticalScroll">
            <a:avLst>
              <a:gd name="adj" fmla="val 2183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dirty="0">
                <a:solidFill>
                  <a:schemeClr val="tx1"/>
                </a:solidFill>
                <a:latin typeface="Algerian" panose="04020705040A02060702" pitchFamily="82" charset="0"/>
              </a:rPr>
              <a:t>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FCC5E5-22A1-466F-B8EC-A5B5B11CDBA0}"/>
              </a:ext>
            </a:extLst>
          </p:cNvPr>
          <p:cNvSpPr txBox="1"/>
          <p:nvPr/>
        </p:nvSpPr>
        <p:spPr>
          <a:xfrm>
            <a:off x="3320222" y="148448"/>
            <a:ext cx="17620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3:4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C93007-49FC-47C7-B53C-903917A7F7A5}"/>
              </a:ext>
            </a:extLst>
          </p:cNvPr>
          <p:cNvSpPr txBox="1"/>
          <p:nvPr/>
        </p:nvSpPr>
        <p:spPr>
          <a:xfrm>
            <a:off x="1438948" y="2936818"/>
            <a:ext cx="628928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Mick &amp; Rick stole £140!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They shared it in the ratio 3:4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How much did Rick get?</a:t>
            </a:r>
          </a:p>
        </p:txBody>
      </p:sp>
    </p:spTree>
    <p:extLst>
      <p:ext uri="{BB962C8B-B14F-4D97-AF65-F5344CB8AC3E}">
        <p14:creationId xmlns:p14="http://schemas.microsoft.com/office/powerpoint/2010/main" val="2528547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A4308-DFEC-4AD1-BCFD-5857D8CEF957}"/>
              </a:ext>
            </a:extLst>
          </p:cNvPr>
          <p:cNvSpPr/>
          <p:nvPr/>
        </p:nvSpPr>
        <p:spPr>
          <a:xfrm>
            <a:off x="104775" y="2168433"/>
            <a:ext cx="9528622" cy="460384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64DF5D-E002-480A-93E4-833F26EB2831}"/>
              </a:ext>
            </a:extLst>
          </p:cNvPr>
          <p:cNvSpPr/>
          <p:nvPr/>
        </p:nvSpPr>
        <p:spPr>
          <a:xfrm>
            <a:off x="940158" y="85726"/>
            <a:ext cx="6529587" cy="183451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F8DA2E7-8D5A-4467-A134-4CDCB7B8CEE5}"/>
              </a:ext>
            </a:extLst>
          </p:cNvPr>
          <p:cNvSpPr/>
          <p:nvPr/>
        </p:nvSpPr>
        <p:spPr>
          <a:xfrm>
            <a:off x="8856345" y="371858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48112D-D091-4EED-887B-E76F122766A2}"/>
              </a:ext>
            </a:extLst>
          </p:cNvPr>
          <p:cNvSpPr/>
          <p:nvPr/>
        </p:nvSpPr>
        <p:spPr>
          <a:xfrm rot="5400000">
            <a:off x="4480560" y="1292570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10E0DB-3485-4C53-8308-31576FF51684}"/>
              </a:ext>
            </a:extLst>
          </p:cNvPr>
          <p:cNvSpPr/>
          <p:nvPr/>
        </p:nvSpPr>
        <p:spPr>
          <a:xfrm>
            <a:off x="104775" y="25121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8D0CE508-058A-40DF-9BBC-76EFB8C26759}"/>
              </a:ext>
            </a:extLst>
          </p:cNvPr>
          <p:cNvSpPr/>
          <p:nvPr/>
        </p:nvSpPr>
        <p:spPr>
          <a:xfrm>
            <a:off x="7635529" y="107081"/>
            <a:ext cx="1997867" cy="1834514"/>
          </a:xfrm>
          <a:prstGeom prst="verticalScroll">
            <a:avLst>
              <a:gd name="adj" fmla="val 2183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dirty="0">
                <a:solidFill>
                  <a:schemeClr val="tx1"/>
                </a:solidFill>
                <a:latin typeface="Algerian" panose="04020705040A02060702" pitchFamily="82" charset="0"/>
              </a:rPr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FB75DE-F082-44E1-9CFC-7043185F6AFF}"/>
                  </a:ext>
                </a:extLst>
              </p:cNvPr>
              <p:cNvSpPr txBox="1"/>
              <p:nvPr/>
            </p:nvSpPr>
            <p:spPr>
              <a:xfrm>
                <a:off x="3864566" y="148448"/>
                <a:ext cx="665567" cy="1480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FB75DE-F082-44E1-9CFC-7043185F6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566" y="148448"/>
                <a:ext cx="665567" cy="14800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57D8113-1883-4A2B-BB26-D2C1F545F00D}"/>
              </a:ext>
            </a:extLst>
          </p:cNvPr>
          <p:cNvSpPr txBox="1"/>
          <p:nvPr/>
        </p:nvSpPr>
        <p:spPr>
          <a:xfrm>
            <a:off x="876537" y="3051918"/>
            <a:ext cx="73071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Hannah &amp; Anna got £20 and £25</a:t>
            </a:r>
          </a:p>
          <a:p>
            <a:pPr algn="ctr"/>
            <a:r>
              <a:rPr lang="en-GB" sz="4000" dirty="0"/>
              <a:t>for their birthday from their aunt.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What ratio is this?</a:t>
            </a:r>
          </a:p>
        </p:txBody>
      </p:sp>
    </p:spTree>
    <p:extLst>
      <p:ext uri="{BB962C8B-B14F-4D97-AF65-F5344CB8AC3E}">
        <p14:creationId xmlns:p14="http://schemas.microsoft.com/office/powerpoint/2010/main" val="378490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4D95A3-C619-4B98-A2F7-AC88B0714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397383"/>
              </p:ext>
            </p:extLst>
          </p:nvPr>
        </p:nvGraphicFramePr>
        <p:xfrm>
          <a:off x="87088" y="391887"/>
          <a:ext cx="9753596" cy="6331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415">
                  <a:extLst>
                    <a:ext uri="{9D8B030D-6E8A-4147-A177-3AD203B41FA5}">
                      <a16:colId xmlns:a16="http://schemas.microsoft.com/office/drawing/2014/main" val="4241353267"/>
                    </a:ext>
                  </a:extLst>
                </a:gridCol>
                <a:gridCol w="3751383">
                  <a:extLst>
                    <a:ext uri="{9D8B030D-6E8A-4147-A177-3AD203B41FA5}">
                      <a16:colId xmlns:a16="http://schemas.microsoft.com/office/drawing/2014/main" val="2660725730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151696040"/>
                    </a:ext>
                  </a:extLst>
                </a:gridCol>
                <a:gridCol w="3751383">
                  <a:extLst>
                    <a:ext uri="{9D8B030D-6E8A-4147-A177-3AD203B41FA5}">
                      <a16:colId xmlns:a16="http://schemas.microsoft.com/office/drawing/2014/main" val="2268253823"/>
                    </a:ext>
                  </a:extLst>
                </a:gridCol>
              </a:tblGrid>
              <a:tr h="50234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Sheet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Answer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Sheet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Answer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351622"/>
                  </a:ext>
                </a:extLst>
              </a:tr>
              <a:tr h="728598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080002"/>
                  </a:ext>
                </a:extLst>
              </a:tr>
              <a:tr h="728598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699499"/>
                  </a:ext>
                </a:extLst>
              </a:tr>
              <a:tr h="728598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76582"/>
                  </a:ext>
                </a:extLst>
              </a:tr>
              <a:tr h="728598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588563"/>
                  </a:ext>
                </a:extLst>
              </a:tr>
              <a:tr h="728598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025085"/>
                  </a:ext>
                </a:extLst>
              </a:tr>
              <a:tr h="728598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463836"/>
                  </a:ext>
                </a:extLst>
              </a:tr>
              <a:tr h="728598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609596"/>
                  </a:ext>
                </a:extLst>
              </a:tr>
              <a:tr h="728598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14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9BF481E-DFCA-4BA6-9DBD-F16F6705123C}"/>
              </a:ext>
            </a:extLst>
          </p:cNvPr>
          <p:cNvSpPr txBox="1"/>
          <p:nvPr/>
        </p:nvSpPr>
        <p:spPr>
          <a:xfrm>
            <a:off x="-31342" y="-26118"/>
            <a:ext cx="1619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/>
              <a:t>Answer Sheet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761BAE-9412-451C-8B90-09E585CA2ACA}"/>
              </a:ext>
            </a:extLst>
          </p:cNvPr>
          <p:cNvCxnSpPr>
            <a:cxnSpLocks/>
          </p:cNvCxnSpPr>
          <p:nvPr/>
        </p:nvCxnSpPr>
        <p:spPr>
          <a:xfrm>
            <a:off x="235132" y="923108"/>
            <a:ext cx="0" cy="16546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C25F2F-F81E-4959-B866-200B280E8311}"/>
              </a:ext>
            </a:extLst>
          </p:cNvPr>
          <p:cNvCxnSpPr>
            <a:cxnSpLocks/>
          </p:cNvCxnSpPr>
          <p:nvPr/>
        </p:nvCxnSpPr>
        <p:spPr>
          <a:xfrm>
            <a:off x="5116287" y="923108"/>
            <a:ext cx="0" cy="16546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03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51F23F-FC8D-4E1B-B9EA-FAD45B7C0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86960" cy="3336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68BD8-DEE3-43D3-8256-F199EA54E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1222"/>
            <a:ext cx="4886960" cy="3336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BEF6D7-8F0E-40B0-BD8F-EBC58FA23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040" y="-81280"/>
            <a:ext cx="4886960" cy="3336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D252E6-4EF0-4642-B176-E8A2DDC1F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040" y="3439942"/>
            <a:ext cx="4886960" cy="33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5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A4308-DFEC-4AD1-BCFD-5857D8CEF957}"/>
              </a:ext>
            </a:extLst>
          </p:cNvPr>
          <p:cNvSpPr/>
          <p:nvPr/>
        </p:nvSpPr>
        <p:spPr>
          <a:xfrm>
            <a:off x="104775" y="2168433"/>
            <a:ext cx="9528622" cy="460384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64DF5D-E002-480A-93E4-833F26EB2831}"/>
              </a:ext>
            </a:extLst>
          </p:cNvPr>
          <p:cNvSpPr/>
          <p:nvPr/>
        </p:nvSpPr>
        <p:spPr>
          <a:xfrm>
            <a:off x="940158" y="85726"/>
            <a:ext cx="6529587" cy="183451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F8DA2E7-8D5A-4467-A134-4CDCB7B8CEE5}"/>
              </a:ext>
            </a:extLst>
          </p:cNvPr>
          <p:cNvSpPr/>
          <p:nvPr/>
        </p:nvSpPr>
        <p:spPr>
          <a:xfrm>
            <a:off x="8856345" y="371858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48112D-D091-4EED-887B-E76F122766A2}"/>
              </a:ext>
            </a:extLst>
          </p:cNvPr>
          <p:cNvSpPr/>
          <p:nvPr/>
        </p:nvSpPr>
        <p:spPr>
          <a:xfrm rot="5400000">
            <a:off x="4480560" y="1292570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10E0DB-3485-4C53-8308-31576FF51684}"/>
              </a:ext>
            </a:extLst>
          </p:cNvPr>
          <p:cNvSpPr/>
          <p:nvPr/>
        </p:nvSpPr>
        <p:spPr>
          <a:xfrm>
            <a:off x="104775" y="25121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8D0CE508-058A-40DF-9BBC-76EFB8C26759}"/>
              </a:ext>
            </a:extLst>
          </p:cNvPr>
          <p:cNvSpPr/>
          <p:nvPr/>
        </p:nvSpPr>
        <p:spPr>
          <a:xfrm>
            <a:off x="7635529" y="107081"/>
            <a:ext cx="1997867" cy="1834514"/>
          </a:xfrm>
          <a:prstGeom prst="verticalScroll">
            <a:avLst>
              <a:gd name="adj" fmla="val 2183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dirty="0">
                <a:solidFill>
                  <a:schemeClr val="tx1"/>
                </a:solidFill>
                <a:latin typeface="Algerian" panose="04020705040A02060702" pitchFamily="82" charset="0"/>
              </a:rPr>
              <a:t>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206AD4-91F4-464E-8A8D-011BD8861D9D}"/>
              </a:ext>
            </a:extLst>
          </p:cNvPr>
          <p:cNvSpPr/>
          <p:nvPr/>
        </p:nvSpPr>
        <p:spPr>
          <a:xfrm>
            <a:off x="837126" y="2516777"/>
            <a:ext cx="772733" cy="7727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611763-52CB-4D87-8B9A-84C25734ADA9}"/>
              </a:ext>
            </a:extLst>
          </p:cNvPr>
          <p:cNvSpPr/>
          <p:nvPr/>
        </p:nvSpPr>
        <p:spPr>
          <a:xfrm rot="462907">
            <a:off x="2985751" y="2903143"/>
            <a:ext cx="772733" cy="7727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5E608F-DC58-4F2D-8CD1-DB5007A7EFF0}"/>
              </a:ext>
            </a:extLst>
          </p:cNvPr>
          <p:cNvSpPr/>
          <p:nvPr/>
        </p:nvSpPr>
        <p:spPr>
          <a:xfrm rot="20796829">
            <a:off x="1403298" y="3562088"/>
            <a:ext cx="772733" cy="7727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169D0C-B925-4FE3-AF8B-332E62B77268}"/>
              </a:ext>
            </a:extLst>
          </p:cNvPr>
          <p:cNvSpPr/>
          <p:nvPr/>
        </p:nvSpPr>
        <p:spPr>
          <a:xfrm rot="20796829">
            <a:off x="3372117" y="4044614"/>
            <a:ext cx="772733" cy="7727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1A80A5-AC32-431E-ABA0-3C5148EAAC80}"/>
              </a:ext>
            </a:extLst>
          </p:cNvPr>
          <p:cNvSpPr/>
          <p:nvPr/>
        </p:nvSpPr>
        <p:spPr>
          <a:xfrm rot="462907">
            <a:off x="6481867" y="4952641"/>
            <a:ext cx="772733" cy="7727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4DC084-774E-4557-BBBB-F067302D8E5A}"/>
              </a:ext>
            </a:extLst>
          </p:cNvPr>
          <p:cNvSpPr/>
          <p:nvPr/>
        </p:nvSpPr>
        <p:spPr>
          <a:xfrm rot="20796829">
            <a:off x="5235261" y="2633678"/>
            <a:ext cx="772733" cy="7727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3A4CDC-4DD2-4136-8C48-37BA102C4D2C}"/>
              </a:ext>
            </a:extLst>
          </p:cNvPr>
          <p:cNvSpPr/>
          <p:nvPr/>
        </p:nvSpPr>
        <p:spPr>
          <a:xfrm rot="19051374">
            <a:off x="7915784" y="4910640"/>
            <a:ext cx="772733" cy="7727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364E06-F8A3-4E87-82FB-277FF6CDD0B8}"/>
              </a:ext>
            </a:extLst>
          </p:cNvPr>
          <p:cNvSpPr/>
          <p:nvPr/>
        </p:nvSpPr>
        <p:spPr>
          <a:xfrm rot="18030600">
            <a:off x="6932487" y="2495006"/>
            <a:ext cx="772733" cy="7727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739BEC-C8A8-4E07-8F4D-8259430FB7F2}"/>
              </a:ext>
            </a:extLst>
          </p:cNvPr>
          <p:cNvSpPr/>
          <p:nvPr/>
        </p:nvSpPr>
        <p:spPr>
          <a:xfrm>
            <a:off x="7178329" y="3860947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8D9BE1A-66FF-4677-AB0B-D37997221F0F}"/>
              </a:ext>
            </a:extLst>
          </p:cNvPr>
          <p:cNvSpPr/>
          <p:nvPr/>
        </p:nvSpPr>
        <p:spPr>
          <a:xfrm>
            <a:off x="1860498" y="2381513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876ED2-4296-4365-BB5E-F8710A194F50}"/>
              </a:ext>
            </a:extLst>
          </p:cNvPr>
          <p:cNvSpPr/>
          <p:nvPr/>
        </p:nvSpPr>
        <p:spPr>
          <a:xfrm>
            <a:off x="5186465" y="4630734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51F388-6072-4AFC-AD4D-BDEEC27986BD}"/>
              </a:ext>
            </a:extLst>
          </p:cNvPr>
          <p:cNvSpPr txBox="1"/>
          <p:nvPr/>
        </p:nvSpPr>
        <p:spPr>
          <a:xfrm>
            <a:off x="470843" y="5860667"/>
            <a:ext cx="896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Find the ratio of squares to circles and simplify.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9DF877-4178-455F-94CA-C51D66E0DAB0}"/>
              </a:ext>
            </a:extLst>
          </p:cNvPr>
          <p:cNvSpPr txBox="1"/>
          <p:nvPr/>
        </p:nvSpPr>
        <p:spPr>
          <a:xfrm>
            <a:off x="3384092" y="77113"/>
            <a:ext cx="17620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1:5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FBA0A42-C5B6-421B-BD43-232DD2278CBE}"/>
              </a:ext>
            </a:extLst>
          </p:cNvPr>
          <p:cNvSpPr/>
          <p:nvPr/>
        </p:nvSpPr>
        <p:spPr>
          <a:xfrm>
            <a:off x="946098" y="4832848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EC6D56B-A8EB-4774-ADF5-79C4567E1930}"/>
              </a:ext>
            </a:extLst>
          </p:cNvPr>
          <p:cNvSpPr/>
          <p:nvPr/>
        </p:nvSpPr>
        <p:spPr>
          <a:xfrm>
            <a:off x="2307200" y="4339233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629211-DDA7-40EC-9674-6B7C9B56B05A}"/>
              </a:ext>
            </a:extLst>
          </p:cNvPr>
          <p:cNvSpPr/>
          <p:nvPr/>
        </p:nvSpPr>
        <p:spPr>
          <a:xfrm rot="19051374">
            <a:off x="5866864" y="3687685"/>
            <a:ext cx="772733" cy="7727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91844A8-4D91-4C38-9A39-4E7B595C6CC6}"/>
              </a:ext>
            </a:extLst>
          </p:cNvPr>
          <p:cNvSpPr/>
          <p:nvPr/>
        </p:nvSpPr>
        <p:spPr>
          <a:xfrm>
            <a:off x="4510019" y="3627687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</p:spTree>
    <p:extLst>
      <p:ext uri="{BB962C8B-B14F-4D97-AF65-F5344CB8AC3E}">
        <p14:creationId xmlns:p14="http://schemas.microsoft.com/office/powerpoint/2010/main" val="1877762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4D95A3-C619-4B98-A2F7-AC88B0714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343114"/>
              </p:ext>
            </p:extLst>
          </p:nvPr>
        </p:nvGraphicFramePr>
        <p:xfrm>
          <a:off x="87088" y="391887"/>
          <a:ext cx="9753596" cy="6331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415">
                  <a:extLst>
                    <a:ext uri="{9D8B030D-6E8A-4147-A177-3AD203B41FA5}">
                      <a16:colId xmlns:a16="http://schemas.microsoft.com/office/drawing/2014/main" val="4241353267"/>
                    </a:ext>
                  </a:extLst>
                </a:gridCol>
                <a:gridCol w="3751383">
                  <a:extLst>
                    <a:ext uri="{9D8B030D-6E8A-4147-A177-3AD203B41FA5}">
                      <a16:colId xmlns:a16="http://schemas.microsoft.com/office/drawing/2014/main" val="2660725730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151696040"/>
                    </a:ext>
                  </a:extLst>
                </a:gridCol>
                <a:gridCol w="3751383">
                  <a:extLst>
                    <a:ext uri="{9D8B030D-6E8A-4147-A177-3AD203B41FA5}">
                      <a16:colId xmlns:a16="http://schemas.microsoft.com/office/drawing/2014/main" val="2268253823"/>
                    </a:ext>
                  </a:extLst>
                </a:gridCol>
              </a:tblGrid>
              <a:tr h="50234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Sheet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Answer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Sheet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Answer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351622"/>
                  </a:ext>
                </a:extLst>
              </a:tr>
              <a:tr h="72859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ysClr val="windowText" lastClr="000000"/>
                          </a:solidFill>
                        </a:rPr>
                        <a:t>1:5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ysClr val="windowText" lastClr="000000"/>
                          </a:solidFill>
                        </a:rPr>
                        <a:t>4:5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080002"/>
                  </a:ext>
                </a:extLst>
              </a:tr>
              <a:tr h="72859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ysClr val="windowText" lastClr="000000"/>
                          </a:solidFill>
                        </a:rPr>
                        <a:t>3:2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ysClr val="windowText" lastClr="000000"/>
                          </a:solidFill>
                        </a:rPr>
                        <a:t>300ml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699499"/>
                  </a:ext>
                </a:extLst>
              </a:tr>
              <a:tr h="72859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ysClr val="windowText" lastClr="000000"/>
                          </a:solidFill>
                        </a:rPr>
                        <a:t>£50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ysClr val="windowText" lastClr="000000"/>
                          </a:solidFill>
                        </a:rPr>
                        <a:t>£250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76582"/>
                  </a:ext>
                </a:extLst>
              </a:tr>
              <a:tr h="72859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ysClr val="windowText" lastClr="000000"/>
                          </a:solidFill>
                        </a:rPr>
                        <a:t>1/3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ysClr val="windowText" lastClr="000000"/>
                          </a:solidFill>
                        </a:rPr>
                        <a:t>3:4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588563"/>
                  </a:ext>
                </a:extLst>
              </a:tr>
              <a:tr h="72859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ysClr val="windowText" lastClr="000000"/>
                          </a:solidFill>
                        </a:rPr>
                        <a:t>£300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ysClr val="windowText" lastClr="000000"/>
                          </a:solidFill>
                        </a:rPr>
                        <a:t>£80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025085"/>
                  </a:ext>
                </a:extLst>
              </a:tr>
              <a:tr h="72859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ysClr val="windowText" lastClr="000000"/>
                          </a:solidFill>
                        </a:rPr>
                        <a:t>320ml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ysClr val="windowText" lastClr="000000"/>
                          </a:solidFill>
                        </a:rPr>
                        <a:t>1:4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463836"/>
                  </a:ext>
                </a:extLst>
              </a:tr>
              <a:tr h="72859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ysClr val="windowText" lastClr="000000"/>
                          </a:solidFill>
                        </a:rPr>
                        <a:t>£16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ysClr val="windowText" lastClr="000000"/>
                          </a:solidFill>
                        </a:rPr>
                        <a:t>125ml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609596"/>
                  </a:ext>
                </a:extLst>
              </a:tr>
              <a:tr h="72859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ysClr val="windowText" lastClr="000000"/>
                          </a:solidFill>
                        </a:rPr>
                        <a:t>2/5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ysClr val="windowText" lastClr="000000"/>
                          </a:solidFill>
                        </a:rPr>
                        <a:t>8:11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14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9BF481E-DFCA-4BA6-9DBD-F16F6705123C}"/>
              </a:ext>
            </a:extLst>
          </p:cNvPr>
          <p:cNvSpPr txBox="1"/>
          <p:nvPr/>
        </p:nvSpPr>
        <p:spPr>
          <a:xfrm>
            <a:off x="-31342" y="-26118"/>
            <a:ext cx="2653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/>
              <a:t>Teacher’s Answer Sheet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761BAE-9412-451C-8B90-09E585CA2ACA}"/>
              </a:ext>
            </a:extLst>
          </p:cNvPr>
          <p:cNvCxnSpPr>
            <a:cxnSpLocks/>
          </p:cNvCxnSpPr>
          <p:nvPr/>
        </p:nvCxnSpPr>
        <p:spPr>
          <a:xfrm>
            <a:off x="235132" y="923108"/>
            <a:ext cx="0" cy="16546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C25F2F-F81E-4959-B866-200B280E8311}"/>
              </a:ext>
            </a:extLst>
          </p:cNvPr>
          <p:cNvCxnSpPr>
            <a:cxnSpLocks/>
          </p:cNvCxnSpPr>
          <p:nvPr/>
        </p:nvCxnSpPr>
        <p:spPr>
          <a:xfrm>
            <a:off x="5116287" y="923108"/>
            <a:ext cx="0" cy="16546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75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A4308-DFEC-4AD1-BCFD-5857D8CEF957}"/>
              </a:ext>
            </a:extLst>
          </p:cNvPr>
          <p:cNvSpPr/>
          <p:nvPr/>
        </p:nvSpPr>
        <p:spPr>
          <a:xfrm>
            <a:off x="104775" y="2168433"/>
            <a:ext cx="9528622" cy="460384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64DF5D-E002-480A-93E4-833F26EB2831}"/>
              </a:ext>
            </a:extLst>
          </p:cNvPr>
          <p:cNvSpPr/>
          <p:nvPr/>
        </p:nvSpPr>
        <p:spPr>
          <a:xfrm>
            <a:off x="940158" y="85726"/>
            <a:ext cx="6529587" cy="183451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F8DA2E7-8D5A-4467-A134-4CDCB7B8CEE5}"/>
              </a:ext>
            </a:extLst>
          </p:cNvPr>
          <p:cNvSpPr/>
          <p:nvPr/>
        </p:nvSpPr>
        <p:spPr>
          <a:xfrm>
            <a:off x="8856345" y="371858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48112D-D091-4EED-887B-E76F122766A2}"/>
              </a:ext>
            </a:extLst>
          </p:cNvPr>
          <p:cNvSpPr/>
          <p:nvPr/>
        </p:nvSpPr>
        <p:spPr>
          <a:xfrm rot="5400000">
            <a:off x="4480560" y="1292570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10E0DB-3485-4C53-8308-31576FF51684}"/>
              </a:ext>
            </a:extLst>
          </p:cNvPr>
          <p:cNvSpPr/>
          <p:nvPr/>
        </p:nvSpPr>
        <p:spPr>
          <a:xfrm>
            <a:off x="104775" y="25121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8D0CE508-058A-40DF-9BBC-76EFB8C26759}"/>
              </a:ext>
            </a:extLst>
          </p:cNvPr>
          <p:cNvSpPr/>
          <p:nvPr/>
        </p:nvSpPr>
        <p:spPr>
          <a:xfrm>
            <a:off x="7635529" y="107081"/>
            <a:ext cx="1997867" cy="1834514"/>
          </a:xfrm>
          <a:prstGeom prst="verticalScroll">
            <a:avLst>
              <a:gd name="adj" fmla="val 2183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dirty="0">
                <a:solidFill>
                  <a:schemeClr val="tx1"/>
                </a:solidFill>
                <a:latin typeface="Algerian" panose="04020705040A02060702" pitchFamily="82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F01D3E-36AC-46A7-B9D2-86E74B472D84}"/>
              </a:ext>
            </a:extLst>
          </p:cNvPr>
          <p:cNvSpPr txBox="1"/>
          <p:nvPr/>
        </p:nvSpPr>
        <p:spPr>
          <a:xfrm>
            <a:off x="2147334" y="2743615"/>
            <a:ext cx="5009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Janice was mixing a drink.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55D5EF-6991-4C43-87EF-1D8B44FC99D7}"/>
              </a:ext>
            </a:extLst>
          </p:cNvPr>
          <p:cNvSpPr txBox="1"/>
          <p:nvPr/>
        </p:nvSpPr>
        <p:spPr>
          <a:xfrm>
            <a:off x="2778872" y="107081"/>
            <a:ext cx="2678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£300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E29763-57C3-415C-89AA-686FCBB91DF0}"/>
              </a:ext>
            </a:extLst>
          </p:cNvPr>
          <p:cNvSpPr txBox="1"/>
          <p:nvPr/>
        </p:nvSpPr>
        <p:spPr>
          <a:xfrm>
            <a:off x="766723" y="3542732"/>
            <a:ext cx="7791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She needed to mix concentrate to water </a:t>
            </a:r>
          </a:p>
          <a:p>
            <a:pPr algn="ctr"/>
            <a:r>
              <a:rPr lang="en-GB" sz="3600" dirty="0"/>
              <a:t>in the ratio 3:4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D0F286-E449-4B60-9C9F-B29CDF04F57F}"/>
              </a:ext>
            </a:extLst>
          </p:cNvPr>
          <p:cNvSpPr txBox="1"/>
          <p:nvPr/>
        </p:nvSpPr>
        <p:spPr>
          <a:xfrm>
            <a:off x="1543831" y="4991254"/>
            <a:ext cx="6208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She had 240ml of concentrate.</a:t>
            </a:r>
          </a:p>
          <a:p>
            <a:pPr algn="ctr"/>
            <a:r>
              <a:rPr lang="en-GB" sz="3600" dirty="0"/>
              <a:t>How much water did she need?</a:t>
            </a:r>
          </a:p>
        </p:txBody>
      </p:sp>
    </p:spTree>
    <p:extLst>
      <p:ext uri="{BB962C8B-B14F-4D97-AF65-F5344CB8AC3E}">
        <p14:creationId xmlns:p14="http://schemas.microsoft.com/office/powerpoint/2010/main" val="273629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A4308-DFEC-4AD1-BCFD-5857D8CEF957}"/>
              </a:ext>
            </a:extLst>
          </p:cNvPr>
          <p:cNvSpPr/>
          <p:nvPr/>
        </p:nvSpPr>
        <p:spPr>
          <a:xfrm>
            <a:off x="104775" y="2168433"/>
            <a:ext cx="9528622" cy="460384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64DF5D-E002-480A-93E4-833F26EB2831}"/>
              </a:ext>
            </a:extLst>
          </p:cNvPr>
          <p:cNvSpPr/>
          <p:nvPr/>
        </p:nvSpPr>
        <p:spPr>
          <a:xfrm>
            <a:off x="940158" y="85726"/>
            <a:ext cx="6529587" cy="183451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F8DA2E7-8D5A-4467-A134-4CDCB7B8CEE5}"/>
              </a:ext>
            </a:extLst>
          </p:cNvPr>
          <p:cNvSpPr/>
          <p:nvPr/>
        </p:nvSpPr>
        <p:spPr>
          <a:xfrm>
            <a:off x="8856345" y="371858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48112D-D091-4EED-887B-E76F122766A2}"/>
              </a:ext>
            </a:extLst>
          </p:cNvPr>
          <p:cNvSpPr/>
          <p:nvPr/>
        </p:nvSpPr>
        <p:spPr>
          <a:xfrm rot="5400000">
            <a:off x="4480560" y="1292570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10E0DB-3485-4C53-8308-31576FF51684}"/>
              </a:ext>
            </a:extLst>
          </p:cNvPr>
          <p:cNvSpPr/>
          <p:nvPr/>
        </p:nvSpPr>
        <p:spPr>
          <a:xfrm>
            <a:off x="104775" y="25121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8D0CE508-058A-40DF-9BBC-76EFB8C26759}"/>
              </a:ext>
            </a:extLst>
          </p:cNvPr>
          <p:cNvSpPr/>
          <p:nvPr/>
        </p:nvSpPr>
        <p:spPr>
          <a:xfrm>
            <a:off x="7635529" y="107081"/>
            <a:ext cx="1997867" cy="1834514"/>
          </a:xfrm>
          <a:prstGeom prst="verticalScroll">
            <a:avLst>
              <a:gd name="adj" fmla="val 2183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dirty="0">
                <a:solidFill>
                  <a:schemeClr val="tx1"/>
                </a:solidFill>
                <a:latin typeface="Algerian" panose="04020705040A02060702" pitchFamily="82" charset="0"/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D08F72-93FE-4AF9-8CC9-AA7CB13BFCA4}"/>
              </a:ext>
            </a:extLst>
          </p:cNvPr>
          <p:cNvSpPr txBox="1"/>
          <p:nvPr/>
        </p:nvSpPr>
        <p:spPr>
          <a:xfrm>
            <a:off x="3008323" y="43982"/>
            <a:ext cx="2055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£16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E51283-C866-4201-8F1E-EE2B51F7C3C3}"/>
              </a:ext>
            </a:extLst>
          </p:cNvPr>
          <p:cNvSpPr txBox="1"/>
          <p:nvPr/>
        </p:nvSpPr>
        <p:spPr>
          <a:xfrm>
            <a:off x="749136" y="5550590"/>
            <a:ext cx="8146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Find the ratio of hexagons to triangles.</a:t>
            </a:r>
          </a:p>
          <a:p>
            <a:pPr algn="ctr"/>
            <a:r>
              <a:rPr lang="en-GB" sz="3600" dirty="0"/>
              <a:t>What </a:t>
            </a:r>
            <a:r>
              <a:rPr lang="en-GB" sz="3600" b="1" dirty="0"/>
              <a:t>fraction</a:t>
            </a:r>
            <a:r>
              <a:rPr lang="en-GB" sz="3600" dirty="0"/>
              <a:t> of the shapes are triangles?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9750EA17-4446-41A6-B67E-570EBD0684C1}"/>
              </a:ext>
            </a:extLst>
          </p:cNvPr>
          <p:cNvSpPr/>
          <p:nvPr/>
        </p:nvSpPr>
        <p:spPr>
          <a:xfrm rot="20713901">
            <a:off x="1300766" y="2797005"/>
            <a:ext cx="821672" cy="708338"/>
          </a:xfrm>
          <a:prstGeom prst="hexagon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431FA1E0-7FC3-4DF5-A6B4-222BE172EFD1}"/>
              </a:ext>
            </a:extLst>
          </p:cNvPr>
          <p:cNvSpPr/>
          <p:nvPr/>
        </p:nvSpPr>
        <p:spPr>
          <a:xfrm rot="20282215">
            <a:off x="2728174" y="4788788"/>
            <a:ext cx="821672" cy="708338"/>
          </a:xfrm>
          <a:prstGeom prst="hexagon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65025D5D-DCAD-4A3D-A88D-2693608FCBED}"/>
              </a:ext>
            </a:extLst>
          </p:cNvPr>
          <p:cNvSpPr/>
          <p:nvPr/>
        </p:nvSpPr>
        <p:spPr>
          <a:xfrm rot="1579528">
            <a:off x="4812847" y="3052242"/>
            <a:ext cx="821672" cy="708338"/>
          </a:xfrm>
          <a:prstGeom prst="hexagon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CDC656BF-392C-45AB-9F9D-8D46C893CAA8}"/>
              </a:ext>
            </a:extLst>
          </p:cNvPr>
          <p:cNvSpPr/>
          <p:nvPr/>
        </p:nvSpPr>
        <p:spPr>
          <a:xfrm rot="743249">
            <a:off x="7224693" y="4635411"/>
            <a:ext cx="821672" cy="708338"/>
          </a:xfrm>
          <a:prstGeom prst="hexagon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BEB556F5-AC54-4233-AE8D-CD18102045FB}"/>
              </a:ext>
            </a:extLst>
          </p:cNvPr>
          <p:cNvSpPr/>
          <p:nvPr/>
        </p:nvSpPr>
        <p:spPr>
          <a:xfrm rot="20774742">
            <a:off x="7149951" y="2590164"/>
            <a:ext cx="821672" cy="708338"/>
          </a:xfrm>
          <a:prstGeom prst="hexagon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2F7944D5-F812-49D5-B363-7828AF2221E1}"/>
              </a:ext>
            </a:extLst>
          </p:cNvPr>
          <p:cNvSpPr/>
          <p:nvPr/>
        </p:nvSpPr>
        <p:spPr>
          <a:xfrm rot="539414">
            <a:off x="5187134" y="4516258"/>
            <a:ext cx="821672" cy="708338"/>
          </a:xfrm>
          <a:prstGeom prst="hexagon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25BB2C6-4ECE-4638-97C8-AFE1BC1EA6F9}"/>
              </a:ext>
            </a:extLst>
          </p:cNvPr>
          <p:cNvSpPr/>
          <p:nvPr/>
        </p:nvSpPr>
        <p:spPr>
          <a:xfrm rot="20974236">
            <a:off x="2728174" y="2483762"/>
            <a:ext cx="1060704" cy="91440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43C9F75E-473C-4851-A49B-061AD3D8055D}"/>
              </a:ext>
            </a:extLst>
          </p:cNvPr>
          <p:cNvSpPr/>
          <p:nvPr/>
        </p:nvSpPr>
        <p:spPr>
          <a:xfrm rot="2063017">
            <a:off x="1220524" y="3741185"/>
            <a:ext cx="1060704" cy="91440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1E197BA-C65A-43A6-9479-80DFAFD969F9}"/>
              </a:ext>
            </a:extLst>
          </p:cNvPr>
          <p:cNvSpPr/>
          <p:nvPr/>
        </p:nvSpPr>
        <p:spPr>
          <a:xfrm rot="1509950">
            <a:off x="3307786" y="3680266"/>
            <a:ext cx="1060704" cy="91440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7A38552C-6DB4-455A-9AF2-40842466C28F}"/>
              </a:ext>
            </a:extLst>
          </p:cNvPr>
          <p:cNvSpPr/>
          <p:nvPr/>
        </p:nvSpPr>
        <p:spPr>
          <a:xfrm rot="527615">
            <a:off x="6371872" y="3492413"/>
            <a:ext cx="1060704" cy="91440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</p:spTree>
    <p:extLst>
      <p:ext uri="{BB962C8B-B14F-4D97-AF65-F5344CB8AC3E}">
        <p14:creationId xmlns:p14="http://schemas.microsoft.com/office/powerpoint/2010/main" val="168134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A4308-DFEC-4AD1-BCFD-5857D8CEF957}"/>
              </a:ext>
            </a:extLst>
          </p:cNvPr>
          <p:cNvSpPr/>
          <p:nvPr/>
        </p:nvSpPr>
        <p:spPr>
          <a:xfrm>
            <a:off x="104775" y="2168433"/>
            <a:ext cx="9528622" cy="460384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64DF5D-E002-480A-93E4-833F26EB2831}"/>
              </a:ext>
            </a:extLst>
          </p:cNvPr>
          <p:cNvSpPr/>
          <p:nvPr/>
        </p:nvSpPr>
        <p:spPr>
          <a:xfrm>
            <a:off x="940158" y="85726"/>
            <a:ext cx="6529587" cy="183451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F8DA2E7-8D5A-4467-A134-4CDCB7B8CEE5}"/>
              </a:ext>
            </a:extLst>
          </p:cNvPr>
          <p:cNvSpPr/>
          <p:nvPr/>
        </p:nvSpPr>
        <p:spPr>
          <a:xfrm>
            <a:off x="8856345" y="371858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48112D-D091-4EED-887B-E76F122766A2}"/>
              </a:ext>
            </a:extLst>
          </p:cNvPr>
          <p:cNvSpPr/>
          <p:nvPr/>
        </p:nvSpPr>
        <p:spPr>
          <a:xfrm rot="5400000">
            <a:off x="4480560" y="1292570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10E0DB-3485-4C53-8308-31576FF51684}"/>
              </a:ext>
            </a:extLst>
          </p:cNvPr>
          <p:cNvSpPr/>
          <p:nvPr/>
        </p:nvSpPr>
        <p:spPr>
          <a:xfrm>
            <a:off x="104775" y="25121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8D0CE508-058A-40DF-9BBC-76EFB8C26759}"/>
              </a:ext>
            </a:extLst>
          </p:cNvPr>
          <p:cNvSpPr/>
          <p:nvPr/>
        </p:nvSpPr>
        <p:spPr>
          <a:xfrm>
            <a:off x="7635529" y="107081"/>
            <a:ext cx="1997867" cy="1834514"/>
          </a:xfrm>
          <a:prstGeom prst="verticalScroll">
            <a:avLst>
              <a:gd name="adj" fmla="val 2183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dirty="0">
                <a:solidFill>
                  <a:schemeClr val="tx1"/>
                </a:solidFill>
                <a:latin typeface="Algerian" panose="04020705040A02060702" pitchFamily="82" charset="0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A6EDBF-61BF-4476-965B-1E7D5814FF29}"/>
                  </a:ext>
                </a:extLst>
              </p:cNvPr>
              <p:cNvSpPr txBox="1"/>
              <p:nvPr/>
            </p:nvSpPr>
            <p:spPr>
              <a:xfrm>
                <a:off x="3864566" y="148448"/>
                <a:ext cx="665567" cy="1480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A6EDBF-61BF-4476-965B-1E7D5814F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566" y="148448"/>
                <a:ext cx="665567" cy="14800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BDC4318-C849-40D9-9B27-82B21FBADF9E}"/>
              </a:ext>
            </a:extLst>
          </p:cNvPr>
          <p:cNvSpPr txBox="1"/>
          <p:nvPr/>
        </p:nvSpPr>
        <p:spPr>
          <a:xfrm>
            <a:off x="461786" y="2764970"/>
            <a:ext cx="855881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Sam &amp; Pam &amp; Dan stole £360!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They shared it in the ratio 1:2:3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How much did Pam &amp; Dan get together?</a:t>
            </a:r>
          </a:p>
        </p:txBody>
      </p:sp>
    </p:spTree>
    <p:extLst>
      <p:ext uri="{BB962C8B-B14F-4D97-AF65-F5344CB8AC3E}">
        <p14:creationId xmlns:p14="http://schemas.microsoft.com/office/powerpoint/2010/main" val="376308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A4308-DFEC-4AD1-BCFD-5857D8CEF957}"/>
              </a:ext>
            </a:extLst>
          </p:cNvPr>
          <p:cNvSpPr/>
          <p:nvPr/>
        </p:nvSpPr>
        <p:spPr>
          <a:xfrm>
            <a:off x="104775" y="2168433"/>
            <a:ext cx="9528622" cy="460384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64DF5D-E002-480A-93E4-833F26EB2831}"/>
              </a:ext>
            </a:extLst>
          </p:cNvPr>
          <p:cNvSpPr/>
          <p:nvPr/>
        </p:nvSpPr>
        <p:spPr>
          <a:xfrm>
            <a:off x="940158" y="85726"/>
            <a:ext cx="6529587" cy="183451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F8DA2E7-8D5A-4467-A134-4CDCB7B8CEE5}"/>
              </a:ext>
            </a:extLst>
          </p:cNvPr>
          <p:cNvSpPr/>
          <p:nvPr/>
        </p:nvSpPr>
        <p:spPr>
          <a:xfrm>
            <a:off x="8856345" y="371858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48112D-D091-4EED-887B-E76F122766A2}"/>
              </a:ext>
            </a:extLst>
          </p:cNvPr>
          <p:cNvSpPr/>
          <p:nvPr/>
        </p:nvSpPr>
        <p:spPr>
          <a:xfrm rot="5400000">
            <a:off x="4480560" y="1292570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10E0DB-3485-4C53-8308-31576FF51684}"/>
              </a:ext>
            </a:extLst>
          </p:cNvPr>
          <p:cNvSpPr/>
          <p:nvPr/>
        </p:nvSpPr>
        <p:spPr>
          <a:xfrm>
            <a:off x="104775" y="25121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8D0CE508-058A-40DF-9BBC-76EFB8C26759}"/>
              </a:ext>
            </a:extLst>
          </p:cNvPr>
          <p:cNvSpPr/>
          <p:nvPr/>
        </p:nvSpPr>
        <p:spPr>
          <a:xfrm>
            <a:off x="7635529" y="107081"/>
            <a:ext cx="1997867" cy="1834514"/>
          </a:xfrm>
          <a:prstGeom prst="verticalScroll">
            <a:avLst>
              <a:gd name="adj" fmla="val 2183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dirty="0">
                <a:solidFill>
                  <a:schemeClr val="tx1"/>
                </a:solidFill>
                <a:latin typeface="Algerian" panose="04020705040A02060702" pitchFamily="82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BF7C66-A9FF-4A06-82D6-0B5545EBD4F6}"/>
              </a:ext>
            </a:extLst>
          </p:cNvPr>
          <p:cNvSpPr txBox="1"/>
          <p:nvPr/>
        </p:nvSpPr>
        <p:spPr>
          <a:xfrm>
            <a:off x="2613763" y="155556"/>
            <a:ext cx="33217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125ml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9863D3-4214-46EE-AFDF-4C0A211578B8}"/>
              </a:ext>
            </a:extLst>
          </p:cNvPr>
          <p:cNvSpPr txBox="1"/>
          <p:nvPr/>
        </p:nvSpPr>
        <p:spPr>
          <a:xfrm>
            <a:off x="2770055" y="3120231"/>
            <a:ext cx="30091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56:77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7F1F21-A89D-48DB-91CD-E7D378D71CFF}"/>
              </a:ext>
            </a:extLst>
          </p:cNvPr>
          <p:cNvSpPr txBox="1"/>
          <p:nvPr/>
        </p:nvSpPr>
        <p:spPr>
          <a:xfrm>
            <a:off x="1262692" y="5293345"/>
            <a:ext cx="6777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Write this ratio in its simplest form.</a:t>
            </a:r>
          </a:p>
        </p:txBody>
      </p:sp>
    </p:spTree>
    <p:extLst>
      <p:ext uri="{BB962C8B-B14F-4D97-AF65-F5344CB8AC3E}">
        <p14:creationId xmlns:p14="http://schemas.microsoft.com/office/powerpoint/2010/main" val="255903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A4308-DFEC-4AD1-BCFD-5857D8CEF957}"/>
              </a:ext>
            </a:extLst>
          </p:cNvPr>
          <p:cNvSpPr/>
          <p:nvPr/>
        </p:nvSpPr>
        <p:spPr>
          <a:xfrm>
            <a:off x="104775" y="2168433"/>
            <a:ext cx="9528622" cy="460384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64DF5D-E002-480A-93E4-833F26EB2831}"/>
              </a:ext>
            </a:extLst>
          </p:cNvPr>
          <p:cNvSpPr/>
          <p:nvPr/>
        </p:nvSpPr>
        <p:spPr>
          <a:xfrm>
            <a:off x="940158" y="85726"/>
            <a:ext cx="6529587" cy="183451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F8DA2E7-8D5A-4467-A134-4CDCB7B8CEE5}"/>
              </a:ext>
            </a:extLst>
          </p:cNvPr>
          <p:cNvSpPr/>
          <p:nvPr/>
        </p:nvSpPr>
        <p:spPr>
          <a:xfrm>
            <a:off x="8856345" y="371858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48112D-D091-4EED-887B-E76F122766A2}"/>
              </a:ext>
            </a:extLst>
          </p:cNvPr>
          <p:cNvSpPr/>
          <p:nvPr/>
        </p:nvSpPr>
        <p:spPr>
          <a:xfrm rot="5400000">
            <a:off x="4480560" y="1292570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10E0DB-3485-4C53-8308-31576FF51684}"/>
              </a:ext>
            </a:extLst>
          </p:cNvPr>
          <p:cNvSpPr/>
          <p:nvPr/>
        </p:nvSpPr>
        <p:spPr>
          <a:xfrm>
            <a:off x="104775" y="25121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8D0CE508-058A-40DF-9BBC-76EFB8C26759}"/>
              </a:ext>
            </a:extLst>
          </p:cNvPr>
          <p:cNvSpPr/>
          <p:nvPr/>
        </p:nvSpPr>
        <p:spPr>
          <a:xfrm>
            <a:off x="7635529" y="107081"/>
            <a:ext cx="1997867" cy="1834514"/>
          </a:xfrm>
          <a:prstGeom prst="verticalScroll">
            <a:avLst>
              <a:gd name="adj" fmla="val 2183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dirty="0">
                <a:solidFill>
                  <a:schemeClr val="tx1"/>
                </a:solidFill>
                <a:latin typeface="Algerian" panose="04020705040A02060702" pitchFamily="82" charset="0"/>
              </a:rPr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882BEC-CD78-4556-92C0-93886AB0F61B}"/>
              </a:ext>
            </a:extLst>
          </p:cNvPr>
          <p:cNvSpPr txBox="1"/>
          <p:nvPr/>
        </p:nvSpPr>
        <p:spPr>
          <a:xfrm>
            <a:off x="3320222" y="148448"/>
            <a:ext cx="17620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1:4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52CC09-53AD-433D-8B05-7DF119E0C216}"/>
              </a:ext>
            </a:extLst>
          </p:cNvPr>
          <p:cNvSpPr txBox="1"/>
          <p:nvPr/>
        </p:nvSpPr>
        <p:spPr>
          <a:xfrm>
            <a:off x="1986047" y="2743615"/>
            <a:ext cx="5361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Michael was mixing a drink.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174612-FDA1-4614-9171-F4941B8A0E79}"/>
              </a:ext>
            </a:extLst>
          </p:cNvPr>
          <p:cNvSpPr txBox="1"/>
          <p:nvPr/>
        </p:nvSpPr>
        <p:spPr>
          <a:xfrm>
            <a:off x="688792" y="3542732"/>
            <a:ext cx="76252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He needed to mix concentrate to water </a:t>
            </a:r>
          </a:p>
          <a:p>
            <a:pPr algn="ctr"/>
            <a:r>
              <a:rPr lang="en-GB" sz="3600" dirty="0"/>
              <a:t>in the ratio 5:6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11CB3F-D86E-464A-A6D3-E1386B3D2E48}"/>
              </a:ext>
            </a:extLst>
          </p:cNvPr>
          <p:cNvSpPr txBox="1"/>
          <p:nvPr/>
        </p:nvSpPr>
        <p:spPr>
          <a:xfrm>
            <a:off x="951945" y="4991254"/>
            <a:ext cx="7069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He had 150ml of water.</a:t>
            </a:r>
          </a:p>
          <a:p>
            <a:pPr algn="ctr"/>
            <a:r>
              <a:rPr lang="en-GB" sz="3600" dirty="0"/>
              <a:t>How much concentrate did he need?</a:t>
            </a:r>
          </a:p>
        </p:txBody>
      </p:sp>
    </p:spTree>
    <p:extLst>
      <p:ext uri="{BB962C8B-B14F-4D97-AF65-F5344CB8AC3E}">
        <p14:creationId xmlns:p14="http://schemas.microsoft.com/office/powerpoint/2010/main" val="294245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A4308-DFEC-4AD1-BCFD-5857D8CEF957}"/>
              </a:ext>
            </a:extLst>
          </p:cNvPr>
          <p:cNvSpPr/>
          <p:nvPr/>
        </p:nvSpPr>
        <p:spPr>
          <a:xfrm>
            <a:off x="104775" y="2168433"/>
            <a:ext cx="9528622" cy="460384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64DF5D-E002-480A-93E4-833F26EB2831}"/>
              </a:ext>
            </a:extLst>
          </p:cNvPr>
          <p:cNvSpPr/>
          <p:nvPr/>
        </p:nvSpPr>
        <p:spPr>
          <a:xfrm>
            <a:off x="940158" y="85726"/>
            <a:ext cx="6529587" cy="183451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F8DA2E7-8D5A-4467-A134-4CDCB7B8CEE5}"/>
              </a:ext>
            </a:extLst>
          </p:cNvPr>
          <p:cNvSpPr/>
          <p:nvPr/>
        </p:nvSpPr>
        <p:spPr>
          <a:xfrm>
            <a:off x="8856345" y="371858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48112D-D091-4EED-887B-E76F122766A2}"/>
              </a:ext>
            </a:extLst>
          </p:cNvPr>
          <p:cNvSpPr/>
          <p:nvPr/>
        </p:nvSpPr>
        <p:spPr>
          <a:xfrm rot="5400000">
            <a:off x="4480560" y="1292570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10E0DB-3485-4C53-8308-31576FF51684}"/>
              </a:ext>
            </a:extLst>
          </p:cNvPr>
          <p:cNvSpPr/>
          <p:nvPr/>
        </p:nvSpPr>
        <p:spPr>
          <a:xfrm>
            <a:off x="104775" y="25121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8D0CE508-058A-40DF-9BBC-76EFB8C26759}"/>
              </a:ext>
            </a:extLst>
          </p:cNvPr>
          <p:cNvSpPr/>
          <p:nvPr/>
        </p:nvSpPr>
        <p:spPr>
          <a:xfrm>
            <a:off x="7635529" y="107081"/>
            <a:ext cx="1997867" cy="1834514"/>
          </a:xfrm>
          <a:prstGeom prst="verticalScroll">
            <a:avLst>
              <a:gd name="adj" fmla="val 2183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dirty="0">
                <a:solidFill>
                  <a:schemeClr val="tx1"/>
                </a:solidFill>
                <a:latin typeface="Algerian" panose="04020705040A02060702" pitchFamily="82" charset="0"/>
              </a:rPr>
              <a:t>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08C2DE-80F8-4279-9386-339D2D925FC9}"/>
              </a:ext>
            </a:extLst>
          </p:cNvPr>
          <p:cNvSpPr txBox="1"/>
          <p:nvPr/>
        </p:nvSpPr>
        <p:spPr>
          <a:xfrm>
            <a:off x="749136" y="5550590"/>
            <a:ext cx="8146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Find the ratio of triangles to circles.</a:t>
            </a:r>
          </a:p>
          <a:p>
            <a:pPr algn="ctr"/>
            <a:r>
              <a:rPr lang="en-GB" sz="3600" dirty="0"/>
              <a:t>What </a:t>
            </a:r>
            <a:r>
              <a:rPr lang="en-GB" sz="3600" b="1" dirty="0"/>
              <a:t>fraction</a:t>
            </a:r>
            <a:r>
              <a:rPr lang="en-GB" sz="3600" dirty="0"/>
              <a:t> of the shapes are triangles?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4DE93D-CEB9-4790-8253-50425EBE0184}"/>
              </a:ext>
            </a:extLst>
          </p:cNvPr>
          <p:cNvSpPr txBox="1"/>
          <p:nvPr/>
        </p:nvSpPr>
        <p:spPr>
          <a:xfrm>
            <a:off x="3173547" y="2237"/>
            <a:ext cx="2055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£50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7A79EAA-34CD-4CE8-AB2B-180D3B4BCD5A}"/>
              </a:ext>
            </a:extLst>
          </p:cNvPr>
          <p:cNvSpPr/>
          <p:nvPr/>
        </p:nvSpPr>
        <p:spPr>
          <a:xfrm rot="4905633">
            <a:off x="721217" y="2558787"/>
            <a:ext cx="1060704" cy="9144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862986ED-10A6-4C04-8D20-DD76E2E4EA2A}"/>
              </a:ext>
            </a:extLst>
          </p:cNvPr>
          <p:cNvSpPr/>
          <p:nvPr/>
        </p:nvSpPr>
        <p:spPr>
          <a:xfrm rot="2607643">
            <a:off x="3761503" y="3215478"/>
            <a:ext cx="1060704" cy="9144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0EC0A0-9BED-4534-87F9-4468736CBC97}"/>
              </a:ext>
            </a:extLst>
          </p:cNvPr>
          <p:cNvSpPr/>
          <p:nvPr/>
        </p:nvSpPr>
        <p:spPr>
          <a:xfrm rot="20501464">
            <a:off x="1968322" y="3925834"/>
            <a:ext cx="1060704" cy="9144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DE6B357-8055-445F-9E80-D7536481D7A3}"/>
              </a:ext>
            </a:extLst>
          </p:cNvPr>
          <p:cNvSpPr/>
          <p:nvPr/>
        </p:nvSpPr>
        <p:spPr>
          <a:xfrm rot="19510357">
            <a:off x="7469745" y="2516777"/>
            <a:ext cx="1060704" cy="9144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F61C6C8A-0B74-45FC-A6B6-C74782B18FAA}"/>
              </a:ext>
            </a:extLst>
          </p:cNvPr>
          <p:cNvSpPr/>
          <p:nvPr/>
        </p:nvSpPr>
        <p:spPr>
          <a:xfrm rot="1369997">
            <a:off x="5897969" y="2931100"/>
            <a:ext cx="1060704" cy="9144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DB28423-090D-4978-A640-E41A6018971F}"/>
              </a:ext>
            </a:extLst>
          </p:cNvPr>
          <p:cNvSpPr/>
          <p:nvPr/>
        </p:nvSpPr>
        <p:spPr>
          <a:xfrm rot="2607643">
            <a:off x="6846805" y="4409352"/>
            <a:ext cx="1060704" cy="9144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4AB8A52-EE76-4C78-A8EE-177E4468761C}"/>
              </a:ext>
            </a:extLst>
          </p:cNvPr>
          <p:cNvSpPr/>
          <p:nvPr/>
        </p:nvSpPr>
        <p:spPr>
          <a:xfrm rot="4905633">
            <a:off x="519302" y="4274982"/>
            <a:ext cx="1060704" cy="9144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E0F074-7F44-40C5-980D-3ADC75217958}"/>
              </a:ext>
            </a:extLst>
          </p:cNvPr>
          <p:cNvSpPr/>
          <p:nvPr/>
        </p:nvSpPr>
        <p:spPr>
          <a:xfrm>
            <a:off x="2701231" y="2889758"/>
            <a:ext cx="677690" cy="6776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39EBB7-4C90-440F-9B84-B986330E4A2B}"/>
              </a:ext>
            </a:extLst>
          </p:cNvPr>
          <p:cNvSpPr/>
          <p:nvPr/>
        </p:nvSpPr>
        <p:spPr>
          <a:xfrm>
            <a:off x="3631819" y="2565752"/>
            <a:ext cx="677690" cy="6776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1E16E9-3A52-4147-B301-64A58A4E520D}"/>
              </a:ext>
            </a:extLst>
          </p:cNvPr>
          <p:cNvSpPr/>
          <p:nvPr/>
        </p:nvSpPr>
        <p:spPr>
          <a:xfrm>
            <a:off x="5271307" y="4105343"/>
            <a:ext cx="677690" cy="6776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4BFEC3F-BD74-4134-9CD4-7DE431AE5A85}"/>
              </a:ext>
            </a:extLst>
          </p:cNvPr>
          <p:cNvSpPr/>
          <p:nvPr/>
        </p:nvSpPr>
        <p:spPr>
          <a:xfrm>
            <a:off x="3479356" y="4613770"/>
            <a:ext cx="677690" cy="6776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8CDF8E6-68B0-4342-919E-32E092AA1E07}"/>
              </a:ext>
            </a:extLst>
          </p:cNvPr>
          <p:cNvSpPr/>
          <p:nvPr/>
        </p:nvSpPr>
        <p:spPr>
          <a:xfrm>
            <a:off x="5596975" y="2455552"/>
            <a:ext cx="677690" cy="6776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2EFA93-4FEE-4AE6-BDF7-59094A5D1FEE}"/>
              </a:ext>
            </a:extLst>
          </p:cNvPr>
          <p:cNvSpPr/>
          <p:nvPr/>
        </p:nvSpPr>
        <p:spPr>
          <a:xfrm>
            <a:off x="7025683" y="3701350"/>
            <a:ext cx="677690" cy="6776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39E964-4455-4BEB-BDCA-D91CAE0DBF59}"/>
              </a:ext>
            </a:extLst>
          </p:cNvPr>
          <p:cNvSpPr/>
          <p:nvPr/>
        </p:nvSpPr>
        <p:spPr>
          <a:xfrm>
            <a:off x="1375770" y="3417125"/>
            <a:ext cx="677690" cy="6776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332D44D-DE30-4E9F-B5EA-665F7321DE5E}"/>
              </a:ext>
            </a:extLst>
          </p:cNvPr>
          <p:cNvSpPr/>
          <p:nvPr/>
        </p:nvSpPr>
        <p:spPr>
          <a:xfrm>
            <a:off x="1924677" y="2376797"/>
            <a:ext cx="677690" cy="6776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03C370C-70DB-4F03-9B36-D4968132A590}"/>
              </a:ext>
            </a:extLst>
          </p:cNvPr>
          <p:cNvSpPr/>
          <p:nvPr/>
        </p:nvSpPr>
        <p:spPr>
          <a:xfrm>
            <a:off x="8064210" y="4973374"/>
            <a:ext cx="677690" cy="6776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83F3FB7-92D0-420C-BF83-67AB79E8D8C0}"/>
              </a:ext>
            </a:extLst>
          </p:cNvPr>
          <p:cNvSpPr/>
          <p:nvPr/>
        </p:nvSpPr>
        <p:spPr>
          <a:xfrm>
            <a:off x="5296821" y="4921380"/>
            <a:ext cx="677690" cy="6776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BB7B241-BA08-4489-9275-E69545D4E89F}"/>
              </a:ext>
            </a:extLst>
          </p:cNvPr>
          <p:cNvSpPr/>
          <p:nvPr/>
        </p:nvSpPr>
        <p:spPr>
          <a:xfrm>
            <a:off x="4362575" y="4624707"/>
            <a:ext cx="677690" cy="6776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2EADC3C-0676-4F63-8E39-A2C23E6CB0F7}"/>
              </a:ext>
            </a:extLst>
          </p:cNvPr>
          <p:cNvSpPr/>
          <p:nvPr/>
        </p:nvSpPr>
        <p:spPr>
          <a:xfrm>
            <a:off x="6863559" y="2522905"/>
            <a:ext cx="677690" cy="6776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0650218-3BD2-4F4A-955A-C5A114F7359A}"/>
              </a:ext>
            </a:extLst>
          </p:cNvPr>
          <p:cNvSpPr/>
          <p:nvPr/>
        </p:nvSpPr>
        <p:spPr>
          <a:xfrm>
            <a:off x="1312523" y="4822702"/>
            <a:ext cx="677690" cy="6776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CB0F8A5-8918-4242-855C-F37052020557}"/>
              </a:ext>
            </a:extLst>
          </p:cNvPr>
          <p:cNvSpPr/>
          <p:nvPr/>
        </p:nvSpPr>
        <p:spPr>
          <a:xfrm>
            <a:off x="467005" y="5500392"/>
            <a:ext cx="677690" cy="6776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</p:spTree>
    <p:extLst>
      <p:ext uri="{BB962C8B-B14F-4D97-AF65-F5344CB8AC3E}">
        <p14:creationId xmlns:p14="http://schemas.microsoft.com/office/powerpoint/2010/main" val="793310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A4308-DFEC-4AD1-BCFD-5857D8CEF957}"/>
              </a:ext>
            </a:extLst>
          </p:cNvPr>
          <p:cNvSpPr/>
          <p:nvPr/>
        </p:nvSpPr>
        <p:spPr>
          <a:xfrm>
            <a:off x="104775" y="2168433"/>
            <a:ext cx="9528622" cy="460384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64DF5D-E002-480A-93E4-833F26EB2831}"/>
              </a:ext>
            </a:extLst>
          </p:cNvPr>
          <p:cNvSpPr/>
          <p:nvPr/>
        </p:nvSpPr>
        <p:spPr>
          <a:xfrm>
            <a:off x="940158" y="85726"/>
            <a:ext cx="6529587" cy="183451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F8DA2E7-8D5A-4467-A134-4CDCB7B8CEE5}"/>
              </a:ext>
            </a:extLst>
          </p:cNvPr>
          <p:cNvSpPr/>
          <p:nvPr/>
        </p:nvSpPr>
        <p:spPr>
          <a:xfrm>
            <a:off x="8856345" y="371858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48112D-D091-4EED-887B-E76F122766A2}"/>
              </a:ext>
            </a:extLst>
          </p:cNvPr>
          <p:cNvSpPr/>
          <p:nvPr/>
        </p:nvSpPr>
        <p:spPr>
          <a:xfrm rot="5400000">
            <a:off x="4480560" y="1292570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10E0DB-3485-4C53-8308-31576FF51684}"/>
              </a:ext>
            </a:extLst>
          </p:cNvPr>
          <p:cNvSpPr/>
          <p:nvPr/>
        </p:nvSpPr>
        <p:spPr>
          <a:xfrm>
            <a:off x="104775" y="251216"/>
            <a:ext cx="944880" cy="1503534"/>
          </a:xfrm>
          <a:prstGeom prst="rightArrow">
            <a:avLst>
              <a:gd name="adj1" fmla="val 65639"/>
              <a:gd name="adj2" fmla="val 50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8D0CE508-058A-40DF-9BBC-76EFB8C26759}"/>
              </a:ext>
            </a:extLst>
          </p:cNvPr>
          <p:cNvSpPr/>
          <p:nvPr/>
        </p:nvSpPr>
        <p:spPr>
          <a:xfrm>
            <a:off x="7635529" y="107081"/>
            <a:ext cx="1997867" cy="1834514"/>
          </a:xfrm>
          <a:prstGeom prst="verticalScroll">
            <a:avLst>
              <a:gd name="adj" fmla="val 2183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dirty="0">
                <a:solidFill>
                  <a:schemeClr val="tx1"/>
                </a:solidFill>
                <a:latin typeface="Algerian" panose="04020705040A02060702" pitchFamily="82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119753-5674-44FC-845F-73DC02C8AE7E}"/>
              </a:ext>
            </a:extLst>
          </p:cNvPr>
          <p:cNvSpPr txBox="1"/>
          <p:nvPr/>
        </p:nvSpPr>
        <p:spPr>
          <a:xfrm>
            <a:off x="2613763" y="155556"/>
            <a:ext cx="33217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320ml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82D96B-6882-4FE0-95AD-13E6F4EC731A}"/>
              </a:ext>
            </a:extLst>
          </p:cNvPr>
          <p:cNvSpPr txBox="1"/>
          <p:nvPr/>
        </p:nvSpPr>
        <p:spPr>
          <a:xfrm>
            <a:off x="1267018" y="2885303"/>
            <a:ext cx="678769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Tom &amp; Dom got their </a:t>
            </a:r>
          </a:p>
          <a:p>
            <a:pPr algn="ctr"/>
            <a:r>
              <a:rPr lang="en-GB" sz="4000" dirty="0"/>
              <a:t>pocket money in the ratio 4:5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Dom got £20 a week.</a:t>
            </a:r>
          </a:p>
          <a:p>
            <a:pPr algn="ctr"/>
            <a:r>
              <a:rPr lang="en-GB" sz="4000" dirty="0"/>
              <a:t>How much did Tom get a week?</a:t>
            </a:r>
          </a:p>
        </p:txBody>
      </p:sp>
    </p:spTree>
    <p:extLst>
      <p:ext uri="{BB962C8B-B14F-4D97-AF65-F5344CB8AC3E}">
        <p14:creationId xmlns:p14="http://schemas.microsoft.com/office/powerpoint/2010/main" val="342144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95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8277</TotalTime>
  <Words>401</Words>
  <Application>Microsoft Office PowerPoint</Application>
  <PresentationFormat>A4 Paper (210x297 mm)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 Light</vt:lpstr>
      <vt:lpstr>Calibri</vt:lpstr>
      <vt:lpstr>Cambria Math</vt:lpstr>
      <vt:lpstr>Arial</vt:lpstr>
      <vt:lpstr>Algerian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Kite</dc:creator>
  <cp:lastModifiedBy>Rahila Mahaboob</cp:lastModifiedBy>
  <cp:revision>353</cp:revision>
  <cp:lastPrinted>2021-04-29T07:30:37Z</cp:lastPrinted>
  <dcterms:created xsi:type="dcterms:W3CDTF">2017-01-17T16:57:04Z</dcterms:created>
  <dcterms:modified xsi:type="dcterms:W3CDTF">2023-11-11T09:06:19Z</dcterms:modified>
</cp:coreProperties>
</file>