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33" r:id="rId3"/>
    <p:sldId id="284" r:id="rId4"/>
    <p:sldId id="289" r:id="rId5"/>
    <p:sldId id="345" r:id="rId6"/>
    <p:sldId id="291" r:id="rId7"/>
    <p:sldId id="354" r:id="rId8"/>
    <p:sldId id="290" r:id="rId9"/>
    <p:sldId id="346" r:id="rId10"/>
    <p:sldId id="351" r:id="rId11"/>
    <p:sldId id="344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3C0C"/>
    <a:srgbClr val="993300"/>
    <a:srgbClr val="CC3300"/>
    <a:srgbClr val="F0975A"/>
    <a:srgbClr val="5B9BD5"/>
    <a:srgbClr val="FF6600"/>
    <a:srgbClr val="0000FF"/>
    <a:srgbClr val="7030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86" y="66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7/6/hundreds-of-kids-dress-up-as-harry-potter-to-celebrate-20th-anniversary-of-iconic-47839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5/10/tillman-the-fastest-dog-on-a-skateboard-has-died-40438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5/10/tillman-the-fastest-dog-on-a-skateboard-has-died-40438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world-records/largest-underwater-human-pyramid?fb_comment_id=706040809509847_94612554216803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world-records/largest-playing-card-structure?fb_comment_id=673553416096967_99353379743225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NASA / CC BY-SA (https://creativecommons.org/licenses/by-sa/3.0)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58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https://creativecommons.org/licenses/by-sa/3.0/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6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https://www.guinnessworldrecords.com/news/2017/6/hundreds-of-kids-dress-up-as-harry-potter-to-celebrate-20th-anniversary-of-iconic-478394/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1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https://www.guinnessworldrecords.com/news/2015/10/tillman-the-fastest-dog-on-a-skateboard-has-died-404387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6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https://www.guinnessworldrecords.com/news/2015/10/tillman-the-fastest-dog-on-a-skateboard-has-died-404387</a:t>
            </a:r>
            <a:r>
              <a:rPr lang="en-GB" dirty="0"/>
              <a:t> As Tilman is no longer with us, past tense form has been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96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61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https://www.guinnessworldrecords.com/world-records/largest-underwater-human-pyramid?fb_comment_id=706040809509847_946125542168038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https://www.guinnessworldrecords.com/world-records/largest-playing-card-structure?fb_comment_id=673553416096967_993533797432259/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2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4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15/03/2024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b="1" dirty="0"/>
              <a:t>Conjunctions to express time, place and cause</a:t>
            </a:r>
            <a:br>
              <a:rPr lang="en-US" sz="3400" dirty="0"/>
            </a:br>
            <a:r>
              <a:rPr lang="en-US" sz="3400" i="1" dirty="0"/>
              <a:t>Amazing Records</a:t>
            </a:r>
          </a:p>
        </p:txBody>
      </p:sp>
      <p:sp>
        <p:nvSpPr>
          <p:cNvPr id="45" name="Freeform: Shape 4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5214C-981F-48FE-B3AD-B782CC263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155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288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2814402"/>
            <a:ext cx="7852410" cy="35823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1201834"/>
            <a:ext cx="7658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379337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They help add more detail by joining extra clauses </a:t>
            </a:r>
          </a:p>
          <a:p>
            <a:pPr algn="ctr"/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 </a:t>
            </a:r>
            <a:r>
              <a:rPr lang="en-GB" sz="2400" dirty="0"/>
              <a:t>or</a:t>
            </a:r>
            <a:r>
              <a:rPr lang="en-GB" sz="2400" b="1" dirty="0"/>
              <a:t> where</a:t>
            </a:r>
            <a:r>
              <a:rPr lang="en-GB" sz="2400" dirty="0"/>
              <a:t> something might be.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5447" y="3312967"/>
            <a:ext cx="1073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Peggy Whitson is a record breaker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because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is the oldest woman to fly into space.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5448" y="3814058"/>
            <a:ext cx="1147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Peggy Whitson is a record breaker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as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has spent longer in space than any other American.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448" y="4275723"/>
            <a:ext cx="8895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So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could be an astronaut, Peggy trained for many years</a:t>
            </a:r>
            <a:r>
              <a:rPr lang="en-GB" sz="2800" dirty="0">
                <a:ln w="0"/>
                <a:solidFill>
                  <a:prstClr val="black"/>
                </a:solidFill>
                <a:latin typeface="+mj-lt"/>
              </a:rPr>
              <a:t>.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1506" y="693784"/>
            <a:ext cx="1706702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so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448" y="2688095"/>
            <a:ext cx="448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Peggy Whitson is a record breaker</a:t>
            </a:r>
            <a:r>
              <a:rPr lang="en-GB" sz="2400" i="1" dirty="0">
                <a:ln w="0"/>
                <a:solidFill>
                  <a:prstClr val="black"/>
                </a:solidFill>
              </a:rPr>
              <a:t>.</a:t>
            </a:r>
            <a:endParaRPr lang="en-GB" sz="2400" i="1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1175154" y="2059646"/>
            <a:ext cx="311506" cy="3290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263161" y="2433083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F0C1FC-6A2D-45E0-B632-C678924F3222}"/>
              </a:ext>
            </a:extLst>
          </p:cNvPr>
          <p:cNvCxnSpPr/>
          <p:nvPr/>
        </p:nvCxnSpPr>
        <p:spPr>
          <a:xfrm>
            <a:off x="4848051" y="3691517"/>
            <a:ext cx="59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46D225-45CE-4A94-8880-BC9BEF05ADBB}"/>
              </a:ext>
            </a:extLst>
          </p:cNvPr>
          <p:cNvCxnSpPr/>
          <p:nvPr/>
        </p:nvCxnSpPr>
        <p:spPr>
          <a:xfrm>
            <a:off x="4836000" y="4204414"/>
            <a:ext cx="691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E1364D-731C-4F2D-AECA-32A31BDC34B0}"/>
              </a:ext>
            </a:extLst>
          </p:cNvPr>
          <p:cNvCxnSpPr/>
          <p:nvPr/>
        </p:nvCxnSpPr>
        <p:spPr>
          <a:xfrm>
            <a:off x="643075" y="4706489"/>
            <a:ext cx="34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DC9A8EA-7AF7-4625-9788-F5E89137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78" y="194482"/>
            <a:ext cx="1484484" cy="1945403"/>
          </a:xfrm>
          <a:prstGeom prst="ellipse">
            <a:avLst/>
          </a:prstGeom>
        </p:spPr>
      </p:pic>
      <p:sp>
        <p:nvSpPr>
          <p:cNvPr id="28" name="Rounded Rectangular Callout 13"/>
          <p:cNvSpPr/>
          <p:nvPr/>
        </p:nvSpPr>
        <p:spPr>
          <a:xfrm>
            <a:off x="1784290" y="373115"/>
            <a:ext cx="1018831" cy="541576"/>
          </a:xfrm>
          <a:prstGeom prst="wedgeRoundRectCallout">
            <a:avLst>
              <a:gd name="adj1" fmla="val -70087"/>
              <a:gd name="adj2" fmla="val 10366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C71437-948B-401E-A89B-0EFDECAC0467}"/>
              </a:ext>
            </a:extLst>
          </p:cNvPr>
          <p:cNvSpPr txBox="1"/>
          <p:nvPr/>
        </p:nvSpPr>
        <p:spPr>
          <a:xfrm>
            <a:off x="683193" y="5650251"/>
            <a:ext cx="1096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call an extra clause which adds to the main information a </a:t>
            </a:r>
            <a:r>
              <a:rPr lang="en-GB" sz="2400" u="sng" dirty="0"/>
              <a:t>subordinate clause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7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9" grpId="0"/>
      <p:bldP spid="30" grpId="0"/>
      <p:bldP spid="31" grpId="0"/>
      <p:bldP spid="32" grpId="0" animBg="1"/>
      <p:bldP spid="33" grpId="0"/>
      <p:bldP spid="5" grpId="0" animBg="1"/>
      <p:bldP spid="2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48008" y="2681473"/>
            <a:ext cx="2236709" cy="2509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until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1813" y="1863614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086" y="286044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r>
              <a:rPr lang="en-GB" sz="2400" dirty="0"/>
              <a:t>They help add more detail by joining extra clauses </a:t>
            </a:r>
          </a:p>
          <a:p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</a:t>
            </a:r>
            <a:r>
              <a:rPr lang="en-GB" sz="2400" dirty="0"/>
              <a:t> or </a:t>
            </a:r>
            <a:r>
              <a:rPr lang="en-GB" sz="2400" b="1" dirty="0"/>
              <a:t>where</a:t>
            </a:r>
            <a:r>
              <a:rPr lang="en-GB" sz="2400" dirty="0"/>
              <a:t> something might 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92" y="2287415"/>
            <a:ext cx="436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/>
              <a:t>Usain Bolt became famous.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192" y="2958907"/>
            <a:ext cx="7876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while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breaking several records.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086" y="3492292"/>
            <a:ext cx="1151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when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he became the world’s fastest man.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192" y="3936094"/>
            <a:ext cx="7171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After </a:t>
            </a:r>
            <a:r>
              <a:rPr lang="en-GB" sz="2400" i="1" dirty="0">
                <a:ln w="0"/>
                <a:latin typeface="+mj-lt"/>
              </a:rPr>
              <a:t>many years of training, </a:t>
            </a:r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89560" y="2287415"/>
            <a:ext cx="517972" cy="55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193" y="56502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More detail is given by adding a </a:t>
            </a:r>
            <a:r>
              <a:rPr lang="en-GB" sz="2400" u="sng" dirty="0"/>
              <a:t>subordinate clause</a:t>
            </a:r>
            <a:r>
              <a:rPr lang="en-GB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23813-B255-4CA0-A8DC-43DAA1CF6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7389" y="101561"/>
            <a:ext cx="1817948" cy="2220019"/>
          </a:xfrm>
          <a:prstGeom prst="ellipse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662764-A36C-421E-89C4-939FB7BE4C99}"/>
              </a:ext>
            </a:extLst>
          </p:cNvPr>
          <p:cNvCxnSpPr/>
          <p:nvPr/>
        </p:nvCxnSpPr>
        <p:spPr>
          <a:xfrm>
            <a:off x="3910935" y="3357924"/>
            <a:ext cx="36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61B931-8FCF-41E4-AF64-C8BFC1C6B13C}"/>
              </a:ext>
            </a:extLst>
          </p:cNvPr>
          <p:cNvCxnSpPr/>
          <p:nvPr/>
        </p:nvCxnSpPr>
        <p:spPr>
          <a:xfrm>
            <a:off x="3860688" y="3870249"/>
            <a:ext cx="49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AFB320-FDBD-4633-A06F-13A2F1D9A737}"/>
              </a:ext>
            </a:extLst>
          </p:cNvPr>
          <p:cNvCxnSpPr/>
          <p:nvPr/>
        </p:nvCxnSpPr>
        <p:spPr>
          <a:xfrm>
            <a:off x="584913" y="4313850"/>
            <a:ext cx="33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ular Callout 13"/>
          <p:cNvSpPr/>
          <p:nvPr/>
        </p:nvSpPr>
        <p:spPr>
          <a:xfrm>
            <a:off x="8544701" y="333480"/>
            <a:ext cx="1143319" cy="541576"/>
          </a:xfrm>
          <a:prstGeom prst="wedgeRoundRectCallout">
            <a:avLst>
              <a:gd name="adj1" fmla="val 76882"/>
              <a:gd name="adj2" fmla="val 22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32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/>
      <p:bldP spid="29" grpId="0"/>
      <p:bldP spid="30" grpId="0"/>
      <p:bldP spid="31" grpId="0"/>
      <p:bldP spid="1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888" y="76603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They help add more detail by joining extra </a:t>
            </a:r>
            <a:r>
              <a:rPr lang="en-GB" sz="2400" b="1" dirty="0"/>
              <a:t>clauses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</a:t>
            </a:r>
            <a:r>
              <a:rPr lang="en-GB" sz="2400" dirty="0"/>
              <a:t> or </a:t>
            </a:r>
            <a:r>
              <a:rPr lang="en-GB" sz="2400" b="1" dirty="0"/>
              <a:t>where</a:t>
            </a:r>
            <a:r>
              <a:rPr lang="en-GB" sz="2400" dirty="0"/>
              <a:t> something might be.</a:t>
            </a:r>
          </a:p>
        </p:txBody>
      </p:sp>
      <p:sp>
        <p:nvSpPr>
          <p:cNvPr id="28" name="Rounded Rectangular Callout 13"/>
          <p:cNvSpPr/>
          <p:nvPr/>
        </p:nvSpPr>
        <p:spPr>
          <a:xfrm>
            <a:off x="9867482" y="2962071"/>
            <a:ext cx="127524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309475" y="3708421"/>
            <a:ext cx="1127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Children dressed as Harry Potter gathered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where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a record was to be broken.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9475" y="4209512"/>
            <a:ext cx="1061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Wherever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locals looked, they could see glasses, scars and Hogwarts scarves. 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96269" y="690779"/>
            <a:ext cx="170670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9475" y="3083549"/>
            <a:ext cx="5485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Children dressed as Harry Potter gathered</a:t>
            </a:r>
            <a:r>
              <a:rPr lang="en-GB" sz="2400" i="1" dirty="0">
                <a:ln w="0"/>
                <a:solidFill>
                  <a:prstClr val="black"/>
                </a:solidFill>
              </a:rPr>
              <a:t>.</a:t>
            </a:r>
            <a:endParaRPr lang="en-GB" sz="2400" i="1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10706956" y="1643195"/>
            <a:ext cx="364167" cy="5321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57924" y="2191931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F0C1FC-6A2D-45E0-B632-C678924F3222}"/>
              </a:ext>
            </a:extLst>
          </p:cNvPr>
          <p:cNvCxnSpPr/>
          <p:nvPr/>
        </p:nvCxnSpPr>
        <p:spPr>
          <a:xfrm>
            <a:off x="409441" y="4593374"/>
            <a:ext cx="27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46D225-45CE-4A94-8880-BC9BEF05ADBB}"/>
              </a:ext>
            </a:extLst>
          </p:cNvPr>
          <p:cNvCxnSpPr/>
          <p:nvPr/>
        </p:nvCxnSpPr>
        <p:spPr>
          <a:xfrm>
            <a:off x="5572254" y="4083550"/>
            <a:ext cx="39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F6EE4B2-EA75-4952-9632-78DA49EE6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80" y="363638"/>
            <a:ext cx="2626329" cy="1478968"/>
          </a:xfrm>
          <a:prstGeom prst="ellipse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0D6F8B-5360-4074-8CCE-59D995FF75C7}"/>
              </a:ext>
            </a:extLst>
          </p:cNvPr>
          <p:cNvSpPr/>
          <p:nvPr/>
        </p:nvSpPr>
        <p:spPr>
          <a:xfrm>
            <a:off x="309475" y="4824206"/>
            <a:ext cx="1061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latin typeface="+mj-lt"/>
              </a:rPr>
              <a:t>An adjudicator counted the 676 children </a:t>
            </a:r>
            <a:r>
              <a:rPr lang="en-GB" sz="2400" i="1" dirty="0">
                <a:ln w="0"/>
                <a:solidFill>
                  <a:schemeClr val="accent2">
                    <a:lumMod val="50000"/>
                  </a:schemeClr>
                </a:solidFill>
                <a:latin typeface="+mj-lt"/>
              </a:rPr>
              <a:t>where</a:t>
            </a:r>
            <a:r>
              <a:rPr lang="en-GB" sz="2400" i="1" dirty="0">
                <a:ln w="0"/>
                <a:latin typeface="+mj-lt"/>
              </a:rPr>
              <a:t> they stood in Bolton town square. </a:t>
            </a:r>
            <a:endParaRPr lang="en-GB" sz="2400" i="1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83A2E4-4049-4B7C-BD01-3B66EAB678EC}"/>
              </a:ext>
            </a:extLst>
          </p:cNvPr>
          <p:cNvCxnSpPr/>
          <p:nvPr/>
        </p:nvCxnSpPr>
        <p:spPr>
          <a:xfrm>
            <a:off x="5341196" y="5179847"/>
            <a:ext cx="47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348499-AA42-4D80-8479-78D5B9B1E0AB}"/>
              </a:ext>
            </a:extLst>
          </p:cNvPr>
          <p:cNvSpPr txBox="1"/>
          <p:nvPr/>
        </p:nvSpPr>
        <p:spPr>
          <a:xfrm>
            <a:off x="683193" y="56502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(extra) </a:t>
            </a:r>
            <a:r>
              <a:rPr lang="en-GB" sz="2400" u="sng" dirty="0"/>
              <a:t>subordinate clause</a:t>
            </a:r>
            <a:r>
              <a:rPr lang="en-GB" sz="2400" dirty="0"/>
              <a:t> can go before or after the main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806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2" grpId="0" animBg="1"/>
      <p:bldP spid="33" grpId="0"/>
      <p:bldP spid="5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2077" y="4162284"/>
            <a:ext cx="1206612" cy="2129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until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Joining clauses using </a:t>
            </a:r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22" y="4929214"/>
            <a:ext cx="1206613" cy="1338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Why?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so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60378" y="5071758"/>
            <a:ext cx="4055597" cy="1220078"/>
          </a:xfrm>
          <a:prstGeom prst="wedgeRoundRectCallout">
            <a:avLst>
              <a:gd name="adj1" fmla="val -53096"/>
              <a:gd name="adj2" fmla="val -923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When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break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the record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n-GB" altLang="en-US" sz="2000" dirty="0"/>
              <a:t> did he cause a stir?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love skateboarding?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45" y="1754151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Bulldog broke a record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44" y="238104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Tilman caused a stir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43" y="305001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loved skateboarding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7919" y="1749905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 he achieved fastest 100 m by a dog in 2009.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919" y="2382962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went on his skateboard.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7919" y="3052873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was a bit of a thrill seeker!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878" y="304220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878" y="2377997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1878" y="173712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443" y="3758870"/>
            <a:ext cx="454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Which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b="1" i="1" dirty="0"/>
              <a:t> </a:t>
            </a:r>
            <a:r>
              <a:rPr lang="en-GB" sz="2000" i="1" dirty="0"/>
              <a:t>could you use to join these </a:t>
            </a:r>
            <a:r>
              <a:rPr lang="en-GB" sz="2000" b="1" i="1" dirty="0"/>
              <a:t>clauses</a:t>
            </a:r>
            <a:r>
              <a:rPr lang="en-GB" sz="2000" i="1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A0CD3C-C0C6-4CE4-BF3F-2E0726C7792A}"/>
              </a:ext>
            </a:extLst>
          </p:cNvPr>
          <p:cNvSpPr txBox="1"/>
          <p:nvPr/>
        </p:nvSpPr>
        <p:spPr>
          <a:xfrm>
            <a:off x="7467449" y="5177817"/>
            <a:ext cx="1206613" cy="1089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Where?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pic>
        <p:nvPicPr>
          <p:cNvPr id="6" name="Picture 5" descr="A dog sitting on a table&#10;&#10;Description automatically generated">
            <a:extLst>
              <a:ext uri="{FF2B5EF4-FFF2-40B4-BE49-F238E27FC236}">
                <a16:creationId xmlns:a16="http://schemas.microsoft.com/office/drawing/2014/main" id="{726EE327-A22D-46EC-99C3-E710C272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175704"/>
            <a:ext cx="1597782" cy="2396673"/>
          </a:xfrm>
          <a:prstGeom prst="ellipse">
            <a:avLst/>
          </a:prstGeom>
        </p:spPr>
      </p:pic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D9C02AD1-7057-4089-B47E-1EA71631A649}"/>
              </a:ext>
            </a:extLst>
          </p:cNvPr>
          <p:cNvSpPr/>
          <p:nvPr/>
        </p:nvSpPr>
        <p:spPr>
          <a:xfrm>
            <a:off x="10481453" y="2694336"/>
            <a:ext cx="1403318" cy="127301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Tilman the skateboarding dog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738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2077" y="4162284"/>
            <a:ext cx="1206612" cy="2129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until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Joining clauses using </a:t>
            </a:r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22" y="4929214"/>
            <a:ext cx="1206613" cy="1338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Why?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so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60378" y="5071758"/>
            <a:ext cx="4055597" cy="1220078"/>
          </a:xfrm>
          <a:prstGeom prst="wedgeRoundRectCallout">
            <a:avLst>
              <a:gd name="adj1" fmla="val -53096"/>
              <a:gd name="adj2" fmla="val -923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When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break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the record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n-GB" altLang="en-US" sz="2000" dirty="0"/>
              <a:t> did he cause a stir?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love skateboarding?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45" y="1754151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Bulldog broke a record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44" y="238104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Tilman caused a stir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43" y="305001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loved skateboarding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7919" y="1749905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 he achieved fastest 100 m by a dog in 2009.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919" y="2382962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went on his skateboard.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7919" y="3052873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was a bit of a thrill seeker!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878" y="304220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878" y="2377997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1878" y="173712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A0CD3C-C0C6-4CE4-BF3F-2E0726C7792A}"/>
              </a:ext>
            </a:extLst>
          </p:cNvPr>
          <p:cNvSpPr txBox="1"/>
          <p:nvPr/>
        </p:nvSpPr>
        <p:spPr>
          <a:xfrm>
            <a:off x="7467449" y="5177817"/>
            <a:ext cx="1206613" cy="1089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Where?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pic>
        <p:nvPicPr>
          <p:cNvPr id="6" name="Picture 5" descr="A dog sitting on a table&#10;&#10;Description automatically generated">
            <a:extLst>
              <a:ext uri="{FF2B5EF4-FFF2-40B4-BE49-F238E27FC236}">
                <a16:creationId xmlns:a16="http://schemas.microsoft.com/office/drawing/2014/main" id="{726EE327-A22D-46EC-99C3-E710C272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175704"/>
            <a:ext cx="1597782" cy="2396673"/>
          </a:xfrm>
          <a:prstGeom prst="ellipse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F92E37-704F-4111-9066-A8C80CD24F16}"/>
              </a:ext>
            </a:extLst>
          </p:cNvPr>
          <p:cNvSpPr/>
          <p:nvPr/>
        </p:nvSpPr>
        <p:spPr>
          <a:xfrm>
            <a:off x="475441" y="5338746"/>
            <a:ext cx="76637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GB" dirty="0">
                <a:solidFill>
                  <a:prstClr val="black"/>
                </a:solidFill>
              </a:rPr>
              <a:t> he was a bit of a thrill seeker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/>
              <a:t>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loved skateboarding.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875F52-A1ED-4B7E-9CF4-A252A10186FF}"/>
              </a:ext>
            </a:extLst>
          </p:cNvPr>
          <p:cNvSpPr/>
          <p:nvPr/>
        </p:nvSpPr>
        <p:spPr>
          <a:xfrm>
            <a:off x="475442" y="4004132"/>
            <a:ext cx="91910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GB" dirty="0">
                <a:solidFill>
                  <a:prstClr val="black"/>
                </a:solidFill>
              </a:rPr>
              <a:t> he achieved fastest 100 m by a dog in 2009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prstClr val="black"/>
                </a:solidFill>
              </a:rPr>
              <a:t>this Bulldog broke a record.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3407C-E4BC-486A-A0D3-3B18F155F112}"/>
              </a:ext>
            </a:extLst>
          </p:cNvPr>
          <p:cNvSpPr/>
          <p:nvPr/>
        </p:nvSpPr>
        <p:spPr>
          <a:xfrm>
            <a:off x="475442" y="4669776"/>
            <a:ext cx="722159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  <a:r>
              <a:rPr lang="en-GB" dirty="0">
                <a:solidFill>
                  <a:prstClr val="black"/>
                </a:solidFill>
              </a:rPr>
              <a:t> he went on his skateboard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prstClr val="black"/>
                </a:solidFill>
              </a:rPr>
              <a:t>Tilman caused a stir.</a:t>
            </a:r>
            <a:endParaRPr lang="en-GB" dirty="0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id="{38A9E43F-3AC8-48B6-91F4-CF3CBEF1E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791" y="5015950"/>
            <a:ext cx="3388261" cy="1164789"/>
          </a:xfrm>
          <a:prstGeom prst="wedgeRoundRectCallout">
            <a:avLst>
              <a:gd name="adj1" fmla="val -59620"/>
              <a:gd name="adj2" fmla="val -89730"/>
              <a:gd name="adj3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</a:rPr>
              <a:t>Can you hear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</a:rPr>
              <a:t>pause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</a:rPr>
              <a:t> as you say these? We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/>
              <a:t>use a </a:t>
            </a:r>
            <a:r>
              <a:rPr lang="en-GB" altLang="en-US" sz="2000" dirty="0">
                <a:solidFill>
                  <a:srgbClr val="FF0000"/>
                </a:solidFill>
              </a:rPr>
              <a:t>comma</a:t>
            </a:r>
            <a:r>
              <a:rPr lang="en-GB" altLang="en-US" sz="2000" dirty="0"/>
              <a:t> to show this.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8D225F-8E2B-4A6F-89C4-ADC543E8EADA}"/>
              </a:ext>
            </a:extLst>
          </p:cNvPr>
          <p:cNvSpPr txBox="1"/>
          <p:nvPr/>
        </p:nvSpPr>
        <p:spPr>
          <a:xfrm>
            <a:off x="8512010" y="5326943"/>
            <a:ext cx="324464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We can swap the order, starting with the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</a:t>
            </a:r>
            <a:r>
              <a:rPr lang="en-GB" sz="2000" dirty="0"/>
              <a:t> and </a:t>
            </a:r>
            <a:r>
              <a:rPr lang="en-GB" sz="2000" u="sng" dirty="0"/>
              <a:t>subordinate clause</a:t>
            </a:r>
            <a:r>
              <a:rPr lang="en-GB" sz="2000" dirty="0"/>
              <a:t>.</a:t>
            </a:r>
          </a:p>
        </p:txBody>
      </p:sp>
      <p:sp>
        <p:nvSpPr>
          <p:cNvPr id="26" name="Callout: Up Arrow 25">
            <a:extLst>
              <a:ext uri="{FF2B5EF4-FFF2-40B4-BE49-F238E27FC236}">
                <a16:creationId xmlns:a16="http://schemas.microsoft.com/office/drawing/2014/main" id="{77082577-4D18-4C87-A524-C00A3C8D378D}"/>
              </a:ext>
            </a:extLst>
          </p:cNvPr>
          <p:cNvSpPr/>
          <p:nvPr/>
        </p:nvSpPr>
        <p:spPr>
          <a:xfrm>
            <a:off x="10481453" y="2694336"/>
            <a:ext cx="1403318" cy="127301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Tilman the skateboarding dog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74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2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02826" y="2017658"/>
            <a:ext cx="2236709" cy="31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until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93300"/>
                </a:solidFill>
              </a:rPr>
              <a:t>Conjunctions </a:t>
            </a:r>
            <a:r>
              <a:rPr lang="en-GB" sz="3600" b="1" dirty="0"/>
              <a:t>in information writing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066" y="2017658"/>
            <a:ext cx="1706702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so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FC1077EC-9009-4591-BCB0-7838A82B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597" y="3254556"/>
            <a:ext cx="3987397" cy="1161856"/>
          </a:xfrm>
          <a:prstGeom prst="wedgeRoundRectCallout">
            <a:avLst>
              <a:gd name="adj1" fmla="val -4964"/>
              <a:gd name="adj2" fmla="val -94048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</a:rPr>
              <a:t>When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the record take place?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</a:rPr>
              <a:t>Why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 it a record?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/>
              <a:t>Where</a:t>
            </a:r>
            <a:r>
              <a:rPr lang="en-GB" altLang="en-US" sz="2000" dirty="0"/>
              <a:t> did it happen?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E2DB3D-CD60-45F1-A7CB-93E2DFD21F1A}"/>
              </a:ext>
            </a:extLst>
          </p:cNvPr>
          <p:cNvSpPr/>
          <p:nvPr/>
        </p:nvSpPr>
        <p:spPr>
          <a:xfrm>
            <a:off x="5165787" y="2101151"/>
            <a:ext cx="668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can use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to give more information on our topics.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87316-FD83-4ADE-B2D9-BBCEA1424F42}"/>
              </a:ext>
            </a:extLst>
          </p:cNvPr>
          <p:cNvSpPr txBox="1"/>
          <p:nvPr/>
        </p:nvSpPr>
        <p:spPr>
          <a:xfrm>
            <a:off x="536066" y="3835484"/>
            <a:ext cx="1706702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C99FDC-EEC8-408A-829C-9D7B12C87ECA}"/>
              </a:ext>
            </a:extLst>
          </p:cNvPr>
          <p:cNvSpPr/>
          <p:nvPr/>
        </p:nvSpPr>
        <p:spPr>
          <a:xfrm>
            <a:off x="328308" y="5539872"/>
            <a:ext cx="8822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When we </a:t>
            </a:r>
            <a:r>
              <a:rPr lang="en-GB" sz="2400" b="1" dirty="0"/>
              <a:t>elaborate</a:t>
            </a:r>
            <a:r>
              <a:rPr lang="en-GB" sz="2400" dirty="0"/>
              <a:t> we give more information or explain further.</a:t>
            </a:r>
          </a:p>
        </p:txBody>
      </p:sp>
    </p:spTree>
    <p:extLst>
      <p:ext uri="{BB962C8B-B14F-4D97-AF65-F5344CB8AC3E}">
        <p14:creationId xmlns:p14="http://schemas.microsoft.com/office/powerpoint/2010/main" val="1457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486474"/>
            <a:ext cx="11362902" cy="75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+mn-lt"/>
              </a:rPr>
              <a:t>We can explain more about this record using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conjunctions</a:t>
            </a:r>
            <a:r>
              <a:rPr lang="en-GB" sz="3200" b="1" dirty="0">
                <a:latin typeface="+mn-lt"/>
              </a:rPr>
              <a:t>. </a:t>
            </a:r>
            <a:endParaRPr lang="en-GB" sz="4400" i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29309-2116-4E14-88A5-54B7C6DCC2BD}"/>
              </a:ext>
            </a:extLst>
          </p:cNvPr>
          <p:cNvSpPr/>
          <p:nvPr/>
        </p:nvSpPr>
        <p:spPr>
          <a:xfrm>
            <a:off x="4132550" y="1427245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This image is a record breaker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  <a:endParaRPr lang="en-GB" sz="2400" dirty="0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0CD8869-CE6A-4B09-8579-8A006DF552C4}"/>
              </a:ext>
            </a:extLst>
          </p:cNvPr>
          <p:cNvSpPr/>
          <p:nvPr/>
        </p:nvSpPr>
        <p:spPr>
          <a:xfrm>
            <a:off x="414549" y="4173503"/>
            <a:ext cx="3177108" cy="1257252"/>
          </a:xfrm>
          <a:prstGeom prst="wedgeRoundRectCallout">
            <a:avLst>
              <a:gd name="adj1" fmla="val 39858"/>
              <a:gd name="adj2" fmla="val -82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can add a subordinate clause to explain further or give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7C733-DE89-468D-BF01-FFD98538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49" y="1478917"/>
            <a:ext cx="3504728" cy="2233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1942AA-0198-419A-8524-6C3D6153D47F}"/>
              </a:ext>
            </a:extLst>
          </p:cNvPr>
          <p:cNvSpPr/>
          <p:nvPr/>
        </p:nvSpPr>
        <p:spPr>
          <a:xfrm>
            <a:off x="4132550" y="2763272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It happened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6F427B-9FE5-4A51-A36A-184D78AFBD05}"/>
              </a:ext>
            </a:extLst>
          </p:cNvPr>
          <p:cNvSpPr/>
          <p:nvPr/>
        </p:nvSpPr>
        <p:spPr>
          <a:xfrm>
            <a:off x="4132550" y="4090421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The record was achieved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7CFC0-CF77-4976-A922-F9DA2CF75EFB}"/>
              </a:ext>
            </a:extLst>
          </p:cNvPr>
          <p:cNvSpPr/>
          <p:nvPr/>
        </p:nvSpPr>
        <p:spPr>
          <a:xfrm>
            <a:off x="4132550" y="1436123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This image is a record breaker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 </a:t>
            </a:r>
            <a:r>
              <a:rPr lang="en-GB" sz="2400" dirty="0"/>
              <a:t>it shows the largest underwater human pyramid.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78827-85A7-4496-811E-8FD4ED83C1E6}"/>
              </a:ext>
            </a:extLst>
          </p:cNvPr>
          <p:cNvSpPr/>
          <p:nvPr/>
        </p:nvSpPr>
        <p:spPr>
          <a:xfrm>
            <a:off x="4132550" y="2763272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It happened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GB" sz="2400" dirty="0"/>
              <a:t>62 people were brought together in 2013 by three divers.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289BB6-3F25-49A1-A337-94DB19559675}"/>
              </a:ext>
            </a:extLst>
          </p:cNvPr>
          <p:cNvSpPr/>
          <p:nvPr/>
        </p:nvSpPr>
        <p:spPr>
          <a:xfrm>
            <a:off x="4132550" y="4090421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The record was achieved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 </a:t>
            </a:r>
            <a:r>
              <a:rPr lang="en-GB" sz="2400" dirty="0"/>
              <a:t>the waters were safest in Thailand. </a:t>
            </a:r>
          </a:p>
        </p:txBody>
      </p:sp>
    </p:spTree>
    <p:extLst>
      <p:ext uri="{BB962C8B-B14F-4D97-AF65-F5344CB8AC3E}">
        <p14:creationId xmlns:p14="http://schemas.microsoft.com/office/powerpoint/2010/main" val="32967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17" grpId="0"/>
      <p:bldP spid="1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324414" y="478411"/>
            <a:ext cx="11362902" cy="75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Conjunctions</a:t>
            </a:r>
            <a:r>
              <a:rPr lang="en-GB" sz="3200" b="1" dirty="0">
                <a:latin typeface="+mn-lt"/>
              </a:rPr>
              <a:t> help us to give detailed information</a:t>
            </a:r>
            <a:r>
              <a:rPr lang="en-GB" sz="3600" b="1" dirty="0">
                <a:latin typeface="+mn-lt"/>
              </a:rPr>
              <a:t>. </a:t>
            </a:r>
            <a:endParaRPr lang="en-GB" sz="4800" i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C6612-6A9D-4B28-AD1A-9934AB65D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98" y="1650615"/>
            <a:ext cx="5168362" cy="3293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7C7C95-4B44-4725-9EB5-04B5F9A4B151}"/>
              </a:ext>
            </a:extLst>
          </p:cNvPr>
          <p:cNvSpPr/>
          <p:nvPr/>
        </p:nvSpPr>
        <p:spPr>
          <a:xfrm>
            <a:off x="5671702" y="1650614"/>
            <a:ext cx="6096000" cy="33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en-GB" b="1" dirty="0"/>
              <a:t>Record: </a:t>
            </a:r>
            <a:r>
              <a:rPr lang="en-GB" dirty="0"/>
              <a:t>The largest playing card structure </a:t>
            </a:r>
          </a:p>
          <a:p>
            <a:r>
              <a:rPr lang="en-GB" b="1" dirty="0"/>
              <a:t>Location: </a:t>
            </a:r>
            <a:r>
              <a:rPr lang="en-GB" dirty="0"/>
              <a:t>China</a:t>
            </a:r>
          </a:p>
          <a:p>
            <a:r>
              <a:rPr lang="en-GB" b="1" dirty="0"/>
              <a:t>Record Holder: </a:t>
            </a:r>
            <a:r>
              <a:rPr lang="en-GB" dirty="0"/>
              <a:t>Bryan Berg</a:t>
            </a:r>
          </a:p>
          <a:p>
            <a:r>
              <a:rPr lang="en-GB" b="1" dirty="0"/>
              <a:t>Date: </a:t>
            </a:r>
            <a:r>
              <a:rPr lang="en-GB" dirty="0"/>
              <a:t>10 March 2010</a:t>
            </a:r>
          </a:p>
          <a:p>
            <a:r>
              <a:rPr lang="en-GB" b="1" dirty="0"/>
              <a:t>Time taken: </a:t>
            </a:r>
            <a:r>
              <a:rPr lang="en-GB" dirty="0"/>
              <a:t>44 days </a:t>
            </a:r>
          </a:p>
          <a:p>
            <a:r>
              <a:rPr lang="en-GB" b="1" dirty="0"/>
              <a:t>Number of cards: </a:t>
            </a:r>
            <a:r>
              <a:rPr lang="en-GB" dirty="0"/>
              <a:t>218,792</a:t>
            </a:r>
          </a:p>
          <a:p>
            <a:endParaRPr lang="en-GB" dirty="0"/>
          </a:p>
          <a:p>
            <a:r>
              <a:rPr lang="en-GB" b="1" dirty="0"/>
              <a:t>Other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replica of a real hotel complex in China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10.39 m long, 2.88 m tall, and 3.54 m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trained architect &amp; professional card stacker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AD0E332-BEC7-4ADA-8149-F630568784A0}"/>
              </a:ext>
            </a:extLst>
          </p:cNvPr>
          <p:cNvSpPr/>
          <p:nvPr/>
        </p:nvSpPr>
        <p:spPr>
          <a:xfrm>
            <a:off x="5671702" y="2876608"/>
            <a:ext cx="3177108" cy="1257252"/>
          </a:xfrm>
          <a:prstGeom prst="wedgeRoundRectCallout">
            <a:avLst>
              <a:gd name="adj1" fmla="val -124921"/>
              <a:gd name="adj2" fmla="val -29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 you think this record is about?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C9E4B-A3E5-421B-90F5-968E2C6475B6}"/>
              </a:ext>
            </a:extLst>
          </p:cNvPr>
          <p:cNvSpPr/>
          <p:nvPr/>
        </p:nvSpPr>
        <p:spPr>
          <a:xfrm>
            <a:off x="424298" y="5207385"/>
            <a:ext cx="113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Use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to give more information about this </a:t>
            </a:r>
            <a:r>
              <a:rPr lang="en-GB" sz="2400"/>
              <a:t>record (where</a:t>
            </a:r>
            <a:r>
              <a:rPr lang="en-GB" sz="2400" dirty="0"/>
              <a:t>, when </a:t>
            </a:r>
            <a:r>
              <a:rPr lang="en-GB" sz="2400"/>
              <a:t>and why), </a:t>
            </a:r>
            <a:r>
              <a:rPr lang="en-GB" sz="2400" dirty="0"/>
              <a:t>by writing sentences with subordinate clauses.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9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856</Words>
  <Application>Microsoft Office PowerPoint</Application>
  <PresentationFormat>Widescreen</PresentationFormat>
  <Paragraphs>170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Jane Martin</cp:lastModifiedBy>
  <cp:revision>26</cp:revision>
  <dcterms:created xsi:type="dcterms:W3CDTF">2020-05-07T14:00:43Z</dcterms:created>
  <dcterms:modified xsi:type="dcterms:W3CDTF">2024-03-15T12:40:03Z</dcterms:modified>
</cp:coreProperties>
</file>