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05" r:id="rId2"/>
    <p:sldId id="258" r:id="rId3"/>
    <p:sldId id="257" r:id="rId4"/>
    <p:sldId id="259" r:id="rId5"/>
    <p:sldId id="260" r:id="rId6"/>
    <p:sldId id="306" r:id="rId7"/>
    <p:sldId id="262" r:id="rId8"/>
    <p:sldId id="307" r:id="rId9"/>
    <p:sldId id="308" r:id="rId10"/>
    <p:sldId id="309" r:id="rId11"/>
  </p:sldIdLst>
  <p:sldSz cx="12192000" cy="6858000"/>
  <p:notesSz cx="6881813" cy="10002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78" userDrawn="1">
          <p15:clr>
            <a:srgbClr val="A4A3A4"/>
          </p15:clr>
        </p15:guide>
        <p15:guide id="2" pos="3840">
          <p15:clr>
            <a:srgbClr val="A4A3A4"/>
          </p15:clr>
        </p15:guide>
      </p15:sldGuideLst>
    </p:ext>
    <p:ext uri="{2D200454-40CA-4A62-9FC3-DE9A4176ACB9}">
      <p15:notesGuideLst xmlns:p15="http://schemas.microsoft.com/office/powerpoint/2012/main">
        <p15:guide id="1" orient="horz" pos="3151"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7030A0"/>
    <a:srgbClr val="FF0066"/>
    <a:srgbClr val="FF6600"/>
    <a:srgbClr val="FF7D7D"/>
    <a:srgbClr val="FFABCD"/>
    <a:srgbClr val="C7A1E3"/>
    <a:srgbClr val="EFC1FF"/>
    <a:srgbClr val="9900CC"/>
    <a:srgbClr val="E18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113" autoAdjust="0"/>
    <p:restoredTop sz="94291" autoAdjust="0"/>
  </p:normalViewPr>
  <p:slideViewPr>
    <p:cSldViewPr snapToGrid="0">
      <p:cViewPr varScale="1">
        <p:scale>
          <a:sx n="68" d="100"/>
          <a:sy n="68" d="100"/>
        </p:scale>
        <p:origin x="1056" y="72"/>
      </p:cViewPr>
      <p:guideLst>
        <p:guide orient="horz" pos="2478"/>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2" d="100"/>
          <a:sy n="52" d="100"/>
        </p:scale>
        <p:origin x="2862" y="96"/>
      </p:cViewPr>
      <p:guideLst>
        <p:guide orient="horz" pos="3151"/>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0142"/>
          </a:xfrm>
          <a:prstGeom prst="rect">
            <a:avLst/>
          </a:prstGeom>
        </p:spPr>
        <p:txBody>
          <a:bodyPr vert="horz" lIns="96478" tIns="48239" rIns="96478" bIns="48239" rtlCol="0"/>
          <a:lstStyle>
            <a:lvl1pPr algn="l">
              <a:defRPr sz="1300"/>
            </a:lvl1pPr>
          </a:lstStyle>
          <a:p>
            <a:endParaRPr lang="en-GB" dirty="0"/>
          </a:p>
        </p:txBody>
      </p:sp>
      <p:sp>
        <p:nvSpPr>
          <p:cNvPr id="3" name="Date Placeholder 2"/>
          <p:cNvSpPr>
            <a:spLocks noGrp="1"/>
          </p:cNvSpPr>
          <p:nvPr>
            <p:ph type="dt" idx="1"/>
          </p:nvPr>
        </p:nvSpPr>
        <p:spPr>
          <a:xfrm>
            <a:off x="3898102" y="0"/>
            <a:ext cx="2982119" cy="500142"/>
          </a:xfrm>
          <a:prstGeom prst="rect">
            <a:avLst/>
          </a:prstGeom>
        </p:spPr>
        <p:txBody>
          <a:bodyPr vert="horz" lIns="96478" tIns="48239" rIns="96478" bIns="48239" rtlCol="0"/>
          <a:lstStyle>
            <a:lvl1pPr algn="r">
              <a:defRPr sz="1300"/>
            </a:lvl1pPr>
          </a:lstStyle>
          <a:p>
            <a:fld id="{3145069D-0DA1-4F58-8F43-90C43489E8AD}" type="datetimeFigureOut">
              <a:rPr lang="en-GB" smtClean="0"/>
              <a:t>28/07/2019</a:t>
            </a:fld>
            <a:endParaRPr lang="en-GB" dirty="0"/>
          </a:p>
        </p:txBody>
      </p:sp>
      <p:sp>
        <p:nvSpPr>
          <p:cNvPr id="4" name="Slide Image Placeholder 3"/>
          <p:cNvSpPr>
            <a:spLocks noGrp="1" noRot="1" noChangeAspect="1"/>
          </p:cNvSpPr>
          <p:nvPr>
            <p:ph type="sldImg" idx="2"/>
          </p:nvPr>
        </p:nvSpPr>
        <p:spPr>
          <a:xfrm>
            <a:off x="107950" y="750888"/>
            <a:ext cx="6665913" cy="3749675"/>
          </a:xfrm>
          <a:prstGeom prst="rect">
            <a:avLst/>
          </a:prstGeom>
          <a:noFill/>
          <a:ln w="12700">
            <a:solidFill>
              <a:prstClr val="black"/>
            </a:solidFill>
          </a:ln>
        </p:spPr>
        <p:txBody>
          <a:bodyPr vert="horz" lIns="96478" tIns="48239" rIns="96478" bIns="48239" rtlCol="0" anchor="ctr"/>
          <a:lstStyle/>
          <a:p>
            <a:endParaRPr lang="en-GB" dirty="0"/>
          </a:p>
        </p:txBody>
      </p:sp>
      <p:sp>
        <p:nvSpPr>
          <p:cNvPr id="5" name="Notes Placeholder 4"/>
          <p:cNvSpPr>
            <a:spLocks noGrp="1"/>
          </p:cNvSpPr>
          <p:nvPr>
            <p:ph type="body" sz="quarter" idx="3"/>
          </p:nvPr>
        </p:nvSpPr>
        <p:spPr>
          <a:xfrm>
            <a:off x="688182" y="4751348"/>
            <a:ext cx="5505450" cy="4501277"/>
          </a:xfrm>
          <a:prstGeom prst="rect">
            <a:avLst/>
          </a:prstGeom>
        </p:spPr>
        <p:txBody>
          <a:bodyPr vert="horz" lIns="96478" tIns="48239" rIns="96478" bIns="4823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0960"/>
            <a:ext cx="2982119" cy="500142"/>
          </a:xfrm>
          <a:prstGeom prst="rect">
            <a:avLst/>
          </a:prstGeom>
        </p:spPr>
        <p:txBody>
          <a:bodyPr vert="horz" lIns="96478" tIns="48239" rIns="96478" bIns="48239"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98102" y="9500960"/>
            <a:ext cx="2982119" cy="500142"/>
          </a:xfrm>
          <a:prstGeom prst="rect">
            <a:avLst/>
          </a:prstGeom>
        </p:spPr>
        <p:txBody>
          <a:bodyPr vert="horz" lIns="96478" tIns="48239" rIns="96478" bIns="48239" rtlCol="0" anchor="b"/>
          <a:lstStyle>
            <a:lvl1pPr algn="r">
              <a:defRPr sz="1300"/>
            </a:lvl1pPr>
          </a:lstStyle>
          <a:p>
            <a:fld id="{C909BC24-41CC-4FC4-BA18-F894B7ED82D1}" type="slidenum">
              <a:rPr lang="en-GB" smtClean="0"/>
              <a:t>‹#›</a:t>
            </a:fld>
            <a:endParaRPr lang="en-GB" dirty="0"/>
          </a:p>
        </p:txBody>
      </p:sp>
    </p:spTree>
    <p:extLst>
      <p:ext uri="{BB962C8B-B14F-4D97-AF65-F5344CB8AC3E}">
        <p14:creationId xmlns:p14="http://schemas.microsoft.com/office/powerpoint/2010/main" val="1692228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1</a:t>
            </a:fld>
            <a:endParaRPr lang="en-GB" dirty="0"/>
          </a:p>
        </p:txBody>
      </p:sp>
    </p:spTree>
    <p:extLst>
      <p:ext uri="{BB962C8B-B14F-4D97-AF65-F5344CB8AC3E}">
        <p14:creationId xmlns:p14="http://schemas.microsoft.com/office/powerpoint/2010/main" val="383160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9BC24-41CC-4FC4-BA18-F894B7ED82D1}" type="slidenum">
              <a:rPr lang="en-GB" smtClean="0"/>
              <a:t>2</a:t>
            </a:fld>
            <a:endParaRPr lang="en-GB"/>
          </a:p>
        </p:txBody>
      </p:sp>
    </p:spTree>
    <p:extLst>
      <p:ext uri="{BB962C8B-B14F-4D97-AF65-F5344CB8AC3E}">
        <p14:creationId xmlns:p14="http://schemas.microsoft.com/office/powerpoint/2010/main" val="3241462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Possessive pronouns and determiners</a:t>
            </a:r>
            <a:r>
              <a:rPr lang="en-GB" dirty="0"/>
              <a:t>.  </a:t>
            </a:r>
          </a:p>
          <a:p>
            <a:r>
              <a:rPr lang="en-GB" dirty="0"/>
              <a:t>Possessive pronouns are slightly tricky</a:t>
            </a:r>
          </a:p>
          <a:p>
            <a:r>
              <a:rPr lang="en-GB" dirty="0"/>
              <a:t>If they stand on their own to preplace a noun, they are possessive pronouns. E.g. The book was his.  (his replaces ‘Tom’s.)  </a:t>
            </a:r>
          </a:p>
          <a:p>
            <a:r>
              <a:rPr lang="en-GB" dirty="0"/>
              <a:t>If they precede a noun, e.g. his book, then, strictly, these are possessive determiners as they behave like adjectives.   </a:t>
            </a:r>
          </a:p>
          <a:p>
            <a:r>
              <a:rPr lang="en-GB" dirty="0"/>
              <a:t>There are also relative pronouns which appear in Y5 NC so are not tackled here.</a:t>
            </a:r>
          </a:p>
        </p:txBody>
      </p:sp>
      <p:sp>
        <p:nvSpPr>
          <p:cNvPr id="4" name="Slide Number Placeholder 3"/>
          <p:cNvSpPr>
            <a:spLocks noGrp="1"/>
          </p:cNvSpPr>
          <p:nvPr>
            <p:ph type="sldNum" sz="quarter" idx="10"/>
          </p:nvPr>
        </p:nvSpPr>
        <p:spPr/>
        <p:txBody>
          <a:bodyPr/>
          <a:lstStyle/>
          <a:p>
            <a:fld id="{C909BC24-41CC-4FC4-BA18-F894B7ED82D1}" type="slidenum">
              <a:rPr lang="en-GB" smtClean="0"/>
              <a:t>3</a:t>
            </a:fld>
            <a:endParaRPr lang="en-GB"/>
          </a:p>
        </p:txBody>
      </p:sp>
    </p:spTree>
    <p:extLst>
      <p:ext uri="{BB962C8B-B14F-4D97-AF65-F5344CB8AC3E}">
        <p14:creationId xmlns:p14="http://schemas.microsoft.com/office/powerpoint/2010/main" val="1625676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Occasionally ‘it’ is a ‘dummy pronoun’ when it refers not to anything specific but to an undetermined actor or subject. </a:t>
            </a:r>
          </a:p>
          <a:p>
            <a:r>
              <a:rPr lang="en-GB" sz="1200" kern="1200" dirty="0">
                <a:solidFill>
                  <a:schemeClr val="tx1"/>
                </a:solidFill>
                <a:effectLst/>
                <a:latin typeface="+mn-lt"/>
                <a:ea typeface="+mn-ea"/>
                <a:cs typeface="+mn-cs"/>
              </a:rPr>
              <a:t>Because of this function, ‘it’ is sometimes called a place holder.</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 E.g. It is raining.  It all depends...   </a:t>
            </a:r>
          </a:p>
        </p:txBody>
      </p:sp>
      <p:sp>
        <p:nvSpPr>
          <p:cNvPr id="4" name="Slide Number Placeholder 3"/>
          <p:cNvSpPr>
            <a:spLocks noGrp="1"/>
          </p:cNvSpPr>
          <p:nvPr>
            <p:ph type="sldNum" sz="quarter" idx="10"/>
          </p:nvPr>
        </p:nvSpPr>
        <p:spPr/>
        <p:txBody>
          <a:bodyPr/>
          <a:lstStyle/>
          <a:p>
            <a:fld id="{C909BC24-41CC-4FC4-BA18-F894B7ED82D1}" type="slidenum">
              <a:rPr lang="en-GB" smtClean="0"/>
              <a:t>4</a:t>
            </a:fld>
            <a:endParaRPr lang="en-GB"/>
          </a:p>
        </p:txBody>
      </p:sp>
    </p:spTree>
    <p:extLst>
      <p:ext uri="{BB962C8B-B14F-4D97-AF65-F5344CB8AC3E}">
        <p14:creationId xmlns:p14="http://schemas.microsoft.com/office/powerpoint/2010/main" val="3332019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Possessive pronouns and determiners</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If they stand on their own to preplace a noun, they are possessive pronouns. E.g. The book was his.  (his replaces ‘Tom’s.)  </a:t>
            </a:r>
          </a:p>
          <a:p>
            <a:r>
              <a:rPr lang="en-GB" sz="1200" kern="1200" dirty="0">
                <a:solidFill>
                  <a:schemeClr val="tx1"/>
                </a:solidFill>
                <a:effectLst/>
                <a:latin typeface="+mn-lt"/>
                <a:ea typeface="+mn-ea"/>
                <a:cs typeface="+mn-cs"/>
              </a:rPr>
              <a:t>If they precede a noun, e.g. his book, then, strictly, these are possessive determiners as they behave like adjectives.   </a:t>
            </a:r>
          </a:p>
        </p:txBody>
      </p:sp>
      <p:sp>
        <p:nvSpPr>
          <p:cNvPr id="4" name="Slide Number Placeholder 3"/>
          <p:cNvSpPr>
            <a:spLocks noGrp="1"/>
          </p:cNvSpPr>
          <p:nvPr>
            <p:ph type="sldNum" sz="quarter" idx="10"/>
          </p:nvPr>
        </p:nvSpPr>
        <p:spPr/>
        <p:txBody>
          <a:bodyPr/>
          <a:lstStyle/>
          <a:p>
            <a:fld id="{C909BC24-41CC-4FC4-BA18-F894B7ED82D1}" type="slidenum">
              <a:rPr lang="en-GB" smtClean="0"/>
              <a:t>5</a:t>
            </a:fld>
            <a:endParaRPr lang="en-GB"/>
          </a:p>
        </p:txBody>
      </p:sp>
    </p:spTree>
    <p:extLst>
      <p:ext uri="{BB962C8B-B14F-4D97-AF65-F5344CB8AC3E}">
        <p14:creationId xmlns:p14="http://schemas.microsoft.com/office/powerpoint/2010/main" val="902988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Occasionally ‘it’ is a ‘dummy pronoun’ when it refers not to anything specific but to an undetermined actor or subject. </a:t>
            </a:r>
          </a:p>
          <a:p>
            <a:r>
              <a:rPr lang="en-GB" sz="1200" kern="1200" dirty="0">
                <a:solidFill>
                  <a:schemeClr val="tx1"/>
                </a:solidFill>
                <a:effectLst/>
                <a:latin typeface="+mn-lt"/>
                <a:ea typeface="+mn-ea"/>
                <a:cs typeface="+mn-cs"/>
              </a:rPr>
              <a:t>Because of this function, ‘it’ is sometimes called a place holder.</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 E.g. It is raining.  It all depends...   </a:t>
            </a:r>
          </a:p>
        </p:txBody>
      </p:sp>
      <p:sp>
        <p:nvSpPr>
          <p:cNvPr id="4" name="Slide Number Placeholder 3"/>
          <p:cNvSpPr>
            <a:spLocks noGrp="1"/>
          </p:cNvSpPr>
          <p:nvPr>
            <p:ph type="sldNum" sz="quarter" idx="10"/>
          </p:nvPr>
        </p:nvSpPr>
        <p:spPr/>
        <p:txBody>
          <a:bodyPr/>
          <a:lstStyle/>
          <a:p>
            <a:fld id="{C909BC24-41CC-4FC4-BA18-F894B7ED82D1}" type="slidenum">
              <a:rPr lang="en-GB" smtClean="0"/>
              <a:t>6</a:t>
            </a:fld>
            <a:endParaRPr lang="en-GB"/>
          </a:p>
        </p:txBody>
      </p:sp>
    </p:spTree>
    <p:extLst>
      <p:ext uri="{BB962C8B-B14F-4D97-AF65-F5344CB8AC3E}">
        <p14:creationId xmlns:p14="http://schemas.microsoft.com/office/powerpoint/2010/main" val="2802448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9BC24-41CC-4FC4-BA18-F894B7ED82D1}" type="slidenum">
              <a:rPr lang="en-GB" smtClean="0"/>
              <a:t>7</a:t>
            </a:fld>
            <a:endParaRPr lang="en-GB"/>
          </a:p>
        </p:txBody>
      </p:sp>
    </p:spTree>
    <p:extLst>
      <p:ext uri="{BB962C8B-B14F-4D97-AF65-F5344CB8AC3E}">
        <p14:creationId xmlns:p14="http://schemas.microsoft.com/office/powerpoint/2010/main" val="2354696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9BC24-41CC-4FC4-BA18-F894B7ED82D1}" type="slidenum">
              <a:rPr lang="en-GB" smtClean="0"/>
              <a:t>8</a:t>
            </a:fld>
            <a:endParaRPr lang="en-GB"/>
          </a:p>
        </p:txBody>
      </p:sp>
    </p:spTree>
    <p:extLst>
      <p:ext uri="{BB962C8B-B14F-4D97-AF65-F5344CB8AC3E}">
        <p14:creationId xmlns:p14="http://schemas.microsoft.com/office/powerpoint/2010/main" val="24417471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909BC24-41CC-4FC4-BA18-F894B7ED82D1}" type="slidenum">
              <a:rPr lang="en-GB" smtClean="0"/>
              <a:t>9</a:t>
            </a:fld>
            <a:endParaRPr lang="en-GB"/>
          </a:p>
        </p:txBody>
      </p:sp>
    </p:spTree>
    <p:extLst>
      <p:ext uri="{BB962C8B-B14F-4D97-AF65-F5344CB8AC3E}">
        <p14:creationId xmlns:p14="http://schemas.microsoft.com/office/powerpoint/2010/main" val="52793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342561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302825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1808080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2243201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298941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3833632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2435399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3033778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270865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1200257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52AEE5F-8F5A-4802-B70F-D306782E7DF3}" type="datetimeFigureOut">
              <a:rPr lang="en-GB" smtClean="0"/>
              <a:t>28/07/2019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C79AC1-07B4-42AE-95AF-E9964C39BE45}" type="slidenum">
              <a:rPr lang="en-GB" smtClean="0"/>
              <a:t>‹#›</a:t>
            </a:fld>
            <a:endParaRPr lang="en-GB" dirty="0"/>
          </a:p>
        </p:txBody>
      </p:sp>
    </p:spTree>
    <p:extLst>
      <p:ext uri="{BB962C8B-B14F-4D97-AF65-F5344CB8AC3E}">
        <p14:creationId xmlns:p14="http://schemas.microsoft.com/office/powerpoint/2010/main" val="309639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2AEE5F-8F5A-4802-B70F-D306782E7DF3}" type="datetimeFigureOut">
              <a:rPr lang="en-GB" smtClean="0"/>
              <a:t>28/07/2019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79AC1-07B4-42AE-95AF-E9964C39BE45}" type="slidenum">
              <a:rPr lang="en-GB" smtClean="0"/>
              <a:t>‹#›</a:t>
            </a:fld>
            <a:endParaRPr lang="en-GB" dirty="0"/>
          </a:p>
        </p:txBody>
      </p:sp>
    </p:spTree>
    <p:extLst>
      <p:ext uri="{BB962C8B-B14F-4D97-AF65-F5344CB8AC3E}">
        <p14:creationId xmlns:p14="http://schemas.microsoft.com/office/powerpoint/2010/main" val="2238686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File:Riley,_Shadowplay.jpg" TargetMode="External"/><Relationship Id="rId2" Type="http://schemas.openxmlformats.org/officeDocument/2006/relationships/hyperlink" Target="https://www.wikiart.org/en/bridget-riley" TargetMode="External"/><Relationship Id="rId1" Type="http://schemas.openxmlformats.org/officeDocument/2006/relationships/slideLayout" Target="../slideLayouts/slideLayout7.xml"/><Relationship Id="rId4" Type="http://schemas.openxmlformats.org/officeDocument/2006/relationships/hyperlink" Target="https://en.wikipedia.org/wiki/File:Bridget_Riley_Learning_from_Seurat_Poster_2015.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C2E811C-1CF5-4D10-B028-DB478FEA7A68}"/>
              </a:ext>
            </a:extLst>
          </p:cNvPr>
          <p:cNvSpPr txBox="1">
            <a:spLocks/>
          </p:cNvSpPr>
          <p:nvPr/>
        </p:nvSpPr>
        <p:spPr>
          <a:xfrm>
            <a:off x="594466" y="0"/>
            <a:ext cx="11362902" cy="168138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GB" sz="4000" b="1" dirty="0">
                <a:latin typeface="+mn-lt"/>
              </a:rPr>
              <a:t>Pronouns</a:t>
            </a:r>
            <a:br>
              <a:rPr lang="en-GB" sz="3600" dirty="0">
                <a:latin typeface="+mn-lt"/>
              </a:rPr>
            </a:br>
            <a:r>
              <a:rPr lang="en-GB" sz="3600" i="1" dirty="0">
                <a:latin typeface="+mn-lt"/>
              </a:rPr>
              <a:t>Art Ideas</a:t>
            </a:r>
            <a:endParaRPr lang="en-GB" sz="4800" i="1" dirty="0">
              <a:latin typeface="+mn-lt"/>
            </a:endParaRPr>
          </a:p>
        </p:txBody>
      </p:sp>
      <p:sp>
        <p:nvSpPr>
          <p:cNvPr id="11" name="Rectangle 10">
            <a:extLst>
              <a:ext uri="{FF2B5EF4-FFF2-40B4-BE49-F238E27FC236}">
                <a16:creationId xmlns:a16="http://schemas.microsoft.com/office/drawing/2014/main" id="{E73D87E7-5D33-44B6-ABC0-6EC17BF32985}"/>
              </a:ext>
            </a:extLst>
          </p:cNvPr>
          <p:cNvSpPr/>
          <p:nvPr/>
        </p:nvSpPr>
        <p:spPr>
          <a:xfrm>
            <a:off x="3803333" y="635163"/>
            <a:ext cx="7645826" cy="3460434"/>
          </a:xfrm>
          <a:prstGeom prst="rect">
            <a:avLst/>
          </a:prstGeom>
        </p:spPr>
        <p:txBody>
          <a:bodyPr wrap="square">
            <a:spAutoFit/>
          </a:bodyPr>
          <a:lstStyle/>
          <a:p>
            <a:pPr>
              <a:lnSpc>
                <a:spcPct val="114000"/>
              </a:lnSpc>
            </a:pPr>
            <a:r>
              <a:rPr lang="en-GB" sz="2400" i="1" dirty="0">
                <a:latin typeface="+mj-lt"/>
              </a:rPr>
              <a:t>Bridget Riley was born in 1931 in Norwood, London. </a:t>
            </a:r>
            <a:r>
              <a:rPr lang="en-GB" sz="2400" i="1" dirty="0">
                <a:solidFill>
                  <a:srgbClr val="0000FF"/>
                </a:solidFill>
                <a:latin typeface="+mj-lt"/>
              </a:rPr>
              <a:t>She</a:t>
            </a:r>
            <a:r>
              <a:rPr lang="en-GB" sz="2400" i="1" dirty="0">
                <a:latin typeface="+mj-lt"/>
              </a:rPr>
              <a:t> had one sister, Sally, and was the daughter of a printing businessman. Her childhood was spent in Cornwall and Lincolnshire. In Cornwall </a:t>
            </a:r>
            <a:r>
              <a:rPr lang="en-GB" sz="2400" i="1" dirty="0">
                <a:solidFill>
                  <a:srgbClr val="0000FF"/>
                </a:solidFill>
                <a:latin typeface="+mj-lt"/>
              </a:rPr>
              <a:t>she</a:t>
            </a:r>
            <a:r>
              <a:rPr lang="en-GB" sz="2400" i="1" dirty="0">
                <a:latin typeface="+mj-lt"/>
              </a:rPr>
              <a:t> spent a lot of time in nature, watching the sea. </a:t>
            </a:r>
            <a:r>
              <a:rPr lang="en-GB" sz="2400" i="1" dirty="0">
                <a:solidFill>
                  <a:srgbClr val="0000FF"/>
                </a:solidFill>
                <a:latin typeface="+mj-lt"/>
              </a:rPr>
              <a:t>She</a:t>
            </a:r>
            <a:r>
              <a:rPr lang="en-GB" sz="2400" i="1" dirty="0">
                <a:latin typeface="+mj-lt"/>
              </a:rPr>
              <a:t> loved </a:t>
            </a:r>
            <a:r>
              <a:rPr lang="en-GB" sz="2400" i="1" dirty="0">
                <a:solidFill>
                  <a:srgbClr val="0000FF"/>
                </a:solidFill>
                <a:latin typeface="+mj-lt"/>
              </a:rPr>
              <a:t>it</a:t>
            </a:r>
            <a:r>
              <a:rPr lang="en-GB" sz="2400" i="1" dirty="0">
                <a:latin typeface="+mj-lt"/>
              </a:rPr>
              <a:t> </a:t>
            </a:r>
            <a:r>
              <a:rPr lang="en-GB" sz="2400" i="1" dirty="0">
                <a:solidFill>
                  <a:srgbClr val="0000FF"/>
                </a:solidFill>
                <a:latin typeface="+mj-lt"/>
              </a:rPr>
              <a:t>there</a:t>
            </a:r>
            <a:r>
              <a:rPr lang="en-GB" sz="2400" i="1" dirty="0">
                <a:latin typeface="+mj-lt"/>
              </a:rPr>
              <a:t>. Riley</a:t>
            </a:r>
            <a:r>
              <a:rPr lang="en-GB" sz="2400" i="1" dirty="0">
                <a:solidFill>
                  <a:srgbClr val="0000FF"/>
                </a:solidFill>
                <a:latin typeface="+mj-lt"/>
              </a:rPr>
              <a:t> </a:t>
            </a:r>
            <a:r>
              <a:rPr lang="en-GB" sz="2400" i="1" dirty="0">
                <a:latin typeface="+mj-lt"/>
              </a:rPr>
              <a:t>studied at Goldsmiths College from 1949 to 1952, and at the Royal College of Art from 1952 to 1955. Riley has exhibited widely since her first solo show in 1962. </a:t>
            </a:r>
          </a:p>
        </p:txBody>
      </p:sp>
      <p:pic>
        <p:nvPicPr>
          <p:cNvPr id="1028" name="Picture 4" descr="Bridget Ril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466" y="1998192"/>
            <a:ext cx="302895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7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F54C8CC-184F-4249-8460-CF3574EC175C}"/>
              </a:ext>
            </a:extLst>
          </p:cNvPr>
          <p:cNvSpPr txBox="1"/>
          <p:nvPr/>
        </p:nvSpPr>
        <p:spPr>
          <a:xfrm>
            <a:off x="548641" y="3854548"/>
            <a:ext cx="9340948" cy="2400657"/>
          </a:xfrm>
          <a:prstGeom prst="rect">
            <a:avLst/>
          </a:prstGeom>
          <a:noFill/>
        </p:spPr>
        <p:txBody>
          <a:bodyPr wrap="square" rtlCol="0">
            <a:spAutoFit/>
          </a:bodyPr>
          <a:lstStyle/>
          <a:p>
            <a:r>
              <a:rPr lang="en-GB" sz="2400" b="1" dirty="0"/>
              <a:t>Image Acknowledgements</a:t>
            </a:r>
          </a:p>
          <a:p>
            <a:endParaRPr lang="en-GB" dirty="0"/>
          </a:p>
          <a:p>
            <a:r>
              <a:rPr lang="en-GB" dirty="0"/>
              <a:t>Image of Bridget Riley</a:t>
            </a:r>
          </a:p>
          <a:p>
            <a:r>
              <a:rPr lang="en-GB" dirty="0">
                <a:hlinkClick r:id="rId2"/>
              </a:rPr>
              <a:t>https://www.wikiart.org/en/bridget-riley</a:t>
            </a:r>
            <a:r>
              <a:rPr lang="en-GB" dirty="0"/>
              <a:t> </a:t>
            </a:r>
          </a:p>
          <a:p>
            <a:r>
              <a:rPr lang="en-GB" dirty="0"/>
              <a:t>''</a:t>
            </a:r>
            <a:r>
              <a:rPr lang="en-GB" dirty="0" err="1"/>
              <a:t>Shadowplay</a:t>
            </a:r>
            <a:r>
              <a:rPr lang="en-GB" dirty="0"/>
              <a:t>'', 1990. Oil on canvas, by Bridget Riley: </a:t>
            </a:r>
            <a:r>
              <a:rPr lang="en-GB" dirty="0">
                <a:hlinkClick r:id="rId3"/>
              </a:rPr>
              <a:t>https://en.wikipedia.org/wiki/File:Riley,_Shadowplay.jpg</a:t>
            </a:r>
            <a:r>
              <a:rPr lang="en-GB" dirty="0"/>
              <a:t> </a:t>
            </a:r>
          </a:p>
          <a:p>
            <a:r>
              <a:rPr lang="en-GB" dirty="0"/>
              <a:t>Poster of </a:t>
            </a:r>
            <a:r>
              <a:rPr lang="en-GB" dirty="0" err="1"/>
              <a:t>Courtauld</a:t>
            </a:r>
            <a:r>
              <a:rPr lang="en-GB" dirty="0"/>
              <a:t> Gallery exhibition "Bridget Riley: Learning from Seurat", 2015-2016</a:t>
            </a:r>
          </a:p>
          <a:p>
            <a:r>
              <a:rPr lang="en-GB" dirty="0">
                <a:hlinkClick r:id="rId4"/>
              </a:rPr>
              <a:t>https://en.wikipedia.org/wiki/File:Bridget_Riley_Learning_from_Seurat_Poster_2015.jpg</a:t>
            </a:r>
            <a:r>
              <a:rPr lang="en-GB" dirty="0"/>
              <a:t> </a:t>
            </a:r>
          </a:p>
        </p:txBody>
      </p:sp>
    </p:spTree>
    <p:extLst>
      <p:ext uri="{BB962C8B-B14F-4D97-AF65-F5344CB8AC3E}">
        <p14:creationId xmlns:p14="http://schemas.microsoft.com/office/powerpoint/2010/main" val="537160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ach, Cornwall, Padstow, Water, Coast, Uk, Scenic"/>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0" y="-1"/>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85611" y="1107583"/>
            <a:ext cx="10573555" cy="1077218"/>
          </a:xfrm>
          <a:prstGeom prst="rect">
            <a:avLst/>
          </a:prstGeom>
          <a:noFill/>
        </p:spPr>
        <p:txBody>
          <a:bodyPr wrap="square" rtlCol="0">
            <a:spAutoFit/>
          </a:bodyPr>
          <a:lstStyle/>
          <a:p>
            <a:pPr algn="ctr"/>
            <a:r>
              <a:rPr lang="en-GB" sz="3600" b="1" dirty="0"/>
              <a:t>Definition: </a:t>
            </a:r>
            <a:r>
              <a:rPr lang="en-GB" sz="3600" dirty="0"/>
              <a:t>A pronoun replaces a </a:t>
            </a:r>
            <a:r>
              <a:rPr lang="en-GB" sz="3600" b="1" dirty="0"/>
              <a:t>noun</a:t>
            </a:r>
            <a:r>
              <a:rPr lang="en-GB" sz="3600" dirty="0"/>
              <a:t> or </a:t>
            </a:r>
            <a:r>
              <a:rPr lang="en-GB" sz="3600" b="1" dirty="0"/>
              <a:t>noun phrase</a:t>
            </a:r>
            <a:r>
              <a:rPr lang="en-GB" sz="3600" dirty="0"/>
              <a:t>.</a:t>
            </a:r>
            <a:endParaRPr lang="en-GB" sz="3200" dirty="0"/>
          </a:p>
          <a:p>
            <a:pPr algn="ctr"/>
            <a:r>
              <a:rPr lang="en-GB" sz="2800" i="1" dirty="0">
                <a:solidFill>
                  <a:srgbClr val="0000FF"/>
                </a:solidFill>
              </a:rPr>
              <a:t>A pronoun goes in the sentence in the place of the noun.  </a:t>
            </a:r>
          </a:p>
        </p:txBody>
      </p:sp>
      <p:sp>
        <p:nvSpPr>
          <p:cNvPr id="6" name="TextBox 5"/>
          <p:cNvSpPr txBox="1"/>
          <p:nvPr/>
        </p:nvSpPr>
        <p:spPr>
          <a:xfrm>
            <a:off x="785611" y="2719208"/>
            <a:ext cx="10483402" cy="461665"/>
          </a:xfrm>
          <a:prstGeom prst="rect">
            <a:avLst/>
          </a:prstGeom>
          <a:noFill/>
        </p:spPr>
        <p:txBody>
          <a:bodyPr wrap="square" rtlCol="0">
            <a:spAutoFit/>
          </a:bodyPr>
          <a:lstStyle/>
          <a:p>
            <a:r>
              <a:rPr lang="en-GB" sz="2400" i="1" dirty="0">
                <a:latin typeface="+mj-lt"/>
              </a:rPr>
              <a:t>Bridget enjoyed watching sea water move. </a:t>
            </a:r>
            <a:r>
              <a:rPr lang="en-GB" sz="2400" i="1" dirty="0">
                <a:solidFill>
                  <a:srgbClr val="0000FF"/>
                </a:solidFill>
                <a:latin typeface="+mj-lt"/>
              </a:rPr>
              <a:t>She</a:t>
            </a:r>
            <a:r>
              <a:rPr lang="en-GB" sz="2400" i="1" dirty="0">
                <a:latin typeface="+mj-lt"/>
              </a:rPr>
              <a:t> was fascinated by </a:t>
            </a:r>
            <a:r>
              <a:rPr lang="en-GB" sz="2400" i="1" dirty="0">
                <a:solidFill>
                  <a:srgbClr val="0000FF"/>
                </a:solidFill>
                <a:latin typeface="+mj-lt"/>
              </a:rPr>
              <a:t>it</a:t>
            </a:r>
            <a:r>
              <a:rPr lang="en-GB" sz="2400" i="1" dirty="0">
                <a:latin typeface="+mj-lt"/>
              </a:rPr>
              <a:t>.</a:t>
            </a:r>
            <a:r>
              <a:rPr lang="en-GB" sz="2400" i="1" dirty="0">
                <a:solidFill>
                  <a:srgbClr val="FF0000"/>
                </a:solidFill>
                <a:latin typeface="+mj-lt"/>
              </a:rPr>
              <a:t> </a:t>
            </a:r>
            <a:endParaRPr lang="en-GB" sz="2400" i="1" dirty="0">
              <a:latin typeface="+mj-lt"/>
            </a:endParaRPr>
          </a:p>
        </p:txBody>
      </p:sp>
      <p:sp>
        <p:nvSpPr>
          <p:cNvPr id="8" name="TextBox 7">
            <a:extLst>
              <a:ext uri="{FF2B5EF4-FFF2-40B4-BE49-F238E27FC236}">
                <a16:creationId xmlns:a16="http://schemas.microsoft.com/office/drawing/2014/main" id="{72F4BAD2-4DC2-4C2E-9CA7-1A5D0308D1DF}"/>
              </a:ext>
            </a:extLst>
          </p:cNvPr>
          <p:cNvSpPr txBox="1"/>
          <p:nvPr/>
        </p:nvSpPr>
        <p:spPr>
          <a:xfrm>
            <a:off x="785611" y="3429000"/>
            <a:ext cx="10483402" cy="461665"/>
          </a:xfrm>
          <a:prstGeom prst="rect">
            <a:avLst/>
          </a:prstGeom>
          <a:noFill/>
        </p:spPr>
        <p:txBody>
          <a:bodyPr wrap="square" rtlCol="0">
            <a:spAutoFit/>
          </a:bodyPr>
          <a:lstStyle/>
          <a:p>
            <a:r>
              <a:rPr lang="en-GB" sz="2400" i="1" dirty="0">
                <a:latin typeface="+mj-lt"/>
              </a:rPr>
              <a:t>Bridget enjoyed watching sea water move. </a:t>
            </a:r>
            <a:r>
              <a:rPr lang="en-GB" sz="2400" i="1" dirty="0">
                <a:solidFill>
                  <a:srgbClr val="0000FF"/>
                </a:solidFill>
                <a:latin typeface="+mj-lt"/>
              </a:rPr>
              <a:t>Bridget </a:t>
            </a:r>
            <a:r>
              <a:rPr lang="en-GB" sz="2400" i="1" dirty="0">
                <a:latin typeface="+mj-lt"/>
              </a:rPr>
              <a:t>was fascinated by </a:t>
            </a:r>
            <a:r>
              <a:rPr lang="en-GB" sz="2400" i="1" dirty="0">
                <a:solidFill>
                  <a:srgbClr val="0000FF"/>
                </a:solidFill>
                <a:latin typeface="+mj-lt"/>
              </a:rPr>
              <a:t>sea water</a:t>
            </a:r>
            <a:r>
              <a:rPr lang="en-GB" sz="2400" i="1" dirty="0">
                <a:latin typeface="+mj-lt"/>
              </a:rPr>
              <a:t>.</a:t>
            </a:r>
            <a:r>
              <a:rPr lang="en-GB" sz="2400" i="1" dirty="0">
                <a:solidFill>
                  <a:srgbClr val="FF0000"/>
                </a:solidFill>
                <a:latin typeface="+mj-lt"/>
              </a:rPr>
              <a:t> </a:t>
            </a:r>
            <a:endParaRPr lang="en-GB" sz="2400" i="1" dirty="0">
              <a:latin typeface="+mj-lt"/>
            </a:endParaRPr>
          </a:p>
        </p:txBody>
      </p:sp>
      <p:sp>
        <p:nvSpPr>
          <p:cNvPr id="9" name="Rectangle: Rounded Corners 8">
            <a:extLst>
              <a:ext uri="{FF2B5EF4-FFF2-40B4-BE49-F238E27FC236}">
                <a16:creationId xmlns:a16="http://schemas.microsoft.com/office/drawing/2014/main" id="{04DEB519-3AEB-44EB-B0A4-125FCEFD8A99}"/>
              </a:ext>
            </a:extLst>
          </p:cNvPr>
          <p:cNvSpPr/>
          <p:nvPr/>
        </p:nvSpPr>
        <p:spPr>
          <a:xfrm>
            <a:off x="3967316" y="5035328"/>
            <a:ext cx="3580904" cy="715089"/>
          </a:xfrm>
          <a:prstGeom prst="roundRect">
            <a:avLst/>
          </a:prstGeom>
          <a:solidFill>
            <a:srgbClr val="C5E0B4"/>
          </a:solidFill>
          <a:ln>
            <a:solidFill>
              <a:schemeClr val="tx1"/>
            </a:solidFill>
          </a:ln>
        </p:spPr>
        <p:txBody>
          <a:bodyPr wrap="square" anchor="ctr">
            <a:spAutoFit/>
          </a:bodyPr>
          <a:lstStyle/>
          <a:p>
            <a:pPr algn="ctr"/>
            <a:r>
              <a:rPr lang="en-GB" dirty="0">
                <a:ea typeface="Times New Roman" panose="02020603050405020304" pitchFamily="18" charset="0"/>
                <a:cs typeface="Arial" panose="020B0604020202020204" pitchFamily="34" charset="0"/>
              </a:rPr>
              <a:t>Without the pronouns the text is repetitive and hard to say.</a:t>
            </a:r>
            <a:endParaRPr lang="en-GB" dirty="0"/>
          </a:p>
        </p:txBody>
      </p:sp>
    </p:spTree>
    <p:extLst>
      <p:ext uri="{BB962C8B-B14F-4D97-AF65-F5344CB8AC3E}">
        <p14:creationId xmlns:p14="http://schemas.microsoft.com/office/powerpoint/2010/main" val="32045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flipH="1">
            <a:off x="769617" y="1257300"/>
            <a:ext cx="10648030" cy="1569660"/>
          </a:xfrm>
          <a:prstGeom prst="rect">
            <a:avLst/>
          </a:prstGeom>
          <a:noFill/>
        </p:spPr>
        <p:txBody>
          <a:bodyPr wrap="square" rtlCol="0">
            <a:spAutoFit/>
          </a:bodyPr>
          <a:lstStyle/>
          <a:p>
            <a:r>
              <a:rPr lang="en-GB" sz="3600" dirty="0"/>
              <a:t>There are different types of pronoun:</a:t>
            </a:r>
          </a:p>
          <a:p>
            <a:endParaRPr lang="en-GB" sz="6000" dirty="0"/>
          </a:p>
        </p:txBody>
      </p:sp>
      <p:sp>
        <p:nvSpPr>
          <p:cNvPr id="7" name="TextBox 6"/>
          <p:cNvSpPr txBox="1"/>
          <p:nvPr/>
        </p:nvSpPr>
        <p:spPr>
          <a:xfrm>
            <a:off x="975611" y="2724749"/>
            <a:ext cx="10195799" cy="646331"/>
          </a:xfrm>
          <a:prstGeom prst="rect">
            <a:avLst/>
          </a:prstGeom>
          <a:noFill/>
        </p:spPr>
        <p:txBody>
          <a:bodyPr wrap="square" rtlCol="0">
            <a:spAutoFit/>
          </a:bodyPr>
          <a:lstStyle/>
          <a:p>
            <a:pPr marL="342900" indent="-342900">
              <a:buAutoNum type="arabicPeriod"/>
            </a:pPr>
            <a:r>
              <a:rPr lang="en-GB" sz="3600" dirty="0"/>
              <a:t> </a:t>
            </a:r>
            <a:r>
              <a:rPr lang="en-GB" sz="3600" dirty="0">
                <a:solidFill>
                  <a:srgbClr val="0000FF"/>
                </a:solidFill>
              </a:rPr>
              <a:t>Personal </a:t>
            </a:r>
            <a:r>
              <a:rPr lang="en-GB" sz="3600" dirty="0"/>
              <a:t>pronouns – </a:t>
            </a:r>
            <a:r>
              <a:rPr lang="en-GB" sz="2800" i="1" dirty="0">
                <a:solidFill>
                  <a:srgbClr val="0000FF"/>
                </a:solidFill>
              </a:rPr>
              <a:t>I</a:t>
            </a:r>
            <a:r>
              <a:rPr lang="en-GB" sz="2800" i="1" dirty="0"/>
              <a:t>, </a:t>
            </a:r>
            <a:r>
              <a:rPr lang="en-GB" sz="2800" i="1" dirty="0">
                <a:solidFill>
                  <a:srgbClr val="0000FF"/>
                </a:solidFill>
              </a:rPr>
              <a:t>me</a:t>
            </a:r>
            <a:r>
              <a:rPr lang="en-GB" sz="2800" i="1" dirty="0"/>
              <a:t>, </a:t>
            </a:r>
            <a:r>
              <a:rPr lang="en-GB" sz="2800" i="1" dirty="0">
                <a:solidFill>
                  <a:srgbClr val="0000FF"/>
                </a:solidFill>
              </a:rPr>
              <a:t>you</a:t>
            </a:r>
            <a:r>
              <a:rPr lang="en-GB" sz="2800" i="1" dirty="0"/>
              <a:t>, </a:t>
            </a:r>
            <a:r>
              <a:rPr lang="en-GB" sz="2800" i="1" dirty="0">
                <a:solidFill>
                  <a:srgbClr val="0000FF"/>
                </a:solidFill>
              </a:rPr>
              <a:t>he</a:t>
            </a:r>
            <a:r>
              <a:rPr lang="en-GB" sz="2800" i="1" dirty="0"/>
              <a:t>, </a:t>
            </a:r>
            <a:r>
              <a:rPr lang="en-GB" sz="2800" i="1" dirty="0">
                <a:solidFill>
                  <a:srgbClr val="0000FF"/>
                </a:solidFill>
              </a:rPr>
              <a:t>she</a:t>
            </a:r>
            <a:r>
              <a:rPr lang="en-GB" sz="2800" i="1" dirty="0"/>
              <a:t>, </a:t>
            </a:r>
            <a:r>
              <a:rPr lang="en-GB" sz="2800" i="1" dirty="0">
                <a:solidFill>
                  <a:srgbClr val="0000FF"/>
                </a:solidFill>
              </a:rPr>
              <a:t>it</a:t>
            </a:r>
            <a:r>
              <a:rPr lang="en-GB" sz="2800" i="1" dirty="0"/>
              <a:t>, </a:t>
            </a:r>
            <a:r>
              <a:rPr lang="en-GB" sz="2800" i="1" dirty="0">
                <a:solidFill>
                  <a:srgbClr val="0000FF"/>
                </a:solidFill>
              </a:rPr>
              <a:t>him</a:t>
            </a:r>
            <a:r>
              <a:rPr lang="en-GB" sz="2800" i="1" dirty="0"/>
              <a:t>, </a:t>
            </a:r>
            <a:r>
              <a:rPr lang="en-GB" sz="2800" i="1" dirty="0">
                <a:solidFill>
                  <a:srgbClr val="0000FF"/>
                </a:solidFill>
              </a:rPr>
              <a:t>her</a:t>
            </a:r>
            <a:r>
              <a:rPr lang="en-GB" sz="2800" i="1" dirty="0"/>
              <a:t>, </a:t>
            </a:r>
            <a:r>
              <a:rPr lang="en-GB" sz="2800" i="1" dirty="0">
                <a:solidFill>
                  <a:srgbClr val="0000FF"/>
                </a:solidFill>
              </a:rPr>
              <a:t>they</a:t>
            </a:r>
          </a:p>
        </p:txBody>
      </p:sp>
      <p:sp>
        <p:nvSpPr>
          <p:cNvPr id="8" name="TextBox 7"/>
          <p:cNvSpPr txBox="1"/>
          <p:nvPr/>
        </p:nvSpPr>
        <p:spPr>
          <a:xfrm>
            <a:off x="1014491" y="3675779"/>
            <a:ext cx="9871802" cy="646331"/>
          </a:xfrm>
          <a:prstGeom prst="rect">
            <a:avLst/>
          </a:prstGeom>
          <a:noFill/>
        </p:spPr>
        <p:txBody>
          <a:bodyPr wrap="square" rtlCol="0">
            <a:spAutoFit/>
          </a:bodyPr>
          <a:lstStyle/>
          <a:p>
            <a:r>
              <a:rPr lang="en-GB" sz="3600" dirty="0"/>
              <a:t>2. </a:t>
            </a:r>
            <a:r>
              <a:rPr lang="en-GB" sz="3600" dirty="0">
                <a:solidFill>
                  <a:srgbClr val="0000FF"/>
                </a:solidFill>
              </a:rPr>
              <a:t>Possessive </a:t>
            </a:r>
            <a:r>
              <a:rPr lang="en-GB" sz="3600" dirty="0"/>
              <a:t>pronouns – </a:t>
            </a:r>
            <a:r>
              <a:rPr lang="en-GB" sz="2800" i="1" dirty="0">
                <a:solidFill>
                  <a:srgbClr val="0000FF"/>
                </a:solidFill>
              </a:rPr>
              <a:t>mine</a:t>
            </a:r>
            <a:r>
              <a:rPr lang="en-GB" sz="2800" i="1" dirty="0"/>
              <a:t>, </a:t>
            </a:r>
            <a:r>
              <a:rPr lang="en-GB" sz="2800" i="1" dirty="0">
                <a:solidFill>
                  <a:srgbClr val="0000FF"/>
                </a:solidFill>
              </a:rPr>
              <a:t>yours</a:t>
            </a:r>
            <a:r>
              <a:rPr lang="en-GB" sz="2800" i="1" dirty="0"/>
              <a:t>, </a:t>
            </a:r>
            <a:r>
              <a:rPr lang="en-GB" sz="2800" i="1" dirty="0">
                <a:solidFill>
                  <a:srgbClr val="0000FF"/>
                </a:solidFill>
              </a:rPr>
              <a:t>ours</a:t>
            </a:r>
            <a:r>
              <a:rPr lang="en-GB" sz="2800" i="1" dirty="0"/>
              <a:t>, </a:t>
            </a:r>
            <a:r>
              <a:rPr lang="en-GB" sz="2800" i="1" dirty="0">
                <a:solidFill>
                  <a:srgbClr val="0000FF"/>
                </a:solidFill>
              </a:rPr>
              <a:t>theirs</a:t>
            </a:r>
            <a:r>
              <a:rPr lang="en-GB" sz="2800" i="1" dirty="0"/>
              <a:t>, </a:t>
            </a:r>
            <a:r>
              <a:rPr lang="en-GB" sz="2800" i="1" dirty="0">
                <a:solidFill>
                  <a:srgbClr val="0000FF"/>
                </a:solidFill>
              </a:rPr>
              <a:t>his</a:t>
            </a:r>
            <a:r>
              <a:rPr lang="en-GB" sz="2800" i="1" dirty="0"/>
              <a:t>, </a:t>
            </a:r>
            <a:r>
              <a:rPr lang="en-GB" sz="2800" i="1" dirty="0">
                <a:solidFill>
                  <a:srgbClr val="0000FF"/>
                </a:solidFill>
              </a:rPr>
              <a:t>hers</a:t>
            </a:r>
            <a:endParaRPr lang="en-GB" sz="3600" i="1" dirty="0">
              <a:solidFill>
                <a:srgbClr val="0000FF"/>
              </a:solidFill>
            </a:endParaRPr>
          </a:p>
        </p:txBody>
      </p:sp>
      <p:pic>
        <p:nvPicPr>
          <p:cNvPr id="5" name="Picture 2" descr="https://upload.wikimedia.org/wikipedia/en/7/7c/Riley%2C_Shadowplay.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32560" y="344240"/>
            <a:ext cx="1277699" cy="1836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97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anim calcmode="lin" valueType="num">
                                      <p:cBhvr>
                                        <p:cTn id="15" dur="500" fill="hold"/>
                                        <p:tgtEl>
                                          <p:spTgt spid="8"/>
                                        </p:tgtEl>
                                        <p:attrNameLst>
                                          <p:attrName>ppt_x</p:attrName>
                                        </p:attrNameLst>
                                      </p:cBhvr>
                                      <p:tavLst>
                                        <p:tav tm="0">
                                          <p:val>
                                            <p:strVal val="#ppt_x"/>
                                          </p:val>
                                        </p:tav>
                                        <p:tav tm="100000">
                                          <p:val>
                                            <p:strVal val="#ppt_x"/>
                                          </p:val>
                                        </p:tav>
                                      </p:tavLst>
                                    </p:anim>
                                    <p:anim calcmode="lin" valueType="num">
                                      <p:cBhvr>
                                        <p:cTn id="16" dur="5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40480" y="986915"/>
            <a:ext cx="4642338" cy="707886"/>
          </a:xfrm>
          <a:prstGeom prst="rect">
            <a:avLst/>
          </a:prstGeom>
          <a:noFill/>
        </p:spPr>
        <p:txBody>
          <a:bodyPr wrap="square" rtlCol="0">
            <a:spAutoFit/>
          </a:bodyPr>
          <a:lstStyle/>
          <a:p>
            <a:r>
              <a:rPr lang="en-GB" sz="4000" dirty="0">
                <a:solidFill>
                  <a:srgbClr val="0000FF"/>
                </a:solidFill>
              </a:rPr>
              <a:t>1. Personal pronouns</a:t>
            </a:r>
          </a:p>
        </p:txBody>
      </p:sp>
      <p:sp>
        <p:nvSpPr>
          <p:cNvPr id="4" name="TextBox 3"/>
          <p:cNvSpPr txBox="1"/>
          <p:nvPr/>
        </p:nvSpPr>
        <p:spPr>
          <a:xfrm>
            <a:off x="1181686" y="1809300"/>
            <a:ext cx="9959925" cy="523220"/>
          </a:xfrm>
          <a:prstGeom prst="rect">
            <a:avLst/>
          </a:prstGeom>
          <a:noFill/>
        </p:spPr>
        <p:txBody>
          <a:bodyPr wrap="square" rtlCol="0">
            <a:spAutoFit/>
          </a:bodyPr>
          <a:lstStyle/>
          <a:p>
            <a:r>
              <a:rPr lang="en-GB" sz="2800" dirty="0"/>
              <a:t>These refer to a missing name of a person, place or thing.</a:t>
            </a:r>
          </a:p>
        </p:txBody>
      </p:sp>
      <p:sp>
        <p:nvSpPr>
          <p:cNvPr id="5" name="TextBox 4"/>
          <p:cNvSpPr txBox="1"/>
          <p:nvPr/>
        </p:nvSpPr>
        <p:spPr>
          <a:xfrm>
            <a:off x="215660" y="2545249"/>
            <a:ext cx="5650567" cy="830997"/>
          </a:xfrm>
          <a:prstGeom prst="rect">
            <a:avLst/>
          </a:prstGeom>
          <a:noFill/>
        </p:spPr>
        <p:txBody>
          <a:bodyPr wrap="square" rtlCol="0">
            <a:spAutoFit/>
          </a:bodyPr>
          <a:lstStyle/>
          <a:p>
            <a:r>
              <a:rPr lang="en-GB" sz="2400" i="1" dirty="0">
                <a:solidFill>
                  <a:srgbClr val="0000FF"/>
                </a:solidFill>
              </a:rPr>
              <a:t>Bridget </a:t>
            </a:r>
            <a:r>
              <a:rPr lang="en-GB" sz="2400" i="1" dirty="0"/>
              <a:t>loved </a:t>
            </a:r>
            <a:r>
              <a:rPr lang="en-GB" sz="2400" i="1" dirty="0">
                <a:solidFill>
                  <a:srgbClr val="0000FF"/>
                </a:solidFill>
              </a:rPr>
              <a:t>the natural landscape</a:t>
            </a:r>
            <a:r>
              <a:rPr lang="en-GB" sz="2400" i="1" dirty="0"/>
              <a:t>.</a:t>
            </a:r>
          </a:p>
          <a:p>
            <a:r>
              <a:rPr lang="en-GB" sz="2400" i="1" dirty="0">
                <a:solidFill>
                  <a:srgbClr val="0000FF"/>
                </a:solidFill>
              </a:rPr>
              <a:t>She</a:t>
            </a:r>
            <a:r>
              <a:rPr lang="en-GB" sz="2400" i="1" dirty="0"/>
              <a:t> loved </a:t>
            </a:r>
            <a:r>
              <a:rPr lang="en-GB" sz="2400" i="1" dirty="0">
                <a:solidFill>
                  <a:srgbClr val="0000FF"/>
                </a:solidFill>
              </a:rPr>
              <a:t>it</a:t>
            </a:r>
            <a:r>
              <a:rPr lang="en-GB" sz="2400" i="1" dirty="0"/>
              <a:t>.</a:t>
            </a:r>
          </a:p>
        </p:txBody>
      </p:sp>
      <p:sp>
        <p:nvSpPr>
          <p:cNvPr id="6" name="TextBox 5"/>
          <p:cNvSpPr txBox="1"/>
          <p:nvPr/>
        </p:nvSpPr>
        <p:spPr>
          <a:xfrm>
            <a:off x="6329354" y="2545248"/>
            <a:ext cx="4825217" cy="830997"/>
          </a:xfrm>
          <a:prstGeom prst="rect">
            <a:avLst/>
          </a:prstGeom>
          <a:noFill/>
        </p:spPr>
        <p:txBody>
          <a:bodyPr wrap="square" rtlCol="0">
            <a:spAutoFit/>
          </a:bodyPr>
          <a:lstStyle/>
          <a:p>
            <a:r>
              <a:rPr lang="en-GB" sz="2400" i="1" dirty="0">
                <a:solidFill>
                  <a:srgbClr val="0000FF"/>
                </a:solidFill>
              </a:rPr>
              <a:t>Bridget </a:t>
            </a:r>
            <a:r>
              <a:rPr lang="en-GB" sz="2400" i="1" dirty="0"/>
              <a:t>created</a:t>
            </a:r>
            <a:r>
              <a:rPr lang="en-GB" sz="2400" i="1" dirty="0">
                <a:solidFill>
                  <a:srgbClr val="0000FF"/>
                </a:solidFill>
              </a:rPr>
              <a:t> op art paintings</a:t>
            </a:r>
            <a:r>
              <a:rPr lang="en-GB" sz="2400" i="1" dirty="0"/>
              <a:t>.</a:t>
            </a:r>
          </a:p>
          <a:p>
            <a:r>
              <a:rPr lang="en-GB" sz="2400" i="1" dirty="0">
                <a:solidFill>
                  <a:srgbClr val="0000FF"/>
                </a:solidFill>
              </a:rPr>
              <a:t>She </a:t>
            </a:r>
            <a:r>
              <a:rPr lang="en-GB" sz="2400" i="1" dirty="0"/>
              <a:t>created </a:t>
            </a:r>
            <a:r>
              <a:rPr lang="en-GB" sz="2400" i="1" dirty="0">
                <a:solidFill>
                  <a:srgbClr val="0000FF"/>
                </a:solidFill>
              </a:rPr>
              <a:t>them</a:t>
            </a:r>
            <a:r>
              <a:rPr lang="en-GB" sz="2400" i="1" dirty="0"/>
              <a:t>.</a:t>
            </a:r>
          </a:p>
        </p:txBody>
      </p:sp>
      <p:sp>
        <p:nvSpPr>
          <p:cNvPr id="7" name="TextBox 6"/>
          <p:cNvSpPr txBox="1"/>
          <p:nvPr/>
        </p:nvSpPr>
        <p:spPr>
          <a:xfrm>
            <a:off x="215660" y="3835894"/>
            <a:ext cx="6113694" cy="830997"/>
          </a:xfrm>
          <a:prstGeom prst="rect">
            <a:avLst/>
          </a:prstGeom>
          <a:noFill/>
        </p:spPr>
        <p:txBody>
          <a:bodyPr wrap="square" rtlCol="0">
            <a:spAutoFit/>
          </a:bodyPr>
          <a:lstStyle/>
          <a:p>
            <a:r>
              <a:rPr lang="en-GB" sz="2400" i="1" dirty="0">
                <a:solidFill>
                  <a:srgbClr val="0000FF"/>
                </a:solidFill>
              </a:rPr>
              <a:t>Painters </a:t>
            </a:r>
            <a:r>
              <a:rPr lang="en-GB" sz="2400" i="1" dirty="0"/>
              <a:t>create optical illusions through</a:t>
            </a:r>
            <a:r>
              <a:rPr lang="en-GB" sz="2400" i="1" dirty="0">
                <a:solidFill>
                  <a:srgbClr val="0000FF"/>
                </a:solidFill>
              </a:rPr>
              <a:t> op art</a:t>
            </a:r>
            <a:r>
              <a:rPr lang="en-GB" sz="2400" i="1" dirty="0"/>
              <a:t>.</a:t>
            </a:r>
          </a:p>
          <a:p>
            <a:r>
              <a:rPr lang="en-GB" sz="2400" i="1" dirty="0">
                <a:solidFill>
                  <a:srgbClr val="0000FF"/>
                </a:solidFill>
              </a:rPr>
              <a:t>They</a:t>
            </a:r>
            <a:r>
              <a:rPr lang="en-GB" sz="2400" i="1" dirty="0"/>
              <a:t> create optical illusions through</a:t>
            </a:r>
            <a:r>
              <a:rPr lang="en-GB" sz="2400" i="1" dirty="0">
                <a:solidFill>
                  <a:srgbClr val="0000FF"/>
                </a:solidFill>
              </a:rPr>
              <a:t> it</a:t>
            </a:r>
            <a:r>
              <a:rPr lang="en-GB" sz="2400" i="1" dirty="0"/>
              <a:t>.</a:t>
            </a:r>
          </a:p>
        </p:txBody>
      </p:sp>
      <p:sp>
        <p:nvSpPr>
          <p:cNvPr id="8" name="TextBox 7"/>
          <p:cNvSpPr txBox="1"/>
          <p:nvPr/>
        </p:nvSpPr>
        <p:spPr>
          <a:xfrm>
            <a:off x="6329354" y="3835894"/>
            <a:ext cx="5613939" cy="830997"/>
          </a:xfrm>
          <a:prstGeom prst="rect">
            <a:avLst/>
          </a:prstGeom>
          <a:noFill/>
        </p:spPr>
        <p:txBody>
          <a:bodyPr wrap="square" rtlCol="0">
            <a:spAutoFit/>
          </a:bodyPr>
          <a:lstStyle/>
          <a:p>
            <a:r>
              <a:rPr lang="en-GB" sz="2400" i="1" dirty="0">
                <a:solidFill>
                  <a:srgbClr val="0000FF"/>
                </a:solidFill>
              </a:rPr>
              <a:t>Bridget </a:t>
            </a:r>
            <a:r>
              <a:rPr lang="en-GB" sz="2400" i="1" dirty="0"/>
              <a:t>trained </a:t>
            </a:r>
            <a:r>
              <a:rPr lang="en-GB" sz="2400" i="1" dirty="0">
                <a:solidFill>
                  <a:srgbClr val="0000FF"/>
                </a:solidFill>
              </a:rPr>
              <a:t>at the Royal College of Art</a:t>
            </a:r>
            <a:r>
              <a:rPr lang="en-GB" sz="2400" i="1" dirty="0"/>
              <a:t>.</a:t>
            </a:r>
          </a:p>
          <a:p>
            <a:r>
              <a:rPr lang="en-GB" sz="2400" i="1" dirty="0">
                <a:solidFill>
                  <a:srgbClr val="0000FF"/>
                </a:solidFill>
              </a:rPr>
              <a:t>She </a:t>
            </a:r>
            <a:r>
              <a:rPr lang="en-GB" sz="2400" i="1" dirty="0"/>
              <a:t>trained </a:t>
            </a:r>
            <a:r>
              <a:rPr lang="en-GB" sz="2400" i="1" dirty="0">
                <a:solidFill>
                  <a:srgbClr val="0000FF"/>
                </a:solidFill>
              </a:rPr>
              <a:t>there</a:t>
            </a:r>
            <a:r>
              <a:rPr lang="en-GB" sz="2400" i="1" dirty="0"/>
              <a:t>.</a:t>
            </a:r>
          </a:p>
        </p:txBody>
      </p:sp>
      <p:sp>
        <p:nvSpPr>
          <p:cNvPr id="9" name="TextBox 8"/>
          <p:cNvSpPr txBox="1"/>
          <p:nvPr/>
        </p:nvSpPr>
        <p:spPr>
          <a:xfrm>
            <a:off x="2204117" y="5200885"/>
            <a:ext cx="10317191" cy="830997"/>
          </a:xfrm>
          <a:prstGeom prst="rect">
            <a:avLst/>
          </a:prstGeom>
          <a:noFill/>
        </p:spPr>
        <p:txBody>
          <a:bodyPr wrap="square" rtlCol="0">
            <a:spAutoFit/>
          </a:bodyPr>
          <a:lstStyle/>
          <a:p>
            <a:r>
              <a:rPr lang="en-GB" sz="2400" i="1" dirty="0"/>
              <a:t>After</a:t>
            </a:r>
            <a:r>
              <a:rPr lang="en-GB" sz="2400" i="1" dirty="0">
                <a:solidFill>
                  <a:srgbClr val="0000FF"/>
                </a:solidFill>
              </a:rPr>
              <a:t> </a:t>
            </a:r>
            <a:r>
              <a:rPr lang="en-GB" sz="2400" i="1" dirty="0"/>
              <a:t>visiting</a:t>
            </a:r>
            <a:r>
              <a:rPr lang="en-GB" sz="2400" i="1" dirty="0">
                <a:solidFill>
                  <a:srgbClr val="0000FF"/>
                </a:solidFill>
              </a:rPr>
              <a:t> India, Bridget </a:t>
            </a:r>
            <a:r>
              <a:rPr lang="en-GB" sz="2400" i="1" dirty="0"/>
              <a:t>started painting in colour.</a:t>
            </a:r>
          </a:p>
          <a:p>
            <a:r>
              <a:rPr lang="en-GB" sz="2400" i="1" dirty="0"/>
              <a:t>After</a:t>
            </a:r>
            <a:r>
              <a:rPr lang="en-GB" sz="2400" i="1" dirty="0">
                <a:solidFill>
                  <a:srgbClr val="0000FF"/>
                </a:solidFill>
              </a:rPr>
              <a:t> </a:t>
            </a:r>
            <a:r>
              <a:rPr lang="en-GB" sz="2400" i="1" dirty="0"/>
              <a:t>visiting</a:t>
            </a:r>
            <a:r>
              <a:rPr lang="en-GB" sz="2400" i="1" dirty="0">
                <a:solidFill>
                  <a:srgbClr val="0000FF"/>
                </a:solidFill>
              </a:rPr>
              <a:t> there, she </a:t>
            </a:r>
            <a:r>
              <a:rPr lang="en-GB" sz="2400" i="1" dirty="0"/>
              <a:t>started painting in colour.</a:t>
            </a:r>
          </a:p>
        </p:txBody>
      </p:sp>
      <p:pic>
        <p:nvPicPr>
          <p:cNvPr id="10" name="Picture 4" descr="Bridget Ril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23221" y="330354"/>
            <a:ext cx="1620072" cy="20021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110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57589" y="655736"/>
            <a:ext cx="8667481" cy="707886"/>
          </a:xfrm>
          <a:prstGeom prst="rect">
            <a:avLst/>
          </a:prstGeom>
          <a:noFill/>
        </p:spPr>
        <p:txBody>
          <a:bodyPr wrap="square" rtlCol="0">
            <a:spAutoFit/>
          </a:bodyPr>
          <a:lstStyle/>
          <a:p>
            <a:r>
              <a:rPr lang="en-GB" sz="4000" dirty="0">
                <a:solidFill>
                  <a:srgbClr val="0000FF"/>
                </a:solidFill>
              </a:rPr>
              <a:t>2. Possessive pronouns</a:t>
            </a:r>
          </a:p>
        </p:txBody>
      </p:sp>
      <p:sp>
        <p:nvSpPr>
          <p:cNvPr id="4" name="TextBox 3"/>
          <p:cNvSpPr txBox="1"/>
          <p:nvPr/>
        </p:nvSpPr>
        <p:spPr>
          <a:xfrm>
            <a:off x="878153" y="1380201"/>
            <a:ext cx="8291597" cy="954107"/>
          </a:xfrm>
          <a:prstGeom prst="rect">
            <a:avLst/>
          </a:prstGeom>
          <a:noFill/>
        </p:spPr>
        <p:txBody>
          <a:bodyPr wrap="square" rtlCol="0">
            <a:spAutoFit/>
          </a:bodyPr>
          <a:lstStyle/>
          <a:p>
            <a:r>
              <a:rPr lang="en-GB" sz="2800" dirty="0"/>
              <a:t>These refer to the possession of someone or something </a:t>
            </a:r>
          </a:p>
          <a:p>
            <a:r>
              <a:rPr lang="en-GB" sz="2800" dirty="0"/>
              <a:t>by someone or something.</a:t>
            </a:r>
          </a:p>
        </p:txBody>
      </p:sp>
      <p:sp>
        <p:nvSpPr>
          <p:cNvPr id="6" name="TextBox 5"/>
          <p:cNvSpPr txBox="1"/>
          <p:nvPr/>
        </p:nvSpPr>
        <p:spPr>
          <a:xfrm>
            <a:off x="959031" y="2487928"/>
            <a:ext cx="3499166" cy="892552"/>
          </a:xfrm>
          <a:prstGeom prst="rect">
            <a:avLst/>
          </a:prstGeom>
          <a:noFill/>
        </p:spPr>
        <p:txBody>
          <a:bodyPr wrap="square" rtlCol="0">
            <a:spAutoFit/>
          </a:bodyPr>
          <a:lstStyle/>
          <a:p>
            <a:pPr algn="ctr"/>
            <a:r>
              <a:rPr lang="en-US" sz="2800" dirty="0">
                <a:solidFill>
                  <a:srgbClr val="0000FF"/>
                </a:solidFill>
              </a:rPr>
              <a:t>Possessive pronouns </a:t>
            </a:r>
            <a:r>
              <a:rPr lang="en-US" sz="2400" dirty="0">
                <a:solidFill>
                  <a:srgbClr val="0000FF"/>
                </a:solidFill>
              </a:rPr>
              <a:t>stand in place of the noun </a:t>
            </a:r>
          </a:p>
        </p:txBody>
      </p:sp>
      <p:sp>
        <p:nvSpPr>
          <p:cNvPr id="9" name="TextBox 8"/>
          <p:cNvSpPr txBox="1"/>
          <p:nvPr/>
        </p:nvSpPr>
        <p:spPr>
          <a:xfrm>
            <a:off x="955913" y="5254399"/>
            <a:ext cx="3784282" cy="523220"/>
          </a:xfrm>
          <a:prstGeom prst="rect">
            <a:avLst/>
          </a:prstGeom>
          <a:noFill/>
        </p:spPr>
        <p:txBody>
          <a:bodyPr wrap="square" rtlCol="0">
            <a:spAutoFit/>
          </a:bodyPr>
          <a:lstStyle/>
          <a:p>
            <a:r>
              <a:rPr lang="en-US" sz="2800" i="1" dirty="0"/>
              <a:t>The painting is </a:t>
            </a:r>
            <a:r>
              <a:rPr lang="en-US" sz="2800" i="1" dirty="0">
                <a:solidFill>
                  <a:srgbClr val="FF0000"/>
                </a:solidFill>
              </a:rPr>
              <a:t>hers</a:t>
            </a:r>
            <a:r>
              <a:rPr lang="en-US" sz="2800" i="1" dirty="0"/>
              <a:t>.</a:t>
            </a:r>
          </a:p>
        </p:txBody>
      </p:sp>
      <p:sp>
        <p:nvSpPr>
          <p:cNvPr id="15" name="TextBox 14"/>
          <p:cNvSpPr txBox="1"/>
          <p:nvPr/>
        </p:nvSpPr>
        <p:spPr>
          <a:xfrm>
            <a:off x="878153" y="4428526"/>
            <a:ext cx="3784282" cy="523220"/>
          </a:xfrm>
          <a:prstGeom prst="rect">
            <a:avLst/>
          </a:prstGeom>
          <a:noFill/>
        </p:spPr>
        <p:txBody>
          <a:bodyPr wrap="square" rtlCol="0">
            <a:spAutoFit/>
          </a:bodyPr>
          <a:lstStyle/>
          <a:p>
            <a:r>
              <a:rPr lang="en-US" sz="2800" i="1" dirty="0"/>
              <a:t>The painting is </a:t>
            </a:r>
            <a:r>
              <a:rPr lang="en-US" sz="2800" i="1" dirty="0">
                <a:solidFill>
                  <a:srgbClr val="FF0000"/>
                </a:solidFill>
              </a:rPr>
              <a:t>mine</a:t>
            </a:r>
            <a:r>
              <a:rPr lang="en-US" sz="2800" i="1" dirty="0"/>
              <a:t>.</a:t>
            </a:r>
          </a:p>
        </p:txBody>
      </p:sp>
      <p:sp>
        <p:nvSpPr>
          <p:cNvPr id="16" name="TextBox 15"/>
          <p:cNvSpPr txBox="1"/>
          <p:nvPr/>
        </p:nvSpPr>
        <p:spPr>
          <a:xfrm>
            <a:off x="275772" y="3607343"/>
            <a:ext cx="4235264" cy="523220"/>
          </a:xfrm>
          <a:prstGeom prst="rect">
            <a:avLst/>
          </a:prstGeom>
          <a:noFill/>
        </p:spPr>
        <p:txBody>
          <a:bodyPr wrap="square" rtlCol="0">
            <a:spAutoFit/>
          </a:bodyPr>
          <a:lstStyle/>
          <a:p>
            <a:r>
              <a:rPr lang="en-US" sz="2800" i="1" dirty="0"/>
              <a:t>The exhibition is </a:t>
            </a:r>
            <a:r>
              <a:rPr lang="en-US" sz="2800" i="1" dirty="0">
                <a:solidFill>
                  <a:srgbClr val="FF0000"/>
                </a:solidFill>
              </a:rPr>
              <a:t>yours</a:t>
            </a:r>
            <a:r>
              <a:rPr lang="en-US" sz="2800" i="1" dirty="0"/>
              <a:t>.</a:t>
            </a:r>
          </a:p>
        </p:txBody>
      </p:sp>
      <p:sp>
        <p:nvSpPr>
          <p:cNvPr id="5" name="TextBox 4">
            <a:extLst>
              <a:ext uri="{FF2B5EF4-FFF2-40B4-BE49-F238E27FC236}">
                <a16:creationId xmlns:a16="http://schemas.microsoft.com/office/drawing/2014/main" id="{8F55AA6A-74C9-4E96-89C3-0527A7232854}"/>
              </a:ext>
            </a:extLst>
          </p:cNvPr>
          <p:cNvSpPr txBox="1"/>
          <p:nvPr/>
        </p:nvSpPr>
        <p:spPr>
          <a:xfrm>
            <a:off x="3167670" y="5266174"/>
            <a:ext cx="1494765" cy="523220"/>
          </a:xfrm>
          <a:prstGeom prst="rect">
            <a:avLst/>
          </a:prstGeom>
          <a:solidFill>
            <a:schemeClr val="bg1"/>
          </a:solidFill>
          <a:ln>
            <a:solidFill>
              <a:schemeClr val="tx1"/>
            </a:solidFill>
          </a:ln>
        </p:spPr>
        <p:txBody>
          <a:bodyPr wrap="square" rtlCol="0">
            <a:spAutoFit/>
          </a:bodyPr>
          <a:lstStyle/>
          <a:p>
            <a:pPr algn="ctr"/>
            <a:r>
              <a:rPr lang="en-GB" sz="2800" dirty="0">
                <a:solidFill>
                  <a:srgbClr val="FF0000"/>
                </a:solidFill>
              </a:rPr>
              <a:t>Bridget’s</a:t>
            </a:r>
          </a:p>
        </p:txBody>
      </p:sp>
      <p:sp>
        <p:nvSpPr>
          <p:cNvPr id="14" name="TextBox 13">
            <a:extLst>
              <a:ext uri="{FF2B5EF4-FFF2-40B4-BE49-F238E27FC236}">
                <a16:creationId xmlns:a16="http://schemas.microsoft.com/office/drawing/2014/main" id="{D57681F6-EF04-4995-B84A-42B27ECA6E98}"/>
              </a:ext>
            </a:extLst>
          </p:cNvPr>
          <p:cNvSpPr txBox="1"/>
          <p:nvPr/>
        </p:nvSpPr>
        <p:spPr>
          <a:xfrm>
            <a:off x="2708614" y="3601801"/>
            <a:ext cx="1599921" cy="523220"/>
          </a:xfrm>
          <a:prstGeom prst="rect">
            <a:avLst/>
          </a:prstGeom>
          <a:solidFill>
            <a:schemeClr val="bg1"/>
          </a:solidFill>
          <a:ln>
            <a:solidFill>
              <a:schemeClr val="tx1"/>
            </a:solidFill>
          </a:ln>
        </p:spPr>
        <p:txBody>
          <a:bodyPr wrap="square" rtlCol="0">
            <a:spAutoFit/>
          </a:bodyPr>
          <a:lstStyle/>
          <a:p>
            <a:pPr algn="ctr"/>
            <a:r>
              <a:rPr lang="en-GB" sz="2800" dirty="0">
                <a:solidFill>
                  <a:srgbClr val="FF0000"/>
                </a:solidFill>
              </a:rPr>
              <a:t>Bridget’s</a:t>
            </a:r>
          </a:p>
        </p:txBody>
      </p:sp>
      <p:sp>
        <p:nvSpPr>
          <p:cNvPr id="20" name="TextBox 19">
            <a:extLst>
              <a:ext uri="{FF2B5EF4-FFF2-40B4-BE49-F238E27FC236}">
                <a16:creationId xmlns:a16="http://schemas.microsoft.com/office/drawing/2014/main" id="{0C763F0A-A040-41A9-9FC4-0D451D3D4177}"/>
              </a:ext>
            </a:extLst>
          </p:cNvPr>
          <p:cNvSpPr txBox="1"/>
          <p:nvPr/>
        </p:nvSpPr>
        <p:spPr>
          <a:xfrm>
            <a:off x="3106057" y="4428526"/>
            <a:ext cx="1775424" cy="523220"/>
          </a:xfrm>
          <a:prstGeom prst="rect">
            <a:avLst/>
          </a:prstGeom>
          <a:solidFill>
            <a:schemeClr val="bg1"/>
          </a:solidFill>
          <a:ln>
            <a:solidFill>
              <a:schemeClr val="tx1"/>
            </a:solidFill>
          </a:ln>
        </p:spPr>
        <p:txBody>
          <a:bodyPr wrap="square" rtlCol="0">
            <a:spAutoFit/>
          </a:bodyPr>
          <a:lstStyle/>
          <a:p>
            <a:pPr algn="ctr"/>
            <a:r>
              <a:rPr lang="en-GB" sz="2800" dirty="0">
                <a:solidFill>
                  <a:srgbClr val="FF0000"/>
                </a:solidFill>
              </a:rPr>
              <a:t>Bridget’s</a:t>
            </a:r>
          </a:p>
        </p:txBody>
      </p:sp>
      <p:sp>
        <p:nvSpPr>
          <p:cNvPr id="21" name="Rectangle: Rounded Corners 20">
            <a:extLst>
              <a:ext uri="{FF2B5EF4-FFF2-40B4-BE49-F238E27FC236}">
                <a16:creationId xmlns:a16="http://schemas.microsoft.com/office/drawing/2014/main" id="{993DB489-4FC3-407D-8090-251E69169B1D}"/>
              </a:ext>
            </a:extLst>
          </p:cNvPr>
          <p:cNvSpPr/>
          <p:nvPr/>
        </p:nvSpPr>
        <p:spPr>
          <a:xfrm>
            <a:off x="9477874" y="524969"/>
            <a:ext cx="2171113" cy="1804749"/>
          </a:xfrm>
          <a:prstGeom prst="roundRect">
            <a:avLst/>
          </a:prstGeom>
          <a:solidFill>
            <a:srgbClr val="C5E0B4"/>
          </a:solidFill>
          <a:ln>
            <a:solidFill>
              <a:schemeClr val="tx1"/>
            </a:solidFill>
          </a:ln>
        </p:spPr>
        <p:txBody>
          <a:bodyPr wrap="square" anchor="ctr">
            <a:spAutoFit/>
          </a:bodyPr>
          <a:lstStyle/>
          <a:p>
            <a:pPr algn="ctr"/>
            <a:r>
              <a:rPr lang="en-GB" sz="2000" dirty="0">
                <a:ea typeface="Times New Roman" panose="02020603050405020304" pitchFamily="18" charset="0"/>
                <a:cs typeface="Arial" panose="020B0604020202020204" pitchFamily="34" charset="0"/>
              </a:rPr>
              <a:t>If it doesn’t replace the </a:t>
            </a:r>
            <a:r>
              <a:rPr lang="en-GB" sz="2000" b="1" dirty="0">
                <a:ea typeface="Times New Roman" panose="02020603050405020304" pitchFamily="18" charset="0"/>
                <a:cs typeface="Arial" panose="020B0604020202020204" pitchFamily="34" charset="0"/>
              </a:rPr>
              <a:t>noun</a:t>
            </a:r>
            <a:r>
              <a:rPr lang="en-GB" sz="2000" dirty="0">
                <a:ea typeface="Times New Roman" panose="02020603050405020304" pitchFamily="18" charset="0"/>
                <a:cs typeface="Arial" panose="020B0604020202020204" pitchFamily="34" charset="0"/>
              </a:rPr>
              <a:t> or noun phrase, then it is not a pronoun.</a:t>
            </a:r>
            <a:endParaRPr lang="en-GB" sz="2000" dirty="0"/>
          </a:p>
        </p:txBody>
      </p:sp>
      <p:sp>
        <p:nvSpPr>
          <p:cNvPr id="12" name="TextBox 11">
            <a:extLst>
              <a:ext uri="{FF2B5EF4-FFF2-40B4-BE49-F238E27FC236}">
                <a16:creationId xmlns:a16="http://schemas.microsoft.com/office/drawing/2014/main" id="{59B9D381-970F-42F4-872E-02283B395609}"/>
              </a:ext>
            </a:extLst>
          </p:cNvPr>
          <p:cNvSpPr txBox="1"/>
          <p:nvPr/>
        </p:nvSpPr>
        <p:spPr>
          <a:xfrm>
            <a:off x="7546853" y="2579339"/>
            <a:ext cx="3862042" cy="892552"/>
          </a:xfrm>
          <a:prstGeom prst="rect">
            <a:avLst/>
          </a:prstGeom>
          <a:noFill/>
        </p:spPr>
        <p:txBody>
          <a:bodyPr wrap="square" rtlCol="0">
            <a:spAutoFit/>
          </a:bodyPr>
          <a:lstStyle/>
          <a:p>
            <a:r>
              <a:rPr lang="en-US" sz="2800" dirty="0">
                <a:solidFill>
                  <a:srgbClr val="0000FF"/>
                </a:solidFill>
              </a:rPr>
              <a:t>Determiners</a:t>
            </a:r>
          </a:p>
          <a:p>
            <a:r>
              <a:rPr lang="en-US" sz="2400" dirty="0">
                <a:solidFill>
                  <a:srgbClr val="0000FF"/>
                </a:solidFill>
              </a:rPr>
              <a:t>tell us more about the noun</a:t>
            </a:r>
          </a:p>
        </p:txBody>
      </p:sp>
      <p:sp>
        <p:nvSpPr>
          <p:cNvPr id="13" name="TextBox 12">
            <a:extLst>
              <a:ext uri="{FF2B5EF4-FFF2-40B4-BE49-F238E27FC236}">
                <a16:creationId xmlns:a16="http://schemas.microsoft.com/office/drawing/2014/main" id="{1E917527-47AB-42D3-9725-A4209CAA6365}"/>
              </a:ext>
            </a:extLst>
          </p:cNvPr>
          <p:cNvSpPr txBox="1"/>
          <p:nvPr/>
        </p:nvSpPr>
        <p:spPr>
          <a:xfrm>
            <a:off x="6840747" y="3601801"/>
            <a:ext cx="5304057" cy="523220"/>
          </a:xfrm>
          <a:prstGeom prst="rect">
            <a:avLst/>
          </a:prstGeom>
          <a:noFill/>
        </p:spPr>
        <p:txBody>
          <a:bodyPr wrap="square" rtlCol="0">
            <a:spAutoFit/>
          </a:bodyPr>
          <a:lstStyle/>
          <a:p>
            <a:r>
              <a:rPr lang="en-US" sz="2800" i="1" dirty="0"/>
              <a:t>It is </a:t>
            </a:r>
            <a:r>
              <a:rPr lang="en-US" sz="2800" i="1" dirty="0">
                <a:solidFill>
                  <a:srgbClr val="FF0000"/>
                </a:solidFill>
              </a:rPr>
              <a:t>your</a:t>
            </a:r>
            <a:r>
              <a:rPr lang="en-US" sz="2800" i="1" dirty="0"/>
              <a:t> </a:t>
            </a:r>
            <a:r>
              <a:rPr lang="en-US" sz="2800" b="1" i="1" dirty="0"/>
              <a:t>work</a:t>
            </a:r>
            <a:r>
              <a:rPr lang="en-US" sz="2800" i="1" dirty="0"/>
              <a:t>, you know.</a:t>
            </a:r>
          </a:p>
        </p:txBody>
      </p:sp>
      <p:sp>
        <p:nvSpPr>
          <p:cNvPr id="17" name="TextBox 16">
            <a:extLst>
              <a:ext uri="{FF2B5EF4-FFF2-40B4-BE49-F238E27FC236}">
                <a16:creationId xmlns:a16="http://schemas.microsoft.com/office/drawing/2014/main" id="{2FB907FC-82FA-436F-B4CA-C3DACA771092}"/>
              </a:ext>
            </a:extLst>
          </p:cNvPr>
          <p:cNvSpPr txBox="1"/>
          <p:nvPr/>
        </p:nvSpPr>
        <p:spPr>
          <a:xfrm>
            <a:off x="6840747" y="4374642"/>
            <a:ext cx="4905419" cy="523220"/>
          </a:xfrm>
          <a:prstGeom prst="rect">
            <a:avLst/>
          </a:prstGeom>
          <a:noFill/>
        </p:spPr>
        <p:txBody>
          <a:bodyPr wrap="square" rtlCol="0">
            <a:spAutoFit/>
          </a:bodyPr>
          <a:lstStyle/>
          <a:p>
            <a:r>
              <a:rPr lang="en-US" sz="2800" i="1" dirty="0"/>
              <a:t>He observed </a:t>
            </a:r>
            <a:r>
              <a:rPr lang="en-US" sz="2800" i="1" dirty="0">
                <a:solidFill>
                  <a:srgbClr val="FF0000"/>
                </a:solidFill>
              </a:rPr>
              <a:t>my</a:t>
            </a:r>
            <a:r>
              <a:rPr lang="en-US" sz="2800" i="1" dirty="0"/>
              <a:t> </a:t>
            </a:r>
            <a:r>
              <a:rPr lang="en-US" sz="2800" b="1" i="1" dirty="0"/>
              <a:t>painting</a:t>
            </a:r>
            <a:r>
              <a:rPr lang="en-US" sz="2800" i="1" dirty="0"/>
              <a:t>.</a:t>
            </a:r>
          </a:p>
        </p:txBody>
      </p:sp>
      <p:sp>
        <p:nvSpPr>
          <p:cNvPr id="18" name="TextBox 17">
            <a:extLst>
              <a:ext uri="{FF2B5EF4-FFF2-40B4-BE49-F238E27FC236}">
                <a16:creationId xmlns:a16="http://schemas.microsoft.com/office/drawing/2014/main" id="{2A05973E-D0E1-40EA-8B35-C51E0C126CC9}"/>
              </a:ext>
            </a:extLst>
          </p:cNvPr>
          <p:cNvSpPr txBox="1"/>
          <p:nvPr/>
        </p:nvSpPr>
        <p:spPr>
          <a:xfrm>
            <a:off x="6840747" y="5147483"/>
            <a:ext cx="5407735" cy="523220"/>
          </a:xfrm>
          <a:prstGeom prst="rect">
            <a:avLst/>
          </a:prstGeom>
          <a:noFill/>
        </p:spPr>
        <p:txBody>
          <a:bodyPr wrap="square" rtlCol="0">
            <a:spAutoFit/>
          </a:bodyPr>
          <a:lstStyle/>
          <a:p>
            <a:r>
              <a:rPr lang="en-US" sz="2800" i="1" dirty="0">
                <a:solidFill>
                  <a:srgbClr val="FF0000"/>
                </a:solidFill>
              </a:rPr>
              <a:t>Her </a:t>
            </a:r>
            <a:r>
              <a:rPr lang="en-US" sz="2800" b="1" i="1" dirty="0"/>
              <a:t>paintings</a:t>
            </a:r>
            <a:r>
              <a:rPr lang="en-US" sz="2800" i="1" dirty="0"/>
              <a:t> are visually stunning.</a:t>
            </a:r>
          </a:p>
        </p:txBody>
      </p:sp>
    </p:spTree>
    <p:extLst>
      <p:ext uri="{BB962C8B-B14F-4D97-AF65-F5344CB8AC3E}">
        <p14:creationId xmlns:p14="http://schemas.microsoft.com/office/powerpoint/2010/main" val="3711023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3.75E-6 -1.98334E-6 L 0.09427 -0.00046 " pathEditMode="relative" rAng="0" ptsTypes="AA">
                                      <p:cBhvr>
                                        <p:cTn id="6" dur="2000" fill="hold"/>
                                        <p:tgtEl>
                                          <p:spTgt spid="5"/>
                                        </p:tgtEl>
                                        <p:attrNameLst>
                                          <p:attrName>ppt_x</p:attrName>
                                          <p:attrName>ppt_y</p:attrName>
                                        </p:attrNameLst>
                                      </p:cBhvr>
                                      <p:rCtr x="4714" y="-23"/>
                                    </p:animMotion>
                                  </p:childTnLst>
                                </p:cTn>
                              </p:par>
                            </p:childTnLst>
                          </p:cTn>
                        </p:par>
                      </p:childTnLst>
                    </p:cTn>
                  </p:par>
                  <p:par>
                    <p:cTn id="7" fill="hold">
                      <p:stCondLst>
                        <p:cond delay="indefinite"/>
                      </p:stCondLst>
                      <p:childTnLst>
                        <p:par>
                          <p:cTn id="8" fill="hold">
                            <p:stCondLst>
                              <p:cond delay="0"/>
                            </p:stCondLst>
                            <p:childTnLst>
                              <p:par>
                                <p:cTn id="9" presetID="63" presetClass="path" presetSubtype="0" accel="50000" decel="50000" fill="hold" grpId="0" nodeType="clickEffect">
                                  <p:stCondLst>
                                    <p:cond delay="0"/>
                                  </p:stCondLst>
                                  <p:childTnLst>
                                    <p:animMotion origin="layout" path="M -4.16667E-6 1.95325E-6 L 0.08503 0.00185 " pathEditMode="relative" rAng="0" ptsTypes="AA">
                                      <p:cBhvr>
                                        <p:cTn id="10" dur="2000" fill="hold"/>
                                        <p:tgtEl>
                                          <p:spTgt spid="20"/>
                                        </p:tgtEl>
                                        <p:attrNameLst>
                                          <p:attrName>ppt_x</p:attrName>
                                          <p:attrName>ppt_y</p:attrName>
                                        </p:attrNameLst>
                                      </p:cBhvr>
                                      <p:rCtr x="4245" y="93"/>
                                    </p:animMotion>
                                  </p:child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1.875E-6 2.59259E-6 L 0.12357 0.00347 " pathEditMode="relative" rAng="0" ptsTypes="AA">
                                      <p:cBhvr>
                                        <p:cTn id="14" dur="2000" fill="hold"/>
                                        <p:tgtEl>
                                          <p:spTgt spid="14"/>
                                        </p:tgtEl>
                                        <p:attrNameLst>
                                          <p:attrName>ppt_x</p:attrName>
                                          <p:attrName>ppt_y</p:attrName>
                                        </p:attrNameLst>
                                      </p:cBhvr>
                                      <p:rCtr x="6172" y="162"/>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0" presetClass="exit" presetSubtype="0" fill="hold" grpId="1" nodeType="withEffect">
                                  <p:stCondLst>
                                    <p:cond delay="0"/>
                                  </p:stCondLst>
                                  <p:childTnLst>
                                    <p:animEffect transition="out" filter="fade">
                                      <p:cBhvr>
                                        <p:cTn id="20" dur="500"/>
                                        <p:tgtEl>
                                          <p:spTgt spid="5"/>
                                        </p:tgtEl>
                                      </p:cBhvr>
                                    </p:animEffect>
                                    <p:set>
                                      <p:cBhvr>
                                        <p:cTn id="21" dur="1" fill="hold">
                                          <p:stCondLst>
                                            <p:cond delay="499"/>
                                          </p:stCondLst>
                                        </p:cTn>
                                        <p:tgtEl>
                                          <p:spTgt spid="5"/>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20"/>
                                        </p:tgtEl>
                                      </p:cBhvr>
                                    </p:animEffect>
                                    <p:set>
                                      <p:cBhvr>
                                        <p:cTn id="24" dur="1" fill="hold">
                                          <p:stCondLst>
                                            <p:cond delay="499"/>
                                          </p:stCondLst>
                                        </p:cTn>
                                        <p:tgtEl>
                                          <p:spTgt spid="20"/>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4"/>
                                        </p:tgtEl>
                                      </p:cBhvr>
                                    </p:animEffect>
                                    <p:set>
                                      <p:cBhvr>
                                        <p:cTn id="27" dur="1" fill="hold">
                                          <p:stCondLst>
                                            <p:cond delay="499"/>
                                          </p:stCondLst>
                                        </p:cTn>
                                        <p:tgtEl>
                                          <p:spTgt spid="14"/>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
                                            <p:txEl>
                                              <p:pRg st="0" end="0"/>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14" grpId="0" animBg="1"/>
      <p:bldP spid="14" grpId="1" animBg="1"/>
      <p:bldP spid="20" grpId="0" animBg="1"/>
      <p:bldP spid="20" grpId="1" animBg="1"/>
      <p:bldP spid="21" grpId="0" animBg="1"/>
      <p:bldP spid="12" grpId="0" build="allAtOnce"/>
      <p:bldP spid="13" grpId="0" build="p"/>
      <p:bldP spid="17" grpId="0" build="p"/>
      <p:bldP spid="1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49039" y="547267"/>
            <a:ext cx="4642338" cy="707886"/>
          </a:xfrm>
          <a:prstGeom prst="rect">
            <a:avLst/>
          </a:prstGeom>
          <a:noFill/>
        </p:spPr>
        <p:txBody>
          <a:bodyPr wrap="square" rtlCol="0">
            <a:spAutoFit/>
          </a:bodyPr>
          <a:lstStyle/>
          <a:p>
            <a:pPr algn="ctr"/>
            <a:r>
              <a:rPr lang="en-GB" sz="4000" dirty="0">
                <a:solidFill>
                  <a:srgbClr val="0000FF"/>
                </a:solidFill>
              </a:rPr>
              <a:t>Spotting pronouns</a:t>
            </a:r>
          </a:p>
        </p:txBody>
      </p:sp>
      <p:sp>
        <p:nvSpPr>
          <p:cNvPr id="4" name="TextBox 3"/>
          <p:cNvSpPr txBox="1"/>
          <p:nvPr/>
        </p:nvSpPr>
        <p:spPr>
          <a:xfrm>
            <a:off x="1181686" y="1408186"/>
            <a:ext cx="9959925" cy="707886"/>
          </a:xfrm>
          <a:prstGeom prst="rect">
            <a:avLst/>
          </a:prstGeom>
          <a:noFill/>
        </p:spPr>
        <p:txBody>
          <a:bodyPr wrap="square" rtlCol="0">
            <a:spAutoFit/>
          </a:bodyPr>
          <a:lstStyle/>
          <a:p>
            <a:pPr algn="ctr"/>
            <a:r>
              <a:rPr lang="en-GB" sz="2000" dirty="0"/>
              <a:t>Read this text about Bridget Riley. </a:t>
            </a:r>
          </a:p>
          <a:p>
            <a:pPr algn="ctr"/>
            <a:r>
              <a:rPr lang="en-GB" sz="2000" dirty="0"/>
              <a:t>With a partner, spot the pronouns.  </a:t>
            </a:r>
          </a:p>
        </p:txBody>
      </p:sp>
      <p:sp>
        <p:nvSpPr>
          <p:cNvPr id="6" name="TextBox 5"/>
          <p:cNvSpPr txBox="1"/>
          <p:nvPr/>
        </p:nvSpPr>
        <p:spPr>
          <a:xfrm>
            <a:off x="795144" y="2239183"/>
            <a:ext cx="9777045" cy="3408754"/>
          </a:xfrm>
          <a:prstGeom prst="rect">
            <a:avLst/>
          </a:prstGeom>
          <a:solidFill>
            <a:schemeClr val="bg1"/>
          </a:solidFill>
        </p:spPr>
        <p:txBody>
          <a:bodyPr wrap="square" rtlCol="0">
            <a:spAutoFit/>
          </a:bodyPr>
          <a:lstStyle/>
          <a:p>
            <a:pPr>
              <a:lnSpc>
                <a:spcPct val="114000"/>
              </a:lnSpc>
            </a:pPr>
            <a:r>
              <a:rPr lang="en-GB" sz="2400" i="1" dirty="0">
                <a:latin typeface="+mj-lt"/>
              </a:rPr>
              <a:t>Bridget Riley was part of a very important exhibition in 1965 called ‘The Responsive Eye’. Many people liked her ‘Op-Art’ work and she has been one of Britain’s best known artists ever since. The work she produces is popular with people because they actively engage them with illusions. In other words, when you look at them you see something happening. Indeed, the term 'Riley sensation' was invented to describe this, especially her early black and white pictures.</a:t>
            </a:r>
          </a:p>
          <a:p>
            <a:endParaRPr lang="en-GB" sz="2400" i="1" dirty="0">
              <a:latin typeface="+mj-lt"/>
            </a:endParaRPr>
          </a:p>
        </p:txBody>
      </p:sp>
      <p:pic>
        <p:nvPicPr>
          <p:cNvPr id="7" name="Picture 4" descr="Bridget Ril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802" y="99707"/>
            <a:ext cx="1290687" cy="159509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795145" y="2239183"/>
            <a:ext cx="9777045" cy="3408754"/>
          </a:xfrm>
          <a:prstGeom prst="rect">
            <a:avLst/>
          </a:prstGeom>
          <a:solidFill>
            <a:schemeClr val="bg1"/>
          </a:solidFill>
        </p:spPr>
        <p:txBody>
          <a:bodyPr wrap="square" rtlCol="0">
            <a:spAutoFit/>
          </a:bodyPr>
          <a:lstStyle/>
          <a:p>
            <a:pPr>
              <a:lnSpc>
                <a:spcPct val="114000"/>
              </a:lnSpc>
            </a:pPr>
            <a:r>
              <a:rPr lang="en-GB" sz="2400" i="1" dirty="0">
                <a:latin typeface="+mj-lt"/>
              </a:rPr>
              <a:t>Bridget Riley was part of a very important exhibition in 1965 called ‘The Responsive Eye’. Many people liked her ‘Op-Art’ work and </a:t>
            </a:r>
            <a:r>
              <a:rPr lang="en-GB" sz="2400" i="1" dirty="0">
                <a:solidFill>
                  <a:srgbClr val="0000FF"/>
                </a:solidFill>
                <a:latin typeface="+mj-lt"/>
              </a:rPr>
              <a:t>she</a:t>
            </a:r>
            <a:r>
              <a:rPr lang="en-GB" sz="2400" i="1" dirty="0">
                <a:latin typeface="+mj-lt"/>
              </a:rPr>
              <a:t> has been one of Britain’s best known artists ever since. The work </a:t>
            </a:r>
            <a:r>
              <a:rPr lang="en-GB" sz="2400" i="1" dirty="0">
                <a:solidFill>
                  <a:srgbClr val="0000FF"/>
                </a:solidFill>
                <a:latin typeface="+mj-lt"/>
              </a:rPr>
              <a:t>she</a:t>
            </a:r>
            <a:r>
              <a:rPr lang="en-GB" sz="2400" i="1" dirty="0">
                <a:latin typeface="+mj-lt"/>
              </a:rPr>
              <a:t> produces is popular with people because </a:t>
            </a:r>
            <a:r>
              <a:rPr lang="en-GB" sz="2400" i="1" dirty="0">
                <a:solidFill>
                  <a:srgbClr val="0000FF"/>
                </a:solidFill>
                <a:latin typeface="+mj-lt"/>
              </a:rPr>
              <a:t>they</a:t>
            </a:r>
            <a:r>
              <a:rPr lang="en-GB" sz="2400" i="1" dirty="0">
                <a:latin typeface="+mj-lt"/>
              </a:rPr>
              <a:t> actively engage </a:t>
            </a:r>
            <a:r>
              <a:rPr lang="en-GB" sz="2400" i="1" dirty="0">
                <a:solidFill>
                  <a:srgbClr val="0000FF"/>
                </a:solidFill>
                <a:latin typeface="+mj-lt"/>
              </a:rPr>
              <a:t>them </a:t>
            </a:r>
            <a:r>
              <a:rPr lang="en-GB" sz="2400" i="1" dirty="0">
                <a:latin typeface="+mj-lt"/>
              </a:rPr>
              <a:t>with illusions. In other words, when </a:t>
            </a:r>
            <a:r>
              <a:rPr lang="en-GB" sz="2400" i="1" dirty="0">
                <a:solidFill>
                  <a:srgbClr val="0000FF"/>
                </a:solidFill>
                <a:latin typeface="+mj-lt"/>
              </a:rPr>
              <a:t>you</a:t>
            </a:r>
            <a:r>
              <a:rPr lang="en-GB" sz="2400" i="1" dirty="0">
                <a:latin typeface="+mj-lt"/>
              </a:rPr>
              <a:t> look at </a:t>
            </a:r>
            <a:r>
              <a:rPr lang="en-GB" sz="2400" i="1" dirty="0">
                <a:solidFill>
                  <a:srgbClr val="0000FF"/>
                </a:solidFill>
                <a:latin typeface="+mj-lt"/>
              </a:rPr>
              <a:t>them</a:t>
            </a:r>
            <a:r>
              <a:rPr lang="en-GB" sz="2400" i="1" dirty="0">
                <a:latin typeface="+mj-lt"/>
              </a:rPr>
              <a:t> </a:t>
            </a:r>
            <a:r>
              <a:rPr lang="en-GB" sz="2400" i="1" dirty="0">
                <a:solidFill>
                  <a:srgbClr val="0000FF"/>
                </a:solidFill>
                <a:latin typeface="+mj-lt"/>
              </a:rPr>
              <a:t>you</a:t>
            </a:r>
            <a:r>
              <a:rPr lang="en-GB" sz="2400" i="1" dirty="0">
                <a:latin typeface="+mj-lt"/>
              </a:rPr>
              <a:t> see something happening. Indeed, the term 'Riley sensation' was invented to describe </a:t>
            </a:r>
            <a:r>
              <a:rPr lang="en-GB" sz="2400" i="1" dirty="0">
                <a:solidFill>
                  <a:srgbClr val="0000FF"/>
                </a:solidFill>
                <a:latin typeface="+mj-lt"/>
              </a:rPr>
              <a:t>this</a:t>
            </a:r>
            <a:r>
              <a:rPr lang="en-GB" sz="2400" i="1" dirty="0">
                <a:latin typeface="+mj-lt"/>
              </a:rPr>
              <a:t>, especially her early black and white pictures.</a:t>
            </a:r>
          </a:p>
          <a:p>
            <a:endParaRPr lang="en-GB" sz="2400" i="1" dirty="0"/>
          </a:p>
        </p:txBody>
      </p:sp>
    </p:spTree>
    <p:extLst>
      <p:ext uri="{BB962C8B-B14F-4D97-AF65-F5344CB8AC3E}">
        <p14:creationId xmlns:p14="http://schemas.microsoft.com/office/powerpoint/2010/main" val="2777988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3551" y="674467"/>
            <a:ext cx="10156874" cy="523220"/>
          </a:xfrm>
          <a:prstGeom prst="rect">
            <a:avLst/>
          </a:prstGeom>
          <a:noFill/>
        </p:spPr>
        <p:txBody>
          <a:bodyPr wrap="square" rtlCol="0">
            <a:spAutoFit/>
          </a:bodyPr>
          <a:lstStyle/>
          <a:p>
            <a:pPr algn="ctr"/>
            <a:r>
              <a:rPr lang="en-GB" sz="2800" dirty="0"/>
              <a:t>Can you replace the underlined words with </a:t>
            </a:r>
            <a:r>
              <a:rPr lang="en-GB" sz="2800" dirty="0">
                <a:solidFill>
                  <a:srgbClr val="0000FF"/>
                </a:solidFill>
              </a:rPr>
              <a:t>pronouns</a:t>
            </a:r>
            <a:r>
              <a:rPr lang="en-GB" sz="2800" dirty="0"/>
              <a:t>?</a:t>
            </a:r>
          </a:p>
        </p:txBody>
      </p:sp>
      <p:sp>
        <p:nvSpPr>
          <p:cNvPr id="4" name="TextBox 3"/>
          <p:cNvSpPr txBox="1"/>
          <p:nvPr/>
        </p:nvSpPr>
        <p:spPr>
          <a:xfrm>
            <a:off x="703384" y="1197687"/>
            <a:ext cx="10607041" cy="4467057"/>
          </a:xfrm>
          <a:prstGeom prst="rect">
            <a:avLst/>
          </a:prstGeom>
          <a:solidFill>
            <a:schemeClr val="bg2"/>
          </a:solidFill>
        </p:spPr>
        <p:txBody>
          <a:bodyPr wrap="square" rtlCol="0">
            <a:spAutoFit/>
          </a:bodyPr>
          <a:lstStyle/>
          <a:p>
            <a:pPr>
              <a:lnSpc>
                <a:spcPct val="150000"/>
              </a:lnSpc>
            </a:pPr>
            <a:r>
              <a:rPr lang="en-GB" sz="2400" i="1" dirty="0">
                <a:latin typeface="+mj-lt"/>
              </a:rPr>
              <a:t>Riley's style, was influenced by a number of artists. </a:t>
            </a:r>
            <a:r>
              <a:rPr lang="en-GB" sz="2400" i="1" u="sng" dirty="0">
                <a:latin typeface="+mj-lt"/>
              </a:rPr>
              <a:t>These artists</a:t>
            </a:r>
            <a:r>
              <a:rPr lang="en-GB" sz="2400" i="1" dirty="0">
                <a:latin typeface="+mj-lt"/>
              </a:rPr>
              <a:t> included the French Post-Impressionist artist Georges Seurat. </a:t>
            </a:r>
            <a:r>
              <a:rPr lang="en-GB" sz="2400" i="1" u="sng" dirty="0">
                <a:latin typeface="+mj-lt"/>
              </a:rPr>
              <a:t>Seurat</a:t>
            </a:r>
            <a:r>
              <a:rPr lang="en-GB" sz="2400" i="1" dirty="0">
                <a:latin typeface="+mj-lt"/>
              </a:rPr>
              <a:t> influenced </a:t>
            </a:r>
            <a:r>
              <a:rPr lang="en-GB" sz="2400" i="1" u="sng" dirty="0">
                <a:latin typeface="+mj-lt"/>
              </a:rPr>
              <a:t>Riley</a:t>
            </a:r>
            <a:r>
              <a:rPr lang="en-GB" sz="2400" i="1" dirty="0">
                <a:latin typeface="+mj-lt"/>
              </a:rPr>
              <a:t> to create abstract paintings. The style that was </a:t>
            </a:r>
            <a:r>
              <a:rPr lang="en-GB" sz="2400" i="1" u="sng" dirty="0">
                <a:latin typeface="+mj-lt"/>
              </a:rPr>
              <a:t>Seurat’s</a:t>
            </a:r>
            <a:r>
              <a:rPr lang="en-GB" sz="2400" i="1" dirty="0">
                <a:latin typeface="+mj-lt"/>
              </a:rPr>
              <a:t> was called pointillism.</a:t>
            </a:r>
          </a:p>
          <a:p>
            <a:pPr>
              <a:lnSpc>
                <a:spcPct val="150000"/>
              </a:lnSpc>
            </a:pPr>
            <a:endParaRPr lang="en-GB" sz="2400" i="1" dirty="0">
              <a:latin typeface="+mj-lt"/>
            </a:endParaRPr>
          </a:p>
          <a:p>
            <a:pPr>
              <a:lnSpc>
                <a:spcPct val="150000"/>
              </a:lnSpc>
            </a:pPr>
            <a:r>
              <a:rPr lang="en-GB" sz="2400" i="1" dirty="0">
                <a:latin typeface="+mj-lt"/>
              </a:rPr>
              <a:t>Riley’s early work was exclusively in black and white, with shades of grey filtering into </a:t>
            </a:r>
            <a:r>
              <a:rPr lang="en-GB" sz="2400" i="1" u="sng" dirty="0">
                <a:latin typeface="+mj-lt"/>
              </a:rPr>
              <a:t>Riley’s paintings</a:t>
            </a:r>
            <a:r>
              <a:rPr lang="en-GB" sz="2400" i="1" dirty="0">
                <a:latin typeface="+mj-lt"/>
              </a:rPr>
              <a:t> in the 1960s. Riley introduced colour into her work in 1967.</a:t>
            </a:r>
          </a:p>
          <a:p>
            <a:pPr>
              <a:lnSpc>
                <a:spcPct val="150000"/>
              </a:lnSpc>
            </a:pPr>
            <a:r>
              <a:rPr lang="en-GB" sz="2400" i="1" dirty="0">
                <a:latin typeface="+mj-lt"/>
              </a:rPr>
              <a:t>People described Riley’s works in terms of the sensations </a:t>
            </a:r>
            <a:r>
              <a:rPr lang="en-GB" sz="2400" i="1" u="sng" dirty="0">
                <a:latin typeface="+mj-lt"/>
              </a:rPr>
              <a:t>the work</a:t>
            </a:r>
            <a:r>
              <a:rPr lang="en-GB" sz="2400" i="1" dirty="0">
                <a:latin typeface="+mj-lt"/>
              </a:rPr>
              <a:t> provoked. </a:t>
            </a:r>
          </a:p>
          <a:p>
            <a:pPr>
              <a:lnSpc>
                <a:spcPct val="150000"/>
              </a:lnSpc>
            </a:pPr>
            <a:r>
              <a:rPr lang="en-GB" sz="2400" i="1" u="sng" dirty="0">
                <a:latin typeface="+mj-lt"/>
              </a:rPr>
              <a:t>The sensations described</a:t>
            </a:r>
            <a:r>
              <a:rPr lang="en-GB" sz="2400" i="1" dirty="0">
                <a:latin typeface="+mj-lt"/>
              </a:rPr>
              <a:t> included seasickness or sky diving.</a:t>
            </a:r>
          </a:p>
        </p:txBody>
      </p:sp>
      <p:sp>
        <p:nvSpPr>
          <p:cNvPr id="5" name="Rounded Rectangular Callout 2">
            <a:extLst>
              <a:ext uri="{FF2B5EF4-FFF2-40B4-BE49-F238E27FC236}">
                <a16:creationId xmlns:a16="http://schemas.microsoft.com/office/drawing/2014/main" id="{885B21D4-A5F1-4801-9921-CAAC4180E0D9}"/>
              </a:ext>
            </a:extLst>
          </p:cNvPr>
          <p:cNvSpPr/>
          <p:nvPr/>
        </p:nvSpPr>
        <p:spPr>
          <a:xfrm>
            <a:off x="10442334" y="6270111"/>
            <a:ext cx="1386685" cy="466278"/>
          </a:xfrm>
          <a:prstGeom prst="roundRect">
            <a:avLst/>
          </a:prstGeom>
          <a:solidFill>
            <a:srgbClr val="C5E0B4"/>
          </a:solidFill>
        </p:spPr>
        <p:style>
          <a:lnRef idx="2">
            <a:schemeClr val="dk1"/>
          </a:lnRef>
          <a:fillRef idx="1">
            <a:schemeClr val="lt1"/>
          </a:fillRef>
          <a:effectRef idx="0">
            <a:schemeClr val="dk1"/>
          </a:effectRef>
          <a:fontRef idx="minor">
            <a:schemeClr val="dk1"/>
          </a:fontRef>
        </p:style>
        <p:txBody>
          <a:bodyPr rtlCol="0" anchor="ctr"/>
          <a:lstStyle/>
          <a:p>
            <a:pPr algn="ctr"/>
            <a:r>
              <a:rPr lang="en-GB" sz="2000" b="1" dirty="0">
                <a:solidFill>
                  <a:srgbClr val="0000FF"/>
                </a:solidFill>
              </a:rPr>
              <a:t>ANSWERS</a:t>
            </a:r>
          </a:p>
        </p:txBody>
      </p:sp>
      <p:sp>
        <p:nvSpPr>
          <p:cNvPr id="6" name="TextBox 5">
            <a:extLst>
              <a:ext uri="{FF2B5EF4-FFF2-40B4-BE49-F238E27FC236}">
                <a16:creationId xmlns:a16="http://schemas.microsoft.com/office/drawing/2014/main" id="{C6DC06C4-2E15-4BDA-8450-BE85FD211A7B}"/>
              </a:ext>
            </a:extLst>
          </p:cNvPr>
          <p:cNvSpPr txBox="1"/>
          <p:nvPr/>
        </p:nvSpPr>
        <p:spPr>
          <a:xfrm>
            <a:off x="5749976" y="1859849"/>
            <a:ext cx="879188"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He</a:t>
            </a:r>
          </a:p>
        </p:txBody>
      </p:sp>
      <p:sp>
        <p:nvSpPr>
          <p:cNvPr id="8" name="TextBox 7">
            <a:extLst>
              <a:ext uri="{FF2B5EF4-FFF2-40B4-BE49-F238E27FC236}">
                <a16:creationId xmlns:a16="http://schemas.microsoft.com/office/drawing/2014/main" id="{EDE23704-0D5C-48EF-999F-C119DB1782F7}"/>
              </a:ext>
            </a:extLst>
          </p:cNvPr>
          <p:cNvSpPr txBox="1"/>
          <p:nvPr/>
        </p:nvSpPr>
        <p:spPr>
          <a:xfrm>
            <a:off x="7916401" y="1859850"/>
            <a:ext cx="648000"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her</a:t>
            </a:r>
          </a:p>
        </p:txBody>
      </p:sp>
      <p:sp>
        <p:nvSpPr>
          <p:cNvPr id="9" name="TextBox 8">
            <a:extLst>
              <a:ext uri="{FF2B5EF4-FFF2-40B4-BE49-F238E27FC236}">
                <a16:creationId xmlns:a16="http://schemas.microsoft.com/office/drawing/2014/main" id="{A7875B1C-8ACA-4F88-AC91-8D485F81D063}"/>
              </a:ext>
            </a:extLst>
          </p:cNvPr>
          <p:cNvSpPr txBox="1"/>
          <p:nvPr/>
        </p:nvSpPr>
        <p:spPr>
          <a:xfrm>
            <a:off x="6949440" y="1256531"/>
            <a:ext cx="1603717"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They</a:t>
            </a:r>
          </a:p>
        </p:txBody>
      </p:sp>
      <p:sp>
        <p:nvSpPr>
          <p:cNvPr id="10" name="TextBox 9">
            <a:extLst>
              <a:ext uri="{FF2B5EF4-FFF2-40B4-BE49-F238E27FC236}">
                <a16:creationId xmlns:a16="http://schemas.microsoft.com/office/drawing/2014/main" id="{760586B1-0C6B-4593-97D2-E828D94B10AD}"/>
              </a:ext>
            </a:extLst>
          </p:cNvPr>
          <p:cNvSpPr txBox="1"/>
          <p:nvPr/>
        </p:nvSpPr>
        <p:spPr>
          <a:xfrm>
            <a:off x="7664847" y="4564433"/>
            <a:ext cx="1122972"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it</a:t>
            </a:r>
          </a:p>
        </p:txBody>
      </p:sp>
      <p:sp>
        <p:nvSpPr>
          <p:cNvPr id="12" name="TextBox 11">
            <a:extLst>
              <a:ext uri="{FF2B5EF4-FFF2-40B4-BE49-F238E27FC236}">
                <a16:creationId xmlns:a16="http://schemas.microsoft.com/office/drawing/2014/main" id="{EC1DBDCA-FCD1-4A86-95BF-E76057ECBBCC}"/>
              </a:ext>
            </a:extLst>
          </p:cNvPr>
          <p:cNvSpPr txBox="1"/>
          <p:nvPr/>
        </p:nvSpPr>
        <p:spPr>
          <a:xfrm>
            <a:off x="703384" y="4047965"/>
            <a:ext cx="2011234"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them</a:t>
            </a:r>
          </a:p>
        </p:txBody>
      </p:sp>
      <p:sp>
        <p:nvSpPr>
          <p:cNvPr id="13" name="TextBox 12">
            <a:extLst>
              <a:ext uri="{FF2B5EF4-FFF2-40B4-BE49-F238E27FC236}">
                <a16:creationId xmlns:a16="http://schemas.microsoft.com/office/drawing/2014/main" id="{5FF925ED-9A00-467C-9C11-92542958E5C2}"/>
              </a:ext>
            </a:extLst>
          </p:cNvPr>
          <p:cNvSpPr txBox="1"/>
          <p:nvPr/>
        </p:nvSpPr>
        <p:spPr>
          <a:xfrm>
            <a:off x="928467" y="5847774"/>
            <a:ext cx="10156874" cy="461665"/>
          </a:xfrm>
          <a:prstGeom prst="rect">
            <a:avLst/>
          </a:prstGeom>
          <a:noFill/>
        </p:spPr>
        <p:txBody>
          <a:bodyPr wrap="square" rtlCol="0">
            <a:spAutoFit/>
          </a:bodyPr>
          <a:lstStyle/>
          <a:p>
            <a:pPr algn="ctr"/>
            <a:r>
              <a:rPr lang="en-GB" sz="2400" dirty="0"/>
              <a:t>Much less repetitive!</a:t>
            </a:r>
          </a:p>
        </p:txBody>
      </p:sp>
      <p:sp>
        <p:nvSpPr>
          <p:cNvPr id="14" name="TextBox 13">
            <a:extLst>
              <a:ext uri="{FF2B5EF4-FFF2-40B4-BE49-F238E27FC236}">
                <a16:creationId xmlns:a16="http://schemas.microsoft.com/office/drawing/2014/main" id="{EC1DBDCA-FCD1-4A86-95BF-E76057ECBBCC}"/>
              </a:ext>
            </a:extLst>
          </p:cNvPr>
          <p:cNvSpPr txBox="1"/>
          <p:nvPr/>
        </p:nvSpPr>
        <p:spPr>
          <a:xfrm>
            <a:off x="746034" y="5166047"/>
            <a:ext cx="3108514"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These</a:t>
            </a:r>
          </a:p>
        </p:txBody>
      </p:sp>
      <p:sp>
        <p:nvSpPr>
          <p:cNvPr id="15" name="TextBox 14">
            <a:extLst>
              <a:ext uri="{FF2B5EF4-FFF2-40B4-BE49-F238E27FC236}">
                <a16:creationId xmlns:a16="http://schemas.microsoft.com/office/drawing/2014/main" id="{07292BD9-3D81-42D4-BE64-A6065FBD72D5}"/>
              </a:ext>
            </a:extLst>
          </p:cNvPr>
          <p:cNvSpPr txBox="1"/>
          <p:nvPr/>
        </p:nvSpPr>
        <p:spPr>
          <a:xfrm>
            <a:off x="4261532" y="2375935"/>
            <a:ext cx="1070122" cy="492443"/>
          </a:xfrm>
          <a:prstGeom prst="rect">
            <a:avLst/>
          </a:prstGeom>
          <a:solidFill>
            <a:schemeClr val="bg1"/>
          </a:solidFill>
          <a:ln>
            <a:solidFill>
              <a:schemeClr val="tx1"/>
            </a:solidFill>
          </a:ln>
        </p:spPr>
        <p:txBody>
          <a:bodyPr wrap="square" rtlCol="0">
            <a:spAutoFit/>
          </a:bodyPr>
          <a:lstStyle/>
          <a:p>
            <a:pPr algn="ctr"/>
            <a:r>
              <a:rPr lang="en-GB" sz="2600" dirty="0">
                <a:solidFill>
                  <a:srgbClr val="0000FF"/>
                </a:solidFill>
              </a:rPr>
              <a:t>his</a:t>
            </a:r>
          </a:p>
        </p:txBody>
      </p:sp>
    </p:spTree>
    <p:extLst>
      <p:ext uri="{BB962C8B-B14F-4D97-AF65-F5344CB8AC3E}">
        <p14:creationId xmlns:p14="http://schemas.microsoft.com/office/powerpoint/2010/main" val="140821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ppt_x"/>
                                          </p:val>
                                        </p:tav>
                                        <p:tav tm="100000">
                                          <p:val>
                                            <p:strVal val="#ppt_x"/>
                                          </p:val>
                                        </p:tav>
                                      </p:tavLst>
                                    </p:anim>
                                    <p:anim calcmode="lin" valueType="num">
                                      <p:cBhvr additive="base">
                                        <p:cTn id="3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ppt_x"/>
                                          </p:val>
                                        </p:tav>
                                        <p:tav tm="100000">
                                          <p:val>
                                            <p:strVal val="#ppt_x"/>
                                          </p:val>
                                        </p:tav>
                                      </p:tavLst>
                                    </p:anim>
                                    <p:anim calcmode="lin" valueType="num">
                                      <p:cBhvr additive="base">
                                        <p:cTn id="4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additive="base">
                                        <p:cTn id="52" dur="500" fill="hold"/>
                                        <p:tgtEl>
                                          <p:spTgt spid="14"/>
                                        </p:tgtEl>
                                        <p:attrNameLst>
                                          <p:attrName>ppt_x</p:attrName>
                                        </p:attrNameLst>
                                      </p:cBhvr>
                                      <p:tavLst>
                                        <p:tav tm="0">
                                          <p:val>
                                            <p:strVal val="#ppt_x"/>
                                          </p:val>
                                        </p:tav>
                                        <p:tav tm="100000">
                                          <p:val>
                                            <p:strVal val="#ppt_x"/>
                                          </p:val>
                                        </p:tav>
                                      </p:tavLst>
                                    </p:anim>
                                    <p:anim calcmode="lin" valueType="num">
                                      <p:cBhvr additive="base">
                                        <p:cTn id="5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animBg="1"/>
      <p:bldP spid="12" grpId="0" animBg="1"/>
      <p:bldP spid="13" grpId="0"/>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85611" y="1536174"/>
            <a:ext cx="10483402" cy="1200329"/>
          </a:xfrm>
          <a:prstGeom prst="rect">
            <a:avLst/>
          </a:prstGeom>
          <a:noFill/>
        </p:spPr>
        <p:txBody>
          <a:bodyPr wrap="square" rtlCol="0">
            <a:spAutoFit/>
          </a:bodyPr>
          <a:lstStyle/>
          <a:p>
            <a:pPr algn="ctr"/>
            <a:r>
              <a:rPr lang="en-GB" sz="2400" b="1" dirty="0"/>
              <a:t>Pronouns</a:t>
            </a:r>
            <a:r>
              <a:rPr lang="en-GB" sz="2400" dirty="0"/>
              <a:t> can help a text flow.</a:t>
            </a:r>
          </a:p>
          <a:p>
            <a:pPr algn="ctr"/>
            <a:r>
              <a:rPr lang="en-GB" sz="2400" dirty="0"/>
              <a:t>If the same noun or noun phrase is repeated through a passage, this can sound stilted, repetitive (and a bit silly).</a:t>
            </a:r>
          </a:p>
        </p:txBody>
      </p:sp>
      <p:sp>
        <p:nvSpPr>
          <p:cNvPr id="8" name="TextBox 7">
            <a:extLst>
              <a:ext uri="{FF2B5EF4-FFF2-40B4-BE49-F238E27FC236}">
                <a16:creationId xmlns:a16="http://schemas.microsoft.com/office/drawing/2014/main" id="{72F4BAD2-4DC2-4C2E-9CA7-1A5D0308D1DF}"/>
              </a:ext>
            </a:extLst>
          </p:cNvPr>
          <p:cNvSpPr txBox="1"/>
          <p:nvPr/>
        </p:nvSpPr>
        <p:spPr>
          <a:xfrm>
            <a:off x="785610" y="2966023"/>
            <a:ext cx="10573555" cy="1752403"/>
          </a:xfrm>
          <a:prstGeom prst="rect">
            <a:avLst/>
          </a:prstGeom>
          <a:noFill/>
        </p:spPr>
        <p:txBody>
          <a:bodyPr wrap="square" rtlCol="0">
            <a:spAutoFit/>
          </a:bodyPr>
          <a:lstStyle/>
          <a:p>
            <a:pPr>
              <a:lnSpc>
                <a:spcPct val="114000"/>
              </a:lnSpc>
            </a:pPr>
            <a:r>
              <a:rPr lang="en-GB" sz="2400" b="1" i="1" dirty="0">
                <a:latin typeface="+mj-lt"/>
              </a:rPr>
              <a:t>Bridget Riley </a:t>
            </a:r>
            <a:r>
              <a:rPr lang="en-GB" sz="2400" i="1" dirty="0">
                <a:latin typeface="+mj-lt"/>
              </a:rPr>
              <a:t>was born in 1931. </a:t>
            </a:r>
            <a:r>
              <a:rPr lang="en-GB" sz="2400" b="1" i="1" dirty="0">
                <a:latin typeface="+mj-lt"/>
              </a:rPr>
              <a:t>Bridget Riley </a:t>
            </a:r>
            <a:r>
              <a:rPr lang="en-GB" sz="2400" i="1" dirty="0">
                <a:latin typeface="+mj-lt"/>
              </a:rPr>
              <a:t>spent her early years in Cornwall, and then </a:t>
            </a:r>
            <a:r>
              <a:rPr lang="en-GB" sz="2400" b="1" i="1" dirty="0">
                <a:latin typeface="+mj-lt"/>
              </a:rPr>
              <a:t>Bridget Riley </a:t>
            </a:r>
            <a:r>
              <a:rPr lang="en-GB" sz="2400" i="1" dirty="0">
                <a:latin typeface="+mj-lt"/>
              </a:rPr>
              <a:t>studied in London at Goldsmiths College and the Royal College of Art. </a:t>
            </a:r>
            <a:r>
              <a:rPr lang="en-GB" sz="2400" b="1" i="1" dirty="0">
                <a:latin typeface="+mj-lt"/>
              </a:rPr>
              <a:t>Bridget Riley </a:t>
            </a:r>
            <a:r>
              <a:rPr lang="en-GB" sz="2400" i="1" dirty="0">
                <a:latin typeface="+mj-lt"/>
              </a:rPr>
              <a:t>first drew critical attention with the black-and-white paintings that </a:t>
            </a:r>
            <a:r>
              <a:rPr lang="en-GB" sz="2400" b="1" i="1" dirty="0">
                <a:latin typeface="+mj-lt"/>
              </a:rPr>
              <a:t>Bridget Riley </a:t>
            </a:r>
            <a:r>
              <a:rPr lang="en-GB" sz="2400" i="1" dirty="0">
                <a:latin typeface="+mj-lt"/>
              </a:rPr>
              <a:t>made from 1961.</a:t>
            </a:r>
            <a:endParaRPr lang="en-GB" sz="2400" dirty="0">
              <a:latin typeface="+mj-lt"/>
            </a:endParaRPr>
          </a:p>
        </p:txBody>
      </p:sp>
      <p:sp>
        <p:nvSpPr>
          <p:cNvPr id="7" name="TextBox 6">
            <a:extLst>
              <a:ext uri="{FF2B5EF4-FFF2-40B4-BE49-F238E27FC236}">
                <a16:creationId xmlns:a16="http://schemas.microsoft.com/office/drawing/2014/main" id="{26EB7DBD-CCB4-4B0D-A1C7-CEE47BBBE763}"/>
              </a:ext>
            </a:extLst>
          </p:cNvPr>
          <p:cNvSpPr txBox="1"/>
          <p:nvPr/>
        </p:nvSpPr>
        <p:spPr>
          <a:xfrm>
            <a:off x="809222" y="602172"/>
            <a:ext cx="10573555" cy="707886"/>
          </a:xfrm>
          <a:prstGeom prst="rect">
            <a:avLst/>
          </a:prstGeom>
          <a:noFill/>
        </p:spPr>
        <p:txBody>
          <a:bodyPr wrap="square" rtlCol="0">
            <a:spAutoFit/>
          </a:bodyPr>
          <a:lstStyle/>
          <a:p>
            <a:pPr algn="ctr"/>
            <a:r>
              <a:rPr lang="en-GB" sz="4000" dirty="0">
                <a:solidFill>
                  <a:srgbClr val="0000FF"/>
                </a:solidFill>
              </a:rPr>
              <a:t>Why use pronouns?</a:t>
            </a:r>
            <a:endParaRPr lang="en-GB" sz="3600" dirty="0">
              <a:solidFill>
                <a:srgbClr val="0000FF"/>
              </a:solidFill>
            </a:endParaRPr>
          </a:p>
        </p:txBody>
      </p:sp>
      <p:pic>
        <p:nvPicPr>
          <p:cNvPr id="5" name="Picture 4" descr="Bridget Rile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802" y="99707"/>
            <a:ext cx="1290687" cy="1595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39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9222" y="602172"/>
            <a:ext cx="10573555" cy="707886"/>
          </a:xfrm>
          <a:prstGeom prst="rect">
            <a:avLst/>
          </a:prstGeom>
          <a:noFill/>
        </p:spPr>
        <p:txBody>
          <a:bodyPr wrap="square" rtlCol="0">
            <a:spAutoFit/>
          </a:bodyPr>
          <a:lstStyle/>
          <a:p>
            <a:pPr algn="ctr"/>
            <a:r>
              <a:rPr lang="en-GB" sz="4000" dirty="0">
                <a:solidFill>
                  <a:srgbClr val="0000FF"/>
                </a:solidFill>
              </a:rPr>
              <a:t>Why use pronouns?</a:t>
            </a:r>
            <a:endParaRPr lang="en-GB" sz="3600" dirty="0">
              <a:solidFill>
                <a:srgbClr val="0000FF"/>
              </a:solidFill>
            </a:endParaRPr>
          </a:p>
        </p:txBody>
      </p:sp>
      <p:sp>
        <p:nvSpPr>
          <p:cNvPr id="6" name="TextBox 5"/>
          <p:cNvSpPr txBox="1"/>
          <p:nvPr/>
        </p:nvSpPr>
        <p:spPr>
          <a:xfrm>
            <a:off x="785611" y="1536174"/>
            <a:ext cx="10483402" cy="461665"/>
          </a:xfrm>
          <a:prstGeom prst="rect">
            <a:avLst/>
          </a:prstGeom>
          <a:noFill/>
        </p:spPr>
        <p:txBody>
          <a:bodyPr wrap="square" rtlCol="0">
            <a:spAutoFit/>
          </a:bodyPr>
          <a:lstStyle/>
          <a:p>
            <a:pPr algn="ctr"/>
            <a:r>
              <a:rPr lang="en-GB" sz="2400" dirty="0"/>
              <a:t>But what happens if you use too many?</a:t>
            </a:r>
          </a:p>
        </p:txBody>
      </p:sp>
      <p:sp>
        <p:nvSpPr>
          <p:cNvPr id="8" name="TextBox 7">
            <a:extLst>
              <a:ext uri="{FF2B5EF4-FFF2-40B4-BE49-F238E27FC236}">
                <a16:creationId xmlns:a16="http://schemas.microsoft.com/office/drawing/2014/main" id="{72F4BAD2-4DC2-4C2E-9CA7-1A5D0308D1DF}"/>
              </a:ext>
            </a:extLst>
          </p:cNvPr>
          <p:cNvSpPr txBox="1"/>
          <p:nvPr/>
        </p:nvSpPr>
        <p:spPr>
          <a:xfrm>
            <a:off x="740534" y="2344518"/>
            <a:ext cx="10573555" cy="1200329"/>
          </a:xfrm>
          <a:prstGeom prst="rect">
            <a:avLst/>
          </a:prstGeom>
          <a:noFill/>
        </p:spPr>
        <p:txBody>
          <a:bodyPr wrap="square" rtlCol="0">
            <a:spAutoFit/>
          </a:bodyPr>
          <a:lstStyle/>
          <a:p>
            <a:r>
              <a:rPr lang="en-GB" sz="2400" b="1" i="1" dirty="0">
                <a:latin typeface="+mj-lt"/>
              </a:rPr>
              <a:t>She</a:t>
            </a:r>
            <a:r>
              <a:rPr lang="en-GB" sz="2400" i="1" dirty="0">
                <a:latin typeface="+mj-lt"/>
              </a:rPr>
              <a:t> has explained that </a:t>
            </a:r>
            <a:r>
              <a:rPr lang="en-GB" sz="2400" b="1" i="1" dirty="0">
                <a:latin typeface="+mj-lt"/>
              </a:rPr>
              <a:t>she</a:t>
            </a:r>
            <a:r>
              <a:rPr lang="en-GB" sz="2400" i="1" dirty="0">
                <a:latin typeface="+mj-lt"/>
              </a:rPr>
              <a:t> was influenced by the work of </a:t>
            </a:r>
            <a:r>
              <a:rPr lang="en-GB" sz="2400" b="1" i="1" dirty="0">
                <a:latin typeface="+mj-lt"/>
              </a:rPr>
              <a:t>him</a:t>
            </a:r>
            <a:r>
              <a:rPr lang="en-GB" sz="2400" i="1" dirty="0">
                <a:latin typeface="+mj-lt"/>
              </a:rPr>
              <a:t>. </a:t>
            </a:r>
            <a:r>
              <a:rPr lang="en-GB" sz="2400" b="1" i="1" dirty="0">
                <a:latin typeface="+mj-lt"/>
              </a:rPr>
              <a:t>He</a:t>
            </a:r>
            <a:r>
              <a:rPr lang="en-GB" sz="2400" i="1" dirty="0">
                <a:latin typeface="+mj-lt"/>
              </a:rPr>
              <a:t> used a style of painting called pointillism and </a:t>
            </a:r>
            <a:r>
              <a:rPr lang="en-GB" sz="2400" b="1" i="1" dirty="0">
                <a:latin typeface="+mj-lt"/>
              </a:rPr>
              <a:t>she</a:t>
            </a:r>
            <a:r>
              <a:rPr lang="en-GB" sz="2400" i="1" dirty="0">
                <a:latin typeface="+mj-lt"/>
              </a:rPr>
              <a:t> explained that </a:t>
            </a:r>
            <a:r>
              <a:rPr lang="en-GB" sz="2400" b="1" i="1" dirty="0">
                <a:latin typeface="+mj-lt"/>
              </a:rPr>
              <a:t>this</a:t>
            </a:r>
            <a:r>
              <a:rPr lang="en-GB" sz="2400" i="1" dirty="0">
                <a:latin typeface="+mj-lt"/>
              </a:rPr>
              <a:t> influenced </a:t>
            </a:r>
            <a:r>
              <a:rPr lang="en-GB" sz="2400" b="1" i="1" dirty="0">
                <a:latin typeface="+mj-lt"/>
              </a:rPr>
              <a:t>hers</a:t>
            </a:r>
            <a:r>
              <a:rPr lang="en-GB" sz="2400" i="1" dirty="0">
                <a:latin typeface="+mj-lt"/>
              </a:rPr>
              <a:t> and her movement towards </a:t>
            </a:r>
            <a:r>
              <a:rPr lang="en-GB" sz="2400" b="1" i="1" dirty="0">
                <a:latin typeface="+mj-lt"/>
              </a:rPr>
              <a:t>it</a:t>
            </a:r>
            <a:r>
              <a:rPr lang="en-GB" sz="2400" i="1" dirty="0">
                <a:latin typeface="+mj-lt"/>
              </a:rPr>
              <a:t>.</a:t>
            </a:r>
            <a:endParaRPr lang="en-GB" sz="2400" dirty="0">
              <a:latin typeface="+mj-lt"/>
            </a:endParaRPr>
          </a:p>
        </p:txBody>
      </p:sp>
      <p:sp>
        <p:nvSpPr>
          <p:cNvPr id="7" name="TextBox 6">
            <a:extLst>
              <a:ext uri="{FF2B5EF4-FFF2-40B4-BE49-F238E27FC236}">
                <a16:creationId xmlns:a16="http://schemas.microsoft.com/office/drawing/2014/main" id="{7F90B675-B769-4E75-A476-C70EB3C60BC0}"/>
              </a:ext>
            </a:extLst>
          </p:cNvPr>
          <p:cNvSpPr txBox="1"/>
          <p:nvPr/>
        </p:nvSpPr>
        <p:spPr>
          <a:xfrm>
            <a:off x="740534" y="3997080"/>
            <a:ext cx="10663708" cy="1200329"/>
          </a:xfrm>
          <a:prstGeom prst="rect">
            <a:avLst/>
          </a:prstGeom>
          <a:noFill/>
        </p:spPr>
        <p:txBody>
          <a:bodyPr wrap="square" rtlCol="0">
            <a:spAutoFit/>
          </a:bodyPr>
          <a:lstStyle/>
          <a:p>
            <a:r>
              <a:rPr lang="en-GB" sz="2400" b="1" i="1" dirty="0">
                <a:latin typeface="+mj-lt"/>
              </a:rPr>
              <a:t>Bridget Riley</a:t>
            </a:r>
            <a:r>
              <a:rPr lang="en-GB" sz="2400" i="1" dirty="0">
                <a:latin typeface="+mj-lt"/>
              </a:rPr>
              <a:t> has explained that </a:t>
            </a:r>
            <a:r>
              <a:rPr lang="en-GB" sz="2400" b="1" i="1" dirty="0">
                <a:latin typeface="+mj-lt"/>
              </a:rPr>
              <a:t>she</a:t>
            </a:r>
            <a:r>
              <a:rPr lang="en-GB" sz="2400" i="1" dirty="0">
                <a:latin typeface="+mj-lt"/>
              </a:rPr>
              <a:t> was influenced by the work of </a:t>
            </a:r>
            <a:r>
              <a:rPr lang="en-GB" sz="2400" b="1" i="1" dirty="0">
                <a:latin typeface="+mj-lt"/>
              </a:rPr>
              <a:t>Seurat</a:t>
            </a:r>
            <a:r>
              <a:rPr lang="en-GB" sz="2400" i="1" dirty="0">
                <a:latin typeface="+mj-lt"/>
              </a:rPr>
              <a:t>. </a:t>
            </a:r>
            <a:r>
              <a:rPr lang="en-GB" sz="2400" b="1" i="1" dirty="0">
                <a:latin typeface="+mj-lt"/>
              </a:rPr>
              <a:t>He</a:t>
            </a:r>
            <a:r>
              <a:rPr lang="en-GB" sz="2400" i="1" dirty="0">
                <a:latin typeface="+mj-lt"/>
              </a:rPr>
              <a:t> used a style of painting called pointillism and </a:t>
            </a:r>
            <a:r>
              <a:rPr lang="en-GB" sz="2400" b="1" i="1" dirty="0">
                <a:latin typeface="+mj-lt"/>
              </a:rPr>
              <a:t>Riley</a:t>
            </a:r>
            <a:r>
              <a:rPr lang="en-GB" sz="2400" i="1" dirty="0">
                <a:latin typeface="+mj-lt"/>
              </a:rPr>
              <a:t> explained that </a:t>
            </a:r>
            <a:r>
              <a:rPr lang="en-GB" sz="2400" b="1" i="1" dirty="0">
                <a:latin typeface="+mj-lt"/>
              </a:rPr>
              <a:t>his work</a:t>
            </a:r>
            <a:r>
              <a:rPr lang="en-GB" sz="2400" i="1" dirty="0">
                <a:latin typeface="+mj-lt"/>
              </a:rPr>
              <a:t> influenced </a:t>
            </a:r>
            <a:r>
              <a:rPr lang="en-GB" sz="2400" b="1" i="1" dirty="0">
                <a:latin typeface="+mj-lt"/>
              </a:rPr>
              <a:t>Riley’s</a:t>
            </a:r>
            <a:r>
              <a:rPr lang="en-GB" sz="2400" i="1" dirty="0">
                <a:latin typeface="+mj-lt"/>
              </a:rPr>
              <a:t> and her movement towards </a:t>
            </a:r>
            <a:r>
              <a:rPr lang="en-GB" sz="2400" b="1" i="1" dirty="0">
                <a:latin typeface="+mj-lt"/>
              </a:rPr>
              <a:t>abstract art</a:t>
            </a:r>
            <a:r>
              <a:rPr lang="en-GB" sz="2400" i="1" dirty="0">
                <a:latin typeface="+mj-lt"/>
              </a:rPr>
              <a:t>.</a:t>
            </a:r>
            <a:endParaRPr lang="en-GB" sz="2400" dirty="0">
              <a:latin typeface="+mj-lt"/>
            </a:endParaRPr>
          </a:p>
        </p:txBody>
      </p:sp>
      <p:sp>
        <p:nvSpPr>
          <p:cNvPr id="9" name="Speech Bubble: Rectangle with Corners Rounded 8">
            <a:extLst>
              <a:ext uri="{FF2B5EF4-FFF2-40B4-BE49-F238E27FC236}">
                <a16:creationId xmlns:a16="http://schemas.microsoft.com/office/drawing/2014/main" id="{B0D47526-2BCF-4624-85D4-FCC87AB30AE4}"/>
              </a:ext>
            </a:extLst>
          </p:cNvPr>
          <p:cNvSpPr/>
          <p:nvPr/>
        </p:nvSpPr>
        <p:spPr>
          <a:xfrm>
            <a:off x="8904437" y="1660591"/>
            <a:ext cx="2171113" cy="442674"/>
          </a:xfrm>
          <a:prstGeom prst="wedgeRoundRectCallout">
            <a:avLst>
              <a:gd name="adj1" fmla="val 48410"/>
              <a:gd name="adj2" fmla="val -91547"/>
              <a:gd name="adj3" fmla="val 16667"/>
            </a:avLst>
          </a:prstGeom>
          <a:solidFill>
            <a:srgbClr val="C5E0B4"/>
          </a:solidFill>
          <a:ln>
            <a:solidFill>
              <a:schemeClr val="tx1"/>
            </a:solidFill>
          </a:ln>
        </p:spPr>
        <p:txBody>
          <a:bodyPr wrap="square" anchor="ctr">
            <a:spAutoFit/>
          </a:bodyPr>
          <a:lstStyle/>
          <a:p>
            <a:pPr algn="ctr"/>
            <a:r>
              <a:rPr lang="en-GB" sz="2000" dirty="0">
                <a:ea typeface="Times New Roman" panose="02020603050405020304" pitchFamily="18" charset="0"/>
                <a:cs typeface="Arial" panose="020B0604020202020204" pitchFamily="34" charset="0"/>
              </a:rPr>
              <a:t>A bit confusing?</a:t>
            </a:r>
            <a:endParaRPr lang="en-GB" sz="2000" dirty="0"/>
          </a:p>
        </p:txBody>
      </p:sp>
      <p:pic>
        <p:nvPicPr>
          <p:cNvPr id="11" name="Picture 10">
            <a:extLst>
              <a:ext uri="{FF2B5EF4-FFF2-40B4-BE49-F238E27FC236}">
                <a16:creationId xmlns:a16="http://schemas.microsoft.com/office/drawing/2014/main" id="{BE373F43-AB01-4469-B4D8-C4FCA9CDA1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809" y="456424"/>
            <a:ext cx="1364361" cy="1767468"/>
          </a:xfrm>
          <a:prstGeom prst="rect">
            <a:avLst/>
          </a:prstGeom>
        </p:spPr>
      </p:pic>
    </p:spTree>
    <p:extLst>
      <p:ext uri="{BB962C8B-B14F-4D97-AF65-F5344CB8AC3E}">
        <p14:creationId xmlns:p14="http://schemas.microsoft.com/office/powerpoint/2010/main" val="146127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3" presetClass="entr" presetSubtype="16"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P spid="7" grpId="0"/>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10646</TotalTime>
  <Words>1200</Words>
  <Application>Microsoft Office PowerPoint</Application>
  <PresentationFormat>Widescreen</PresentationFormat>
  <Paragraphs>95</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Pronouns</dc:title>
  <dc:creator>Deidre Holes</dc:creator>
  <cp:lastModifiedBy>Grace Woollard</cp:lastModifiedBy>
  <cp:revision>632</cp:revision>
  <cp:lastPrinted>2018-05-09T10:54:19Z</cp:lastPrinted>
  <dcterms:created xsi:type="dcterms:W3CDTF">2013-08-23T07:43:20Z</dcterms:created>
  <dcterms:modified xsi:type="dcterms:W3CDTF">2019-07-28T17:25:04Z</dcterms:modified>
</cp:coreProperties>
</file>