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4" r:id="rId5"/>
    <p:sldId id="262" r:id="rId6"/>
    <p:sldId id="263" r:id="rId7"/>
    <p:sldId id="261" r:id="rId8"/>
    <p:sldId id="260" r:id="rId9"/>
    <p:sldId id="265" r:id="rId10"/>
    <p:sldId id="266" r:id="rId11"/>
    <p:sldId id="268" r:id="rId12"/>
    <p:sldId id="25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375"/>
  </p:normalViewPr>
  <p:slideViewPr>
    <p:cSldViewPr snapToGrid="0" snapToObjects="1">
      <p:cViewPr varScale="1">
        <p:scale>
          <a:sx n="81" d="100"/>
          <a:sy n="81" d="100"/>
        </p:scale>
        <p:origin x="12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10/24/24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10/24/24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10/24/24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10/24/24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10/24/24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10/24/24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10/24/24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10/24/24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10/24/24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10/24/24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10/24/24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10/24/24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617B1-420E-E74D-9684-5F0DC67BF7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PETROLEUM AND ITS PRODUCTS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F02822-9006-0F41-A801-48C5C357E5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67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36935-EFA6-EB4C-B2B9-737CE14FF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ADBBF-FF43-6D4F-9361-55FCDBD15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How are the different fractions obtained?</a:t>
            </a:r>
          </a:p>
          <a:p>
            <a:r>
              <a:rPr lang="en-US" dirty="0"/>
              <a:t>Evaluate the environmental impact of petroleum extraction and usage. Considering both the benefits and drawbacks, propose a comprehensive strategy that balances economic growth with environmental sustainability. </a:t>
            </a:r>
          </a:p>
        </p:txBody>
      </p:sp>
    </p:spTree>
    <p:extLst>
      <p:ext uri="{BB962C8B-B14F-4D97-AF65-F5344CB8AC3E}">
        <p14:creationId xmlns:p14="http://schemas.microsoft.com/office/powerpoint/2010/main" val="326314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A0104-BD65-D348-B71B-A898F7014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REFINED SUDOKU ACTIVITY</a:t>
            </a:r>
            <a:br>
              <a:rPr lang="en-US" dirty="0"/>
            </a:br>
            <a:r>
              <a:rPr lang="en-US" dirty="0"/>
              <a:t>(ACTIVITY 20.1 page 385)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C9E45-7D04-624B-BED6-519A750F0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puzzle is based on a grid and you need to work out the contents of the blank squares. The rules for filling in the grid are:</a:t>
            </a:r>
          </a:p>
          <a:p>
            <a:pPr lvl="1"/>
            <a:r>
              <a:rPr lang="en-US" sz="2400" dirty="0"/>
              <a:t>No entry in the horizontal square can be repeated</a:t>
            </a:r>
          </a:p>
          <a:p>
            <a:pPr lvl="1"/>
            <a:r>
              <a:rPr lang="en-US" sz="2400" dirty="0"/>
              <a:t>No entry in the vertical square can be repeated</a:t>
            </a:r>
          </a:p>
          <a:p>
            <a:pPr lvl="1"/>
            <a:r>
              <a:rPr lang="en-US" sz="2400" dirty="0"/>
              <a:t>There can be no repeat entries in each of the 3x3 boxes in the grid</a:t>
            </a:r>
          </a:p>
        </p:txBody>
      </p:sp>
    </p:spTree>
    <p:extLst>
      <p:ext uri="{BB962C8B-B14F-4D97-AF65-F5344CB8AC3E}">
        <p14:creationId xmlns:p14="http://schemas.microsoft.com/office/powerpoint/2010/main" val="3760363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F431D-BAC7-F349-AB08-3CCD69039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6444E-559F-D34E-AE5F-4E38F1D92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/>
              <a:t>Edexcel</a:t>
            </a:r>
            <a:r>
              <a:rPr lang="en-US" dirty="0"/>
              <a:t> IGCSE (9-1)  Biology (Pearson)</a:t>
            </a:r>
          </a:p>
          <a:p>
            <a:pPr>
              <a:buNone/>
            </a:pPr>
            <a:r>
              <a:rPr lang="en-US" dirty="0"/>
              <a:t>Cambridge IGCSE Chemistry Coursebook</a:t>
            </a:r>
          </a:p>
          <a:p>
            <a:pPr>
              <a:buNone/>
            </a:pPr>
            <a:r>
              <a:rPr lang="en-US" dirty="0"/>
              <a:t>Complete Chemistry for Cambridge IGCSE 3</a:t>
            </a:r>
            <a:r>
              <a:rPr lang="en-US" baseline="30000" dirty="0"/>
              <a:t>rd</a:t>
            </a:r>
            <a:r>
              <a:rPr lang="en-US" dirty="0"/>
              <a:t> ed. Revision Guide</a:t>
            </a:r>
          </a:p>
          <a:p>
            <a:pPr>
              <a:buNone/>
            </a:pPr>
            <a:r>
              <a:rPr lang="en-US" dirty="0"/>
              <a:t>Chemistry for Cambridge </a:t>
            </a:r>
            <a:r>
              <a:rPr lang="en-US"/>
              <a:t>IGCSE Coursebook 5</a:t>
            </a:r>
            <a:r>
              <a:rPr lang="en-US" baseline="30000"/>
              <a:t>th</a:t>
            </a:r>
            <a:r>
              <a:rPr lang="en-US"/>
              <a:t> ed.</a:t>
            </a:r>
            <a:endParaRPr lang="en-US" dirty="0"/>
          </a:p>
          <a:p>
            <a:pPr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32829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466EC-2B61-7342-9F31-A58D37145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795BE-802C-9447-8576-9F4B262EA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2800" dirty="0"/>
              <a:t>What are the three major fossil fuels?</a:t>
            </a:r>
          </a:p>
          <a:p>
            <a:pPr lvl="0"/>
            <a:r>
              <a:rPr lang="en-US" sz="2800" dirty="0"/>
              <a:t>How has the use of these resources benefitted our lives?</a:t>
            </a:r>
          </a:p>
          <a:p>
            <a:pPr lvl="0"/>
            <a:r>
              <a:rPr lang="en-US" sz="2800" dirty="0"/>
              <a:t>Environmental concerns mean that we need to explore alternatives to some uses of these resources. What changes do you feel are the most crucial?</a:t>
            </a:r>
          </a:p>
        </p:txBody>
      </p:sp>
    </p:spTree>
    <p:extLst>
      <p:ext uri="{BB962C8B-B14F-4D97-AF65-F5344CB8AC3E}">
        <p14:creationId xmlns:p14="http://schemas.microsoft.com/office/powerpoint/2010/main" val="22845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Fossil Fuels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Coal –mixture of organic compounds from fossil plant    material</a:t>
            </a:r>
          </a:p>
          <a:p>
            <a:endParaRPr lang="en-US" sz="2400" dirty="0"/>
          </a:p>
          <a:p>
            <a:r>
              <a:rPr lang="en-US" sz="2400" dirty="0"/>
              <a:t>Petroleum (Crude Oil)- mixture of organic compounds</a:t>
            </a:r>
          </a:p>
          <a:p>
            <a:pPr lvl="1"/>
            <a:r>
              <a:rPr lang="en-US" dirty="0"/>
              <a:t>Organic material          shale            rocks squeezing out 						           oil and gas</a:t>
            </a:r>
          </a:p>
          <a:p>
            <a:endParaRPr lang="en-US" sz="2400" dirty="0"/>
          </a:p>
          <a:p>
            <a:r>
              <a:rPr lang="en-US" sz="2400" dirty="0"/>
              <a:t>Natural gas- mainly methane and butane and other hydrocarbon gases</a:t>
            </a:r>
          </a:p>
          <a:p>
            <a:pPr>
              <a:buNone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283200" y="3699933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417733" y="3699933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191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1DF28-7863-9E42-ADCF-E18FBDBAF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 </a:t>
            </a:r>
            <a:r>
              <a:rPr lang="en-US" dirty="0" err="1"/>
              <a:t>Shaheen</a:t>
            </a:r>
            <a:r>
              <a:rPr lang="en-US"/>
              <a:t> Oil </a:t>
            </a:r>
            <a:r>
              <a:rPr lang="en-US" dirty="0"/>
              <a:t>F</a:t>
            </a:r>
            <a:r>
              <a:rPr lang="en-US"/>
              <a:t>ield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8B0B38-0FCF-134F-A3E7-BE67F678A4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1116" y="2052638"/>
            <a:ext cx="6360706" cy="3997325"/>
          </a:xfrm>
        </p:spPr>
      </p:pic>
    </p:spTree>
    <p:extLst>
      <p:ext uri="{BB962C8B-B14F-4D97-AF65-F5344CB8AC3E}">
        <p14:creationId xmlns:p14="http://schemas.microsoft.com/office/powerpoint/2010/main" val="1899528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D193A-11EE-4E45-A0A4-6B1635D61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CA7C7-B3F5-254B-9A5C-C3DB76E33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2052115"/>
            <a:ext cx="7796540" cy="4687351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srgbClr val="C00000"/>
                </a:solidFill>
              </a:rPr>
              <a:t>non-renewable (finite) resources: </a:t>
            </a:r>
            <a:r>
              <a:rPr lang="en-US" sz="2200" dirty="0"/>
              <a:t>sources of energy, such as fossil fuels, and other resources formed in the Earth over many millions of years, which we are now using up at a rapid rate and cannot replace </a:t>
            </a:r>
          </a:p>
          <a:p>
            <a:r>
              <a:rPr lang="en-US" sz="2200" b="1" dirty="0">
                <a:solidFill>
                  <a:srgbClr val="C00000"/>
                </a:solidFill>
              </a:rPr>
              <a:t>chemical feedstock: </a:t>
            </a:r>
            <a:r>
              <a:rPr lang="en-US" sz="2200" dirty="0"/>
              <a:t>a chemical element or compound which can be used as a raw material for an industrial process making useful chemical products </a:t>
            </a:r>
          </a:p>
          <a:p>
            <a:r>
              <a:rPr lang="en-US" sz="2200" b="1" dirty="0">
                <a:solidFill>
                  <a:srgbClr val="C00000"/>
                </a:solidFill>
              </a:rPr>
              <a:t>fractional distillation: </a:t>
            </a:r>
            <a:r>
              <a:rPr lang="en-US" sz="2200" dirty="0"/>
              <a:t>a method of distillation using a fractionating column, used to separate liquids with different boiling points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975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D193A-11EE-4E45-A0A4-6B1635D61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CA7C7-B3F5-254B-9A5C-C3DB76E33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2052115"/>
            <a:ext cx="7796540" cy="4687351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fractions (from distillation): </a:t>
            </a:r>
            <a:r>
              <a:rPr lang="en-US" sz="2800" dirty="0"/>
              <a:t>the different mixtures that distil over at different temperatures during fractional distillation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fractionating column: </a:t>
            </a:r>
            <a:r>
              <a:rPr lang="en-US" sz="2800" dirty="0"/>
              <a:t>the vertical column that is used to bring about the separation of liquids in fractional distillation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781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Various Petroleum Fractions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1935163"/>
          <a:ext cx="82296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Fraction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Number of Carbon Atoms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Approximate boiling</a:t>
                      </a:r>
                      <a:r>
                        <a:rPr lang="en-US" sz="2400" baseline="0" dirty="0"/>
                        <a:t> range /º C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Refinery gas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Below 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Gasoline/</a:t>
                      </a:r>
                      <a:r>
                        <a:rPr lang="en-US" sz="2400" baseline="0" dirty="0"/>
                        <a:t> petrol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40-100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naphtha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7-14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90-150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Kerosine</a:t>
                      </a:r>
                      <a:r>
                        <a:rPr lang="en-US" sz="2400" dirty="0"/>
                        <a:t>/paraffin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12-16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150-240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Diesel/gas oil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14-18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220-300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Fuel oil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19-25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250-320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Lubricating oil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20-40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300-350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bitumen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Over 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Above 350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698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867" y="50186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Fractional distillation of Petroleum</a:t>
            </a:r>
          </a:p>
        </p:txBody>
      </p:sp>
      <p:pic>
        <p:nvPicPr>
          <p:cNvPr id="4" name="Content Placeholder 3" descr="Aviary Photo_130376280451083584 (1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1801" y="1143001"/>
            <a:ext cx="5380037" cy="4999037"/>
          </a:xfrm>
        </p:spPr>
      </p:pic>
      <p:sp>
        <p:nvSpPr>
          <p:cNvPr id="5" name="Rectangle 4"/>
          <p:cNvSpPr/>
          <p:nvPr/>
        </p:nvSpPr>
        <p:spPr>
          <a:xfrm>
            <a:off x="1524000" y="6211670"/>
            <a:ext cx="708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https://sites.google.com/site/kim15096sci/chemistry/c8---organic-chemistry/fractional-distillation</a:t>
            </a:r>
          </a:p>
        </p:txBody>
      </p:sp>
    </p:spTree>
    <p:extLst>
      <p:ext uri="{BB962C8B-B14F-4D97-AF65-F5344CB8AC3E}">
        <p14:creationId xmlns:p14="http://schemas.microsoft.com/office/powerpoint/2010/main" val="2495140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Catalytic cracking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larger molecules from heavier fractions are broken into smaller, more valuable, molecules.</a:t>
            </a:r>
          </a:p>
          <a:p>
            <a:endParaRPr lang="en-US" dirty="0"/>
          </a:p>
          <a:p>
            <a:pPr lvl="1">
              <a:buNone/>
            </a:pPr>
            <a:r>
              <a:rPr lang="en-US" dirty="0" err="1"/>
              <a:t>Decane</a:t>
            </a:r>
            <a:r>
              <a:rPr lang="en-US" dirty="0"/>
              <a:t>               Octane + </a:t>
            </a:r>
            <a:r>
              <a:rPr lang="en-US" dirty="0" err="1"/>
              <a:t>ethene</a:t>
            </a: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r>
              <a:rPr lang="en-US" dirty="0"/>
              <a:t>* </a:t>
            </a:r>
            <a:r>
              <a:rPr lang="en-US" dirty="0" err="1"/>
              <a:t>Propene</a:t>
            </a:r>
            <a:r>
              <a:rPr lang="en-US" dirty="0"/>
              <a:t> and But-1-ene can also be the </a:t>
            </a:r>
            <a:r>
              <a:rPr lang="en-US" dirty="0" err="1"/>
              <a:t>alkene</a:t>
            </a:r>
            <a:r>
              <a:rPr lang="en-US" dirty="0"/>
              <a:t> fragment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380187" y="4325007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3318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55</TotalTime>
  <Words>476</Words>
  <Application>Microsoft Macintosh PowerPoint</Application>
  <PresentationFormat>Widescreen</PresentationFormat>
  <Paragraphs>70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MS Shell Dlg 2</vt:lpstr>
      <vt:lpstr>Wingdings</vt:lpstr>
      <vt:lpstr>Wingdings 3</vt:lpstr>
      <vt:lpstr>Madison</vt:lpstr>
      <vt:lpstr>PETROLEUM AND ITS PRODUCTS</vt:lpstr>
      <vt:lpstr>GETTING STARTED</vt:lpstr>
      <vt:lpstr>Fossil Fuels</vt:lpstr>
      <vt:lpstr>Al Shaheen Oil Field</vt:lpstr>
      <vt:lpstr>KEY WORDS</vt:lpstr>
      <vt:lpstr>KEY WORDS</vt:lpstr>
      <vt:lpstr>Various Petroleum Fractions</vt:lpstr>
      <vt:lpstr>Fractional distillation of Petroleum</vt:lpstr>
      <vt:lpstr>Catalytic cracking</vt:lpstr>
      <vt:lpstr>Discussion questions</vt:lpstr>
      <vt:lpstr>REFINED SUDOKU ACTIVITY (ACTIVITY 20.1 page 385)</vt:lpstr>
      <vt:lpstr>Sources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PETROLEUM AND ITS PRODUCTS</dc:title>
  <dc:creator>Ailyn Sungcaya</dc:creator>
  <cp:lastModifiedBy>Microsoft Office User</cp:lastModifiedBy>
  <cp:revision>10</cp:revision>
  <dcterms:created xsi:type="dcterms:W3CDTF">2023-11-04T08:12:42Z</dcterms:created>
  <dcterms:modified xsi:type="dcterms:W3CDTF">2024-10-24T05:41:37Z</dcterms:modified>
</cp:coreProperties>
</file>