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9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92" r:id="rId3"/>
    <p:sldId id="288" r:id="rId4"/>
    <p:sldId id="289" r:id="rId5"/>
    <p:sldId id="280" r:id="rId6"/>
    <p:sldId id="281" r:id="rId7"/>
    <p:sldId id="285" r:id="rId8"/>
    <p:sldId id="287" r:id="rId9"/>
    <p:sldId id="290" r:id="rId10"/>
    <p:sldId id="29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54" autoAdjust="0"/>
    <p:restoredTop sz="94717"/>
  </p:normalViewPr>
  <p:slideViewPr>
    <p:cSldViewPr>
      <p:cViewPr varScale="1">
        <p:scale>
          <a:sx n="65" d="100"/>
          <a:sy n="65" d="100"/>
        </p:scale>
        <p:origin x="162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BACF2-726A-49EA-B9AF-23377008E9F6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D3278-609A-46E7-B942-A126AC6FD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401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 eaLnBrk="1" hangingPunct="1"/>
            <a:fld id="{5A46B8DB-FE78-4A21-8797-BAFD0BC11908}" type="slidenum">
              <a:rPr lang="en-GB" sz="12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8675" name="Rectangle 10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r>
              <a:rPr lang="en-GB" sz="1200">
                <a:solidFill>
                  <a:schemeClr val="tx1"/>
                </a:solidFill>
              </a:rPr>
              <a:t>Boardworks GCSE Additional Science: Chemistry </a:t>
            </a:r>
          </a:p>
          <a:p>
            <a:r>
              <a:rPr lang="en-GB" sz="1200">
                <a:solidFill>
                  <a:schemeClr val="tx1"/>
                </a:solidFill>
              </a:rPr>
              <a:t>Reversible Reactions</a:t>
            </a:r>
          </a:p>
        </p:txBody>
      </p:sp>
      <p:sp>
        <p:nvSpPr>
          <p:cNvPr id="286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b="1"/>
              <a:t>Photo credit:</a:t>
            </a:r>
            <a:r>
              <a:rPr lang="en-GB"/>
              <a:t> </a:t>
            </a:r>
            <a:r>
              <a:rPr lang="en-US"/>
              <a:t>© 2007 Jupiterimages Corporation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283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 eaLnBrk="1" hangingPunct="1"/>
            <a:fld id="{ED2DEBB1-BFFE-418A-890A-058B35421D2A}" type="slidenum">
              <a:rPr lang="en-GB" sz="12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9699" name="Rectangle 10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r>
              <a:rPr lang="en-GB" sz="1200">
                <a:solidFill>
                  <a:schemeClr val="tx1"/>
                </a:solidFill>
              </a:rPr>
              <a:t>Boardworks GCSE Additional Science: Chemistry </a:t>
            </a:r>
          </a:p>
          <a:p>
            <a:r>
              <a:rPr lang="en-GB" sz="1200">
                <a:solidFill>
                  <a:schemeClr val="tx1"/>
                </a:solidFill>
              </a:rPr>
              <a:t>Reversible Reactions</a:t>
            </a:r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b="1"/>
              <a:t>Teacher notes</a:t>
            </a:r>
          </a:p>
          <a:p>
            <a:pPr eaLnBrk="1" hangingPunct="1"/>
            <a:r>
              <a:rPr lang="en-GB"/>
              <a:t>See the ‘</a:t>
            </a:r>
            <a:r>
              <a:rPr lang="en-GB" b="1"/>
              <a:t>Quantitative Chemistry</a:t>
            </a:r>
            <a:r>
              <a:rPr lang="en-GB"/>
              <a:t>’ presentations for more information on yields.</a:t>
            </a:r>
          </a:p>
        </p:txBody>
      </p:sp>
    </p:spTree>
    <p:extLst>
      <p:ext uri="{BB962C8B-B14F-4D97-AF65-F5344CB8AC3E}">
        <p14:creationId xmlns:p14="http://schemas.microsoft.com/office/powerpoint/2010/main" val="3129185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 eaLnBrk="1" hangingPunct="1"/>
            <a:fld id="{D558503B-F59F-4023-9A46-9104A1DBC205}" type="slidenum">
              <a:rPr lang="en-GB" sz="12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0723" name="Rectangle 10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r>
              <a:rPr lang="en-GB" sz="1200">
                <a:solidFill>
                  <a:schemeClr val="tx1"/>
                </a:solidFill>
              </a:rPr>
              <a:t>Boardworks GCSE Additional Science: Chemistry </a:t>
            </a:r>
          </a:p>
          <a:p>
            <a:r>
              <a:rPr lang="en-GB" sz="1200">
                <a:solidFill>
                  <a:schemeClr val="tx1"/>
                </a:solidFill>
              </a:rPr>
              <a:t>Reversible Reactions</a:t>
            </a:r>
          </a:p>
        </p:txBody>
      </p:sp>
      <p:sp>
        <p:nvSpPr>
          <p:cNvPr id="307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b="1"/>
              <a:t>Photo credit:</a:t>
            </a:r>
            <a:r>
              <a:rPr lang="en-GB"/>
              <a:t> Davis Hay Jones / Science Photo Library</a:t>
            </a:r>
          </a:p>
        </p:txBody>
      </p:sp>
    </p:spTree>
    <p:extLst>
      <p:ext uri="{BB962C8B-B14F-4D97-AF65-F5344CB8AC3E}">
        <p14:creationId xmlns:p14="http://schemas.microsoft.com/office/powerpoint/2010/main" val="653901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 eaLnBrk="1" hangingPunct="1"/>
            <a:fld id="{C88850C8-B7D9-4D92-966C-126017CF4963}" type="slidenum">
              <a:rPr lang="en-GB" sz="12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10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r>
              <a:rPr lang="en-GB" sz="1200">
                <a:solidFill>
                  <a:schemeClr val="tx1"/>
                </a:solidFill>
              </a:rPr>
              <a:t>Boardworks GCSE Additional Science: Chemistry </a:t>
            </a:r>
          </a:p>
          <a:p>
            <a:r>
              <a:rPr lang="en-GB" sz="1200">
                <a:solidFill>
                  <a:schemeClr val="tx1"/>
                </a:solidFill>
              </a:rPr>
              <a:t>Reversible Reactions</a:t>
            </a:r>
          </a:p>
        </p:txBody>
      </p:sp>
      <p:sp>
        <p:nvSpPr>
          <p:cNvPr id="327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340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72A8-AC9B-44FD-BCCF-480982B3FACD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9057-33D4-4623-BA26-75D1822F4F89}" type="slidenum">
              <a:rPr lang="en-GB" smtClean="0"/>
              <a:t>‹#›</a:t>
            </a:fld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72A8-AC9B-44FD-BCCF-480982B3FACD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9057-33D4-4623-BA26-75D1822F4F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72A8-AC9B-44FD-BCCF-480982B3FACD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9057-33D4-4623-BA26-75D1822F4F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53975"/>
            <a:ext cx="8229600" cy="60721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75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72A8-AC9B-44FD-BCCF-480982B3FACD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9057-33D4-4623-BA26-75D1822F4F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72A8-AC9B-44FD-BCCF-480982B3FACD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9057-33D4-4623-BA26-75D1822F4F89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72A8-AC9B-44FD-BCCF-480982B3FACD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9057-33D4-4623-BA26-75D1822F4F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72A8-AC9B-44FD-BCCF-480982B3FACD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9057-33D4-4623-BA26-75D1822F4F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72A8-AC9B-44FD-BCCF-480982B3FACD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9057-33D4-4623-BA26-75D1822F4F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72A8-AC9B-44FD-BCCF-480982B3FACD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9057-33D4-4623-BA26-75D1822F4F8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72A8-AC9B-44FD-BCCF-480982B3FACD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9057-33D4-4623-BA26-75D1822F4F89}" type="slidenum">
              <a:rPr lang="en-GB" smtClean="0"/>
              <a:t>‹#›</a:t>
            </a:fld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72A8-AC9B-44FD-BCCF-480982B3FACD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E9057-33D4-4623-BA26-75D1822F4F89}" type="slidenum">
              <a:rPr lang="en-GB" smtClean="0"/>
              <a:t>‹#›</a:t>
            </a:fld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0A772A8-AC9B-44FD-BCCF-480982B3FACD}" type="datetimeFigureOut">
              <a:rPr lang="en-GB" smtClean="0"/>
              <a:t>29/08/2022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73E9057-33D4-4623-BA26-75D1822F4F89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5" r:id="rId12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INDUSRIAL INORGANIC CHEMISTRY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HABER PROCESS</a:t>
            </a:r>
          </a:p>
        </p:txBody>
      </p:sp>
    </p:spTree>
    <p:extLst>
      <p:ext uri="{BB962C8B-B14F-4D97-AF65-F5344CB8AC3E}">
        <p14:creationId xmlns:p14="http://schemas.microsoft.com/office/powerpoint/2010/main" val="37999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772816"/>
            <a:ext cx="3048000" cy="4572000"/>
          </a:xfrm>
        </p:spPr>
      </p:pic>
      <p:sp>
        <p:nvSpPr>
          <p:cNvPr id="4" name="TextBox 3"/>
          <p:cNvSpPr txBox="1"/>
          <p:nvPr/>
        </p:nvSpPr>
        <p:spPr>
          <a:xfrm>
            <a:off x="827584" y="620688"/>
            <a:ext cx="4752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NPK fertilisers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2564904"/>
            <a:ext cx="3798168" cy="379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325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Images from Google</a:t>
            </a:r>
          </a:p>
          <a:p>
            <a:r>
              <a:rPr lang="en-GB" dirty="0"/>
              <a:t>Cambridge IGCSE Chemistry 4</a:t>
            </a:r>
            <a:r>
              <a:rPr lang="en-GB" baseline="30000" dirty="0"/>
              <a:t>th</a:t>
            </a:r>
            <a:r>
              <a:rPr lang="en-GB" dirty="0"/>
              <a:t> ed.</a:t>
            </a:r>
          </a:p>
          <a:p>
            <a:r>
              <a:rPr lang="en-GB" dirty="0"/>
              <a:t>Boardworks.com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1550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AMMONIA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COLOURLESS</a:t>
            </a:r>
          </a:p>
          <a:p>
            <a:r>
              <a:rPr lang="en-US" sz="4000" dirty="0" smtClean="0"/>
              <a:t>DISTINCTIVE SMELL</a:t>
            </a:r>
          </a:p>
          <a:p>
            <a:r>
              <a:rPr lang="en-US" sz="4000" dirty="0" smtClean="0"/>
              <a:t>LESS DENSE THAN AIR</a:t>
            </a:r>
          </a:p>
          <a:p>
            <a:r>
              <a:rPr lang="en-US" sz="4000" dirty="0" smtClean="0"/>
              <a:t>VERY SOLUBLE IN WATER TO GIVE AN ALKALINE SLOUTION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0588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7488" y="-239712"/>
            <a:ext cx="8229600" cy="1143000"/>
          </a:xfrm>
        </p:spPr>
        <p:txBody>
          <a:bodyPr/>
          <a:lstStyle/>
          <a:p>
            <a:pPr eaLnBrk="1" hangingPunct="1"/>
            <a:r>
              <a:rPr lang="en-GB"/>
              <a:t>What is ammonia?</a:t>
            </a:r>
          </a:p>
        </p:txBody>
      </p:sp>
      <p:sp>
        <p:nvSpPr>
          <p:cNvPr id="970769" name="Text Box 17"/>
          <p:cNvSpPr txBox="1">
            <a:spLocks noChangeArrowheads="1"/>
          </p:cNvSpPr>
          <p:nvPr/>
        </p:nvSpPr>
        <p:spPr bwMode="auto">
          <a:xfrm>
            <a:off x="563563" y="2435225"/>
            <a:ext cx="52101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dirty="0">
                <a:solidFill>
                  <a:schemeClr val="tx1"/>
                </a:solidFill>
                <a:sym typeface="MS Reference 1" pitchFamily="2" charset="2"/>
              </a:rPr>
              <a:t>It is made industrially by reacting nitrogen with hydrogen in the </a:t>
            </a:r>
            <a:r>
              <a:rPr lang="en-GB" b="1" dirty="0">
                <a:solidFill>
                  <a:srgbClr val="FFFF00"/>
                </a:solidFill>
                <a:sym typeface="MS Reference 1" pitchFamily="2" charset="2"/>
              </a:rPr>
              <a:t>Haber process</a:t>
            </a:r>
            <a:r>
              <a:rPr lang="en-GB" dirty="0">
                <a:solidFill>
                  <a:srgbClr val="FFFF00"/>
                </a:solidFill>
                <a:sym typeface="MS Reference 1" pitchFamily="2" charset="2"/>
              </a:rPr>
              <a:t>.</a:t>
            </a:r>
            <a:r>
              <a:rPr lang="en-GB" dirty="0">
                <a:solidFill>
                  <a:schemeClr val="tx1"/>
                </a:solidFill>
                <a:sym typeface="MS Reference 1" pitchFamily="2" charset="2"/>
              </a:rPr>
              <a:t> It is a reversible reaction, so it never goes to completion.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876300" y="5102225"/>
            <a:ext cx="7291388" cy="1362075"/>
            <a:chOff x="552" y="3214"/>
            <a:chExt cx="4593" cy="858"/>
          </a:xfrm>
        </p:grpSpPr>
        <p:sp>
          <p:nvSpPr>
            <p:cNvPr id="13321" name="AutoShape 4"/>
            <p:cNvSpPr>
              <a:spLocks noChangeArrowheads="1"/>
            </p:cNvSpPr>
            <p:nvPr/>
          </p:nvSpPr>
          <p:spPr bwMode="auto">
            <a:xfrm>
              <a:off x="552" y="3214"/>
              <a:ext cx="4593" cy="858"/>
            </a:xfrm>
            <a:prstGeom prst="roundRect">
              <a:avLst>
                <a:gd name="adj" fmla="val 16667"/>
              </a:avLst>
            </a:prstGeom>
            <a:solidFill>
              <a:srgbClr val="FFFFCC"/>
            </a:solidFill>
            <a:ln w="38100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322" name="Group 28"/>
            <p:cNvGrpSpPr>
              <a:grpSpLocks/>
            </p:cNvGrpSpPr>
            <p:nvPr/>
          </p:nvGrpSpPr>
          <p:grpSpPr bwMode="auto">
            <a:xfrm>
              <a:off x="729" y="3269"/>
              <a:ext cx="4240" cy="346"/>
              <a:chOff x="761" y="3109"/>
              <a:chExt cx="4240" cy="346"/>
            </a:xfrm>
          </p:grpSpPr>
          <p:sp>
            <p:nvSpPr>
              <p:cNvPr id="13329" name="Text Box 6"/>
              <p:cNvSpPr txBox="1">
                <a:spLocks noChangeArrowheads="1"/>
              </p:cNvSpPr>
              <p:nvPr/>
            </p:nvSpPr>
            <p:spPr bwMode="auto">
              <a:xfrm>
                <a:off x="2338" y="3138"/>
                <a:ext cx="103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GB" b="1">
                    <a:solidFill>
                      <a:srgbClr val="000066"/>
                    </a:solidFill>
                  </a:rPr>
                  <a:t>hydrogen</a:t>
                </a:r>
              </a:p>
            </p:txBody>
          </p:sp>
          <p:sp>
            <p:nvSpPr>
              <p:cNvPr id="13330" name="Text Box 7"/>
              <p:cNvSpPr txBox="1">
                <a:spLocks noChangeArrowheads="1"/>
              </p:cNvSpPr>
              <p:nvPr/>
            </p:nvSpPr>
            <p:spPr bwMode="auto">
              <a:xfrm>
                <a:off x="761" y="3138"/>
                <a:ext cx="93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GB" b="1">
                    <a:solidFill>
                      <a:srgbClr val="000066"/>
                    </a:solidFill>
                  </a:rPr>
                  <a:t>nitrogen</a:t>
                </a:r>
              </a:p>
            </p:txBody>
          </p:sp>
          <p:sp>
            <p:nvSpPr>
              <p:cNvPr id="13331" name="Text Box 8"/>
              <p:cNvSpPr txBox="1">
                <a:spLocks noChangeArrowheads="1"/>
              </p:cNvSpPr>
              <p:nvPr/>
            </p:nvSpPr>
            <p:spPr bwMode="auto">
              <a:xfrm>
                <a:off x="1888" y="3109"/>
                <a:ext cx="266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GB" sz="3000" b="1">
                    <a:solidFill>
                      <a:srgbClr val="000066"/>
                    </a:solidFill>
                  </a:rPr>
                  <a:t>+</a:t>
                </a:r>
              </a:p>
            </p:txBody>
          </p:sp>
          <p:sp>
            <p:nvSpPr>
              <p:cNvPr id="13332" name="Text Box 9"/>
              <p:cNvSpPr txBox="1">
                <a:spLocks noChangeArrowheads="1"/>
              </p:cNvSpPr>
              <p:nvPr/>
            </p:nvSpPr>
            <p:spPr bwMode="auto">
              <a:xfrm>
                <a:off x="4033" y="3138"/>
                <a:ext cx="96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GB" b="1">
                    <a:solidFill>
                      <a:srgbClr val="000066"/>
                    </a:solidFill>
                  </a:rPr>
                  <a:t>ammonia</a:t>
                </a:r>
              </a:p>
            </p:txBody>
          </p:sp>
          <p:pic>
            <p:nvPicPr>
              <p:cNvPr id="13333" name="Picture 18" descr="reverse sign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0" y="3186"/>
                <a:ext cx="285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3323" name="Group 29"/>
            <p:cNvGrpSpPr>
              <a:grpSpLocks/>
            </p:cNvGrpSpPr>
            <p:nvPr/>
          </p:nvGrpSpPr>
          <p:grpSpPr bwMode="auto">
            <a:xfrm>
              <a:off x="881" y="3670"/>
              <a:ext cx="4050" cy="346"/>
              <a:chOff x="913" y="3510"/>
              <a:chExt cx="4050" cy="346"/>
            </a:xfrm>
          </p:grpSpPr>
          <p:sp>
            <p:nvSpPr>
              <p:cNvPr id="13324" name="Text Box 12"/>
              <p:cNvSpPr txBox="1">
                <a:spLocks noChangeArrowheads="1"/>
              </p:cNvSpPr>
              <p:nvPr/>
            </p:nvSpPr>
            <p:spPr bwMode="auto">
              <a:xfrm>
                <a:off x="913" y="3539"/>
                <a:ext cx="63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GB" b="1">
                    <a:solidFill>
                      <a:srgbClr val="000066"/>
                    </a:solidFill>
                  </a:rPr>
                  <a:t>N</a:t>
                </a:r>
                <a:r>
                  <a:rPr lang="en-GB" b="1" baseline="-25000">
                    <a:solidFill>
                      <a:srgbClr val="000066"/>
                    </a:solidFill>
                  </a:rPr>
                  <a:t>2</a:t>
                </a:r>
                <a:r>
                  <a:rPr lang="en-GB" b="1">
                    <a:solidFill>
                      <a:srgbClr val="000066"/>
                    </a:solidFill>
                  </a:rPr>
                  <a:t> </a:t>
                </a:r>
                <a:r>
                  <a:rPr lang="en-GB">
                    <a:solidFill>
                      <a:srgbClr val="000066"/>
                    </a:solidFill>
                  </a:rPr>
                  <a:t>(g)</a:t>
                </a:r>
              </a:p>
            </p:txBody>
          </p:sp>
          <p:sp>
            <p:nvSpPr>
              <p:cNvPr id="13325" name="Text Box 13"/>
              <p:cNvSpPr txBox="1">
                <a:spLocks noChangeArrowheads="1"/>
              </p:cNvSpPr>
              <p:nvPr/>
            </p:nvSpPr>
            <p:spPr bwMode="auto">
              <a:xfrm>
                <a:off x="2469" y="3539"/>
                <a:ext cx="76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GB" b="1">
                    <a:solidFill>
                      <a:srgbClr val="000066"/>
                    </a:solidFill>
                  </a:rPr>
                  <a:t>3H</a:t>
                </a:r>
                <a:r>
                  <a:rPr lang="en-GB" b="1" baseline="-25000">
                    <a:solidFill>
                      <a:srgbClr val="000066"/>
                    </a:solidFill>
                  </a:rPr>
                  <a:t>2</a:t>
                </a:r>
                <a:r>
                  <a:rPr lang="en-GB" b="1">
                    <a:solidFill>
                      <a:srgbClr val="000066"/>
                    </a:solidFill>
                  </a:rPr>
                  <a:t> </a:t>
                </a:r>
                <a:r>
                  <a:rPr lang="en-GB">
                    <a:solidFill>
                      <a:srgbClr val="000066"/>
                    </a:solidFill>
                  </a:rPr>
                  <a:t>(g)</a:t>
                </a:r>
              </a:p>
            </p:txBody>
          </p:sp>
          <p:sp>
            <p:nvSpPr>
              <p:cNvPr id="13326" name="Text Box 14"/>
              <p:cNvSpPr txBox="1">
                <a:spLocks noChangeArrowheads="1"/>
              </p:cNvSpPr>
              <p:nvPr/>
            </p:nvSpPr>
            <p:spPr bwMode="auto">
              <a:xfrm>
                <a:off x="4070" y="3539"/>
                <a:ext cx="89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GB" b="1">
                    <a:solidFill>
                      <a:srgbClr val="000066"/>
                    </a:solidFill>
                  </a:rPr>
                  <a:t>2NH</a:t>
                </a:r>
                <a:r>
                  <a:rPr lang="en-GB" b="1" baseline="-25000">
                    <a:solidFill>
                      <a:srgbClr val="000066"/>
                    </a:solidFill>
                  </a:rPr>
                  <a:t>3</a:t>
                </a:r>
                <a:r>
                  <a:rPr lang="en-GB" b="1">
                    <a:solidFill>
                      <a:srgbClr val="000066"/>
                    </a:solidFill>
                  </a:rPr>
                  <a:t> </a:t>
                </a:r>
                <a:r>
                  <a:rPr lang="en-GB">
                    <a:solidFill>
                      <a:srgbClr val="000066"/>
                    </a:solidFill>
                  </a:rPr>
                  <a:t>(g)</a:t>
                </a:r>
              </a:p>
            </p:txBody>
          </p:sp>
          <p:sp>
            <p:nvSpPr>
              <p:cNvPr id="13327" name="Text Box 16"/>
              <p:cNvSpPr txBox="1">
                <a:spLocks noChangeArrowheads="1"/>
              </p:cNvSpPr>
              <p:nvPr/>
            </p:nvSpPr>
            <p:spPr bwMode="auto">
              <a:xfrm>
                <a:off x="1888" y="3510"/>
                <a:ext cx="266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GB" sz="3000" b="1">
                    <a:solidFill>
                      <a:srgbClr val="000066"/>
                    </a:solidFill>
                  </a:rPr>
                  <a:t>+</a:t>
                </a:r>
              </a:p>
            </p:txBody>
          </p:sp>
          <p:pic>
            <p:nvPicPr>
              <p:cNvPr id="13328" name="Picture 19" descr="reverse sign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60" y="3587"/>
                <a:ext cx="285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3317" name="Text Box 25"/>
          <p:cNvSpPr txBox="1">
            <a:spLocks noChangeArrowheads="1"/>
          </p:cNvSpPr>
          <p:nvPr/>
        </p:nvSpPr>
        <p:spPr bwMode="auto">
          <a:xfrm>
            <a:off x="563563" y="784225"/>
            <a:ext cx="533717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b="1" dirty="0">
                <a:solidFill>
                  <a:srgbClr val="FFFF00"/>
                </a:solidFill>
                <a:sym typeface="MS Reference 1" pitchFamily="2" charset="2"/>
              </a:rPr>
              <a:t>Ammonia</a:t>
            </a:r>
            <a:r>
              <a:rPr lang="en-GB" dirty="0">
                <a:sym typeface="MS Reference 1" pitchFamily="2" charset="2"/>
              </a:rPr>
              <a:t> </a:t>
            </a:r>
            <a:r>
              <a:rPr lang="en-GB" dirty="0">
                <a:solidFill>
                  <a:schemeClr val="tx1"/>
                </a:solidFill>
                <a:sym typeface="MS Reference 1" pitchFamily="2" charset="2"/>
              </a:rPr>
              <a:t>is an important compound in the manufacture of fertilizer and other chemicals such as cleaning fluids and floor waxes.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3318" name="Picture 26" descr="30899358_credi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5350" y="903288"/>
            <a:ext cx="2533650" cy="379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0779" name="Text Box 27"/>
          <p:cNvSpPr txBox="1">
            <a:spLocks noChangeArrowheads="1"/>
          </p:cNvSpPr>
          <p:nvPr/>
        </p:nvSpPr>
        <p:spPr bwMode="auto">
          <a:xfrm>
            <a:off x="563563" y="4127500"/>
            <a:ext cx="53117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dirty="0">
                <a:solidFill>
                  <a:schemeClr val="tx1"/>
                </a:solidFill>
                <a:sym typeface="MS Reference 1" pitchFamily="2" charset="2"/>
              </a:rPr>
              <a:t>Why is this a problem for companies making ammonia?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17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0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70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0769" grpId="0"/>
      <p:bldP spid="9707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88062" y="0"/>
            <a:ext cx="8229600" cy="1143000"/>
          </a:xfrm>
        </p:spPr>
        <p:txBody>
          <a:bodyPr/>
          <a:lstStyle/>
          <a:p>
            <a:pPr eaLnBrk="1" hangingPunct="1"/>
            <a:r>
              <a:rPr lang="en-GB" dirty="0"/>
              <a:t>What is yield?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63563" y="1034796"/>
            <a:ext cx="80978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dirty="0">
                <a:sym typeface="MS Reference 1" pitchFamily="2" charset="2"/>
              </a:rPr>
              <a:t>The amount of product made in a reaction is called the </a:t>
            </a:r>
            <a:r>
              <a:rPr lang="en-GB" b="1" dirty="0">
                <a:solidFill>
                  <a:srgbClr val="FFFF00"/>
                </a:solidFill>
                <a:sym typeface="MS Reference 1" pitchFamily="2" charset="2"/>
              </a:rPr>
              <a:t>yield</a:t>
            </a:r>
            <a:r>
              <a:rPr lang="en-GB" dirty="0">
                <a:solidFill>
                  <a:srgbClr val="FFFF00"/>
                </a:solidFill>
                <a:sym typeface="MS Reference 1" pitchFamily="2" charset="2"/>
              </a:rPr>
              <a:t> </a:t>
            </a:r>
            <a:r>
              <a:rPr lang="en-GB" dirty="0">
                <a:sym typeface="MS Reference 1" pitchFamily="2" charset="2"/>
              </a:rPr>
              <a:t>and is usually expressed as a percentage.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1497013" y="2828925"/>
            <a:ext cx="6200775" cy="3667125"/>
            <a:chOff x="1022" y="1726"/>
            <a:chExt cx="3906" cy="2310"/>
          </a:xfrm>
        </p:grpSpPr>
        <p:pic>
          <p:nvPicPr>
            <p:cNvPr id="15370" name="Picture 12" descr="ammonia yiel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8" y="1726"/>
              <a:ext cx="3520" cy="20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 rot="16200000">
              <a:off x="265" y="2624"/>
              <a:ext cx="18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b="1" dirty="0">
                  <a:solidFill>
                    <a:schemeClr val="tx1"/>
                  </a:solidFill>
                </a:rPr>
                <a:t>ammonia yield (%)</a:t>
              </a:r>
            </a:p>
          </p:txBody>
        </p:sp>
        <p:sp>
          <p:nvSpPr>
            <p:cNvPr id="15372" name="Text Box 14"/>
            <p:cNvSpPr txBox="1">
              <a:spLocks noChangeArrowheads="1"/>
            </p:cNvSpPr>
            <p:nvPr/>
          </p:nvSpPr>
          <p:spPr bwMode="auto">
            <a:xfrm>
              <a:off x="1738" y="3745"/>
              <a:ext cx="267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GB" b="1" dirty="0">
                  <a:solidFill>
                    <a:schemeClr val="tx1"/>
                  </a:solidFill>
                </a:rPr>
                <a:t>Increasing pressure(</a:t>
              </a:r>
              <a:r>
                <a:rPr lang="en-GB" b="1" dirty="0" err="1">
                  <a:solidFill>
                    <a:schemeClr val="tx1"/>
                  </a:solidFill>
                </a:rPr>
                <a:t>atm</a:t>
              </a:r>
              <a:r>
                <a:rPr lang="en-GB" b="1" dirty="0">
                  <a:solidFill>
                    <a:schemeClr val="tx1"/>
                  </a:solidFill>
                </a:rPr>
                <a:t>)</a:t>
              </a:r>
              <a:r>
                <a:rPr lang="en-GB" b="1" dirty="0">
                  <a:solidFill>
                    <a:schemeClr val="tx1"/>
                  </a:solidFill>
                  <a:sym typeface="Wingdings" pitchFamily="2" charset="2"/>
                </a:rPr>
                <a:t>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019920" name="Rectangle 16"/>
          <p:cNvSpPr>
            <a:spLocks noChangeArrowheads="1"/>
          </p:cNvSpPr>
          <p:nvPr/>
        </p:nvSpPr>
        <p:spPr bwMode="auto">
          <a:xfrm>
            <a:off x="563563" y="1825625"/>
            <a:ext cx="82629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dirty="0">
                <a:sym typeface="MS Reference 1" pitchFamily="2" charset="2"/>
              </a:rPr>
              <a:t>The yield of ammonia produced by the Haber process depends on the </a:t>
            </a:r>
            <a:r>
              <a:rPr lang="en-GB" b="1" dirty="0">
                <a:sym typeface="MS Reference 1" pitchFamily="2" charset="2"/>
              </a:rPr>
              <a:t>temperature</a:t>
            </a:r>
            <a:r>
              <a:rPr lang="en-GB" dirty="0">
                <a:sym typeface="MS Reference 1" pitchFamily="2" charset="2"/>
              </a:rPr>
              <a:t> and </a:t>
            </a:r>
            <a:r>
              <a:rPr lang="en-GB" b="1" dirty="0">
                <a:sym typeface="MS Reference 1" pitchFamily="2" charset="2"/>
              </a:rPr>
              <a:t>pressure</a:t>
            </a:r>
            <a:r>
              <a:rPr lang="en-GB" dirty="0">
                <a:sym typeface="MS Reference 1" pitchFamily="2" charset="2"/>
              </a:rPr>
              <a:t> of the reaction.</a:t>
            </a:r>
          </a:p>
        </p:txBody>
      </p:sp>
      <p:pic>
        <p:nvPicPr>
          <p:cNvPr id="15366" name="Picture 18" descr="notes_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150813"/>
            <a:ext cx="442912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Up Arrow 12"/>
          <p:cNvSpPr>
            <a:spLocks noChangeArrowheads="1"/>
          </p:cNvSpPr>
          <p:nvPr/>
        </p:nvSpPr>
        <p:spPr bwMode="auto">
          <a:xfrm>
            <a:off x="7797800" y="3124200"/>
            <a:ext cx="736600" cy="2095500"/>
          </a:xfrm>
          <a:prstGeom prst="upArrow">
            <a:avLst>
              <a:gd name="adj1" fmla="val 50000"/>
              <a:gd name="adj2" fmla="val 49995"/>
            </a:avLst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369" name="TextBox 13"/>
          <p:cNvSpPr txBox="1">
            <a:spLocks noChangeArrowheads="1"/>
          </p:cNvSpPr>
          <p:nvPr/>
        </p:nvSpPr>
        <p:spPr bwMode="auto">
          <a:xfrm rot="5400000">
            <a:off x="6337301" y="5041900"/>
            <a:ext cx="3632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400" dirty="0">
                <a:solidFill>
                  <a:schemeClr val="tx1"/>
                </a:solidFill>
              </a:rPr>
              <a:t>Lowering temperature</a:t>
            </a:r>
          </a:p>
        </p:txBody>
      </p:sp>
    </p:spTree>
    <p:extLst>
      <p:ext uri="{BB962C8B-B14F-4D97-AF65-F5344CB8AC3E}">
        <p14:creationId xmlns:p14="http://schemas.microsoft.com/office/powerpoint/2010/main" val="4204619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9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99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HABER PROCESS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28800"/>
            <a:ext cx="7128792" cy="4752528"/>
          </a:xfrm>
        </p:spPr>
      </p:pic>
    </p:spTree>
    <p:extLst>
      <p:ext uri="{BB962C8B-B14F-4D97-AF65-F5344CB8AC3E}">
        <p14:creationId xmlns:p14="http://schemas.microsoft.com/office/powerpoint/2010/main" val="681660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HABER PROCESS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16832"/>
            <a:ext cx="5832648" cy="4159833"/>
          </a:xfrm>
        </p:spPr>
      </p:pic>
    </p:spTree>
    <p:extLst>
      <p:ext uri="{BB962C8B-B14F-4D97-AF65-F5344CB8AC3E}">
        <p14:creationId xmlns:p14="http://schemas.microsoft.com/office/powerpoint/2010/main" val="2925983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4086" y="-367919"/>
            <a:ext cx="8229600" cy="1143000"/>
          </a:xfrm>
        </p:spPr>
        <p:txBody>
          <a:bodyPr/>
          <a:lstStyle/>
          <a:p>
            <a:pPr eaLnBrk="1" hangingPunct="1"/>
            <a:r>
              <a:rPr lang="en-GB" dirty="0"/>
              <a:t>What is the Haber compromise?</a:t>
            </a:r>
          </a:p>
        </p:txBody>
      </p:sp>
      <p:sp>
        <p:nvSpPr>
          <p:cNvPr id="1038358" name="Rectangle 22"/>
          <p:cNvSpPr>
            <a:spLocks noChangeArrowheads="1"/>
          </p:cNvSpPr>
          <p:nvPr/>
        </p:nvSpPr>
        <p:spPr bwMode="auto">
          <a:xfrm>
            <a:off x="563563" y="2427288"/>
            <a:ext cx="44656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>
                <a:sym typeface="MS Reference 1" pitchFamily="2" charset="2"/>
              </a:rPr>
              <a:t>In practice, though, these conditions are not used. Why?</a:t>
            </a:r>
          </a:p>
        </p:txBody>
      </p:sp>
      <p:sp>
        <p:nvSpPr>
          <p:cNvPr id="16388" name="Rectangle 21"/>
          <p:cNvSpPr>
            <a:spLocks noChangeArrowheads="1"/>
          </p:cNvSpPr>
          <p:nvPr/>
        </p:nvSpPr>
        <p:spPr bwMode="auto">
          <a:xfrm>
            <a:off x="576263" y="903097"/>
            <a:ext cx="4249737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dirty="0">
                <a:sym typeface="MS Reference 1" pitchFamily="2" charset="2"/>
              </a:rPr>
              <a:t>The highest yield of ammonia is theoretically produced by using a low temperature and a high pressure</a:t>
            </a:r>
            <a:r>
              <a:rPr lang="en-GB" dirty="0"/>
              <a:t>.</a:t>
            </a:r>
          </a:p>
          <a:p>
            <a:endParaRPr lang="en-GB" dirty="0">
              <a:sym typeface="MS Reference 1" pitchFamily="2" charset="2"/>
            </a:endParaRPr>
          </a:p>
        </p:txBody>
      </p:sp>
      <p:sp>
        <p:nvSpPr>
          <p:cNvPr id="1038375" name="Rectangle 39"/>
          <p:cNvSpPr>
            <a:spLocks noChangeArrowheads="1"/>
          </p:cNvSpPr>
          <p:nvPr/>
        </p:nvSpPr>
        <p:spPr bwMode="auto">
          <a:xfrm>
            <a:off x="576263" y="5530850"/>
            <a:ext cx="78565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dirty="0">
                <a:sym typeface="MS Reference 1" pitchFamily="2" charset="2"/>
              </a:rPr>
              <a:t>A compromise is reached to make an acceptable yield in a reasonable timeframe while keeping costs down.</a:t>
            </a:r>
          </a:p>
        </p:txBody>
      </p:sp>
      <p:sp>
        <p:nvSpPr>
          <p:cNvPr id="1038376" name="Text Box 40"/>
          <p:cNvSpPr txBox="1">
            <a:spLocks noChangeArrowheads="1"/>
          </p:cNvSpPr>
          <p:nvPr/>
        </p:nvSpPr>
        <p:spPr bwMode="auto">
          <a:xfrm>
            <a:off x="563563" y="3340100"/>
            <a:ext cx="8131175" cy="82232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dirty="0"/>
              <a:t>Lowering the temperature slows down the rate of reaction. </a:t>
            </a:r>
            <a:r>
              <a:rPr lang="en-GB" dirty="0">
                <a:sym typeface="MS Reference 1" pitchFamily="2" charset="2"/>
              </a:rPr>
              <a:t>This means it takes longer for ammonia to be produced.</a:t>
            </a:r>
            <a:endParaRPr lang="en-GB" dirty="0"/>
          </a:p>
        </p:txBody>
      </p:sp>
      <p:sp>
        <p:nvSpPr>
          <p:cNvPr id="1038377" name="Text Box 41"/>
          <p:cNvSpPr txBox="1">
            <a:spLocks noChangeArrowheads="1"/>
          </p:cNvSpPr>
          <p:nvPr/>
        </p:nvSpPr>
        <p:spPr bwMode="auto">
          <a:xfrm>
            <a:off x="533843" y="4252913"/>
            <a:ext cx="8085137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GB" dirty="0">
                <a:solidFill>
                  <a:schemeClr val="bg2"/>
                </a:solidFill>
              </a:rPr>
              <a:t>Increasing the pressure means stronger, more expensive equipment is needed. This increases the cost of producing the ammonia.</a:t>
            </a:r>
          </a:p>
        </p:txBody>
      </p:sp>
      <p:pic>
        <p:nvPicPr>
          <p:cNvPr id="16397" name="Picture 43" descr="e778047_cred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213" y="914400"/>
            <a:ext cx="3659187" cy="241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8" name="Rounded Rectangle 9"/>
          <p:cNvSpPr>
            <a:spLocks noChangeArrowheads="1"/>
          </p:cNvSpPr>
          <p:nvPr/>
        </p:nvSpPr>
        <p:spPr bwMode="auto">
          <a:xfrm>
            <a:off x="800100" y="4800600"/>
            <a:ext cx="914400" cy="914400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86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8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3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3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358" grpId="0"/>
      <p:bldP spid="103837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21481" y="0"/>
            <a:ext cx="8229600" cy="1129328"/>
          </a:xfrm>
        </p:spPr>
        <p:txBody>
          <a:bodyPr/>
          <a:lstStyle/>
          <a:p>
            <a:pPr eaLnBrk="1" hangingPunct="1"/>
            <a:r>
              <a:rPr lang="en-GB" dirty="0"/>
              <a:t>Maximizing productivity</a:t>
            </a:r>
          </a:p>
        </p:txBody>
      </p:sp>
      <p:sp>
        <p:nvSpPr>
          <p:cNvPr id="18435" name="Rectangle 6"/>
          <p:cNvSpPr>
            <a:spLocks noChangeArrowheads="1"/>
          </p:cNvSpPr>
          <p:nvPr/>
        </p:nvSpPr>
        <p:spPr bwMode="auto">
          <a:xfrm>
            <a:off x="563563" y="1023938"/>
            <a:ext cx="83851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dirty="0">
                <a:sym typeface="MS Reference 1" pitchFamily="2" charset="2"/>
              </a:rPr>
              <a:t>What else can be done to maximise productivity in the manufacture of ammonia?</a:t>
            </a:r>
          </a:p>
        </p:txBody>
      </p:sp>
      <p:sp>
        <p:nvSpPr>
          <p:cNvPr id="1048583" name="Rectangle 7"/>
          <p:cNvSpPr>
            <a:spLocks noChangeArrowheads="1"/>
          </p:cNvSpPr>
          <p:nvPr/>
        </p:nvSpPr>
        <p:spPr bwMode="auto">
          <a:xfrm>
            <a:off x="563563" y="1846263"/>
            <a:ext cx="79454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0363" indent="-360363">
              <a:buClr>
                <a:srgbClr val="FF6600"/>
              </a:buClr>
              <a:buFont typeface="Wingdings" pitchFamily="2" charset="2"/>
              <a:buChar char="l"/>
            </a:pPr>
            <a:r>
              <a:rPr lang="en-GB" dirty="0">
                <a:sym typeface="MS Reference 1" pitchFamily="2" charset="2"/>
              </a:rPr>
              <a:t>An iron catalyst is used to increase the rate of reaction. It speeds up both the forward and backward reaction, so the position of equilibrium is not affected.</a:t>
            </a:r>
          </a:p>
        </p:txBody>
      </p:sp>
      <p:sp>
        <p:nvSpPr>
          <p:cNvPr id="1048584" name="Rectangle 8"/>
          <p:cNvSpPr>
            <a:spLocks noChangeArrowheads="1"/>
          </p:cNvSpPr>
          <p:nvPr/>
        </p:nvSpPr>
        <p:spPr bwMode="auto">
          <a:xfrm>
            <a:off x="563563" y="3275013"/>
            <a:ext cx="7945437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0363" indent="-360363">
              <a:buClr>
                <a:srgbClr val="FF6600"/>
              </a:buClr>
              <a:buFont typeface="Wingdings" pitchFamily="2" charset="2"/>
              <a:buChar char="l"/>
            </a:pPr>
            <a:r>
              <a:rPr lang="en-GB" dirty="0">
                <a:sym typeface="MS Reference 1" pitchFamily="2" charset="2"/>
              </a:rPr>
              <a:t>The ammonia is cooled, liquefied and then removed as it is produced. This causes the equilibrium to shift to the right to produce more ammonia.</a:t>
            </a:r>
          </a:p>
        </p:txBody>
      </p:sp>
      <p:sp>
        <p:nvSpPr>
          <p:cNvPr id="1048585" name="Rectangle 9"/>
          <p:cNvSpPr>
            <a:spLocks noChangeArrowheads="1"/>
          </p:cNvSpPr>
          <p:nvPr/>
        </p:nvSpPr>
        <p:spPr bwMode="auto">
          <a:xfrm>
            <a:off x="563563" y="4703763"/>
            <a:ext cx="79454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60363" indent="-360363">
              <a:buClr>
                <a:srgbClr val="FF6600"/>
              </a:buClr>
              <a:buFont typeface="Wingdings" pitchFamily="2" charset="2"/>
              <a:buChar char="l"/>
            </a:pPr>
            <a:r>
              <a:rPr lang="en-GB" dirty="0">
                <a:sym typeface="MS Reference 1" pitchFamily="2" charset="2"/>
              </a:rPr>
              <a:t>Unreacted nitrogen and hydrogen are recycled and given another chance to react.</a:t>
            </a:r>
          </a:p>
        </p:txBody>
      </p:sp>
    </p:spTree>
    <p:extLst>
      <p:ext uri="{BB962C8B-B14F-4D97-AF65-F5344CB8AC3E}">
        <p14:creationId xmlns:p14="http://schemas.microsoft.com/office/powerpoint/2010/main" val="2535611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8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8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48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83" grpId="0"/>
      <p:bldP spid="1048584" grpId="0"/>
      <p:bldP spid="10485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5536" y="1340768"/>
            <a:ext cx="8301608" cy="4992068"/>
          </a:xfrm>
        </p:spPr>
        <p:txBody>
          <a:bodyPr>
            <a:normAutofit/>
          </a:bodyPr>
          <a:lstStyle/>
          <a:p>
            <a:r>
              <a:rPr lang="en-GB" sz="3600" dirty="0"/>
              <a:t>Straight N fertilisers</a:t>
            </a:r>
          </a:p>
          <a:p>
            <a:pPr lvl="1"/>
            <a:r>
              <a:rPr lang="en-GB" sz="3200" dirty="0"/>
              <a:t>Ammonium nitrate NH</a:t>
            </a:r>
            <a:r>
              <a:rPr lang="en-GB" sz="3200" baseline="-25000" dirty="0"/>
              <a:t>4</a:t>
            </a:r>
            <a:r>
              <a:rPr lang="en-GB" sz="3200" dirty="0"/>
              <a:t>NO</a:t>
            </a:r>
            <a:r>
              <a:rPr lang="en-GB" sz="3200" baseline="-25000" dirty="0"/>
              <a:t>3</a:t>
            </a:r>
          </a:p>
          <a:p>
            <a:pPr lvl="1"/>
            <a:r>
              <a:rPr lang="en-GB" sz="3200" dirty="0"/>
              <a:t>Ammonium </a:t>
            </a:r>
            <a:r>
              <a:rPr lang="en-GB" sz="3200" dirty="0" err="1"/>
              <a:t>sulfate</a:t>
            </a:r>
            <a:r>
              <a:rPr lang="en-GB" sz="3200" dirty="0"/>
              <a:t> (NH</a:t>
            </a:r>
            <a:r>
              <a:rPr lang="en-GB" sz="3200" baseline="-25000" dirty="0"/>
              <a:t>4</a:t>
            </a:r>
            <a:r>
              <a:rPr lang="en-GB" sz="3200" dirty="0"/>
              <a:t>)</a:t>
            </a:r>
            <a:r>
              <a:rPr lang="en-GB" sz="3200" baseline="-25000" dirty="0"/>
              <a:t>2</a:t>
            </a:r>
            <a:r>
              <a:rPr lang="en-GB" sz="3200" dirty="0"/>
              <a:t>SO</a:t>
            </a:r>
            <a:r>
              <a:rPr lang="en-GB" sz="3200" baseline="-25000" dirty="0"/>
              <a:t>4</a:t>
            </a:r>
          </a:p>
          <a:p>
            <a:pPr lvl="1"/>
            <a:r>
              <a:rPr lang="en-GB" sz="3200" dirty="0"/>
              <a:t>Urea CO(NH</a:t>
            </a:r>
            <a:r>
              <a:rPr lang="en-GB" sz="3200" baseline="-25000" dirty="0"/>
              <a:t>2</a:t>
            </a:r>
            <a:r>
              <a:rPr lang="en-GB" sz="3200" dirty="0"/>
              <a:t>)</a:t>
            </a:r>
            <a:r>
              <a:rPr lang="en-GB" sz="3200" baseline="-25000" dirty="0"/>
              <a:t>2</a:t>
            </a:r>
            <a:r>
              <a:rPr lang="en-GB" sz="3200" dirty="0"/>
              <a:t> </a:t>
            </a:r>
          </a:p>
          <a:p>
            <a:r>
              <a:rPr lang="en-GB" sz="3600" dirty="0"/>
              <a:t>NPK compound fertilisers made of:</a:t>
            </a:r>
          </a:p>
          <a:p>
            <a:pPr lvl="1"/>
            <a:r>
              <a:rPr lang="en-GB" sz="3200" dirty="0"/>
              <a:t>nitrogen (N) – healthy leaves</a:t>
            </a:r>
          </a:p>
          <a:p>
            <a:pPr lvl="1"/>
            <a:r>
              <a:rPr lang="en-GB" sz="3200" dirty="0"/>
              <a:t>phosphorous (P) – healthy roots</a:t>
            </a:r>
          </a:p>
          <a:p>
            <a:pPr lvl="1"/>
            <a:r>
              <a:rPr lang="en-GB" sz="3200" dirty="0"/>
              <a:t>potassium(K) – production of flower and fruits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5536" y="404664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/>
              <a:t>TWO MAIN TYPES OF FERTILISERS</a:t>
            </a:r>
          </a:p>
        </p:txBody>
      </p:sp>
    </p:spTree>
    <p:extLst>
      <p:ext uri="{BB962C8B-B14F-4D97-AF65-F5344CB8AC3E}">
        <p14:creationId xmlns:p14="http://schemas.microsoft.com/office/powerpoint/2010/main" val="445704792"/>
      </p:ext>
    </p:extLst>
  </p:cSld>
  <p:clrMapOvr>
    <a:masterClrMapping/>
  </p:clrMapOvr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199</TotalTime>
  <Words>468</Words>
  <Application>Microsoft Office PowerPoint</Application>
  <PresentationFormat>On-screen Show (4:3)</PresentationFormat>
  <Paragraphs>68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MS Reference 1</vt:lpstr>
      <vt:lpstr>Tw Cen MT</vt:lpstr>
      <vt:lpstr>Wingdings</vt:lpstr>
      <vt:lpstr>Thatch</vt:lpstr>
      <vt:lpstr>INDUSRIAL INORGANIC CHEMISTRY</vt:lpstr>
      <vt:lpstr>AMMONIA</vt:lpstr>
      <vt:lpstr>What is ammonia?</vt:lpstr>
      <vt:lpstr>What is yield?</vt:lpstr>
      <vt:lpstr>HABER PROCESS</vt:lpstr>
      <vt:lpstr>HABER PROCESS</vt:lpstr>
      <vt:lpstr>What is the Haber compromise?</vt:lpstr>
      <vt:lpstr>Maximizing productivity</vt:lpstr>
      <vt:lpstr>PowerPoint Presentation</vt:lpstr>
      <vt:lpstr>PowerPoint Presentation</vt:lpstr>
      <vt:lpstr>Sources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EXTRACTION AND USES OF METALS</dc:title>
  <dc:creator>HP</dc:creator>
  <cp:lastModifiedBy>MUHAMMED MANSOOR</cp:lastModifiedBy>
  <cp:revision>24</cp:revision>
  <dcterms:created xsi:type="dcterms:W3CDTF">2018-09-25T06:39:57Z</dcterms:created>
  <dcterms:modified xsi:type="dcterms:W3CDTF">2022-08-29T19:16:08Z</dcterms:modified>
</cp:coreProperties>
</file>