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7" r:id="rId2"/>
    <p:sldId id="284" r:id="rId3"/>
    <p:sldId id="286" r:id="rId4"/>
    <p:sldId id="296" r:id="rId5"/>
    <p:sldId id="313" r:id="rId6"/>
    <p:sldId id="314" r:id="rId7"/>
    <p:sldId id="315" r:id="rId8"/>
    <p:sldId id="316" r:id="rId9"/>
    <p:sldId id="297" r:id="rId10"/>
    <p:sldId id="319" r:id="rId11"/>
    <p:sldId id="317" r:id="rId12"/>
    <p:sldId id="320" r:id="rId13"/>
    <p:sldId id="32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DEDEDE"/>
    <a:srgbClr val="004A76"/>
    <a:srgbClr val="F6B350"/>
    <a:srgbClr val="E75919"/>
    <a:srgbClr val="3F9DA7"/>
    <a:srgbClr val="6EBFC8"/>
    <a:srgbClr val="AED2BC"/>
    <a:srgbClr val="87BB9B"/>
    <a:srgbClr val="F7E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41" autoAdjust="0"/>
    <p:restoredTop sz="85714" autoAdjust="0"/>
  </p:normalViewPr>
  <p:slideViewPr>
    <p:cSldViewPr snapToGrid="0">
      <p:cViewPr varScale="1">
        <p:scale>
          <a:sx n="57" d="100"/>
          <a:sy n="57" d="100"/>
        </p:scale>
        <p:origin x="171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a0784601-03b9-4b87-b5f2-95db7742549f" providerId="ADAL" clId="{7D567531-F873-4267-9164-5D53DB6B2962}"/>
    <pc:docChg chg="custSel addSld delSld modSld">
      <pc:chgData name="Saba Zubair" userId="a0784601-03b9-4b87-b5f2-95db7742549f" providerId="ADAL" clId="{7D567531-F873-4267-9164-5D53DB6B2962}" dt="2024-12-09T09:41:10.923" v="33" actId="20577"/>
      <pc:docMkLst>
        <pc:docMk/>
      </pc:docMkLst>
      <pc:sldChg chg="del">
        <pc:chgData name="Saba Zubair" userId="a0784601-03b9-4b87-b5f2-95db7742549f" providerId="ADAL" clId="{7D567531-F873-4267-9164-5D53DB6B2962}" dt="2024-12-09T09:41:05.832" v="32" actId="47"/>
        <pc:sldMkLst>
          <pc:docMk/>
          <pc:sldMk cId="3481187893" sldId="318"/>
        </pc:sldMkLst>
      </pc:sldChg>
      <pc:sldChg chg="del">
        <pc:chgData name="Saba Zubair" userId="a0784601-03b9-4b87-b5f2-95db7742549f" providerId="ADAL" clId="{7D567531-F873-4267-9164-5D53DB6B2962}" dt="2024-12-09T09:37:11.128" v="0" actId="2696"/>
        <pc:sldMkLst>
          <pc:docMk/>
          <pc:sldMk cId="1209828587" sldId="320"/>
        </pc:sldMkLst>
      </pc:sldChg>
      <pc:sldChg chg="modSp add">
        <pc:chgData name="Saba Zubair" userId="a0784601-03b9-4b87-b5f2-95db7742549f" providerId="ADAL" clId="{7D567531-F873-4267-9164-5D53DB6B2962}" dt="2024-12-09T09:41:10.923" v="33" actId="20577"/>
        <pc:sldMkLst>
          <pc:docMk/>
          <pc:sldMk cId="4036298692" sldId="320"/>
        </pc:sldMkLst>
        <pc:spChg chg="mod">
          <ac:chgData name="Saba Zubair" userId="a0784601-03b9-4b87-b5f2-95db7742549f" providerId="ADAL" clId="{7D567531-F873-4267-9164-5D53DB6B2962}" dt="2024-12-09T09:41:10.923" v="33" actId="20577"/>
          <ac:spMkLst>
            <pc:docMk/>
            <pc:sldMk cId="4036298692" sldId="320"/>
            <ac:spMk id="2" creationId="{0164A45A-9E2C-0271-C703-7A6CA99E9C29}"/>
          </ac:spMkLst>
        </pc:spChg>
      </pc:sldChg>
      <pc:sldChg chg="addSp delSp modSp">
        <pc:chgData name="Saba Zubair" userId="a0784601-03b9-4b87-b5f2-95db7742549f" providerId="ADAL" clId="{7D567531-F873-4267-9164-5D53DB6B2962}" dt="2024-12-09T09:40:57.531" v="31" actId="1076"/>
        <pc:sldMkLst>
          <pc:docMk/>
          <pc:sldMk cId="1746276868" sldId="321"/>
        </pc:sldMkLst>
        <pc:spChg chg="mod">
          <ac:chgData name="Saba Zubair" userId="a0784601-03b9-4b87-b5f2-95db7742549f" providerId="ADAL" clId="{7D567531-F873-4267-9164-5D53DB6B2962}" dt="2024-12-09T09:40:54.648" v="30" actId="207"/>
          <ac:spMkLst>
            <pc:docMk/>
            <pc:sldMk cId="1746276868" sldId="321"/>
            <ac:spMk id="2" creationId="{477A4E99-A198-7095-4193-54BBAE01B605}"/>
          </ac:spMkLst>
        </pc:spChg>
        <pc:picChg chg="del">
          <ac:chgData name="Saba Zubair" userId="a0784601-03b9-4b87-b5f2-95db7742549f" providerId="ADAL" clId="{7D567531-F873-4267-9164-5D53DB6B2962}" dt="2024-12-09T09:39:51.308" v="12" actId="478"/>
          <ac:picMkLst>
            <pc:docMk/>
            <pc:sldMk cId="1746276868" sldId="321"/>
            <ac:picMk id="5" creationId="{3E246086-ECB6-CA2E-E9D0-B2C45669D057}"/>
          </ac:picMkLst>
        </pc:picChg>
        <pc:picChg chg="add mod">
          <ac:chgData name="Saba Zubair" userId="a0784601-03b9-4b87-b5f2-95db7742549f" providerId="ADAL" clId="{7D567531-F873-4267-9164-5D53DB6B2962}" dt="2024-12-09T09:40:57.531" v="31" actId="1076"/>
          <ac:picMkLst>
            <pc:docMk/>
            <pc:sldMk cId="1746276868" sldId="321"/>
            <ac:picMk id="6" creationId="{EADF7E6F-F99B-4212-BCEA-19B575F7D115}"/>
          </ac:picMkLst>
        </pc:picChg>
      </pc:sldChg>
    </pc:docChg>
  </pc:docChgLst>
  <pc:docChgLst>
    <pc:chgData name="Jinky" userId="S::9475@tngqatar0.onmicrosoft.com::cacc62f8-22b7-4b7d-97d2-18bb837e33d1" providerId="AD" clId="Web-{D24C81FE-C1D8-ABD8-B4B6-F434E8126130}"/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selection of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birthday cards (to include 1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3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6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9</a:t>
            </a:r>
            <a:r>
              <a:rPr lang="en-GB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mini-whiteboards and pens. 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need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0-100 landmarked line (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resources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black card strips and fasteners to make &lt;,  and &gt; signs, cubes, card, 0-9 cards.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would be best-served by using a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0-100-bead bar and tags;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will need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mini-whiteboards and pens.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4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will need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items for sale with price labels [17p, 25p, 32p, 49p, 55p, 63p, 74p, 86p and 99p], a</a:t>
            </a:r>
            <a:r>
              <a:rPr kumimoji="0" lang="en-GB" sz="1200" b="0" i="1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0-100 landmarked line (see resources).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 ARE/ GD: Rounding amounts of money to the nearest 10p.  Challenge to investigate totals with or without rounding to estimate (Sheet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465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starters that suit your class by dragging and dropping the relevant slide or slides below to the start of the teaching for each 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slide to the start of Day 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children how to show 35 using hands. Close your hands, flash 10, three times, and then hold up 5 fingers. Hold up a 2-digit number, say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3, 2, 1.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Children show the number. Repeat.</a:t>
            </a:r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345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595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282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67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214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2-digit numbers and round them to the nearest 10, using a beaded line to support locating numbers.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 GD:  Shopping activity: m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2-digit prices and round them to the nearest 10, using a landmarked penny line to support locating numbers.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24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s://www.topmarks.co.uk/maths-games/rocket-rounding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5" y="1805325"/>
            <a:ext cx="8130503" cy="1885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D3DFEA2-4089-29A6-F1C4-FAD43733D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451" y="79196"/>
            <a:ext cx="8808879" cy="1647873"/>
          </a:xfr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500" dirty="0"/>
              <a:t>Task 1</a:t>
            </a:r>
            <a:endParaRPr lang="en-US" sz="2500" dirty="0">
              <a:ea typeface="Calibri"/>
              <a:cs typeface="Calibri"/>
            </a:endParaRPr>
          </a:p>
          <a:p>
            <a:pPr algn="l"/>
            <a:r>
              <a:rPr lang="en-US" sz="2500" dirty="0">
                <a:latin typeface="Calibri"/>
                <a:ea typeface="Calibri"/>
                <a:cs typeface="Calibri"/>
              </a:rPr>
              <a:t>Can you work with your partner to make two 2-digit numbers from the shuffled cards? Then, round them up and mark on the 0-100 beaded line.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42971A-28DE-91FC-BF90-3586BF849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552AE7-D1CB-3952-B46C-85D9529FE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8FAAE-3D37-F611-0009-6B7EB3B0D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28" y="1859197"/>
            <a:ext cx="4791773" cy="20863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C54F89-3E13-713C-D725-F5754ECEC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937" y="4306412"/>
            <a:ext cx="9144000" cy="4952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FB33A89-C8FF-E101-3CDF-A099A1BA9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726" y="4858698"/>
            <a:ext cx="7686675" cy="1162050"/>
          </a:xfrm>
          <a:prstGeom prst="rect">
            <a:avLst/>
          </a:prstGeom>
        </p:spPr>
      </p:pic>
      <p:pic>
        <p:nvPicPr>
          <p:cNvPr id="9" name="Picture 8" descr="Turn and talk expectations | TPT">
            <a:extLst>
              <a:ext uri="{FF2B5EF4-FFF2-40B4-BE49-F238E27FC236}">
                <a16:creationId xmlns:a16="http://schemas.microsoft.com/office/drawing/2014/main" id="{85D4DEBF-5148-8A22-4680-DB0AD98C211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8683" y="1772480"/>
            <a:ext cx="3174068" cy="242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390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F72E75-50FD-4FFC-AEAE-60A9D0A67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1" y="155979"/>
            <a:ext cx="8824421" cy="58461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2B8EB0-94E6-49B2-B960-9654C90A3E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1199" y="4416100"/>
            <a:ext cx="6664977" cy="1430009"/>
          </a:xfrm>
          <a:prstGeom prst="rect">
            <a:avLst/>
          </a:prstGeom>
          <a:ln w="19050">
            <a:solidFill>
              <a:srgbClr val="E75919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6002897" y="4550616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D453867-0CC9-1F39-CC6F-267F33543D88}"/>
              </a:ext>
            </a:extLst>
          </p:cNvPr>
          <p:cNvSpPr txBox="1"/>
          <p:nvPr/>
        </p:nvSpPr>
        <p:spPr>
          <a:xfrm>
            <a:off x="118655" y="150236"/>
            <a:ext cx="1419409" cy="477054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500" b="1" dirty="0"/>
              <a:t>Task 2</a:t>
            </a:r>
            <a:endParaRPr lang="en-US" sz="2500" b="1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794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164A45A-9E2C-0271-C703-7A6CA99E9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686" y="226897"/>
            <a:ext cx="6858000" cy="925679"/>
          </a:xfrm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000" dirty="0">
                <a:ea typeface="Calibri"/>
                <a:cs typeface="Calibri"/>
              </a:rPr>
              <a:t>Plenary</a:t>
            </a:r>
          </a:p>
          <a:p>
            <a:r>
              <a:rPr lang="en-GB" sz="2000" dirty="0">
                <a:ea typeface="Calibri"/>
                <a:cs typeface="Calibri"/>
              </a:rPr>
              <a:t>Answer Learner’s Book page 120, Exercise 8.1, no. 4. </a:t>
            </a:r>
            <a:endParaRPr lang="en-US" sz="2000" dirty="0">
              <a:ea typeface="Calibri"/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AAFFB-80B3-D7D2-2AD0-46F17E02C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5047B-6388-1DA5-8168-218A94CF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9037B7-0442-11ED-86AA-CA3E5E198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864" y="1220123"/>
            <a:ext cx="7504053" cy="482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298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77A4E99-A198-7095-4193-54BBAE01B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69" y="250834"/>
            <a:ext cx="6858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500" b="1" dirty="0">
                <a:ea typeface="Calibri"/>
                <a:cs typeface="Calibri"/>
              </a:rPr>
              <a:t>Homework</a:t>
            </a:r>
          </a:p>
          <a:p>
            <a:r>
              <a:rPr lang="en-GB" dirty="0"/>
              <a:t>Play </a:t>
            </a:r>
            <a:r>
              <a:rPr lang="en-GB" u="sng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https://www.topmarks.co.uk/maths-games/rocket-rounding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dirty="0"/>
              <a:t>Select </a:t>
            </a:r>
            <a:r>
              <a:rPr lang="en-GB" dirty="0" err="1"/>
              <a:t>upto</a:t>
            </a:r>
            <a:r>
              <a:rPr lang="en-GB" dirty="0"/>
              <a:t> 99 to the </a:t>
            </a:r>
            <a:r>
              <a:rPr lang="en-GB" dirty="0" err="1"/>
              <a:t>enarest</a:t>
            </a:r>
            <a:r>
              <a:rPr lang="en-GB" dirty="0"/>
              <a:t> 10</a:t>
            </a:r>
            <a:endParaRPr lang="en-US" sz="2500" b="1" dirty="0">
              <a:ea typeface="Calibri"/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403CAD-2FE7-6223-E59C-221309EB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121A1A-3775-78F4-9E9D-BCABE2625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DF7E6F-F99B-4212-BCEA-19B575F7D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798" y="1616926"/>
            <a:ext cx="7694341" cy="4328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27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5" y="1516341"/>
            <a:ext cx="8130503" cy="1449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Starters</a:t>
            </a:r>
          </a:p>
          <a:p>
            <a:pPr>
              <a:buClr>
                <a:srgbClr val="EA7600"/>
              </a:buClr>
              <a:buSzPct val="120000"/>
            </a:pP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Place value (simmering skills)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8F3BFB-D35D-4D60-AB5C-7EFA35847BC1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275489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pic>
        <p:nvPicPr>
          <p:cNvPr id="3075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899" y="1600665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704242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Place value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C0238D-FB3A-43B9-95BE-9BD68B0350A1}"/>
              </a:ext>
            </a:extLst>
          </p:cNvPr>
          <p:cNvSpPr txBox="1"/>
          <p:nvPr/>
        </p:nvSpPr>
        <p:spPr>
          <a:xfrm>
            <a:off x="116681" y="16610"/>
            <a:ext cx="891008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Place Value and Fractions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Ordinal numbers, Place value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Properties of 2-digit numbers, Rounding</a:t>
            </a:r>
          </a:p>
        </p:txBody>
      </p:sp>
    </p:spTree>
    <p:extLst>
      <p:ext uri="{BB962C8B-B14F-4D97-AF65-F5344CB8AC3E}">
        <p14:creationId xmlns:p14="http://schemas.microsoft.com/office/powerpoint/2010/main" val="49920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3: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E4449-E372-4178-81CA-BF3213340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14" y="904946"/>
            <a:ext cx="8776300" cy="1268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A6FD2F5-02F0-4D31-9E68-100C462311F8}"/>
              </a:ext>
            </a:extLst>
          </p:cNvPr>
          <p:cNvGrpSpPr/>
          <p:nvPr/>
        </p:nvGrpSpPr>
        <p:grpSpPr>
          <a:xfrm>
            <a:off x="469128" y="2634535"/>
            <a:ext cx="4102872" cy="1953184"/>
            <a:chOff x="3990007" y="3170973"/>
            <a:chExt cx="4102872" cy="1953184"/>
          </a:xfrm>
        </p:grpSpPr>
        <p:sp>
          <p:nvSpPr>
            <p:cNvPr id="8" name="Speech Bubble: Rectangle with Corners Rounded 14">
              <a:extLst>
                <a:ext uri="{FF2B5EF4-FFF2-40B4-BE49-F238E27FC236}">
                  <a16:creationId xmlns:a16="http://schemas.microsoft.com/office/drawing/2014/main" id="{957462F7-8E2F-4F73-872A-7BBB89A4D2C0}"/>
                </a:ext>
              </a:extLst>
            </p:cNvPr>
            <p:cNvSpPr/>
            <p:nvPr/>
          </p:nvSpPr>
          <p:spPr>
            <a:xfrm>
              <a:off x="3990007" y="3170973"/>
              <a:ext cx="4102872" cy="1953184"/>
            </a:xfrm>
            <a:prstGeom prst="cloudCallout">
              <a:avLst>
                <a:gd name="adj1" fmla="val -61438"/>
                <a:gd name="adj2" fmla="val -5365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would 32 go on this line?</a:t>
              </a:r>
            </a:p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Is it </a:t>
              </a:r>
              <a:r>
                <a:rPr lang="en-GB" b="1" dirty="0">
                  <a:solidFill>
                    <a:srgbClr val="C00000"/>
                  </a:solidFill>
                  <a:latin typeface="Myriad Pro Light" panose="020B0603030403020204" pitchFamily="34" charset="0"/>
                </a:rPr>
                <a:t>nearer</a:t>
              </a: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 to 30 or 40? 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AF9A443-2931-44A7-AF23-FFDDE55A50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4181626" y="3579067"/>
              <a:ext cx="329071" cy="713873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0714E-BC81-47BD-BF7A-CFEA3B1F50E0}"/>
              </a:ext>
            </a:extLst>
          </p:cNvPr>
          <p:cNvGrpSpPr/>
          <p:nvPr/>
        </p:nvGrpSpPr>
        <p:grpSpPr>
          <a:xfrm>
            <a:off x="2641247" y="593988"/>
            <a:ext cx="737932" cy="815096"/>
            <a:chOff x="6208297" y="3763137"/>
            <a:chExt cx="737932" cy="81509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178DC09-B6B1-45E4-B069-768B4BD62594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F9ECACB-DAA3-4B8E-BF50-27B02E7729B0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32</a:t>
              </a:r>
            </a:p>
          </p:txBody>
        </p:sp>
      </p:grp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27CA5096-5E87-453E-9393-EE5CF88A922F}"/>
              </a:ext>
            </a:extLst>
          </p:cNvPr>
          <p:cNvSpPr/>
          <p:nvPr/>
        </p:nvSpPr>
        <p:spPr>
          <a:xfrm>
            <a:off x="4789219" y="2847535"/>
            <a:ext cx="3723775" cy="1422803"/>
          </a:xfrm>
          <a:prstGeom prst="flowChartTerminator">
            <a:avLst/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To </a:t>
            </a:r>
            <a:r>
              <a:rPr lang="en-GB" b="1" dirty="0">
                <a:solidFill>
                  <a:srgbClr val="C00000"/>
                </a:solidFill>
                <a:latin typeface="Myriad Pro Light" panose="020B0603030403020204"/>
              </a:rPr>
              <a:t>round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32 to the nearest 10 we round it ‘down’ to 30 because that’s the </a:t>
            </a:r>
            <a:r>
              <a:rPr lang="en-GB" b="1" u="sng" dirty="0">
                <a:solidFill>
                  <a:srgbClr val="253746"/>
                </a:solidFill>
                <a:latin typeface="Myriad Pro Light" panose="020B0603030403020204"/>
              </a:rPr>
              <a:t>closest multiple of 10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.</a:t>
            </a:r>
          </a:p>
        </p:txBody>
      </p:sp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DA2685DF-CC30-445C-85A3-D1C67DE03762}"/>
              </a:ext>
            </a:extLst>
          </p:cNvPr>
          <p:cNvSpPr/>
          <p:nvPr/>
        </p:nvSpPr>
        <p:spPr>
          <a:xfrm>
            <a:off x="1889283" y="4551238"/>
            <a:ext cx="5582653" cy="1612791"/>
          </a:xfrm>
          <a:prstGeom prst="flowChartTerminator">
            <a:avLst/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If we were adding the prices of lots of toys, and just needed to know </a:t>
            </a:r>
            <a:r>
              <a:rPr lang="en-GB" b="1" u="sng" dirty="0">
                <a:solidFill>
                  <a:srgbClr val="253746"/>
                </a:solidFill>
                <a:latin typeface="Myriad Pro Light" panose="020B0603030403020204"/>
              </a:rPr>
              <a:t>roughly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how much the whole lot would be, we could </a:t>
            </a:r>
            <a:r>
              <a:rPr lang="en-GB" b="1" dirty="0">
                <a:solidFill>
                  <a:srgbClr val="C00000"/>
                </a:solidFill>
                <a:latin typeface="Myriad Pro Light" panose="020B0603030403020204"/>
              </a:rPr>
              <a:t>round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each price to the nearest £10 and then add them.</a:t>
            </a:r>
          </a:p>
        </p:txBody>
      </p:sp>
    </p:spTree>
    <p:extLst>
      <p:ext uri="{BB962C8B-B14F-4D97-AF65-F5344CB8AC3E}">
        <p14:creationId xmlns:p14="http://schemas.microsoft.com/office/powerpoint/2010/main" val="200501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3: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E4449-E372-4178-81CA-BF3213340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14" y="904946"/>
            <a:ext cx="8776300" cy="1268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A6FD2F5-02F0-4D31-9E68-100C462311F8}"/>
              </a:ext>
            </a:extLst>
          </p:cNvPr>
          <p:cNvGrpSpPr/>
          <p:nvPr/>
        </p:nvGrpSpPr>
        <p:grpSpPr>
          <a:xfrm>
            <a:off x="585316" y="3048896"/>
            <a:ext cx="4102872" cy="1953184"/>
            <a:chOff x="3990007" y="3170973"/>
            <a:chExt cx="4102872" cy="1953184"/>
          </a:xfrm>
        </p:grpSpPr>
        <p:sp>
          <p:nvSpPr>
            <p:cNvPr id="8" name="Speech Bubble: Rectangle with Corners Rounded 14">
              <a:extLst>
                <a:ext uri="{FF2B5EF4-FFF2-40B4-BE49-F238E27FC236}">
                  <a16:creationId xmlns:a16="http://schemas.microsoft.com/office/drawing/2014/main" id="{957462F7-8E2F-4F73-872A-7BBB89A4D2C0}"/>
                </a:ext>
              </a:extLst>
            </p:cNvPr>
            <p:cNvSpPr/>
            <p:nvPr/>
          </p:nvSpPr>
          <p:spPr>
            <a:xfrm>
              <a:off x="3990007" y="3170973"/>
              <a:ext cx="4102872" cy="1953184"/>
            </a:xfrm>
            <a:prstGeom prst="cloudCallout">
              <a:avLst>
                <a:gd name="adj1" fmla="val -61438"/>
                <a:gd name="adj2" fmla="val -5365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would 68 go on this line?</a:t>
              </a:r>
            </a:p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Is it nearer to 60 or 70? 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AF9A443-2931-44A7-AF23-FFDDE55A50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4181626" y="3579067"/>
              <a:ext cx="329071" cy="713873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0714E-BC81-47BD-BF7A-CFEA3B1F50E0}"/>
              </a:ext>
            </a:extLst>
          </p:cNvPr>
          <p:cNvGrpSpPr/>
          <p:nvPr/>
        </p:nvGrpSpPr>
        <p:grpSpPr>
          <a:xfrm>
            <a:off x="5699879" y="556062"/>
            <a:ext cx="737932" cy="815096"/>
            <a:chOff x="6208297" y="3763137"/>
            <a:chExt cx="737932" cy="81509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178DC09-B6B1-45E4-B069-768B4BD62594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F9ECACB-DAA3-4B8E-BF50-27B02E7729B0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68</a:t>
              </a:r>
            </a:p>
          </p:txBody>
        </p:sp>
      </p:grp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27CA5096-5E87-453E-9393-EE5CF88A922F}"/>
              </a:ext>
            </a:extLst>
          </p:cNvPr>
          <p:cNvSpPr/>
          <p:nvPr/>
        </p:nvSpPr>
        <p:spPr>
          <a:xfrm>
            <a:off x="4905408" y="3261896"/>
            <a:ext cx="3504548" cy="1422803"/>
          </a:xfrm>
          <a:prstGeom prst="flowChartTerminator">
            <a:avLst/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To </a:t>
            </a:r>
            <a:r>
              <a:rPr lang="en-GB" b="1" dirty="0">
                <a:solidFill>
                  <a:srgbClr val="C00000"/>
                </a:solidFill>
                <a:latin typeface="Myriad Pro Light" panose="020B0603030403020204"/>
              </a:rPr>
              <a:t>round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68 to the nearest 10 we round it ‘up’ to 70 because that’s the </a:t>
            </a:r>
            <a:r>
              <a:rPr lang="en-GB" b="1" u="sng" dirty="0">
                <a:solidFill>
                  <a:srgbClr val="253746"/>
                </a:solidFill>
                <a:latin typeface="Myriad Pro Light" panose="020B0603030403020204"/>
              </a:rPr>
              <a:t>closest multiple of 10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158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3: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E4449-E372-4178-81CA-BF3213340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14" y="904946"/>
            <a:ext cx="8776300" cy="1268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A6FD2F5-02F0-4D31-9E68-100C462311F8}"/>
              </a:ext>
            </a:extLst>
          </p:cNvPr>
          <p:cNvGrpSpPr/>
          <p:nvPr/>
        </p:nvGrpSpPr>
        <p:grpSpPr>
          <a:xfrm>
            <a:off x="585316" y="3048896"/>
            <a:ext cx="4102872" cy="1953184"/>
            <a:chOff x="3990007" y="3170973"/>
            <a:chExt cx="4102872" cy="1953184"/>
          </a:xfrm>
        </p:grpSpPr>
        <p:sp>
          <p:nvSpPr>
            <p:cNvPr id="8" name="Speech Bubble: Rectangle with Corners Rounded 14">
              <a:extLst>
                <a:ext uri="{FF2B5EF4-FFF2-40B4-BE49-F238E27FC236}">
                  <a16:creationId xmlns:a16="http://schemas.microsoft.com/office/drawing/2014/main" id="{957462F7-8E2F-4F73-872A-7BBB89A4D2C0}"/>
                </a:ext>
              </a:extLst>
            </p:cNvPr>
            <p:cNvSpPr/>
            <p:nvPr/>
          </p:nvSpPr>
          <p:spPr>
            <a:xfrm>
              <a:off x="3990007" y="3170973"/>
              <a:ext cx="4102872" cy="1953184"/>
            </a:xfrm>
            <a:prstGeom prst="cloudCallout">
              <a:avLst>
                <a:gd name="adj1" fmla="val -61438"/>
                <a:gd name="adj2" fmla="val -5365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would 43 go on this line?</a:t>
              </a:r>
            </a:p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43 </a:t>
              </a:r>
              <a:r>
                <a:rPr lang="en-GB" b="1" dirty="0">
                  <a:solidFill>
                    <a:srgbClr val="C00000"/>
                  </a:solidFill>
                  <a:latin typeface="Myriad Pro Light" panose="020B0603030403020204" pitchFamily="34" charset="0"/>
                </a:rPr>
                <a:t>rounded</a:t>
              </a: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 to the nearest 10? 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AF9A443-2931-44A7-AF23-FFDDE55A50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4181626" y="3579067"/>
              <a:ext cx="329071" cy="713873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0714E-BC81-47BD-BF7A-CFEA3B1F50E0}"/>
              </a:ext>
            </a:extLst>
          </p:cNvPr>
          <p:cNvGrpSpPr/>
          <p:nvPr/>
        </p:nvGrpSpPr>
        <p:grpSpPr>
          <a:xfrm>
            <a:off x="3578955" y="556885"/>
            <a:ext cx="737932" cy="815096"/>
            <a:chOff x="6208297" y="3763137"/>
            <a:chExt cx="737932" cy="81509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178DC09-B6B1-45E4-B069-768B4BD62594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F9ECACB-DAA3-4B8E-BF50-27B02E7729B0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43</a:t>
              </a:r>
            </a:p>
          </p:txBody>
        </p:sp>
      </p:grp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27CA5096-5E87-453E-9393-EE5CF88A922F}"/>
              </a:ext>
            </a:extLst>
          </p:cNvPr>
          <p:cNvSpPr/>
          <p:nvPr/>
        </p:nvSpPr>
        <p:spPr>
          <a:xfrm>
            <a:off x="4905408" y="3261896"/>
            <a:ext cx="3504548" cy="1422803"/>
          </a:xfrm>
          <a:prstGeom prst="flowChartTerminator">
            <a:avLst/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To </a:t>
            </a:r>
            <a:r>
              <a:rPr lang="en-GB" b="1" dirty="0">
                <a:solidFill>
                  <a:srgbClr val="C00000"/>
                </a:solidFill>
                <a:latin typeface="Myriad Pro Light" panose="020B0603030403020204"/>
              </a:rPr>
              <a:t>round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43 to the nearest 10 we round it down to 40 because that’s the </a:t>
            </a:r>
            <a:r>
              <a:rPr lang="en-GB" b="1" u="sng" dirty="0">
                <a:solidFill>
                  <a:srgbClr val="253746"/>
                </a:solidFill>
                <a:latin typeface="Myriad Pro Light" panose="020B0603030403020204"/>
              </a:rPr>
              <a:t>closest multiple of 10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133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3: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E4449-E372-4178-81CA-BF3213340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14" y="904946"/>
            <a:ext cx="8776300" cy="1268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A6FD2F5-02F0-4D31-9E68-100C462311F8}"/>
              </a:ext>
            </a:extLst>
          </p:cNvPr>
          <p:cNvGrpSpPr/>
          <p:nvPr/>
        </p:nvGrpSpPr>
        <p:grpSpPr>
          <a:xfrm>
            <a:off x="734044" y="3420857"/>
            <a:ext cx="3838543" cy="1763736"/>
            <a:chOff x="4138735" y="3542934"/>
            <a:chExt cx="3838543" cy="1763736"/>
          </a:xfrm>
        </p:grpSpPr>
        <p:sp>
          <p:nvSpPr>
            <p:cNvPr id="8" name="Speech Bubble: Rectangle with Corners Rounded 14">
              <a:extLst>
                <a:ext uri="{FF2B5EF4-FFF2-40B4-BE49-F238E27FC236}">
                  <a16:creationId xmlns:a16="http://schemas.microsoft.com/office/drawing/2014/main" id="{957462F7-8E2F-4F73-872A-7BBB89A4D2C0}"/>
                </a:ext>
              </a:extLst>
            </p:cNvPr>
            <p:cNvSpPr/>
            <p:nvPr/>
          </p:nvSpPr>
          <p:spPr>
            <a:xfrm>
              <a:off x="4138735" y="3542934"/>
              <a:ext cx="3838543" cy="1763736"/>
            </a:xfrm>
            <a:prstGeom prst="cloudCallout">
              <a:avLst>
                <a:gd name="adj1" fmla="val -55219"/>
                <a:gd name="adj2" fmla="val -6633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would 97 go?</a:t>
              </a:r>
            </a:p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Round it to the nearest 10… 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AF9A443-2931-44A7-AF23-FFDDE55A50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4470383" y="4424802"/>
              <a:ext cx="329071" cy="713873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0714E-BC81-47BD-BF7A-CFEA3B1F50E0}"/>
              </a:ext>
            </a:extLst>
          </p:cNvPr>
          <p:cNvGrpSpPr/>
          <p:nvPr/>
        </p:nvGrpSpPr>
        <p:grpSpPr>
          <a:xfrm>
            <a:off x="8169082" y="563431"/>
            <a:ext cx="737932" cy="815096"/>
            <a:chOff x="6208297" y="3763137"/>
            <a:chExt cx="737932" cy="81509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178DC09-B6B1-45E4-B069-768B4BD62594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F9ECACB-DAA3-4B8E-BF50-27B02E7729B0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97</a:t>
              </a:r>
            </a:p>
          </p:txBody>
        </p:sp>
      </p:grp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27CA5096-5E87-453E-9393-EE5CF88A922F}"/>
              </a:ext>
            </a:extLst>
          </p:cNvPr>
          <p:cNvSpPr/>
          <p:nvPr/>
        </p:nvSpPr>
        <p:spPr>
          <a:xfrm>
            <a:off x="4905408" y="3261896"/>
            <a:ext cx="3504548" cy="1422803"/>
          </a:xfrm>
          <a:prstGeom prst="flowChartTerminator">
            <a:avLst/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To </a:t>
            </a:r>
            <a:r>
              <a:rPr lang="en-GB" b="1" dirty="0">
                <a:solidFill>
                  <a:srgbClr val="C00000"/>
                </a:solidFill>
                <a:latin typeface="Myriad Pro Light" panose="020B0603030403020204"/>
              </a:rPr>
              <a:t>round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 97 to the nearest 10 we round it up to 100 because that’s the </a:t>
            </a:r>
            <a:r>
              <a:rPr lang="en-GB" b="1" u="sng" dirty="0">
                <a:solidFill>
                  <a:srgbClr val="253746"/>
                </a:solidFill>
                <a:latin typeface="Myriad Pro Light" panose="020B0603030403020204"/>
              </a:rPr>
              <a:t>closest multiple of 10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723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E063F-747F-48C7-B3E7-ECDC60550867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3: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4E4449-E372-4178-81CA-BF32133408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14" y="904946"/>
            <a:ext cx="8776300" cy="1268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AA6FD2F5-02F0-4D31-9E68-100C462311F8}"/>
              </a:ext>
            </a:extLst>
          </p:cNvPr>
          <p:cNvGrpSpPr/>
          <p:nvPr/>
        </p:nvGrpSpPr>
        <p:grpSpPr>
          <a:xfrm>
            <a:off x="734044" y="2691960"/>
            <a:ext cx="3177339" cy="1635803"/>
            <a:chOff x="4821728" y="3102756"/>
            <a:chExt cx="3177339" cy="1635803"/>
          </a:xfrm>
        </p:grpSpPr>
        <p:sp>
          <p:nvSpPr>
            <p:cNvPr id="8" name="Speech Bubble: Rectangle with Corners Rounded 14">
              <a:extLst>
                <a:ext uri="{FF2B5EF4-FFF2-40B4-BE49-F238E27FC236}">
                  <a16:creationId xmlns:a16="http://schemas.microsoft.com/office/drawing/2014/main" id="{957462F7-8E2F-4F73-872A-7BBB89A4D2C0}"/>
                </a:ext>
              </a:extLst>
            </p:cNvPr>
            <p:cNvSpPr/>
            <p:nvPr/>
          </p:nvSpPr>
          <p:spPr>
            <a:xfrm>
              <a:off x="4821728" y="3102756"/>
              <a:ext cx="3177339" cy="1635803"/>
            </a:xfrm>
            <a:prstGeom prst="cloudCallout">
              <a:avLst>
                <a:gd name="adj1" fmla="val -74405"/>
                <a:gd name="adj2" fmla="val -54566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25374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Where would 45 go on this line?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BAF9A443-2931-44A7-AF23-FFDDE55A506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308" t="7868" r="20201" b="6886"/>
            <a:stretch/>
          </p:blipFill>
          <p:spPr>
            <a:xfrm>
              <a:off x="7268077" y="3482859"/>
              <a:ext cx="329071" cy="713873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50714E-BC81-47BD-BF7A-CFEA3B1F50E0}"/>
              </a:ext>
            </a:extLst>
          </p:cNvPr>
          <p:cNvGrpSpPr/>
          <p:nvPr/>
        </p:nvGrpSpPr>
        <p:grpSpPr>
          <a:xfrm>
            <a:off x="3749019" y="579824"/>
            <a:ext cx="737932" cy="815096"/>
            <a:chOff x="6208297" y="3763137"/>
            <a:chExt cx="737932" cy="81509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178DC09-B6B1-45E4-B069-768B4BD62594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F9ECACB-DAA3-4B8E-BF50-27B02E7729B0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45</a:t>
              </a:r>
            </a:p>
          </p:txBody>
        </p:sp>
      </p:grp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27CA5096-5E87-453E-9393-EE5CF88A922F}"/>
              </a:ext>
            </a:extLst>
          </p:cNvPr>
          <p:cNvSpPr/>
          <p:nvPr/>
        </p:nvSpPr>
        <p:spPr>
          <a:xfrm>
            <a:off x="333375" y="4417246"/>
            <a:ext cx="4572033" cy="1680755"/>
          </a:xfrm>
          <a:prstGeom prst="flowChartTerminator">
            <a:avLst/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So, 45 is in the middle of 40 and 50.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We need a rule for rounding numbers that sit </a:t>
            </a:r>
            <a:r>
              <a:rPr lang="en-GB" b="1" u="sng" dirty="0">
                <a:solidFill>
                  <a:srgbClr val="C00000"/>
                </a:solidFill>
                <a:latin typeface="Myriad Pro Light" panose="020B0603030403020204"/>
              </a:rPr>
              <a:t>half-way</a:t>
            </a:r>
            <a:r>
              <a:rPr lang="en-GB" b="1" u="sng" dirty="0">
                <a:solidFill>
                  <a:srgbClr val="253746"/>
                </a:solidFill>
                <a:latin typeface="Myriad Pro Light" panose="020B0603030403020204"/>
              </a:rPr>
              <a:t>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between the target multiples.</a:t>
            </a: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59AB8877-F534-41B6-91BF-EB63CAF189A1}"/>
              </a:ext>
            </a:extLst>
          </p:cNvPr>
          <p:cNvSpPr/>
          <p:nvPr/>
        </p:nvSpPr>
        <p:spPr>
          <a:xfrm>
            <a:off x="4744987" y="4832682"/>
            <a:ext cx="3877645" cy="1090038"/>
          </a:xfrm>
          <a:prstGeom prst="flowChartTerminator">
            <a:avLst/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C00000"/>
                </a:solidFill>
                <a:latin typeface="Myriad Pro Light" panose="020B0603030403020204"/>
              </a:rPr>
              <a:t>We always round </a:t>
            </a:r>
            <a:r>
              <a:rPr lang="en-GB" b="1" u="sng" dirty="0">
                <a:solidFill>
                  <a:srgbClr val="C00000"/>
                </a:solidFill>
                <a:latin typeface="Myriad Pro Light" panose="020B0603030403020204"/>
              </a:rPr>
              <a:t>up.</a:t>
            </a:r>
            <a:endParaRPr lang="en-GB" b="1" dirty="0">
              <a:solidFill>
                <a:srgbClr val="C00000"/>
              </a:solidFill>
              <a:latin typeface="Myriad Pro Light" panose="020B0603030403020204"/>
            </a:endParaRP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/>
              </a:rPr>
              <a:t>45 rounded to the nearest 10 is 50.</a:t>
            </a:r>
            <a:endParaRPr lang="en-GB" b="1" u="sng" dirty="0">
              <a:solidFill>
                <a:srgbClr val="253746"/>
              </a:solidFill>
              <a:latin typeface="Myriad Pro Light" panose="020B060303040302020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8A000A7-2470-44C9-9C41-32A84AE76207}"/>
              </a:ext>
            </a:extLst>
          </p:cNvPr>
          <p:cNvGrpSpPr/>
          <p:nvPr/>
        </p:nvGrpSpPr>
        <p:grpSpPr>
          <a:xfrm>
            <a:off x="4186990" y="2387444"/>
            <a:ext cx="4222966" cy="2029802"/>
            <a:chOff x="4186990" y="2387444"/>
            <a:chExt cx="4222966" cy="2029802"/>
          </a:xfrm>
        </p:grpSpPr>
        <p:sp>
          <p:nvSpPr>
            <p:cNvPr id="16" name="Cloud 15">
              <a:extLst>
                <a:ext uri="{FF2B5EF4-FFF2-40B4-BE49-F238E27FC236}">
                  <a16:creationId xmlns:a16="http://schemas.microsoft.com/office/drawing/2014/main" id="{7BC17A5E-E0AE-4A04-AB00-8F81B8B68B4D}"/>
                </a:ext>
              </a:extLst>
            </p:cNvPr>
            <p:cNvSpPr/>
            <p:nvPr/>
          </p:nvSpPr>
          <p:spPr>
            <a:xfrm>
              <a:off x="4186990" y="2473242"/>
              <a:ext cx="3593431" cy="1944004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Myriad Pro Light" panose="020B0603030403020204" pitchFamily="34" charset="0"/>
                </a:rPr>
                <a:t>Talk to your partner.</a:t>
              </a:r>
            </a:p>
            <a:p>
              <a:pPr algn="ctr"/>
              <a:r>
                <a:rPr lang="en-GB" b="1" dirty="0">
                  <a:solidFill>
                    <a:schemeClr val="bg2">
                      <a:lumMod val="25000"/>
                    </a:schemeClr>
                  </a:solidFill>
                  <a:latin typeface="Myriad Pro Light" panose="020B0603030403020204" pitchFamily="34" charset="0"/>
                </a:rPr>
                <a:t>What is 45 rounded to the nearest 10?</a:t>
              </a: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5FC53B4C-4770-4770-8369-1A2644C3318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22965" y="2387444"/>
              <a:ext cx="1686991" cy="1182909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51239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/>
              <a:t>Year 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B58981-7BCD-4183-BEB8-EB7482B411D8}"/>
              </a:ext>
            </a:extLst>
          </p:cNvPr>
          <p:cNvSpPr/>
          <p:nvPr/>
        </p:nvSpPr>
        <p:spPr>
          <a:xfrm>
            <a:off x="32658" y="125499"/>
            <a:ext cx="6270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EA7600"/>
              </a:buClr>
              <a:buSzPct val="120000"/>
            </a:pPr>
            <a:r>
              <a:rPr lang="en-GB" b="1" dirty="0">
                <a:solidFill>
                  <a:srgbClr val="253746"/>
                </a:solidFill>
              </a:rPr>
              <a:t>Day 3: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</a:rPr>
              <a:t>Round 2-digit numbers to nearest multiple of 10.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53D030-39C7-44A8-BFDF-4A577AF2A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14" y="904946"/>
            <a:ext cx="8776300" cy="12683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4554315E-1CB5-419C-9F7F-D449BB365BDA}"/>
              </a:ext>
            </a:extLst>
          </p:cNvPr>
          <p:cNvGrpSpPr/>
          <p:nvPr/>
        </p:nvGrpSpPr>
        <p:grpSpPr>
          <a:xfrm>
            <a:off x="2048761" y="572288"/>
            <a:ext cx="737932" cy="815096"/>
            <a:chOff x="6208297" y="3763137"/>
            <a:chExt cx="737932" cy="815096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D72732C-694D-4E4F-9E97-A37EB41B615A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3EFD6A2-C956-4A40-93E1-9A25B79B01A4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25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B018314-74B4-4DB3-8322-85A1AA7F860B}"/>
              </a:ext>
            </a:extLst>
          </p:cNvPr>
          <p:cNvGrpSpPr/>
          <p:nvPr/>
        </p:nvGrpSpPr>
        <p:grpSpPr>
          <a:xfrm>
            <a:off x="6301554" y="569451"/>
            <a:ext cx="737932" cy="815096"/>
            <a:chOff x="6208297" y="3763137"/>
            <a:chExt cx="737932" cy="815096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7BE85F6F-1AE8-4CAE-9061-103A6B5F5BE9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C3AE300-75E0-4F94-8855-E80366CFD054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75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D2C4BEF-B837-414F-801A-BA8455ABEF2E}"/>
              </a:ext>
            </a:extLst>
          </p:cNvPr>
          <p:cNvGrpSpPr/>
          <p:nvPr/>
        </p:nvGrpSpPr>
        <p:grpSpPr>
          <a:xfrm>
            <a:off x="8006332" y="566155"/>
            <a:ext cx="737932" cy="815096"/>
            <a:chOff x="6208297" y="3763137"/>
            <a:chExt cx="737932" cy="815096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3248352-5890-4675-90DA-5CB97975D12D}"/>
                </a:ext>
              </a:extLst>
            </p:cNvPr>
            <p:cNvCxnSpPr>
              <a:cxnSpLocks/>
            </p:cNvCxnSpPr>
            <p:nvPr/>
          </p:nvCxnSpPr>
          <p:spPr>
            <a:xfrm>
              <a:off x="6542174" y="4191713"/>
              <a:ext cx="0" cy="38652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2814660-69C6-4334-8F56-ED2D253751C0}"/>
                </a:ext>
              </a:extLst>
            </p:cNvPr>
            <p:cNvSpPr txBox="1"/>
            <p:nvPr/>
          </p:nvSpPr>
          <p:spPr>
            <a:xfrm>
              <a:off x="6208297" y="3763137"/>
              <a:ext cx="7379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>
                  <a:solidFill>
                    <a:srgbClr val="C00000"/>
                  </a:solidFill>
                </a:rPr>
                <a:t>95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56B9D15-4F4B-4E1B-A554-FF8741D71C51}"/>
              </a:ext>
            </a:extLst>
          </p:cNvPr>
          <p:cNvGrpSpPr/>
          <p:nvPr/>
        </p:nvGrpSpPr>
        <p:grpSpPr>
          <a:xfrm>
            <a:off x="243227" y="2640405"/>
            <a:ext cx="3361580" cy="1702995"/>
            <a:chOff x="243227" y="2640405"/>
            <a:chExt cx="3361580" cy="1702995"/>
          </a:xfrm>
        </p:grpSpPr>
        <p:sp>
          <p:nvSpPr>
            <p:cNvPr id="24" name="Speech Bubble: Rectangle with Corners Rounded 10">
              <a:extLst>
                <a:ext uri="{FF2B5EF4-FFF2-40B4-BE49-F238E27FC236}">
                  <a16:creationId xmlns:a16="http://schemas.microsoft.com/office/drawing/2014/main" id="{98A389E3-C033-4692-9FEB-14A36C73D255}"/>
                </a:ext>
              </a:extLst>
            </p:cNvPr>
            <p:cNvSpPr/>
            <p:nvPr/>
          </p:nvSpPr>
          <p:spPr>
            <a:xfrm>
              <a:off x="243227" y="2831778"/>
              <a:ext cx="3169035" cy="1511622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What is 25 rounded to the nearest 10?</a:t>
              </a: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21BEAB0-55E0-4D39-A433-40B1131AD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2705" y="2640405"/>
              <a:ext cx="1042102" cy="1042102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6" name="Speech Bubble: Rectangle with Corners Rounded 10">
            <a:extLst>
              <a:ext uri="{FF2B5EF4-FFF2-40B4-BE49-F238E27FC236}">
                <a16:creationId xmlns:a16="http://schemas.microsoft.com/office/drawing/2014/main" id="{382F1205-157B-45C4-A045-DD48CAAC6EB6}"/>
              </a:ext>
            </a:extLst>
          </p:cNvPr>
          <p:cNvSpPr/>
          <p:nvPr/>
        </p:nvSpPr>
        <p:spPr>
          <a:xfrm>
            <a:off x="2562705" y="3665971"/>
            <a:ext cx="3169035" cy="151162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is 75 rounded to the nearest 10?</a:t>
            </a:r>
          </a:p>
        </p:txBody>
      </p:sp>
      <p:sp>
        <p:nvSpPr>
          <p:cNvPr id="27" name="Speech Bubble: Rectangle with Corners Rounded 10">
            <a:extLst>
              <a:ext uri="{FF2B5EF4-FFF2-40B4-BE49-F238E27FC236}">
                <a16:creationId xmlns:a16="http://schemas.microsoft.com/office/drawing/2014/main" id="{98F6B22E-739D-4FA3-834A-2597D94C07C8}"/>
              </a:ext>
            </a:extLst>
          </p:cNvPr>
          <p:cNvSpPr/>
          <p:nvPr/>
        </p:nvSpPr>
        <p:spPr>
          <a:xfrm>
            <a:off x="5263252" y="4092009"/>
            <a:ext cx="3169035" cy="1511622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What is 95 rounded to the nearest 10?</a:t>
            </a:r>
          </a:p>
        </p:txBody>
      </p:sp>
    </p:spTree>
    <p:extLst>
      <p:ext uri="{BB962C8B-B14F-4D97-AF65-F5344CB8AC3E}">
        <p14:creationId xmlns:p14="http://schemas.microsoft.com/office/powerpoint/2010/main" val="2938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3612</TotalTime>
  <Words>906</Words>
  <Application>Microsoft Office PowerPoint</Application>
  <PresentationFormat>On-screen Show (4:3)</PresentationFormat>
  <Paragraphs>116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305</cp:revision>
  <dcterms:created xsi:type="dcterms:W3CDTF">2018-09-13T11:08:58Z</dcterms:created>
  <dcterms:modified xsi:type="dcterms:W3CDTF">2024-12-09T09:41:19Z</dcterms:modified>
</cp:coreProperties>
</file>