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61" r:id="rId39"/>
    <p:sldId id="26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2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38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445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4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0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3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55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4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40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97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8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505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32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54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3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9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48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76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7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0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0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144B7-8E3A-4FE1-8ADE-D7AEE644AEF1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9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6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Electrical quantities (1)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07975" y="548680"/>
            <a:ext cx="426402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Static Electricity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61048"/>
            <a:ext cx="2845172" cy="284517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923928" y="1988840"/>
            <a:ext cx="2952328" cy="2520280"/>
          </a:xfrm>
          <a:prstGeom prst="wedgeEllipseCallout">
            <a:avLst>
              <a:gd name="adj1" fmla="val 63003"/>
              <a:gd name="adj2" fmla="val 521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Only electrons move, never the positive charges!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55575" y="1628800"/>
            <a:ext cx="3048273" cy="2616669"/>
          </a:xfrm>
          <a:custGeom>
            <a:avLst/>
            <a:gdLst>
              <a:gd name="connsiteX0" fmla="*/ 904775 w 2454442"/>
              <a:gd name="connsiteY0" fmla="*/ 981777 h 1964125"/>
              <a:gd name="connsiteX1" fmla="*/ 904775 w 2454442"/>
              <a:gd name="connsiteY1" fmla="*/ 981777 h 1964125"/>
              <a:gd name="connsiteX2" fmla="*/ 827773 w 2454442"/>
              <a:gd name="connsiteY2" fmla="*/ 1020278 h 1964125"/>
              <a:gd name="connsiteX3" fmla="*/ 798897 w 2454442"/>
              <a:gd name="connsiteY3" fmla="*/ 1039529 h 1964125"/>
              <a:gd name="connsiteX4" fmla="*/ 731520 w 2454442"/>
              <a:gd name="connsiteY4" fmla="*/ 1049154 h 1964125"/>
              <a:gd name="connsiteX5" fmla="*/ 375385 w 2454442"/>
              <a:gd name="connsiteY5" fmla="*/ 1068405 h 1964125"/>
              <a:gd name="connsiteX6" fmla="*/ 298383 w 2454442"/>
              <a:gd name="connsiteY6" fmla="*/ 1087655 h 1964125"/>
              <a:gd name="connsiteX7" fmla="*/ 269507 w 2454442"/>
              <a:gd name="connsiteY7" fmla="*/ 1106906 h 1964125"/>
              <a:gd name="connsiteX8" fmla="*/ 211756 w 2454442"/>
              <a:gd name="connsiteY8" fmla="*/ 1126156 h 1964125"/>
              <a:gd name="connsiteX9" fmla="*/ 154004 w 2454442"/>
              <a:gd name="connsiteY9" fmla="*/ 1164657 h 1964125"/>
              <a:gd name="connsiteX10" fmla="*/ 134754 w 2454442"/>
              <a:gd name="connsiteY10" fmla="*/ 1193533 h 1964125"/>
              <a:gd name="connsiteX11" fmla="*/ 96253 w 2454442"/>
              <a:gd name="connsiteY11" fmla="*/ 1222409 h 1964125"/>
              <a:gd name="connsiteX12" fmla="*/ 48126 w 2454442"/>
              <a:gd name="connsiteY12" fmla="*/ 1280160 h 1964125"/>
              <a:gd name="connsiteX13" fmla="*/ 9625 w 2454442"/>
              <a:gd name="connsiteY13" fmla="*/ 1376413 h 1964125"/>
              <a:gd name="connsiteX14" fmla="*/ 0 w 2454442"/>
              <a:gd name="connsiteY14" fmla="*/ 1405289 h 1964125"/>
              <a:gd name="connsiteX15" fmla="*/ 86627 w 2454442"/>
              <a:gd name="connsiteY15" fmla="*/ 1530417 h 1964125"/>
              <a:gd name="connsiteX16" fmla="*/ 134754 w 2454442"/>
              <a:gd name="connsiteY16" fmla="*/ 1520792 h 1964125"/>
              <a:gd name="connsiteX17" fmla="*/ 308008 w 2454442"/>
              <a:gd name="connsiteY17" fmla="*/ 1568918 h 1964125"/>
              <a:gd name="connsiteX18" fmla="*/ 327259 w 2454442"/>
              <a:gd name="connsiteY18" fmla="*/ 1597794 h 1964125"/>
              <a:gd name="connsiteX19" fmla="*/ 365760 w 2454442"/>
              <a:gd name="connsiteY19" fmla="*/ 1655546 h 1964125"/>
              <a:gd name="connsiteX20" fmla="*/ 385011 w 2454442"/>
              <a:gd name="connsiteY20" fmla="*/ 1684421 h 1964125"/>
              <a:gd name="connsiteX21" fmla="*/ 404261 w 2454442"/>
              <a:gd name="connsiteY21" fmla="*/ 1722923 h 1964125"/>
              <a:gd name="connsiteX22" fmla="*/ 433137 w 2454442"/>
              <a:gd name="connsiteY22" fmla="*/ 1742173 h 1964125"/>
              <a:gd name="connsiteX23" fmla="*/ 500514 w 2454442"/>
              <a:gd name="connsiteY23" fmla="*/ 1809550 h 1964125"/>
              <a:gd name="connsiteX24" fmla="*/ 529390 w 2454442"/>
              <a:gd name="connsiteY24" fmla="*/ 1838426 h 1964125"/>
              <a:gd name="connsiteX25" fmla="*/ 587141 w 2454442"/>
              <a:gd name="connsiteY25" fmla="*/ 1876927 h 1964125"/>
              <a:gd name="connsiteX26" fmla="*/ 616017 w 2454442"/>
              <a:gd name="connsiteY26" fmla="*/ 1915428 h 1964125"/>
              <a:gd name="connsiteX27" fmla="*/ 673768 w 2454442"/>
              <a:gd name="connsiteY27" fmla="*/ 1934678 h 1964125"/>
              <a:gd name="connsiteX28" fmla="*/ 789272 w 2454442"/>
              <a:gd name="connsiteY28" fmla="*/ 1953929 h 1964125"/>
              <a:gd name="connsiteX29" fmla="*/ 827773 w 2454442"/>
              <a:gd name="connsiteY29" fmla="*/ 1963554 h 1964125"/>
              <a:gd name="connsiteX30" fmla="*/ 1020278 w 2454442"/>
              <a:gd name="connsiteY30" fmla="*/ 1944304 h 1964125"/>
              <a:gd name="connsiteX31" fmla="*/ 1058779 w 2454442"/>
              <a:gd name="connsiteY31" fmla="*/ 1896177 h 1964125"/>
              <a:gd name="connsiteX32" fmla="*/ 1106905 w 2454442"/>
              <a:gd name="connsiteY32" fmla="*/ 1828800 h 1964125"/>
              <a:gd name="connsiteX33" fmla="*/ 1116531 w 2454442"/>
              <a:gd name="connsiteY33" fmla="*/ 1799925 h 1964125"/>
              <a:gd name="connsiteX34" fmla="*/ 1155032 w 2454442"/>
              <a:gd name="connsiteY34" fmla="*/ 1732548 h 1964125"/>
              <a:gd name="connsiteX35" fmla="*/ 1183907 w 2454442"/>
              <a:gd name="connsiteY35" fmla="*/ 1665171 h 1964125"/>
              <a:gd name="connsiteX36" fmla="*/ 1203158 w 2454442"/>
              <a:gd name="connsiteY36" fmla="*/ 1636295 h 1964125"/>
              <a:gd name="connsiteX37" fmla="*/ 1232034 w 2454442"/>
              <a:gd name="connsiteY37" fmla="*/ 1626670 h 1964125"/>
              <a:gd name="connsiteX38" fmla="*/ 1328286 w 2454442"/>
              <a:gd name="connsiteY38" fmla="*/ 1597794 h 1964125"/>
              <a:gd name="connsiteX39" fmla="*/ 1357162 w 2454442"/>
              <a:gd name="connsiteY39" fmla="*/ 1588169 h 1964125"/>
              <a:gd name="connsiteX40" fmla="*/ 1414914 w 2454442"/>
              <a:gd name="connsiteY40" fmla="*/ 1530417 h 1964125"/>
              <a:gd name="connsiteX41" fmla="*/ 1453415 w 2454442"/>
              <a:gd name="connsiteY41" fmla="*/ 1472666 h 1964125"/>
              <a:gd name="connsiteX42" fmla="*/ 1520792 w 2454442"/>
              <a:gd name="connsiteY42" fmla="*/ 1443790 h 1964125"/>
              <a:gd name="connsiteX43" fmla="*/ 1559293 w 2454442"/>
              <a:gd name="connsiteY43" fmla="*/ 1434165 h 1964125"/>
              <a:gd name="connsiteX44" fmla="*/ 1944303 w 2454442"/>
              <a:gd name="connsiteY44" fmla="*/ 1424539 h 1964125"/>
              <a:gd name="connsiteX45" fmla="*/ 2011680 w 2454442"/>
              <a:gd name="connsiteY45" fmla="*/ 1395664 h 1964125"/>
              <a:gd name="connsiteX46" fmla="*/ 2050181 w 2454442"/>
              <a:gd name="connsiteY46" fmla="*/ 1386038 h 1964125"/>
              <a:gd name="connsiteX47" fmla="*/ 2146434 w 2454442"/>
              <a:gd name="connsiteY47" fmla="*/ 1347537 h 1964125"/>
              <a:gd name="connsiteX48" fmla="*/ 2204185 w 2454442"/>
              <a:gd name="connsiteY48" fmla="*/ 1309036 h 1964125"/>
              <a:gd name="connsiteX49" fmla="*/ 2242686 w 2454442"/>
              <a:gd name="connsiteY49" fmla="*/ 1251285 h 1964125"/>
              <a:gd name="connsiteX50" fmla="*/ 2319688 w 2454442"/>
              <a:gd name="connsiteY50" fmla="*/ 1193533 h 1964125"/>
              <a:gd name="connsiteX51" fmla="*/ 2358190 w 2454442"/>
              <a:gd name="connsiteY51" fmla="*/ 1135781 h 1964125"/>
              <a:gd name="connsiteX52" fmla="*/ 2377440 w 2454442"/>
              <a:gd name="connsiteY52" fmla="*/ 1106906 h 1964125"/>
              <a:gd name="connsiteX53" fmla="*/ 2415941 w 2454442"/>
              <a:gd name="connsiteY53" fmla="*/ 1020278 h 1964125"/>
              <a:gd name="connsiteX54" fmla="*/ 2435192 w 2454442"/>
              <a:gd name="connsiteY54" fmla="*/ 924026 h 1964125"/>
              <a:gd name="connsiteX55" fmla="*/ 2454442 w 2454442"/>
              <a:gd name="connsiteY55" fmla="*/ 866274 h 1964125"/>
              <a:gd name="connsiteX56" fmla="*/ 2435192 w 2454442"/>
              <a:gd name="connsiteY56" fmla="*/ 779647 h 1964125"/>
              <a:gd name="connsiteX57" fmla="*/ 2425566 w 2454442"/>
              <a:gd name="connsiteY57" fmla="*/ 750771 h 1964125"/>
              <a:gd name="connsiteX58" fmla="*/ 2396691 w 2454442"/>
              <a:gd name="connsiteY58" fmla="*/ 712270 h 1964125"/>
              <a:gd name="connsiteX59" fmla="*/ 2348564 w 2454442"/>
              <a:gd name="connsiteY59" fmla="*/ 625643 h 1964125"/>
              <a:gd name="connsiteX60" fmla="*/ 2329314 w 2454442"/>
              <a:gd name="connsiteY60" fmla="*/ 596767 h 1964125"/>
              <a:gd name="connsiteX61" fmla="*/ 2300438 w 2454442"/>
              <a:gd name="connsiteY61" fmla="*/ 577516 h 1964125"/>
              <a:gd name="connsiteX62" fmla="*/ 2213811 w 2454442"/>
              <a:gd name="connsiteY62" fmla="*/ 500514 h 1964125"/>
              <a:gd name="connsiteX63" fmla="*/ 2184935 w 2454442"/>
              <a:gd name="connsiteY63" fmla="*/ 490889 h 1964125"/>
              <a:gd name="connsiteX64" fmla="*/ 2136808 w 2454442"/>
              <a:gd name="connsiteY64" fmla="*/ 471638 h 1964125"/>
              <a:gd name="connsiteX65" fmla="*/ 2079057 w 2454442"/>
              <a:gd name="connsiteY65" fmla="*/ 452388 h 1964125"/>
              <a:gd name="connsiteX66" fmla="*/ 2050181 w 2454442"/>
              <a:gd name="connsiteY66" fmla="*/ 442763 h 1964125"/>
              <a:gd name="connsiteX67" fmla="*/ 2021305 w 2454442"/>
              <a:gd name="connsiteY67" fmla="*/ 433137 h 1964125"/>
              <a:gd name="connsiteX68" fmla="*/ 1982804 w 2454442"/>
              <a:gd name="connsiteY68" fmla="*/ 423512 h 1964125"/>
              <a:gd name="connsiteX69" fmla="*/ 1944303 w 2454442"/>
              <a:gd name="connsiteY69" fmla="*/ 404261 h 1964125"/>
              <a:gd name="connsiteX70" fmla="*/ 1886552 w 2454442"/>
              <a:gd name="connsiteY70" fmla="*/ 365760 h 1964125"/>
              <a:gd name="connsiteX71" fmla="*/ 1857676 w 2454442"/>
              <a:gd name="connsiteY71" fmla="*/ 356135 h 1964125"/>
              <a:gd name="connsiteX72" fmla="*/ 1780674 w 2454442"/>
              <a:gd name="connsiteY72" fmla="*/ 317634 h 1964125"/>
              <a:gd name="connsiteX73" fmla="*/ 1742173 w 2454442"/>
              <a:gd name="connsiteY73" fmla="*/ 298384 h 1964125"/>
              <a:gd name="connsiteX74" fmla="*/ 1713297 w 2454442"/>
              <a:gd name="connsiteY74" fmla="*/ 288758 h 1964125"/>
              <a:gd name="connsiteX75" fmla="*/ 1645920 w 2454442"/>
              <a:gd name="connsiteY75" fmla="*/ 250257 h 1964125"/>
              <a:gd name="connsiteX76" fmla="*/ 1588168 w 2454442"/>
              <a:gd name="connsiteY76" fmla="*/ 240632 h 1964125"/>
              <a:gd name="connsiteX77" fmla="*/ 1559293 w 2454442"/>
              <a:gd name="connsiteY77" fmla="*/ 221381 h 1964125"/>
              <a:gd name="connsiteX78" fmla="*/ 1472665 w 2454442"/>
              <a:gd name="connsiteY78" fmla="*/ 202131 h 1964125"/>
              <a:gd name="connsiteX79" fmla="*/ 1424539 w 2454442"/>
              <a:gd name="connsiteY79" fmla="*/ 192506 h 1964125"/>
              <a:gd name="connsiteX80" fmla="*/ 1395663 w 2454442"/>
              <a:gd name="connsiteY80" fmla="*/ 182880 h 1964125"/>
              <a:gd name="connsiteX81" fmla="*/ 1328286 w 2454442"/>
              <a:gd name="connsiteY81" fmla="*/ 173255 h 1964125"/>
              <a:gd name="connsiteX82" fmla="*/ 1251284 w 2454442"/>
              <a:gd name="connsiteY82" fmla="*/ 154005 h 1964125"/>
              <a:gd name="connsiteX83" fmla="*/ 1183907 w 2454442"/>
              <a:gd name="connsiteY83" fmla="*/ 134754 h 1964125"/>
              <a:gd name="connsiteX84" fmla="*/ 1145406 w 2454442"/>
              <a:gd name="connsiteY84" fmla="*/ 125129 h 1964125"/>
              <a:gd name="connsiteX85" fmla="*/ 1068404 w 2454442"/>
              <a:gd name="connsiteY85" fmla="*/ 96253 h 1964125"/>
              <a:gd name="connsiteX86" fmla="*/ 1039528 w 2454442"/>
              <a:gd name="connsiteY86" fmla="*/ 86628 h 1964125"/>
              <a:gd name="connsiteX87" fmla="*/ 962526 w 2454442"/>
              <a:gd name="connsiteY87" fmla="*/ 48127 h 1964125"/>
              <a:gd name="connsiteX88" fmla="*/ 904775 w 2454442"/>
              <a:gd name="connsiteY88" fmla="*/ 38501 h 1964125"/>
              <a:gd name="connsiteX89" fmla="*/ 856648 w 2454442"/>
              <a:gd name="connsiteY89" fmla="*/ 19251 h 1964125"/>
              <a:gd name="connsiteX90" fmla="*/ 798897 w 2454442"/>
              <a:gd name="connsiteY90" fmla="*/ 0 h 1964125"/>
              <a:gd name="connsiteX91" fmla="*/ 721895 w 2454442"/>
              <a:gd name="connsiteY91" fmla="*/ 38501 h 1964125"/>
              <a:gd name="connsiteX92" fmla="*/ 644893 w 2454442"/>
              <a:gd name="connsiteY92" fmla="*/ 67377 h 1964125"/>
              <a:gd name="connsiteX93" fmla="*/ 606392 w 2454442"/>
              <a:gd name="connsiteY93" fmla="*/ 96253 h 1964125"/>
              <a:gd name="connsiteX94" fmla="*/ 548640 w 2454442"/>
              <a:gd name="connsiteY94" fmla="*/ 154005 h 1964125"/>
              <a:gd name="connsiteX95" fmla="*/ 519764 w 2454442"/>
              <a:gd name="connsiteY95" fmla="*/ 221381 h 1964125"/>
              <a:gd name="connsiteX96" fmla="*/ 500514 w 2454442"/>
              <a:gd name="connsiteY96" fmla="*/ 279133 h 1964125"/>
              <a:gd name="connsiteX97" fmla="*/ 510139 w 2454442"/>
              <a:gd name="connsiteY97" fmla="*/ 413887 h 1964125"/>
              <a:gd name="connsiteX98" fmla="*/ 529390 w 2454442"/>
              <a:gd name="connsiteY98" fmla="*/ 442763 h 1964125"/>
              <a:gd name="connsiteX99" fmla="*/ 548640 w 2454442"/>
              <a:gd name="connsiteY99" fmla="*/ 481264 h 1964125"/>
              <a:gd name="connsiteX100" fmla="*/ 625642 w 2454442"/>
              <a:gd name="connsiteY100" fmla="*/ 567891 h 1964125"/>
              <a:gd name="connsiteX101" fmla="*/ 644893 w 2454442"/>
              <a:gd name="connsiteY101" fmla="*/ 596767 h 1964125"/>
              <a:gd name="connsiteX102" fmla="*/ 702644 w 2454442"/>
              <a:gd name="connsiteY102" fmla="*/ 644893 h 1964125"/>
              <a:gd name="connsiteX103" fmla="*/ 741145 w 2454442"/>
              <a:gd name="connsiteY103" fmla="*/ 693019 h 1964125"/>
              <a:gd name="connsiteX104" fmla="*/ 789272 w 2454442"/>
              <a:gd name="connsiteY104" fmla="*/ 741146 h 1964125"/>
              <a:gd name="connsiteX105" fmla="*/ 808522 w 2454442"/>
              <a:gd name="connsiteY105" fmla="*/ 770021 h 1964125"/>
              <a:gd name="connsiteX106" fmla="*/ 837398 w 2454442"/>
              <a:gd name="connsiteY106" fmla="*/ 798897 h 1964125"/>
              <a:gd name="connsiteX107" fmla="*/ 847023 w 2454442"/>
              <a:gd name="connsiteY107" fmla="*/ 827773 h 1964125"/>
              <a:gd name="connsiteX108" fmla="*/ 856648 w 2454442"/>
              <a:gd name="connsiteY108" fmla="*/ 904775 h 1964125"/>
              <a:gd name="connsiteX109" fmla="*/ 904775 w 2454442"/>
              <a:gd name="connsiteY109" fmla="*/ 981777 h 196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454442" h="1964125">
                <a:moveTo>
                  <a:pt x="904775" y="981777"/>
                </a:moveTo>
                <a:lnTo>
                  <a:pt x="904775" y="981777"/>
                </a:lnTo>
                <a:cubicBezTo>
                  <a:pt x="879108" y="994611"/>
                  <a:pt x="852966" y="1006536"/>
                  <a:pt x="827773" y="1020278"/>
                </a:cubicBezTo>
                <a:cubicBezTo>
                  <a:pt x="817617" y="1025818"/>
                  <a:pt x="809977" y="1036205"/>
                  <a:pt x="798897" y="1039529"/>
                </a:cubicBezTo>
                <a:cubicBezTo>
                  <a:pt x="777167" y="1046048"/>
                  <a:pt x="754082" y="1046779"/>
                  <a:pt x="731520" y="1049154"/>
                </a:cubicBezTo>
                <a:cubicBezTo>
                  <a:pt x="601716" y="1062817"/>
                  <a:pt x="518117" y="1062695"/>
                  <a:pt x="375385" y="1068405"/>
                </a:cubicBezTo>
                <a:cubicBezTo>
                  <a:pt x="349718" y="1074822"/>
                  <a:pt x="320397" y="1072979"/>
                  <a:pt x="298383" y="1087655"/>
                </a:cubicBezTo>
                <a:cubicBezTo>
                  <a:pt x="288758" y="1094072"/>
                  <a:pt x="280078" y="1102208"/>
                  <a:pt x="269507" y="1106906"/>
                </a:cubicBezTo>
                <a:cubicBezTo>
                  <a:pt x="250964" y="1115147"/>
                  <a:pt x="211756" y="1126156"/>
                  <a:pt x="211756" y="1126156"/>
                </a:cubicBezTo>
                <a:cubicBezTo>
                  <a:pt x="192505" y="1138990"/>
                  <a:pt x="166837" y="1145406"/>
                  <a:pt x="154004" y="1164657"/>
                </a:cubicBezTo>
                <a:cubicBezTo>
                  <a:pt x="147587" y="1174282"/>
                  <a:pt x="142934" y="1185353"/>
                  <a:pt x="134754" y="1193533"/>
                </a:cubicBezTo>
                <a:cubicBezTo>
                  <a:pt x="123411" y="1204877"/>
                  <a:pt x="108433" y="1211969"/>
                  <a:pt x="96253" y="1222409"/>
                </a:cubicBezTo>
                <a:cubicBezTo>
                  <a:pt x="73959" y="1241518"/>
                  <a:pt x="62383" y="1255211"/>
                  <a:pt x="48126" y="1280160"/>
                </a:cubicBezTo>
                <a:cubicBezTo>
                  <a:pt x="25468" y="1319810"/>
                  <a:pt x="25399" y="1329092"/>
                  <a:pt x="9625" y="1376413"/>
                </a:cubicBezTo>
                <a:lnTo>
                  <a:pt x="0" y="1405289"/>
                </a:lnTo>
                <a:cubicBezTo>
                  <a:pt x="11036" y="1559801"/>
                  <a:pt x="-34812" y="1549100"/>
                  <a:pt x="86627" y="1530417"/>
                </a:cubicBezTo>
                <a:cubicBezTo>
                  <a:pt x="102797" y="1527929"/>
                  <a:pt x="118712" y="1524000"/>
                  <a:pt x="134754" y="1520792"/>
                </a:cubicBezTo>
                <a:cubicBezTo>
                  <a:pt x="325521" y="1532715"/>
                  <a:pt x="259495" y="1484021"/>
                  <a:pt x="308008" y="1568918"/>
                </a:cubicBezTo>
                <a:cubicBezTo>
                  <a:pt x="313747" y="1578962"/>
                  <a:pt x="320842" y="1588169"/>
                  <a:pt x="327259" y="1597794"/>
                </a:cubicBezTo>
                <a:cubicBezTo>
                  <a:pt x="344173" y="1648539"/>
                  <a:pt x="325705" y="1607481"/>
                  <a:pt x="365760" y="1655546"/>
                </a:cubicBezTo>
                <a:cubicBezTo>
                  <a:pt x="373166" y="1664433"/>
                  <a:pt x="379272" y="1674377"/>
                  <a:pt x="385011" y="1684421"/>
                </a:cubicBezTo>
                <a:cubicBezTo>
                  <a:pt x="392130" y="1696879"/>
                  <a:pt x="395075" y="1711900"/>
                  <a:pt x="404261" y="1722923"/>
                </a:cubicBezTo>
                <a:cubicBezTo>
                  <a:pt x="411667" y="1731810"/>
                  <a:pt x="423512" y="1735756"/>
                  <a:pt x="433137" y="1742173"/>
                </a:cubicBezTo>
                <a:cubicBezTo>
                  <a:pt x="454916" y="1807512"/>
                  <a:pt x="423288" y="1732324"/>
                  <a:pt x="500514" y="1809550"/>
                </a:cubicBezTo>
                <a:cubicBezTo>
                  <a:pt x="510139" y="1819175"/>
                  <a:pt x="518645" y="1830069"/>
                  <a:pt x="529390" y="1838426"/>
                </a:cubicBezTo>
                <a:cubicBezTo>
                  <a:pt x="547652" y="1852630"/>
                  <a:pt x="573259" y="1858418"/>
                  <a:pt x="587141" y="1876927"/>
                </a:cubicBezTo>
                <a:cubicBezTo>
                  <a:pt x="596766" y="1889761"/>
                  <a:pt x="602669" y="1906529"/>
                  <a:pt x="616017" y="1915428"/>
                </a:cubicBezTo>
                <a:cubicBezTo>
                  <a:pt x="632901" y="1926684"/>
                  <a:pt x="654518" y="1928261"/>
                  <a:pt x="673768" y="1934678"/>
                </a:cubicBezTo>
                <a:cubicBezTo>
                  <a:pt x="730211" y="1953493"/>
                  <a:pt x="692546" y="1943182"/>
                  <a:pt x="789272" y="1953929"/>
                </a:cubicBezTo>
                <a:cubicBezTo>
                  <a:pt x="802106" y="1957137"/>
                  <a:pt x="814544" y="1963554"/>
                  <a:pt x="827773" y="1963554"/>
                </a:cubicBezTo>
                <a:cubicBezTo>
                  <a:pt x="970867" y="1963554"/>
                  <a:pt x="945262" y="1969308"/>
                  <a:pt x="1020278" y="1944304"/>
                </a:cubicBezTo>
                <a:cubicBezTo>
                  <a:pt x="1075073" y="1907774"/>
                  <a:pt x="1030168" y="1946246"/>
                  <a:pt x="1058779" y="1896177"/>
                </a:cubicBezTo>
                <a:cubicBezTo>
                  <a:pt x="1076234" y="1865631"/>
                  <a:pt x="1091998" y="1858614"/>
                  <a:pt x="1106905" y="1828800"/>
                </a:cubicBezTo>
                <a:cubicBezTo>
                  <a:pt x="1111442" y="1819725"/>
                  <a:pt x="1111994" y="1809000"/>
                  <a:pt x="1116531" y="1799925"/>
                </a:cubicBezTo>
                <a:cubicBezTo>
                  <a:pt x="1164851" y="1703287"/>
                  <a:pt x="1104422" y="1850637"/>
                  <a:pt x="1155032" y="1732548"/>
                </a:cubicBezTo>
                <a:cubicBezTo>
                  <a:pt x="1178173" y="1678553"/>
                  <a:pt x="1147422" y="1729019"/>
                  <a:pt x="1183907" y="1665171"/>
                </a:cubicBezTo>
                <a:cubicBezTo>
                  <a:pt x="1189646" y="1655127"/>
                  <a:pt x="1194125" y="1643522"/>
                  <a:pt x="1203158" y="1636295"/>
                </a:cubicBezTo>
                <a:cubicBezTo>
                  <a:pt x="1211081" y="1629957"/>
                  <a:pt x="1222278" y="1629457"/>
                  <a:pt x="1232034" y="1626670"/>
                </a:cubicBezTo>
                <a:cubicBezTo>
                  <a:pt x="1333855" y="1597579"/>
                  <a:pt x="1191054" y="1643538"/>
                  <a:pt x="1328286" y="1597794"/>
                </a:cubicBezTo>
                <a:lnTo>
                  <a:pt x="1357162" y="1588169"/>
                </a:lnTo>
                <a:cubicBezTo>
                  <a:pt x="1396157" y="1562172"/>
                  <a:pt x="1383574" y="1575188"/>
                  <a:pt x="1414914" y="1530417"/>
                </a:cubicBezTo>
                <a:cubicBezTo>
                  <a:pt x="1428182" y="1511463"/>
                  <a:pt x="1432722" y="1483013"/>
                  <a:pt x="1453415" y="1472666"/>
                </a:cubicBezTo>
                <a:cubicBezTo>
                  <a:pt x="1487640" y="1455553"/>
                  <a:pt x="1487744" y="1453232"/>
                  <a:pt x="1520792" y="1443790"/>
                </a:cubicBezTo>
                <a:cubicBezTo>
                  <a:pt x="1533512" y="1440156"/>
                  <a:pt x="1546078" y="1434766"/>
                  <a:pt x="1559293" y="1434165"/>
                </a:cubicBezTo>
                <a:cubicBezTo>
                  <a:pt x="1687537" y="1428336"/>
                  <a:pt x="1815966" y="1427748"/>
                  <a:pt x="1944303" y="1424539"/>
                </a:cubicBezTo>
                <a:cubicBezTo>
                  <a:pt x="1978530" y="1407426"/>
                  <a:pt x="1978631" y="1405107"/>
                  <a:pt x="2011680" y="1395664"/>
                </a:cubicBezTo>
                <a:cubicBezTo>
                  <a:pt x="2024400" y="1392030"/>
                  <a:pt x="2037898" y="1390951"/>
                  <a:pt x="2050181" y="1386038"/>
                </a:cubicBezTo>
                <a:cubicBezTo>
                  <a:pt x="2166154" y="1339649"/>
                  <a:pt x="2058540" y="1369512"/>
                  <a:pt x="2146434" y="1347537"/>
                </a:cubicBezTo>
                <a:cubicBezTo>
                  <a:pt x="2165684" y="1334703"/>
                  <a:pt x="2191351" y="1328286"/>
                  <a:pt x="2204185" y="1309036"/>
                </a:cubicBezTo>
                <a:cubicBezTo>
                  <a:pt x="2217019" y="1289786"/>
                  <a:pt x="2224177" y="1265167"/>
                  <a:pt x="2242686" y="1251285"/>
                </a:cubicBezTo>
                <a:cubicBezTo>
                  <a:pt x="2268353" y="1232034"/>
                  <a:pt x="2301891" y="1220229"/>
                  <a:pt x="2319688" y="1193533"/>
                </a:cubicBezTo>
                <a:lnTo>
                  <a:pt x="2358190" y="1135781"/>
                </a:lnTo>
                <a:lnTo>
                  <a:pt x="2377440" y="1106906"/>
                </a:lnTo>
                <a:cubicBezTo>
                  <a:pt x="2400349" y="1038180"/>
                  <a:pt x="2385435" y="1066038"/>
                  <a:pt x="2415941" y="1020278"/>
                </a:cubicBezTo>
                <a:cubicBezTo>
                  <a:pt x="2422447" y="981240"/>
                  <a:pt x="2424421" y="959931"/>
                  <a:pt x="2435192" y="924026"/>
                </a:cubicBezTo>
                <a:cubicBezTo>
                  <a:pt x="2441023" y="904590"/>
                  <a:pt x="2454442" y="866274"/>
                  <a:pt x="2454442" y="866274"/>
                </a:cubicBezTo>
                <a:cubicBezTo>
                  <a:pt x="2447827" y="833200"/>
                  <a:pt x="2444253" y="811359"/>
                  <a:pt x="2435192" y="779647"/>
                </a:cubicBezTo>
                <a:cubicBezTo>
                  <a:pt x="2432405" y="769891"/>
                  <a:pt x="2430600" y="759580"/>
                  <a:pt x="2425566" y="750771"/>
                </a:cubicBezTo>
                <a:cubicBezTo>
                  <a:pt x="2417607" y="736843"/>
                  <a:pt x="2406316" y="725104"/>
                  <a:pt x="2396691" y="712270"/>
                </a:cubicBezTo>
                <a:cubicBezTo>
                  <a:pt x="2379748" y="661444"/>
                  <a:pt x="2392694" y="691838"/>
                  <a:pt x="2348564" y="625643"/>
                </a:cubicBezTo>
                <a:cubicBezTo>
                  <a:pt x="2342147" y="616018"/>
                  <a:pt x="2338939" y="603184"/>
                  <a:pt x="2329314" y="596767"/>
                </a:cubicBezTo>
                <a:cubicBezTo>
                  <a:pt x="2319689" y="590350"/>
                  <a:pt x="2309084" y="585202"/>
                  <a:pt x="2300438" y="577516"/>
                </a:cubicBezTo>
                <a:cubicBezTo>
                  <a:pt x="2267650" y="548371"/>
                  <a:pt x="2251254" y="519236"/>
                  <a:pt x="2213811" y="500514"/>
                </a:cubicBezTo>
                <a:cubicBezTo>
                  <a:pt x="2204736" y="495977"/>
                  <a:pt x="2194435" y="494451"/>
                  <a:pt x="2184935" y="490889"/>
                </a:cubicBezTo>
                <a:cubicBezTo>
                  <a:pt x="2168757" y="484822"/>
                  <a:pt x="2153046" y="477543"/>
                  <a:pt x="2136808" y="471638"/>
                </a:cubicBezTo>
                <a:cubicBezTo>
                  <a:pt x="2117738" y="464704"/>
                  <a:pt x="2098307" y="458805"/>
                  <a:pt x="2079057" y="452388"/>
                </a:cubicBezTo>
                <a:lnTo>
                  <a:pt x="2050181" y="442763"/>
                </a:lnTo>
                <a:cubicBezTo>
                  <a:pt x="2040556" y="439554"/>
                  <a:pt x="2031148" y="435598"/>
                  <a:pt x="2021305" y="433137"/>
                </a:cubicBezTo>
                <a:lnTo>
                  <a:pt x="1982804" y="423512"/>
                </a:lnTo>
                <a:cubicBezTo>
                  <a:pt x="1969970" y="417095"/>
                  <a:pt x="1956607" y="411643"/>
                  <a:pt x="1944303" y="404261"/>
                </a:cubicBezTo>
                <a:cubicBezTo>
                  <a:pt x="1924464" y="392357"/>
                  <a:pt x="1906777" y="376996"/>
                  <a:pt x="1886552" y="365760"/>
                </a:cubicBezTo>
                <a:cubicBezTo>
                  <a:pt x="1877683" y="360833"/>
                  <a:pt x="1866913" y="360333"/>
                  <a:pt x="1857676" y="356135"/>
                </a:cubicBezTo>
                <a:cubicBezTo>
                  <a:pt x="1831551" y="344260"/>
                  <a:pt x="1806341" y="330468"/>
                  <a:pt x="1780674" y="317634"/>
                </a:cubicBezTo>
                <a:cubicBezTo>
                  <a:pt x="1767840" y="311217"/>
                  <a:pt x="1755785" y="302922"/>
                  <a:pt x="1742173" y="298384"/>
                </a:cubicBezTo>
                <a:cubicBezTo>
                  <a:pt x="1732548" y="295175"/>
                  <a:pt x="1722372" y="293295"/>
                  <a:pt x="1713297" y="288758"/>
                </a:cubicBezTo>
                <a:cubicBezTo>
                  <a:pt x="1677859" y="271039"/>
                  <a:pt x="1688099" y="262911"/>
                  <a:pt x="1645920" y="250257"/>
                </a:cubicBezTo>
                <a:cubicBezTo>
                  <a:pt x="1627227" y="244649"/>
                  <a:pt x="1607419" y="243840"/>
                  <a:pt x="1588168" y="240632"/>
                </a:cubicBezTo>
                <a:cubicBezTo>
                  <a:pt x="1578543" y="234215"/>
                  <a:pt x="1569640" y="226554"/>
                  <a:pt x="1559293" y="221381"/>
                </a:cubicBezTo>
                <a:cubicBezTo>
                  <a:pt x="1535050" y="209260"/>
                  <a:pt x="1495898" y="206355"/>
                  <a:pt x="1472665" y="202131"/>
                </a:cubicBezTo>
                <a:cubicBezTo>
                  <a:pt x="1456569" y="199205"/>
                  <a:pt x="1440410" y="196474"/>
                  <a:pt x="1424539" y="192506"/>
                </a:cubicBezTo>
                <a:cubicBezTo>
                  <a:pt x="1414696" y="190045"/>
                  <a:pt x="1405612" y="184870"/>
                  <a:pt x="1395663" y="182880"/>
                </a:cubicBezTo>
                <a:cubicBezTo>
                  <a:pt x="1373417" y="178431"/>
                  <a:pt x="1350664" y="176985"/>
                  <a:pt x="1328286" y="173255"/>
                </a:cubicBezTo>
                <a:cubicBezTo>
                  <a:pt x="1266840" y="163014"/>
                  <a:pt x="1297771" y="167951"/>
                  <a:pt x="1251284" y="154005"/>
                </a:cubicBezTo>
                <a:cubicBezTo>
                  <a:pt x="1228911" y="147293"/>
                  <a:pt x="1206442" y="140900"/>
                  <a:pt x="1183907" y="134754"/>
                </a:cubicBezTo>
                <a:cubicBezTo>
                  <a:pt x="1171145" y="131273"/>
                  <a:pt x="1158126" y="128763"/>
                  <a:pt x="1145406" y="125129"/>
                </a:cubicBezTo>
                <a:cubicBezTo>
                  <a:pt x="1114820" y="116390"/>
                  <a:pt x="1100951" y="108458"/>
                  <a:pt x="1068404" y="96253"/>
                </a:cubicBezTo>
                <a:cubicBezTo>
                  <a:pt x="1058904" y="92691"/>
                  <a:pt x="1049153" y="89836"/>
                  <a:pt x="1039528" y="86628"/>
                </a:cubicBezTo>
                <a:cubicBezTo>
                  <a:pt x="1009008" y="66280"/>
                  <a:pt x="1002379" y="58996"/>
                  <a:pt x="962526" y="48127"/>
                </a:cubicBezTo>
                <a:cubicBezTo>
                  <a:pt x="943698" y="42992"/>
                  <a:pt x="924025" y="41710"/>
                  <a:pt x="904775" y="38501"/>
                </a:cubicBezTo>
                <a:cubicBezTo>
                  <a:pt x="888733" y="32084"/>
                  <a:pt x="872886" y="25156"/>
                  <a:pt x="856648" y="19251"/>
                </a:cubicBezTo>
                <a:cubicBezTo>
                  <a:pt x="837578" y="12316"/>
                  <a:pt x="798897" y="0"/>
                  <a:pt x="798897" y="0"/>
                </a:cubicBezTo>
                <a:cubicBezTo>
                  <a:pt x="733780" y="21707"/>
                  <a:pt x="812820" y="-6961"/>
                  <a:pt x="721895" y="38501"/>
                </a:cubicBezTo>
                <a:cubicBezTo>
                  <a:pt x="698874" y="50011"/>
                  <a:pt x="669886" y="59046"/>
                  <a:pt x="644893" y="67377"/>
                </a:cubicBezTo>
                <a:cubicBezTo>
                  <a:pt x="632059" y="77002"/>
                  <a:pt x="618316" y="85521"/>
                  <a:pt x="606392" y="96253"/>
                </a:cubicBezTo>
                <a:cubicBezTo>
                  <a:pt x="586156" y="114465"/>
                  <a:pt x="548640" y="154005"/>
                  <a:pt x="548640" y="154005"/>
                </a:cubicBezTo>
                <a:cubicBezTo>
                  <a:pt x="517655" y="246961"/>
                  <a:pt x="567344" y="102429"/>
                  <a:pt x="519764" y="221381"/>
                </a:cubicBezTo>
                <a:cubicBezTo>
                  <a:pt x="512228" y="240222"/>
                  <a:pt x="500514" y="279133"/>
                  <a:pt x="500514" y="279133"/>
                </a:cubicBezTo>
                <a:cubicBezTo>
                  <a:pt x="503722" y="324051"/>
                  <a:pt x="502313" y="369540"/>
                  <a:pt x="510139" y="413887"/>
                </a:cubicBezTo>
                <a:cubicBezTo>
                  <a:pt x="512149" y="425279"/>
                  <a:pt x="523651" y="432719"/>
                  <a:pt x="529390" y="442763"/>
                </a:cubicBezTo>
                <a:cubicBezTo>
                  <a:pt x="536509" y="455221"/>
                  <a:pt x="541258" y="468960"/>
                  <a:pt x="548640" y="481264"/>
                </a:cubicBezTo>
                <a:cubicBezTo>
                  <a:pt x="615020" y="591898"/>
                  <a:pt x="555472" y="497721"/>
                  <a:pt x="625642" y="567891"/>
                </a:cubicBezTo>
                <a:cubicBezTo>
                  <a:pt x="633822" y="576071"/>
                  <a:pt x="637487" y="587880"/>
                  <a:pt x="644893" y="596767"/>
                </a:cubicBezTo>
                <a:cubicBezTo>
                  <a:pt x="668054" y="624561"/>
                  <a:pt x="674249" y="625964"/>
                  <a:pt x="702644" y="644893"/>
                </a:cubicBezTo>
                <a:cubicBezTo>
                  <a:pt x="721384" y="701109"/>
                  <a:pt x="697608" y="649482"/>
                  <a:pt x="741145" y="693019"/>
                </a:cubicBezTo>
                <a:cubicBezTo>
                  <a:pt x="805314" y="757188"/>
                  <a:pt x="712269" y="689810"/>
                  <a:pt x="789272" y="741146"/>
                </a:cubicBezTo>
                <a:cubicBezTo>
                  <a:pt x="795689" y="750771"/>
                  <a:pt x="801116" y="761134"/>
                  <a:pt x="808522" y="770021"/>
                </a:cubicBezTo>
                <a:cubicBezTo>
                  <a:pt x="817236" y="780478"/>
                  <a:pt x="829847" y="787571"/>
                  <a:pt x="837398" y="798897"/>
                </a:cubicBezTo>
                <a:cubicBezTo>
                  <a:pt x="843026" y="807339"/>
                  <a:pt x="843815" y="818148"/>
                  <a:pt x="847023" y="827773"/>
                </a:cubicBezTo>
                <a:cubicBezTo>
                  <a:pt x="850231" y="853440"/>
                  <a:pt x="851228" y="879482"/>
                  <a:pt x="856648" y="904775"/>
                </a:cubicBezTo>
                <a:cubicBezTo>
                  <a:pt x="864718" y="942433"/>
                  <a:pt x="896754" y="968943"/>
                  <a:pt x="904775" y="981777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1364494">
            <a:off x="2378203" y="3491364"/>
            <a:ext cx="365883" cy="2880320"/>
            <a:chOff x="5254065" y="1988840"/>
            <a:chExt cx="365883" cy="2880320"/>
          </a:xfrm>
        </p:grpSpPr>
        <p:sp>
          <p:nvSpPr>
            <p:cNvPr id="8" name="Can 7"/>
            <p:cNvSpPr/>
            <p:nvPr/>
          </p:nvSpPr>
          <p:spPr>
            <a:xfrm>
              <a:off x="5292080" y="1988840"/>
              <a:ext cx="288032" cy="288032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6076" y="2025263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57455" y="284657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4065" y="322048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455" y="371703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7455" y="418349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9908" y="247005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9711" y="6336888"/>
            <a:ext cx="108012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Perspex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102" y="356866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9671" y="31366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42209" y="284422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13656" y="260563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8857" y="227428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062" y="313743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48832" y="247448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-</a:t>
            </a:r>
          </a:p>
        </p:txBody>
      </p:sp>
      <p:cxnSp>
        <p:nvCxnSpPr>
          <p:cNvPr id="24" name="Straight Arrow Connector 23"/>
          <p:cNvCxnSpPr>
            <a:stCxn id="11" idx="1"/>
          </p:cNvCxnSpPr>
          <p:nvPr/>
        </p:nvCxnSpPr>
        <p:spPr>
          <a:xfrm flipH="1" flipV="1">
            <a:off x="1319671" y="3978662"/>
            <a:ext cx="1040330" cy="95949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575926" y="3503410"/>
            <a:ext cx="1040330" cy="95949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743840" y="2935666"/>
            <a:ext cx="1040330" cy="95949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8037" y="4636538"/>
            <a:ext cx="167327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dirty="0" smtClean="0">
                <a:latin typeface="Comic Sans MS" panose="030F0702030302020204" pitchFamily="66" charset="0"/>
              </a:rPr>
              <a:t> move from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rod </a:t>
            </a:r>
            <a:r>
              <a:rPr lang="en-GB" dirty="0" smtClean="0">
                <a:latin typeface="Comic Sans MS" panose="030F0702030302020204" pitchFamily="66" charset="0"/>
              </a:rPr>
              <a:t>onto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duster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25000" y="4866836"/>
            <a:ext cx="318716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rod becomes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positively charged</a:t>
            </a:r>
            <a:r>
              <a:rPr lang="en-GB" dirty="0" smtClean="0">
                <a:latin typeface="Comic Sans MS" panose="030F0702030302020204" pitchFamily="66" charset="0"/>
              </a:rPr>
              <a:t>, and the duster becomes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negatively charged.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07975" y="548680"/>
            <a:ext cx="426402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Static Electricity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61048"/>
            <a:ext cx="2845172" cy="284517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923928" y="1988840"/>
            <a:ext cx="2952328" cy="2520280"/>
          </a:xfrm>
          <a:prstGeom prst="wedgeEllipseCallout">
            <a:avLst>
              <a:gd name="adj1" fmla="val 63003"/>
              <a:gd name="adj2" fmla="val 521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Only electrons move, never the positive charges!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102" y="332656"/>
            <a:ext cx="1748222" cy="2604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155575" y="1628800"/>
            <a:ext cx="3048273" cy="2616669"/>
          </a:xfrm>
          <a:custGeom>
            <a:avLst/>
            <a:gdLst>
              <a:gd name="connsiteX0" fmla="*/ 904775 w 2454442"/>
              <a:gd name="connsiteY0" fmla="*/ 981777 h 1964125"/>
              <a:gd name="connsiteX1" fmla="*/ 904775 w 2454442"/>
              <a:gd name="connsiteY1" fmla="*/ 981777 h 1964125"/>
              <a:gd name="connsiteX2" fmla="*/ 827773 w 2454442"/>
              <a:gd name="connsiteY2" fmla="*/ 1020278 h 1964125"/>
              <a:gd name="connsiteX3" fmla="*/ 798897 w 2454442"/>
              <a:gd name="connsiteY3" fmla="*/ 1039529 h 1964125"/>
              <a:gd name="connsiteX4" fmla="*/ 731520 w 2454442"/>
              <a:gd name="connsiteY4" fmla="*/ 1049154 h 1964125"/>
              <a:gd name="connsiteX5" fmla="*/ 375385 w 2454442"/>
              <a:gd name="connsiteY5" fmla="*/ 1068405 h 1964125"/>
              <a:gd name="connsiteX6" fmla="*/ 298383 w 2454442"/>
              <a:gd name="connsiteY6" fmla="*/ 1087655 h 1964125"/>
              <a:gd name="connsiteX7" fmla="*/ 269507 w 2454442"/>
              <a:gd name="connsiteY7" fmla="*/ 1106906 h 1964125"/>
              <a:gd name="connsiteX8" fmla="*/ 211756 w 2454442"/>
              <a:gd name="connsiteY8" fmla="*/ 1126156 h 1964125"/>
              <a:gd name="connsiteX9" fmla="*/ 154004 w 2454442"/>
              <a:gd name="connsiteY9" fmla="*/ 1164657 h 1964125"/>
              <a:gd name="connsiteX10" fmla="*/ 134754 w 2454442"/>
              <a:gd name="connsiteY10" fmla="*/ 1193533 h 1964125"/>
              <a:gd name="connsiteX11" fmla="*/ 96253 w 2454442"/>
              <a:gd name="connsiteY11" fmla="*/ 1222409 h 1964125"/>
              <a:gd name="connsiteX12" fmla="*/ 48126 w 2454442"/>
              <a:gd name="connsiteY12" fmla="*/ 1280160 h 1964125"/>
              <a:gd name="connsiteX13" fmla="*/ 9625 w 2454442"/>
              <a:gd name="connsiteY13" fmla="*/ 1376413 h 1964125"/>
              <a:gd name="connsiteX14" fmla="*/ 0 w 2454442"/>
              <a:gd name="connsiteY14" fmla="*/ 1405289 h 1964125"/>
              <a:gd name="connsiteX15" fmla="*/ 86627 w 2454442"/>
              <a:gd name="connsiteY15" fmla="*/ 1530417 h 1964125"/>
              <a:gd name="connsiteX16" fmla="*/ 134754 w 2454442"/>
              <a:gd name="connsiteY16" fmla="*/ 1520792 h 1964125"/>
              <a:gd name="connsiteX17" fmla="*/ 308008 w 2454442"/>
              <a:gd name="connsiteY17" fmla="*/ 1568918 h 1964125"/>
              <a:gd name="connsiteX18" fmla="*/ 327259 w 2454442"/>
              <a:gd name="connsiteY18" fmla="*/ 1597794 h 1964125"/>
              <a:gd name="connsiteX19" fmla="*/ 365760 w 2454442"/>
              <a:gd name="connsiteY19" fmla="*/ 1655546 h 1964125"/>
              <a:gd name="connsiteX20" fmla="*/ 385011 w 2454442"/>
              <a:gd name="connsiteY20" fmla="*/ 1684421 h 1964125"/>
              <a:gd name="connsiteX21" fmla="*/ 404261 w 2454442"/>
              <a:gd name="connsiteY21" fmla="*/ 1722923 h 1964125"/>
              <a:gd name="connsiteX22" fmla="*/ 433137 w 2454442"/>
              <a:gd name="connsiteY22" fmla="*/ 1742173 h 1964125"/>
              <a:gd name="connsiteX23" fmla="*/ 500514 w 2454442"/>
              <a:gd name="connsiteY23" fmla="*/ 1809550 h 1964125"/>
              <a:gd name="connsiteX24" fmla="*/ 529390 w 2454442"/>
              <a:gd name="connsiteY24" fmla="*/ 1838426 h 1964125"/>
              <a:gd name="connsiteX25" fmla="*/ 587141 w 2454442"/>
              <a:gd name="connsiteY25" fmla="*/ 1876927 h 1964125"/>
              <a:gd name="connsiteX26" fmla="*/ 616017 w 2454442"/>
              <a:gd name="connsiteY26" fmla="*/ 1915428 h 1964125"/>
              <a:gd name="connsiteX27" fmla="*/ 673768 w 2454442"/>
              <a:gd name="connsiteY27" fmla="*/ 1934678 h 1964125"/>
              <a:gd name="connsiteX28" fmla="*/ 789272 w 2454442"/>
              <a:gd name="connsiteY28" fmla="*/ 1953929 h 1964125"/>
              <a:gd name="connsiteX29" fmla="*/ 827773 w 2454442"/>
              <a:gd name="connsiteY29" fmla="*/ 1963554 h 1964125"/>
              <a:gd name="connsiteX30" fmla="*/ 1020278 w 2454442"/>
              <a:gd name="connsiteY30" fmla="*/ 1944304 h 1964125"/>
              <a:gd name="connsiteX31" fmla="*/ 1058779 w 2454442"/>
              <a:gd name="connsiteY31" fmla="*/ 1896177 h 1964125"/>
              <a:gd name="connsiteX32" fmla="*/ 1106905 w 2454442"/>
              <a:gd name="connsiteY32" fmla="*/ 1828800 h 1964125"/>
              <a:gd name="connsiteX33" fmla="*/ 1116531 w 2454442"/>
              <a:gd name="connsiteY33" fmla="*/ 1799925 h 1964125"/>
              <a:gd name="connsiteX34" fmla="*/ 1155032 w 2454442"/>
              <a:gd name="connsiteY34" fmla="*/ 1732548 h 1964125"/>
              <a:gd name="connsiteX35" fmla="*/ 1183907 w 2454442"/>
              <a:gd name="connsiteY35" fmla="*/ 1665171 h 1964125"/>
              <a:gd name="connsiteX36" fmla="*/ 1203158 w 2454442"/>
              <a:gd name="connsiteY36" fmla="*/ 1636295 h 1964125"/>
              <a:gd name="connsiteX37" fmla="*/ 1232034 w 2454442"/>
              <a:gd name="connsiteY37" fmla="*/ 1626670 h 1964125"/>
              <a:gd name="connsiteX38" fmla="*/ 1328286 w 2454442"/>
              <a:gd name="connsiteY38" fmla="*/ 1597794 h 1964125"/>
              <a:gd name="connsiteX39" fmla="*/ 1357162 w 2454442"/>
              <a:gd name="connsiteY39" fmla="*/ 1588169 h 1964125"/>
              <a:gd name="connsiteX40" fmla="*/ 1414914 w 2454442"/>
              <a:gd name="connsiteY40" fmla="*/ 1530417 h 1964125"/>
              <a:gd name="connsiteX41" fmla="*/ 1453415 w 2454442"/>
              <a:gd name="connsiteY41" fmla="*/ 1472666 h 1964125"/>
              <a:gd name="connsiteX42" fmla="*/ 1520792 w 2454442"/>
              <a:gd name="connsiteY42" fmla="*/ 1443790 h 1964125"/>
              <a:gd name="connsiteX43" fmla="*/ 1559293 w 2454442"/>
              <a:gd name="connsiteY43" fmla="*/ 1434165 h 1964125"/>
              <a:gd name="connsiteX44" fmla="*/ 1944303 w 2454442"/>
              <a:gd name="connsiteY44" fmla="*/ 1424539 h 1964125"/>
              <a:gd name="connsiteX45" fmla="*/ 2011680 w 2454442"/>
              <a:gd name="connsiteY45" fmla="*/ 1395664 h 1964125"/>
              <a:gd name="connsiteX46" fmla="*/ 2050181 w 2454442"/>
              <a:gd name="connsiteY46" fmla="*/ 1386038 h 1964125"/>
              <a:gd name="connsiteX47" fmla="*/ 2146434 w 2454442"/>
              <a:gd name="connsiteY47" fmla="*/ 1347537 h 1964125"/>
              <a:gd name="connsiteX48" fmla="*/ 2204185 w 2454442"/>
              <a:gd name="connsiteY48" fmla="*/ 1309036 h 1964125"/>
              <a:gd name="connsiteX49" fmla="*/ 2242686 w 2454442"/>
              <a:gd name="connsiteY49" fmla="*/ 1251285 h 1964125"/>
              <a:gd name="connsiteX50" fmla="*/ 2319688 w 2454442"/>
              <a:gd name="connsiteY50" fmla="*/ 1193533 h 1964125"/>
              <a:gd name="connsiteX51" fmla="*/ 2358190 w 2454442"/>
              <a:gd name="connsiteY51" fmla="*/ 1135781 h 1964125"/>
              <a:gd name="connsiteX52" fmla="*/ 2377440 w 2454442"/>
              <a:gd name="connsiteY52" fmla="*/ 1106906 h 1964125"/>
              <a:gd name="connsiteX53" fmla="*/ 2415941 w 2454442"/>
              <a:gd name="connsiteY53" fmla="*/ 1020278 h 1964125"/>
              <a:gd name="connsiteX54" fmla="*/ 2435192 w 2454442"/>
              <a:gd name="connsiteY54" fmla="*/ 924026 h 1964125"/>
              <a:gd name="connsiteX55" fmla="*/ 2454442 w 2454442"/>
              <a:gd name="connsiteY55" fmla="*/ 866274 h 1964125"/>
              <a:gd name="connsiteX56" fmla="*/ 2435192 w 2454442"/>
              <a:gd name="connsiteY56" fmla="*/ 779647 h 1964125"/>
              <a:gd name="connsiteX57" fmla="*/ 2425566 w 2454442"/>
              <a:gd name="connsiteY57" fmla="*/ 750771 h 1964125"/>
              <a:gd name="connsiteX58" fmla="*/ 2396691 w 2454442"/>
              <a:gd name="connsiteY58" fmla="*/ 712270 h 1964125"/>
              <a:gd name="connsiteX59" fmla="*/ 2348564 w 2454442"/>
              <a:gd name="connsiteY59" fmla="*/ 625643 h 1964125"/>
              <a:gd name="connsiteX60" fmla="*/ 2329314 w 2454442"/>
              <a:gd name="connsiteY60" fmla="*/ 596767 h 1964125"/>
              <a:gd name="connsiteX61" fmla="*/ 2300438 w 2454442"/>
              <a:gd name="connsiteY61" fmla="*/ 577516 h 1964125"/>
              <a:gd name="connsiteX62" fmla="*/ 2213811 w 2454442"/>
              <a:gd name="connsiteY62" fmla="*/ 500514 h 1964125"/>
              <a:gd name="connsiteX63" fmla="*/ 2184935 w 2454442"/>
              <a:gd name="connsiteY63" fmla="*/ 490889 h 1964125"/>
              <a:gd name="connsiteX64" fmla="*/ 2136808 w 2454442"/>
              <a:gd name="connsiteY64" fmla="*/ 471638 h 1964125"/>
              <a:gd name="connsiteX65" fmla="*/ 2079057 w 2454442"/>
              <a:gd name="connsiteY65" fmla="*/ 452388 h 1964125"/>
              <a:gd name="connsiteX66" fmla="*/ 2050181 w 2454442"/>
              <a:gd name="connsiteY66" fmla="*/ 442763 h 1964125"/>
              <a:gd name="connsiteX67" fmla="*/ 2021305 w 2454442"/>
              <a:gd name="connsiteY67" fmla="*/ 433137 h 1964125"/>
              <a:gd name="connsiteX68" fmla="*/ 1982804 w 2454442"/>
              <a:gd name="connsiteY68" fmla="*/ 423512 h 1964125"/>
              <a:gd name="connsiteX69" fmla="*/ 1944303 w 2454442"/>
              <a:gd name="connsiteY69" fmla="*/ 404261 h 1964125"/>
              <a:gd name="connsiteX70" fmla="*/ 1886552 w 2454442"/>
              <a:gd name="connsiteY70" fmla="*/ 365760 h 1964125"/>
              <a:gd name="connsiteX71" fmla="*/ 1857676 w 2454442"/>
              <a:gd name="connsiteY71" fmla="*/ 356135 h 1964125"/>
              <a:gd name="connsiteX72" fmla="*/ 1780674 w 2454442"/>
              <a:gd name="connsiteY72" fmla="*/ 317634 h 1964125"/>
              <a:gd name="connsiteX73" fmla="*/ 1742173 w 2454442"/>
              <a:gd name="connsiteY73" fmla="*/ 298384 h 1964125"/>
              <a:gd name="connsiteX74" fmla="*/ 1713297 w 2454442"/>
              <a:gd name="connsiteY74" fmla="*/ 288758 h 1964125"/>
              <a:gd name="connsiteX75" fmla="*/ 1645920 w 2454442"/>
              <a:gd name="connsiteY75" fmla="*/ 250257 h 1964125"/>
              <a:gd name="connsiteX76" fmla="*/ 1588168 w 2454442"/>
              <a:gd name="connsiteY76" fmla="*/ 240632 h 1964125"/>
              <a:gd name="connsiteX77" fmla="*/ 1559293 w 2454442"/>
              <a:gd name="connsiteY77" fmla="*/ 221381 h 1964125"/>
              <a:gd name="connsiteX78" fmla="*/ 1472665 w 2454442"/>
              <a:gd name="connsiteY78" fmla="*/ 202131 h 1964125"/>
              <a:gd name="connsiteX79" fmla="*/ 1424539 w 2454442"/>
              <a:gd name="connsiteY79" fmla="*/ 192506 h 1964125"/>
              <a:gd name="connsiteX80" fmla="*/ 1395663 w 2454442"/>
              <a:gd name="connsiteY80" fmla="*/ 182880 h 1964125"/>
              <a:gd name="connsiteX81" fmla="*/ 1328286 w 2454442"/>
              <a:gd name="connsiteY81" fmla="*/ 173255 h 1964125"/>
              <a:gd name="connsiteX82" fmla="*/ 1251284 w 2454442"/>
              <a:gd name="connsiteY82" fmla="*/ 154005 h 1964125"/>
              <a:gd name="connsiteX83" fmla="*/ 1183907 w 2454442"/>
              <a:gd name="connsiteY83" fmla="*/ 134754 h 1964125"/>
              <a:gd name="connsiteX84" fmla="*/ 1145406 w 2454442"/>
              <a:gd name="connsiteY84" fmla="*/ 125129 h 1964125"/>
              <a:gd name="connsiteX85" fmla="*/ 1068404 w 2454442"/>
              <a:gd name="connsiteY85" fmla="*/ 96253 h 1964125"/>
              <a:gd name="connsiteX86" fmla="*/ 1039528 w 2454442"/>
              <a:gd name="connsiteY86" fmla="*/ 86628 h 1964125"/>
              <a:gd name="connsiteX87" fmla="*/ 962526 w 2454442"/>
              <a:gd name="connsiteY87" fmla="*/ 48127 h 1964125"/>
              <a:gd name="connsiteX88" fmla="*/ 904775 w 2454442"/>
              <a:gd name="connsiteY88" fmla="*/ 38501 h 1964125"/>
              <a:gd name="connsiteX89" fmla="*/ 856648 w 2454442"/>
              <a:gd name="connsiteY89" fmla="*/ 19251 h 1964125"/>
              <a:gd name="connsiteX90" fmla="*/ 798897 w 2454442"/>
              <a:gd name="connsiteY90" fmla="*/ 0 h 1964125"/>
              <a:gd name="connsiteX91" fmla="*/ 721895 w 2454442"/>
              <a:gd name="connsiteY91" fmla="*/ 38501 h 1964125"/>
              <a:gd name="connsiteX92" fmla="*/ 644893 w 2454442"/>
              <a:gd name="connsiteY92" fmla="*/ 67377 h 1964125"/>
              <a:gd name="connsiteX93" fmla="*/ 606392 w 2454442"/>
              <a:gd name="connsiteY93" fmla="*/ 96253 h 1964125"/>
              <a:gd name="connsiteX94" fmla="*/ 548640 w 2454442"/>
              <a:gd name="connsiteY94" fmla="*/ 154005 h 1964125"/>
              <a:gd name="connsiteX95" fmla="*/ 519764 w 2454442"/>
              <a:gd name="connsiteY95" fmla="*/ 221381 h 1964125"/>
              <a:gd name="connsiteX96" fmla="*/ 500514 w 2454442"/>
              <a:gd name="connsiteY96" fmla="*/ 279133 h 1964125"/>
              <a:gd name="connsiteX97" fmla="*/ 510139 w 2454442"/>
              <a:gd name="connsiteY97" fmla="*/ 413887 h 1964125"/>
              <a:gd name="connsiteX98" fmla="*/ 529390 w 2454442"/>
              <a:gd name="connsiteY98" fmla="*/ 442763 h 1964125"/>
              <a:gd name="connsiteX99" fmla="*/ 548640 w 2454442"/>
              <a:gd name="connsiteY99" fmla="*/ 481264 h 1964125"/>
              <a:gd name="connsiteX100" fmla="*/ 625642 w 2454442"/>
              <a:gd name="connsiteY100" fmla="*/ 567891 h 1964125"/>
              <a:gd name="connsiteX101" fmla="*/ 644893 w 2454442"/>
              <a:gd name="connsiteY101" fmla="*/ 596767 h 1964125"/>
              <a:gd name="connsiteX102" fmla="*/ 702644 w 2454442"/>
              <a:gd name="connsiteY102" fmla="*/ 644893 h 1964125"/>
              <a:gd name="connsiteX103" fmla="*/ 741145 w 2454442"/>
              <a:gd name="connsiteY103" fmla="*/ 693019 h 1964125"/>
              <a:gd name="connsiteX104" fmla="*/ 789272 w 2454442"/>
              <a:gd name="connsiteY104" fmla="*/ 741146 h 1964125"/>
              <a:gd name="connsiteX105" fmla="*/ 808522 w 2454442"/>
              <a:gd name="connsiteY105" fmla="*/ 770021 h 1964125"/>
              <a:gd name="connsiteX106" fmla="*/ 837398 w 2454442"/>
              <a:gd name="connsiteY106" fmla="*/ 798897 h 1964125"/>
              <a:gd name="connsiteX107" fmla="*/ 847023 w 2454442"/>
              <a:gd name="connsiteY107" fmla="*/ 827773 h 1964125"/>
              <a:gd name="connsiteX108" fmla="*/ 856648 w 2454442"/>
              <a:gd name="connsiteY108" fmla="*/ 904775 h 1964125"/>
              <a:gd name="connsiteX109" fmla="*/ 904775 w 2454442"/>
              <a:gd name="connsiteY109" fmla="*/ 981777 h 196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454442" h="1964125">
                <a:moveTo>
                  <a:pt x="904775" y="981777"/>
                </a:moveTo>
                <a:lnTo>
                  <a:pt x="904775" y="981777"/>
                </a:lnTo>
                <a:cubicBezTo>
                  <a:pt x="879108" y="994611"/>
                  <a:pt x="852966" y="1006536"/>
                  <a:pt x="827773" y="1020278"/>
                </a:cubicBezTo>
                <a:cubicBezTo>
                  <a:pt x="817617" y="1025818"/>
                  <a:pt x="809977" y="1036205"/>
                  <a:pt x="798897" y="1039529"/>
                </a:cubicBezTo>
                <a:cubicBezTo>
                  <a:pt x="777167" y="1046048"/>
                  <a:pt x="754082" y="1046779"/>
                  <a:pt x="731520" y="1049154"/>
                </a:cubicBezTo>
                <a:cubicBezTo>
                  <a:pt x="601716" y="1062817"/>
                  <a:pt x="518117" y="1062695"/>
                  <a:pt x="375385" y="1068405"/>
                </a:cubicBezTo>
                <a:cubicBezTo>
                  <a:pt x="349718" y="1074822"/>
                  <a:pt x="320397" y="1072979"/>
                  <a:pt x="298383" y="1087655"/>
                </a:cubicBezTo>
                <a:cubicBezTo>
                  <a:pt x="288758" y="1094072"/>
                  <a:pt x="280078" y="1102208"/>
                  <a:pt x="269507" y="1106906"/>
                </a:cubicBezTo>
                <a:cubicBezTo>
                  <a:pt x="250964" y="1115147"/>
                  <a:pt x="211756" y="1126156"/>
                  <a:pt x="211756" y="1126156"/>
                </a:cubicBezTo>
                <a:cubicBezTo>
                  <a:pt x="192505" y="1138990"/>
                  <a:pt x="166837" y="1145406"/>
                  <a:pt x="154004" y="1164657"/>
                </a:cubicBezTo>
                <a:cubicBezTo>
                  <a:pt x="147587" y="1174282"/>
                  <a:pt x="142934" y="1185353"/>
                  <a:pt x="134754" y="1193533"/>
                </a:cubicBezTo>
                <a:cubicBezTo>
                  <a:pt x="123411" y="1204877"/>
                  <a:pt x="108433" y="1211969"/>
                  <a:pt x="96253" y="1222409"/>
                </a:cubicBezTo>
                <a:cubicBezTo>
                  <a:pt x="73959" y="1241518"/>
                  <a:pt x="62383" y="1255211"/>
                  <a:pt x="48126" y="1280160"/>
                </a:cubicBezTo>
                <a:cubicBezTo>
                  <a:pt x="25468" y="1319810"/>
                  <a:pt x="25399" y="1329092"/>
                  <a:pt x="9625" y="1376413"/>
                </a:cubicBezTo>
                <a:lnTo>
                  <a:pt x="0" y="1405289"/>
                </a:lnTo>
                <a:cubicBezTo>
                  <a:pt x="11036" y="1559801"/>
                  <a:pt x="-34812" y="1549100"/>
                  <a:pt x="86627" y="1530417"/>
                </a:cubicBezTo>
                <a:cubicBezTo>
                  <a:pt x="102797" y="1527929"/>
                  <a:pt x="118712" y="1524000"/>
                  <a:pt x="134754" y="1520792"/>
                </a:cubicBezTo>
                <a:cubicBezTo>
                  <a:pt x="325521" y="1532715"/>
                  <a:pt x="259495" y="1484021"/>
                  <a:pt x="308008" y="1568918"/>
                </a:cubicBezTo>
                <a:cubicBezTo>
                  <a:pt x="313747" y="1578962"/>
                  <a:pt x="320842" y="1588169"/>
                  <a:pt x="327259" y="1597794"/>
                </a:cubicBezTo>
                <a:cubicBezTo>
                  <a:pt x="344173" y="1648539"/>
                  <a:pt x="325705" y="1607481"/>
                  <a:pt x="365760" y="1655546"/>
                </a:cubicBezTo>
                <a:cubicBezTo>
                  <a:pt x="373166" y="1664433"/>
                  <a:pt x="379272" y="1674377"/>
                  <a:pt x="385011" y="1684421"/>
                </a:cubicBezTo>
                <a:cubicBezTo>
                  <a:pt x="392130" y="1696879"/>
                  <a:pt x="395075" y="1711900"/>
                  <a:pt x="404261" y="1722923"/>
                </a:cubicBezTo>
                <a:cubicBezTo>
                  <a:pt x="411667" y="1731810"/>
                  <a:pt x="423512" y="1735756"/>
                  <a:pt x="433137" y="1742173"/>
                </a:cubicBezTo>
                <a:cubicBezTo>
                  <a:pt x="454916" y="1807512"/>
                  <a:pt x="423288" y="1732324"/>
                  <a:pt x="500514" y="1809550"/>
                </a:cubicBezTo>
                <a:cubicBezTo>
                  <a:pt x="510139" y="1819175"/>
                  <a:pt x="518645" y="1830069"/>
                  <a:pt x="529390" y="1838426"/>
                </a:cubicBezTo>
                <a:cubicBezTo>
                  <a:pt x="547652" y="1852630"/>
                  <a:pt x="573259" y="1858418"/>
                  <a:pt x="587141" y="1876927"/>
                </a:cubicBezTo>
                <a:cubicBezTo>
                  <a:pt x="596766" y="1889761"/>
                  <a:pt x="602669" y="1906529"/>
                  <a:pt x="616017" y="1915428"/>
                </a:cubicBezTo>
                <a:cubicBezTo>
                  <a:pt x="632901" y="1926684"/>
                  <a:pt x="654518" y="1928261"/>
                  <a:pt x="673768" y="1934678"/>
                </a:cubicBezTo>
                <a:cubicBezTo>
                  <a:pt x="730211" y="1953493"/>
                  <a:pt x="692546" y="1943182"/>
                  <a:pt x="789272" y="1953929"/>
                </a:cubicBezTo>
                <a:cubicBezTo>
                  <a:pt x="802106" y="1957137"/>
                  <a:pt x="814544" y="1963554"/>
                  <a:pt x="827773" y="1963554"/>
                </a:cubicBezTo>
                <a:cubicBezTo>
                  <a:pt x="970867" y="1963554"/>
                  <a:pt x="945262" y="1969308"/>
                  <a:pt x="1020278" y="1944304"/>
                </a:cubicBezTo>
                <a:cubicBezTo>
                  <a:pt x="1075073" y="1907774"/>
                  <a:pt x="1030168" y="1946246"/>
                  <a:pt x="1058779" y="1896177"/>
                </a:cubicBezTo>
                <a:cubicBezTo>
                  <a:pt x="1076234" y="1865631"/>
                  <a:pt x="1091998" y="1858614"/>
                  <a:pt x="1106905" y="1828800"/>
                </a:cubicBezTo>
                <a:cubicBezTo>
                  <a:pt x="1111442" y="1819725"/>
                  <a:pt x="1111994" y="1809000"/>
                  <a:pt x="1116531" y="1799925"/>
                </a:cubicBezTo>
                <a:cubicBezTo>
                  <a:pt x="1164851" y="1703287"/>
                  <a:pt x="1104422" y="1850637"/>
                  <a:pt x="1155032" y="1732548"/>
                </a:cubicBezTo>
                <a:cubicBezTo>
                  <a:pt x="1178173" y="1678553"/>
                  <a:pt x="1147422" y="1729019"/>
                  <a:pt x="1183907" y="1665171"/>
                </a:cubicBezTo>
                <a:cubicBezTo>
                  <a:pt x="1189646" y="1655127"/>
                  <a:pt x="1194125" y="1643522"/>
                  <a:pt x="1203158" y="1636295"/>
                </a:cubicBezTo>
                <a:cubicBezTo>
                  <a:pt x="1211081" y="1629957"/>
                  <a:pt x="1222278" y="1629457"/>
                  <a:pt x="1232034" y="1626670"/>
                </a:cubicBezTo>
                <a:cubicBezTo>
                  <a:pt x="1333855" y="1597579"/>
                  <a:pt x="1191054" y="1643538"/>
                  <a:pt x="1328286" y="1597794"/>
                </a:cubicBezTo>
                <a:lnTo>
                  <a:pt x="1357162" y="1588169"/>
                </a:lnTo>
                <a:cubicBezTo>
                  <a:pt x="1396157" y="1562172"/>
                  <a:pt x="1383574" y="1575188"/>
                  <a:pt x="1414914" y="1530417"/>
                </a:cubicBezTo>
                <a:cubicBezTo>
                  <a:pt x="1428182" y="1511463"/>
                  <a:pt x="1432722" y="1483013"/>
                  <a:pt x="1453415" y="1472666"/>
                </a:cubicBezTo>
                <a:cubicBezTo>
                  <a:pt x="1487640" y="1455553"/>
                  <a:pt x="1487744" y="1453232"/>
                  <a:pt x="1520792" y="1443790"/>
                </a:cubicBezTo>
                <a:cubicBezTo>
                  <a:pt x="1533512" y="1440156"/>
                  <a:pt x="1546078" y="1434766"/>
                  <a:pt x="1559293" y="1434165"/>
                </a:cubicBezTo>
                <a:cubicBezTo>
                  <a:pt x="1687537" y="1428336"/>
                  <a:pt x="1815966" y="1427748"/>
                  <a:pt x="1944303" y="1424539"/>
                </a:cubicBezTo>
                <a:cubicBezTo>
                  <a:pt x="1978530" y="1407426"/>
                  <a:pt x="1978631" y="1405107"/>
                  <a:pt x="2011680" y="1395664"/>
                </a:cubicBezTo>
                <a:cubicBezTo>
                  <a:pt x="2024400" y="1392030"/>
                  <a:pt x="2037898" y="1390951"/>
                  <a:pt x="2050181" y="1386038"/>
                </a:cubicBezTo>
                <a:cubicBezTo>
                  <a:pt x="2166154" y="1339649"/>
                  <a:pt x="2058540" y="1369512"/>
                  <a:pt x="2146434" y="1347537"/>
                </a:cubicBezTo>
                <a:cubicBezTo>
                  <a:pt x="2165684" y="1334703"/>
                  <a:pt x="2191351" y="1328286"/>
                  <a:pt x="2204185" y="1309036"/>
                </a:cubicBezTo>
                <a:cubicBezTo>
                  <a:pt x="2217019" y="1289786"/>
                  <a:pt x="2224177" y="1265167"/>
                  <a:pt x="2242686" y="1251285"/>
                </a:cubicBezTo>
                <a:cubicBezTo>
                  <a:pt x="2268353" y="1232034"/>
                  <a:pt x="2301891" y="1220229"/>
                  <a:pt x="2319688" y="1193533"/>
                </a:cubicBezTo>
                <a:lnTo>
                  <a:pt x="2358190" y="1135781"/>
                </a:lnTo>
                <a:lnTo>
                  <a:pt x="2377440" y="1106906"/>
                </a:lnTo>
                <a:cubicBezTo>
                  <a:pt x="2400349" y="1038180"/>
                  <a:pt x="2385435" y="1066038"/>
                  <a:pt x="2415941" y="1020278"/>
                </a:cubicBezTo>
                <a:cubicBezTo>
                  <a:pt x="2422447" y="981240"/>
                  <a:pt x="2424421" y="959931"/>
                  <a:pt x="2435192" y="924026"/>
                </a:cubicBezTo>
                <a:cubicBezTo>
                  <a:pt x="2441023" y="904590"/>
                  <a:pt x="2454442" y="866274"/>
                  <a:pt x="2454442" y="866274"/>
                </a:cubicBezTo>
                <a:cubicBezTo>
                  <a:pt x="2447827" y="833200"/>
                  <a:pt x="2444253" y="811359"/>
                  <a:pt x="2435192" y="779647"/>
                </a:cubicBezTo>
                <a:cubicBezTo>
                  <a:pt x="2432405" y="769891"/>
                  <a:pt x="2430600" y="759580"/>
                  <a:pt x="2425566" y="750771"/>
                </a:cubicBezTo>
                <a:cubicBezTo>
                  <a:pt x="2417607" y="736843"/>
                  <a:pt x="2406316" y="725104"/>
                  <a:pt x="2396691" y="712270"/>
                </a:cubicBezTo>
                <a:cubicBezTo>
                  <a:pt x="2379748" y="661444"/>
                  <a:pt x="2392694" y="691838"/>
                  <a:pt x="2348564" y="625643"/>
                </a:cubicBezTo>
                <a:cubicBezTo>
                  <a:pt x="2342147" y="616018"/>
                  <a:pt x="2338939" y="603184"/>
                  <a:pt x="2329314" y="596767"/>
                </a:cubicBezTo>
                <a:cubicBezTo>
                  <a:pt x="2319689" y="590350"/>
                  <a:pt x="2309084" y="585202"/>
                  <a:pt x="2300438" y="577516"/>
                </a:cubicBezTo>
                <a:cubicBezTo>
                  <a:pt x="2267650" y="548371"/>
                  <a:pt x="2251254" y="519236"/>
                  <a:pt x="2213811" y="500514"/>
                </a:cubicBezTo>
                <a:cubicBezTo>
                  <a:pt x="2204736" y="495977"/>
                  <a:pt x="2194435" y="494451"/>
                  <a:pt x="2184935" y="490889"/>
                </a:cubicBezTo>
                <a:cubicBezTo>
                  <a:pt x="2168757" y="484822"/>
                  <a:pt x="2153046" y="477543"/>
                  <a:pt x="2136808" y="471638"/>
                </a:cubicBezTo>
                <a:cubicBezTo>
                  <a:pt x="2117738" y="464704"/>
                  <a:pt x="2098307" y="458805"/>
                  <a:pt x="2079057" y="452388"/>
                </a:cubicBezTo>
                <a:lnTo>
                  <a:pt x="2050181" y="442763"/>
                </a:lnTo>
                <a:cubicBezTo>
                  <a:pt x="2040556" y="439554"/>
                  <a:pt x="2031148" y="435598"/>
                  <a:pt x="2021305" y="433137"/>
                </a:cubicBezTo>
                <a:lnTo>
                  <a:pt x="1982804" y="423512"/>
                </a:lnTo>
                <a:cubicBezTo>
                  <a:pt x="1969970" y="417095"/>
                  <a:pt x="1956607" y="411643"/>
                  <a:pt x="1944303" y="404261"/>
                </a:cubicBezTo>
                <a:cubicBezTo>
                  <a:pt x="1924464" y="392357"/>
                  <a:pt x="1906777" y="376996"/>
                  <a:pt x="1886552" y="365760"/>
                </a:cubicBezTo>
                <a:cubicBezTo>
                  <a:pt x="1877683" y="360833"/>
                  <a:pt x="1866913" y="360333"/>
                  <a:pt x="1857676" y="356135"/>
                </a:cubicBezTo>
                <a:cubicBezTo>
                  <a:pt x="1831551" y="344260"/>
                  <a:pt x="1806341" y="330468"/>
                  <a:pt x="1780674" y="317634"/>
                </a:cubicBezTo>
                <a:cubicBezTo>
                  <a:pt x="1767840" y="311217"/>
                  <a:pt x="1755785" y="302922"/>
                  <a:pt x="1742173" y="298384"/>
                </a:cubicBezTo>
                <a:cubicBezTo>
                  <a:pt x="1732548" y="295175"/>
                  <a:pt x="1722372" y="293295"/>
                  <a:pt x="1713297" y="288758"/>
                </a:cubicBezTo>
                <a:cubicBezTo>
                  <a:pt x="1677859" y="271039"/>
                  <a:pt x="1688099" y="262911"/>
                  <a:pt x="1645920" y="250257"/>
                </a:cubicBezTo>
                <a:cubicBezTo>
                  <a:pt x="1627227" y="244649"/>
                  <a:pt x="1607419" y="243840"/>
                  <a:pt x="1588168" y="240632"/>
                </a:cubicBezTo>
                <a:cubicBezTo>
                  <a:pt x="1578543" y="234215"/>
                  <a:pt x="1569640" y="226554"/>
                  <a:pt x="1559293" y="221381"/>
                </a:cubicBezTo>
                <a:cubicBezTo>
                  <a:pt x="1535050" y="209260"/>
                  <a:pt x="1495898" y="206355"/>
                  <a:pt x="1472665" y="202131"/>
                </a:cubicBezTo>
                <a:cubicBezTo>
                  <a:pt x="1456569" y="199205"/>
                  <a:pt x="1440410" y="196474"/>
                  <a:pt x="1424539" y="192506"/>
                </a:cubicBezTo>
                <a:cubicBezTo>
                  <a:pt x="1414696" y="190045"/>
                  <a:pt x="1405612" y="184870"/>
                  <a:pt x="1395663" y="182880"/>
                </a:cubicBezTo>
                <a:cubicBezTo>
                  <a:pt x="1373417" y="178431"/>
                  <a:pt x="1350664" y="176985"/>
                  <a:pt x="1328286" y="173255"/>
                </a:cubicBezTo>
                <a:cubicBezTo>
                  <a:pt x="1266840" y="163014"/>
                  <a:pt x="1297771" y="167951"/>
                  <a:pt x="1251284" y="154005"/>
                </a:cubicBezTo>
                <a:cubicBezTo>
                  <a:pt x="1228911" y="147293"/>
                  <a:pt x="1206442" y="140900"/>
                  <a:pt x="1183907" y="134754"/>
                </a:cubicBezTo>
                <a:cubicBezTo>
                  <a:pt x="1171145" y="131273"/>
                  <a:pt x="1158126" y="128763"/>
                  <a:pt x="1145406" y="125129"/>
                </a:cubicBezTo>
                <a:cubicBezTo>
                  <a:pt x="1114820" y="116390"/>
                  <a:pt x="1100951" y="108458"/>
                  <a:pt x="1068404" y="96253"/>
                </a:cubicBezTo>
                <a:cubicBezTo>
                  <a:pt x="1058904" y="92691"/>
                  <a:pt x="1049153" y="89836"/>
                  <a:pt x="1039528" y="86628"/>
                </a:cubicBezTo>
                <a:cubicBezTo>
                  <a:pt x="1009008" y="66280"/>
                  <a:pt x="1002379" y="58996"/>
                  <a:pt x="962526" y="48127"/>
                </a:cubicBezTo>
                <a:cubicBezTo>
                  <a:pt x="943698" y="42992"/>
                  <a:pt x="924025" y="41710"/>
                  <a:pt x="904775" y="38501"/>
                </a:cubicBezTo>
                <a:cubicBezTo>
                  <a:pt x="888733" y="32084"/>
                  <a:pt x="872886" y="25156"/>
                  <a:pt x="856648" y="19251"/>
                </a:cubicBezTo>
                <a:cubicBezTo>
                  <a:pt x="837578" y="12316"/>
                  <a:pt x="798897" y="0"/>
                  <a:pt x="798897" y="0"/>
                </a:cubicBezTo>
                <a:cubicBezTo>
                  <a:pt x="733780" y="21707"/>
                  <a:pt x="812820" y="-6961"/>
                  <a:pt x="721895" y="38501"/>
                </a:cubicBezTo>
                <a:cubicBezTo>
                  <a:pt x="698874" y="50011"/>
                  <a:pt x="669886" y="59046"/>
                  <a:pt x="644893" y="67377"/>
                </a:cubicBezTo>
                <a:cubicBezTo>
                  <a:pt x="632059" y="77002"/>
                  <a:pt x="618316" y="85521"/>
                  <a:pt x="606392" y="96253"/>
                </a:cubicBezTo>
                <a:cubicBezTo>
                  <a:pt x="586156" y="114465"/>
                  <a:pt x="548640" y="154005"/>
                  <a:pt x="548640" y="154005"/>
                </a:cubicBezTo>
                <a:cubicBezTo>
                  <a:pt x="517655" y="246961"/>
                  <a:pt x="567344" y="102429"/>
                  <a:pt x="519764" y="221381"/>
                </a:cubicBezTo>
                <a:cubicBezTo>
                  <a:pt x="512228" y="240222"/>
                  <a:pt x="500514" y="279133"/>
                  <a:pt x="500514" y="279133"/>
                </a:cubicBezTo>
                <a:cubicBezTo>
                  <a:pt x="503722" y="324051"/>
                  <a:pt x="502313" y="369540"/>
                  <a:pt x="510139" y="413887"/>
                </a:cubicBezTo>
                <a:cubicBezTo>
                  <a:pt x="512149" y="425279"/>
                  <a:pt x="523651" y="432719"/>
                  <a:pt x="529390" y="442763"/>
                </a:cubicBezTo>
                <a:cubicBezTo>
                  <a:pt x="536509" y="455221"/>
                  <a:pt x="541258" y="468960"/>
                  <a:pt x="548640" y="481264"/>
                </a:cubicBezTo>
                <a:cubicBezTo>
                  <a:pt x="615020" y="591898"/>
                  <a:pt x="555472" y="497721"/>
                  <a:pt x="625642" y="567891"/>
                </a:cubicBezTo>
                <a:cubicBezTo>
                  <a:pt x="633822" y="576071"/>
                  <a:pt x="637487" y="587880"/>
                  <a:pt x="644893" y="596767"/>
                </a:cubicBezTo>
                <a:cubicBezTo>
                  <a:pt x="668054" y="624561"/>
                  <a:pt x="674249" y="625964"/>
                  <a:pt x="702644" y="644893"/>
                </a:cubicBezTo>
                <a:cubicBezTo>
                  <a:pt x="721384" y="701109"/>
                  <a:pt x="697608" y="649482"/>
                  <a:pt x="741145" y="693019"/>
                </a:cubicBezTo>
                <a:cubicBezTo>
                  <a:pt x="805314" y="757188"/>
                  <a:pt x="712269" y="689810"/>
                  <a:pt x="789272" y="741146"/>
                </a:cubicBezTo>
                <a:cubicBezTo>
                  <a:pt x="795689" y="750771"/>
                  <a:pt x="801116" y="761134"/>
                  <a:pt x="808522" y="770021"/>
                </a:cubicBezTo>
                <a:cubicBezTo>
                  <a:pt x="817236" y="780478"/>
                  <a:pt x="829847" y="787571"/>
                  <a:pt x="837398" y="798897"/>
                </a:cubicBezTo>
                <a:cubicBezTo>
                  <a:pt x="843026" y="807339"/>
                  <a:pt x="843815" y="818148"/>
                  <a:pt x="847023" y="827773"/>
                </a:cubicBezTo>
                <a:cubicBezTo>
                  <a:pt x="850231" y="853440"/>
                  <a:pt x="851228" y="879482"/>
                  <a:pt x="856648" y="904775"/>
                </a:cubicBezTo>
                <a:cubicBezTo>
                  <a:pt x="864718" y="942433"/>
                  <a:pt x="896754" y="968943"/>
                  <a:pt x="904775" y="981777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 rot="1800844">
            <a:off x="2358612" y="3383159"/>
            <a:ext cx="392008" cy="2880320"/>
            <a:chOff x="6676339" y="1988840"/>
            <a:chExt cx="392008" cy="2880320"/>
          </a:xfrm>
        </p:grpSpPr>
        <p:sp>
          <p:nvSpPr>
            <p:cNvPr id="9" name="Can 8"/>
            <p:cNvSpPr/>
            <p:nvPr/>
          </p:nvSpPr>
          <p:spPr>
            <a:xfrm>
              <a:off x="6732240" y="1988840"/>
              <a:ext cx="288032" cy="2880320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96236" y="2025263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76339" y="276243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6339" y="313661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96236" y="371703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96236" y="4194265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8307" y="2317651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64399" y="6237312"/>
            <a:ext cx="1296144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Polythene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9691" y="2330981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+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2051" y="285154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+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4491" y="2635781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+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8953" y="220340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+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09291" y="2940581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+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4489" y="348695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+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6" y="309228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+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1364399" y="3978662"/>
            <a:ext cx="747392" cy="125915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55257" y="3486958"/>
            <a:ext cx="747392" cy="125915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11801" y="3058278"/>
            <a:ext cx="747392" cy="125915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8037" y="4636538"/>
            <a:ext cx="167327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dirty="0" smtClean="0">
                <a:latin typeface="Comic Sans MS" panose="030F0702030302020204" pitchFamily="66" charset="0"/>
              </a:rPr>
              <a:t> move from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duster </a:t>
            </a:r>
            <a:r>
              <a:rPr lang="en-GB" dirty="0" smtClean="0">
                <a:latin typeface="Comic Sans MS" panose="030F0702030302020204" pitchFamily="66" charset="0"/>
              </a:rPr>
              <a:t>onto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rod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25000" y="4866836"/>
            <a:ext cx="318716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rod becomes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negatively charged</a:t>
            </a:r>
            <a:r>
              <a:rPr lang="en-GB" dirty="0" smtClean="0">
                <a:latin typeface="Comic Sans MS" panose="030F0702030302020204" pitchFamily="66" charset="0"/>
              </a:rPr>
              <a:t>, and the duster </a:t>
            </a:r>
            <a:r>
              <a:rPr lang="en-GB" smtClean="0">
                <a:latin typeface="Comic Sans MS" panose="030F0702030302020204" pitchFamily="66" charset="0"/>
              </a:rPr>
              <a:t>becomes </a:t>
            </a:r>
            <a:r>
              <a:rPr lang="en-GB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positively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charged.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7975" y="548680"/>
            <a:ext cx="599221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Static Electricity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5" y="1556792"/>
            <a:ext cx="419201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1.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Electrostatic smoke precipitators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243743" y="2640320"/>
            <a:ext cx="2160240" cy="3024336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5536" y="3212976"/>
            <a:ext cx="432048" cy="216024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76102" y="32443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5928" y="38845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2906" y="416630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2906" y="45024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2906" y="48691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5928" y="35416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835696" y="3212976"/>
            <a:ext cx="432048" cy="2160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907704" y="324692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6088" y="350629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6088" y="3798677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6088" y="410628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6088" y="44453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32762" y="4737737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cxnSp>
        <p:nvCxnSpPr>
          <p:cNvPr id="20" name="Curved Connector 19"/>
          <p:cNvCxnSpPr/>
          <p:nvPr/>
        </p:nvCxnSpPr>
        <p:spPr>
          <a:xfrm rot="16200000" flipV="1">
            <a:off x="71500" y="4329100"/>
            <a:ext cx="1944216" cy="144016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 flipH="1" flipV="1">
            <a:off x="492896" y="4195736"/>
            <a:ext cx="1893512" cy="360040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6200000" flipV="1">
            <a:off x="492896" y="4195736"/>
            <a:ext cx="1893512" cy="360040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27784" y="2915024"/>
            <a:ext cx="18002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particles</a:t>
            </a:r>
            <a:r>
              <a:rPr lang="en-GB" dirty="0" smtClean="0">
                <a:latin typeface="Comic Sans MS" panose="030F0702030302020204" pitchFamily="66" charset="0"/>
              </a:rPr>
              <a:t> of smoke or dust rise up the chimney they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attracted</a:t>
            </a:r>
            <a:r>
              <a:rPr lang="en-GB" dirty="0" smtClean="0">
                <a:latin typeface="Comic Sans MS" panose="030F0702030302020204" pitchFamily="66" charset="0"/>
              </a:rPr>
              <a:t> 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charged plates </a:t>
            </a:r>
            <a:r>
              <a:rPr lang="en-GB" dirty="0" smtClean="0">
                <a:latin typeface="Comic Sans MS" panose="030F0702030302020204" pitchFamily="66" charset="0"/>
              </a:rPr>
              <a:t>on either side.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2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7975" y="548680"/>
            <a:ext cx="599221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Static Electricity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5" y="1556792"/>
            <a:ext cx="419201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1.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Electrostatic smoke precipitators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243743" y="2640320"/>
            <a:ext cx="2160240" cy="3024336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5536" y="3212976"/>
            <a:ext cx="432048" cy="216024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76102" y="32443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5928" y="38845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2906" y="416630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2906" y="45024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2906" y="48691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5928" y="35416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835696" y="3212976"/>
            <a:ext cx="432048" cy="2160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907704" y="324692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6088" y="350629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6088" y="3798677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6088" y="410628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6088" y="44453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32762" y="4737737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cxnSp>
        <p:nvCxnSpPr>
          <p:cNvPr id="20" name="Curved Connector 19"/>
          <p:cNvCxnSpPr/>
          <p:nvPr/>
        </p:nvCxnSpPr>
        <p:spPr>
          <a:xfrm rot="16200000" flipV="1">
            <a:off x="71500" y="4329100"/>
            <a:ext cx="1944216" cy="144016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 flipH="1" flipV="1">
            <a:off x="492896" y="4195736"/>
            <a:ext cx="1893512" cy="360040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6200000" flipV="1">
            <a:off x="492896" y="4195736"/>
            <a:ext cx="1893512" cy="360040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27784" y="2915024"/>
            <a:ext cx="18002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particles</a:t>
            </a:r>
            <a:r>
              <a:rPr lang="en-GB" dirty="0" smtClean="0">
                <a:latin typeface="Comic Sans MS" panose="030F0702030302020204" pitchFamily="66" charset="0"/>
              </a:rPr>
              <a:t> of smoke or dust rise up the chimney they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attracted</a:t>
            </a:r>
            <a:r>
              <a:rPr lang="en-GB" dirty="0" smtClean="0">
                <a:latin typeface="Comic Sans MS" panose="030F0702030302020204" pitchFamily="66" charset="0"/>
              </a:rPr>
              <a:t> 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charged plates </a:t>
            </a:r>
            <a:r>
              <a:rPr lang="en-GB" dirty="0" smtClean="0">
                <a:latin typeface="Comic Sans MS" panose="030F0702030302020204" pitchFamily="66" charset="0"/>
              </a:rPr>
              <a:t>on either side.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2081" y="1556792"/>
            <a:ext cx="21602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Spray painting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clipartbest.com/cliparts/7ca/Krb/7caKrbkcA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59" y="2697112"/>
            <a:ext cx="2155886" cy="8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292081" y="3429000"/>
            <a:ext cx="504055" cy="640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rapezoid 20"/>
          <p:cNvSpPr/>
          <p:nvPr/>
        </p:nvSpPr>
        <p:spPr>
          <a:xfrm>
            <a:off x="5292081" y="3140968"/>
            <a:ext cx="504055" cy="288032"/>
          </a:xfrm>
          <a:prstGeom prst="trapezoi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5544108" y="3246922"/>
            <a:ext cx="3960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4847428" y="3215928"/>
            <a:ext cx="484968" cy="905944"/>
          </a:xfrm>
          <a:custGeom>
            <a:avLst/>
            <a:gdLst>
              <a:gd name="connsiteX0" fmla="*/ 484968 w 484968"/>
              <a:gd name="connsiteY0" fmla="*/ 47036 h 905944"/>
              <a:gd name="connsiteX1" fmla="*/ 292463 w 484968"/>
              <a:gd name="connsiteY1" fmla="*/ 8535 h 905944"/>
              <a:gd name="connsiteX2" fmla="*/ 80707 w 484968"/>
              <a:gd name="connsiteY2" fmla="*/ 191415 h 905944"/>
              <a:gd name="connsiteX3" fmla="*/ 42206 w 484968"/>
              <a:gd name="connsiteY3" fmla="*/ 624552 h 905944"/>
              <a:gd name="connsiteX4" fmla="*/ 3705 w 484968"/>
              <a:gd name="connsiteY4" fmla="*/ 865184 h 905944"/>
              <a:gd name="connsiteX5" fmla="*/ 3705 w 484968"/>
              <a:gd name="connsiteY5" fmla="*/ 903685 h 90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68" h="905944">
                <a:moveTo>
                  <a:pt x="484968" y="47036"/>
                </a:moveTo>
                <a:cubicBezTo>
                  <a:pt x="422404" y="15754"/>
                  <a:pt x="359840" y="-15528"/>
                  <a:pt x="292463" y="8535"/>
                </a:cubicBezTo>
                <a:cubicBezTo>
                  <a:pt x="225086" y="32598"/>
                  <a:pt x="122416" y="88746"/>
                  <a:pt x="80707" y="191415"/>
                </a:cubicBezTo>
                <a:cubicBezTo>
                  <a:pt x="38998" y="294084"/>
                  <a:pt x="55040" y="512257"/>
                  <a:pt x="42206" y="624552"/>
                </a:cubicBezTo>
                <a:cubicBezTo>
                  <a:pt x="29372" y="736847"/>
                  <a:pt x="10122" y="818662"/>
                  <a:pt x="3705" y="865184"/>
                </a:cubicBezTo>
                <a:cubicBezTo>
                  <a:pt x="-2712" y="911706"/>
                  <a:pt x="496" y="907695"/>
                  <a:pt x="3705" y="9036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" name="Isosceles Triangle 1023"/>
          <p:cNvSpPr/>
          <p:nvPr/>
        </p:nvSpPr>
        <p:spPr>
          <a:xfrm rot="15962137">
            <a:off x="6252197" y="2705007"/>
            <a:ext cx="432048" cy="1011064"/>
          </a:xfrm>
          <a:prstGeom prst="triangle">
            <a:avLst/>
          </a:prstGeom>
          <a:solidFill>
            <a:srgbClr val="77933C">
              <a:alpha val="45882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5" name="TextBox 1024"/>
          <p:cNvSpPr txBox="1"/>
          <p:nvPr/>
        </p:nvSpPr>
        <p:spPr>
          <a:xfrm>
            <a:off x="6138421" y="303126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6443614" y="3059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6288201" y="29989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6943648" y="277199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_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36008" y="2915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_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03688" y="279088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_</a:t>
            </a:r>
          </a:p>
        </p:txBody>
      </p:sp>
      <p:sp>
        <p:nvSpPr>
          <p:cNvPr id="1027" name="TextBox 1026"/>
          <p:cNvSpPr txBox="1"/>
          <p:nvPr/>
        </p:nvSpPr>
        <p:spPr>
          <a:xfrm>
            <a:off x="4847428" y="4401108"/>
            <a:ext cx="4016917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spray nozzle </a:t>
            </a:r>
            <a:r>
              <a:rPr lang="en-GB" dirty="0" smtClean="0">
                <a:latin typeface="Comic Sans MS" panose="030F0702030302020204" pitchFamily="66" charset="0"/>
              </a:rPr>
              <a:t>is connected to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positive terminal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Each spray drop is now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n-GB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drops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repel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spread out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car is connected 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earth</a:t>
            </a:r>
            <a:r>
              <a:rPr lang="en-GB" dirty="0" smtClean="0">
                <a:latin typeface="Comic Sans MS" panose="030F0702030302020204" pitchFamily="66" charset="0"/>
              </a:rPr>
              <a:t> (or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–</a:t>
            </a:r>
            <a:r>
              <a:rPr lang="en-GB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ve</a:t>
            </a:r>
            <a:r>
              <a:rPr lang="en-GB" dirty="0" smtClean="0">
                <a:latin typeface="Comic Sans MS" panose="030F0702030302020204" pitchFamily="66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+</a:t>
            </a:r>
            <a:r>
              <a:rPr lang="en-GB" dirty="0" err="1" smtClean="0">
                <a:latin typeface="Comic Sans MS" panose="030F0702030302020204" pitchFamily="66" charset="0"/>
              </a:rPr>
              <a:t>ve</a:t>
            </a:r>
            <a:r>
              <a:rPr lang="en-GB" dirty="0" smtClean="0">
                <a:latin typeface="Comic Sans MS" panose="030F0702030302020204" pitchFamily="66" charset="0"/>
              </a:rPr>
              <a:t> drops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attracted</a:t>
            </a:r>
            <a:r>
              <a:rPr lang="en-GB" dirty="0" smtClean="0">
                <a:latin typeface="Comic Sans MS" panose="030F0702030302020204" pitchFamily="66" charset="0"/>
              </a:rPr>
              <a:t> to the –</a:t>
            </a:r>
            <a:r>
              <a:rPr lang="en-GB" dirty="0" err="1" smtClean="0">
                <a:latin typeface="Comic Sans MS" panose="030F0702030302020204" pitchFamily="66" charset="0"/>
              </a:rPr>
              <a:t>ve</a:t>
            </a:r>
            <a:r>
              <a:rPr lang="en-GB" dirty="0" smtClean="0">
                <a:latin typeface="Comic Sans MS" panose="030F0702030302020204" pitchFamily="66" charset="0"/>
              </a:rPr>
              <a:t> car.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0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7975" y="548680"/>
            <a:ext cx="599221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Static Electricity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5" y="1556792"/>
            <a:ext cx="419201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1.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Electrostatic smoke precipitators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243743" y="2640320"/>
            <a:ext cx="2160240" cy="3024336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5536" y="3212976"/>
            <a:ext cx="432048" cy="216024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76102" y="32443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5928" y="38845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2906" y="416630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2906" y="45024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2906" y="48691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5928" y="35416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835696" y="3212976"/>
            <a:ext cx="432048" cy="2160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907704" y="324692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6088" y="350629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6088" y="3798677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6088" y="410628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6088" y="44453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32762" y="4737737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</a:t>
            </a:r>
          </a:p>
        </p:txBody>
      </p:sp>
      <p:cxnSp>
        <p:nvCxnSpPr>
          <p:cNvPr id="20" name="Curved Connector 19"/>
          <p:cNvCxnSpPr/>
          <p:nvPr/>
        </p:nvCxnSpPr>
        <p:spPr>
          <a:xfrm rot="16200000" flipV="1">
            <a:off x="71500" y="4329100"/>
            <a:ext cx="1944216" cy="144016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 flipH="1" flipV="1">
            <a:off x="492896" y="4195736"/>
            <a:ext cx="1893512" cy="360040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6200000" flipV="1">
            <a:off x="492896" y="4195736"/>
            <a:ext cx="1893512" cy="360040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27784" y="2915024"/>
            <a:ext cx="18002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particles</a:t>
            </a:r>
            <a:r>
              <a:rPr lang="en-GB" dirty="0" smtClean="0">
                <a:latin typeface="Comic Sans MS" panose="030F0702030302020204" pitchFamily="66" charset="0"/>
              </a:rPr>
              <a:t> of smoke or dust rise up the chimney they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attracted</a:t>
            </a:r>
            <a:r>
              <a:rPr lang="en-GB" dirty="0" smtClean="0">
                <a:latin typeface="Comic Sans MS" panose="030F0702030302020204" pitchFamily="66" charset="0"/>
              </a:rPr>
              <a:t> 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charged plates </a:t>
            </a:r>
            <a:r>
              <a:rPr lang="en-GB" dirty="0" smtClean="0">
                <a:latin typeface="Comic Sans MS" panose="030F0702030302020204" pitchFamily="66" charset="0"/>
              </a:rPr>
              <a:t>on either side.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2081" y="1556792"/>
            <a:ext cx="21602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Spray painting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clipartbest.com/cliparts/7ca/Krb/7caKrbkcA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59" y="2697112"/>
            <a:ext cx="2155886" cy="8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292081" y="3429000"/>
            <a:ext cx="504055" cy="640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rapezoid 20"/>
          <p:cNvSpPr/>
          <p:nvPr/>
        </p:nvSpPr>
        <p:spPr>
          <a:xfrm>
            <a:off x="5292081" y="3140968"/>
            <a:ext cx="504055" cy="288032"/>
          </a:xfrm>
          <a:prstGeom prst="trapezoi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5544108" y="3246922"/>
            <a:ext cx="3960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4847428" y="3215928"/>
            <a:ext cx="484968" cy="905944"/>
          </a:xfrm>
          <a:custGeom>
            <a:avLst/>
            <a:gdLst>
              <a:gd name="connsiteX0" fmla="*/ 484968 w 484968"/>
              <a:gd name="connsiteY0" fmla="*/ 47036 h 905944"/>
              <a:gd name="connsiteX1" fmla="*/ 292463 w 484968"/>
              <a:gd name="connsiteY1" fmla="*/ 8535 h 905944"/>
              <a:gd name="connsiteX2" fmla="*/ 80707 w 484968"/>
              <a:gd name="connsiteY2" fmla="*/ 191415 h 905944"/>
              <a:gd name="connsiteX3" fmla="*/ 42206 w 484968"/>
              <a:gd name="connsiteY3" fmla="*/ 624552 h 905944"/>
              <a:gd name="connsiteX4" fmla="*/ 3705 w 484968"/>
              <a:gd name="connsiteY4" fmla="*/ 865184 h 905944"/>
              <a:gd name="connsiteX5" fmla="*/ 3705 w 484968"/>
              <a:gd name="connsiteY5" fmla="*/ 903685 h 90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68" h="905944">
                <a:moveTo>
                  <a:pt x="484968" y="47036"/>
                </a:moveTo>
                <a:cubicBezTo>
                  <a:pt x="422404" y="15754"/>
                  <a:pt x="359840" y="-15528"/>
                  <a:pt x="292463" y="8535"/>
                </a:cubicBezTo>
                <a:cubicBezTo>
                  <a:pt x="225086" y="32598"/>
                  <a:pt x="122416" y="88746"/>
                  <a:pt x="80707" y="191415"/>
                </a:cubicBezTo>
                <a:cubicBezTo>
                  <a:pt x="38998" y="294084"/>
                  <a:pt x="55040" y="512257"/>
                  <a:pt x="42206" y="624552"/>
                </a:cubicBezTo>
                <a:cubicBezTo>
                  <a:pt x="29372" y="736847"/>
                  <a:pt x="10122" y="818662"/>
                  <a:pt x="3705" y="865184"/>
                </a:cubicBezTo>
                <a:cubicBezTo>
                  <a:pt x="-2712" y="911706"/>
                  <a:pt x="496" y="907695"/>
                  <a:pt x="3705" y="9036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" name="Isosceles Triangle 1023"/>
          <p:cNvSpPr/>
          <p:nvPr/>
        </p:nvSpPr>
        <p:spPr>
          <a:xfrm rot="15962137">
            <a:off x="6252197" y="2705007"/>
            <a:ext cx="432048" cy="1011064"/>
          </a:xfrm>
          <a:prstGeom prst="triangle">
            <a:avLst/>
          </a:prstGeom>
          <a:solidFill>
            <a:srgbClr val="77933C">
              <a:alpha val="45882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5" name="TextBox 1024"/>
          <p:cNvSpPr txBox="1"/>
          <p:nvPr/>
        </p:nvSpPr>
        <p:spPr>
          <a:xfrm>
            <a:off x="6138421" y="303126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6443614" y="3059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6288201" y="29989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6943648" y="277199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_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36008" y="2915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_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03688" y="279088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_</a:t>
            </a:r>
          </a:p>
        </p:txBody>
      </p:sp>
      <p:sp>
        <p:nvSpPr>
          <p:cNvPr id="1027" name="TextBox 1026"/>
          <p:cNvSpPr txBox="1"/>
          <p:nvPr/>
        </p:nvSpPr>
        <p:spPr>
          <a:xfrm>
            <a:off x="4847428" y="4401108"/>
            <a:ext cx="4016917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spray nozzle </a:t>
            </a:r>
            <a:r>
              <a:rPr lang="en-GB" dirty="0" smtClean="0">
                <a:latin typeface="Comic Sans MS" panose="030F0702030302020204" pitchFamily="66" charset="0"/>
              </a:rPr>
              <a:t>is connected to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positive terminal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Each spray drop is now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n-GB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drops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repel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spread out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car is connected 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earth</a:t>
            </a:r>
            <a:r>
              <a:rPr lang="en-GB" dirty="0" smtClean="0">
                <a:latin typeface="Comic Sans MS" panose="030F0702030302020204" pitchFamily="66" charset="0"/>
              </a:rPr>
              <a:t> (or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–</a:t>
            </a:r>
            <a:r>
              <a:rPr lang="en-GB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ve</a:t>
            </a:r>
            <a:r>
              <a:rPr lang="en-GB" dirty="0" smtClean="0">
                <a:latin typeface="Comic Sans MS" panose="030F0702030302020204" pitchFamily="66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+</a:t>
            </a:r>
            <a:r>
              <a:rPr lang="en-GB" dirty="0" err="1" smtClean="0">
                <a:latin typeface="Comic Sans MS" panose="030F0702030302020204" pitchFamily="66" charset="0"/>
              </a:rPr>
              <a:t>ve</a:t>
            </a:r>
            <a:r>
              <a:rPr lang="en-GB" dirty="0" smtClean="0">
                <a:latin typeface="Comic Sans MS" panose="030F0702030302020204" pitchFamily="66" charset="0"/>
              </a:rPr>
              <a:t> drops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attracted</a:t>
            </a:r>
            <a:r>
              <a:rPr lang="en-GB" dirty="0" smtClean="0">
                <a:latin typeface="Comic Sans MS" panose="030F0702030302020204" pitchFamily="66" charset="0"/>
              </a:rPr>
              <a:t> to the –</a:t>
            </a:r>
            <a:r>
              <a:rPr lang="en-GB" dirty="0" err="1" smtClean="0">
                <a:latin typeface="Comic Sans MS" panose="030F0702030302020204" pitchFamily="66" charset="0"/>
              </a:rPr>
              <a:t>ve</a:t>
            </a:r>
            <a:r>
              <a:rPr lang="en-GB" dirty="0" smtClean="0">
                <a:latin typeface="Comic Sans MS" panose="030F0702030302020204" pitchFamily="66" charset="0"/>
              </a:rPr>
              <a:t> car.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975" y="5953719"/>
            <a:ext cx="419201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Photocopiers</a:t>
            </a:r>
            <a:r>
              <a:rPr lang="en-GB" dirty="0" smtClean="0">
                <a:latin typeface="Comic Sans MS" panose="030F0702030302020204" pitchFamily="66" charset="0"/>
              </a:rPr>
              <a:t> make use of static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attract black toner </a:t>
            </a:r>
            <a:r>
              <a:rPr lang="en-GB" dirty="0" smtClean="0">
                <a:latin typeface="Comic Sans MS" panose="030F0702030302020204" pitchFamily="66" charset="0"/>
              </a:rPr>
              <a:t>to the paper.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14"/>
            <a:ext cx="3275856" cy="32758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5616" y="1268760"/>
            <a:ext cx="20162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Comic Sans MS" panose="030F0702030302020204" pitchFamily="66" charset="0"/>
              </a:rPr>
              <a:t>Distinguish between electrical conductors and insulators and give typical examples</a:t>
            </a:r>
          </a:p>
        </p:txBody>
      </p:sp>
    </p:spTree>
    <p:extLst>
      <p:ext uri="{BB962C8B-B14F-4D97-AF65-F5344CB8AC3E}">
        <p14:creationId xmlns:p14="http://schemas.microsoft.com/office/powerpoint/2010/main" val="354107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14"/>
            <a:ext cx="3275856" cy="32758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5616" y="1268760"/>
            <a:ext cx="20162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Comic Sans MS" panose="030F0702030302020204" pitchFamily="66" charset="0"/>
              </a:rPr>
              <a:t>Distinguish between electrical conductors and insulators and give typical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836712"/>
            <a:ext cx="4392488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CONDUCTORS – allow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dirty="0" smtClean="0">
                <a:latin typeface="Comic Sans MS" panose="030F0702030302020204" pitchFamily="66" charset="0"/>
              </a:rPr>
              <a:t> to pass through them.  Metals have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free’ electrons</a:t>
            </a:r>
            <a:r>
              <a:rPr lang="en-GB" dirty="0" smtClean="0">
                <a:latin typeface="Comic Sans MS" panose="030F0702030302020204" pitchFamily="66" charset="0"/>
              </a:rPr>
              <a:t> between the individual atoms, and this makes them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excellent conductors</a:t>
            </a:r>
            <a:r>
              <a:rPr lang="en-GB" dirty="0" smtClean="0">
                <a:latin typeface="Comic Sans MS" panose="030F0702030302020204" pitchFamily="66" charset="0"/>
              </a:rPr>
              <a:t>.  The free electrons also make them good conductors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(heat)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 flipV="1">
            <a:off x="3131840" y="1892007"/>
            <a:ext cx="1440160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sr.photos2.fotosearch.com/bthumb/CSP/CSP551/k5510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82" y="3645024"/>
            <a:ext cx="1818836" cy="273630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644008" y="2868037"/>
            <a:ext cx="1224136" cy="12090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4128" y="3140968"/>
            <a:ext cx="129614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Copper (conductor)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3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14"/>
            <a:ext cx="3275856" cy="32758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5616" y="1268760"/>
            <a:ext cx="20162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Comic Sans MS" panose="030F0702030302020204" pitchFamily="66" charset="0"/>
              </a:rPr>
              <a:t>Distinguish between electrical conductors and insulators and give typical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836712"/>
            <a:ext cx="4392488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CONDUCTORS – allow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dirty="0" smtClean="0">
                <a:latin typeface="Comic Sans MS" panose="030F0702030302020204" pitchFamily="66" charset="0"/>
              </a:rPr>
              <a:t> to pass through them.  Metals have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free’ electrons</a:t>
            </a:r>
            <a:r>
              <a:rPr lang="en-GB" dirty="0" smtClean="0">
                <a:latin typeface="Comic Sans MS" panose="030F0702030302020204" pitchFamily="66" charset="0"/>
              </a:rPr>
              <a:t> between the individual atoms, and this makes them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excellent conductors</a:t>
            </a:r>
            <a:r>
              <a:rPr lang="en-GB" dirty="0" smtClean="0">
                <a:latin typeface="Comic Sans MS" panose="030F0702030302020204" pitchFamily="66" charset="0"/>
              </a:rPr>
              <a:t>.  The free electrons also make them good conductors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(heat)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 flipV="1">
            <a:off x="3131840" y="1892007"/>
            <a:ext cx="1440160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sr.photos2.fotosearch.com/bthumb/CSP/CSP551/k5510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82" y="3645024"/>
            <a:ext cx="1818836" cy="273630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644008" y="2868037"/>
            <a:ext cx="1224136" cy="12090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4128" y="3140968"/>
            <a:ext cx="129614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Copper (conductor)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3582015"/>
            <a:ext cx="2530457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INSULATORS –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dirty="0" smtClean="0">
                <a:latin typeface="Comic Sans MS" panose="030F0702030302020204" pitchFamily="66" charset="0"/>
              </a:rPr>
              <a:t> are held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tightly</a:t>
            </a:r>
            <a:r>
              <a:rPr lang="en-GB" dirty="0" smtClean="0">
                <a:latin typeface="Comic Sans MS" panose="030F0702030302020204" pitchFamily="66" charset="0"/>
              </a:rPr>
              <a:t> to their atoms so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free </a:t>
            </a:r>
            <a:r>
              <a:rPr lang="en-GB" dirty="0" smtClean="0">
                <a:latin typeface="Comic Sans MS" panose="030F0702030302020204" pitchFamily="66" charset="0"/>
              </a:rPr>
              <a:t>to move, and so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not conduct </a:t>
            </a:r>
            <a:r>
              <a:rPr lang="en-GB" dirty="0" smtClean="0">
                <a:latin typeface="Comic Sans MS" panose="030F0702030302020204" pitchFamily="66" charset="0"/>
              </a:rPr>
              <a:t>electricity (but electrons can be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transferred</a:t>
            </a:r>
            <a:r>
              <a:rPr lang="en-GB" dirty="0" smtClean="0">
                <a:latin typeface="Comic Sans MS" panose="030F0702030302020204" pitchFamily="66" charset="0"/>
              </a:rPr>
              <a:t> by rubbing – static charging).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37961" y="4797152"/>
            <a:ext cx="157399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23494" y="4799319"/>
            <a:ext cx="1660474" cy="13659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76888" y="4149080"/>
            <a:ext cx="75048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PVC</a:t>
            </a:r>
          </a:p>
          <a:p>
            <a:pPr algn="ctr"/>
            <a:r>
              <a:rPr lang="en-GB" sz="1000" dirty="0" smtClean="0"/>
              <a:t>(insulator)</a:t>
            </a:r>
            <a:endParaRPr lang="en-GB" sz="10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475656" y="2515257"/>
            <a:ext cx="572511" cy="9572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14"/>
            <a:ext cx="3275856" cy="32758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5616" y="1268760"/>
            <a:ext cx="20162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Comic Sans MS" panose="030F0702030302020204" pitchFamily="66" charset="0"/>
              </a:rPr>
              <a:t>Distinguish between electrical conductors and insulators and give typical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836712"/>
            <a:ext cx="4392488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CONDUCTORS – allow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dirty="0" smtClean="0">
                <a:latin typeface="Comic Sans MS" panose="030F0702030302020204" pitchFamily="66" charset="0"/>
              </a:rPr>
              <a:t> to pass through them.  Metals have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free’ electrons</a:t>
            </a:r>
            <a:r>
              <a:rPr lang="en-GB" dirty="0" smtClean="0">
                <a:latin typeface="Comic Sans MS" panose="030F0702030302020204" pitchFamily="66" charset="0"/>
              </a:rPr>
              <a:t> between the individual atoms, and this makes them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excellent conductors</a:t>
            </a:r>
            <a:r>
              <a:rPr lang="en-GB" dirty="0" smtClean="0">
                <a:latin typeface="Comic Sans MS" panose="030F0702030302020204" pitchFamily="66" charset="0"/>
              </a:rPr>
              <a:t>.  The free electrons also make them good conductors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(heat)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 flipV="1">
            <a:off x="3131840" y="1892007"/>
            <a:ext cx="1440160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sr.photos2.fotosearch.com/bthumb/CSP/CSP551/k5510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82" y="3645024"/>
            <a:ext cx="1818836" cy="273630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644008" y="2868037"/>
            <a:ext cx="1224136" cy="12090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4128" y="3140968"/>
            <a:ext cx="129614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Copper (conductor)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3582015"/>
            <a:ext cx="2530457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INSULATORS –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dirty="0" smtClean="0">
                <a:latin typeface="Comic Sans MS" panose="030F0702030302020204" pitchFamily="66" charset="0"/>
              </a:rPr>
              <a:t> are held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tightly</a:t>
            </a:r>
            <a:r>
              <a:rPr lang="en-GB" dirty="0" smtClean="0">
                <a:latin typeface="Comic Sans MS" panose="030F0702030302020204" pitchFamily="66" charset="0"/>
              </a:rPr>
              <a:t> to their atoms so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free </a:t>
            </a:r>
            <a:r>
              <a:rPr lang="en-GB" dirty="0" smtClean="0">
                <a:latin typeface="Comic Sans MS" panose="030F0702030302020204" pitchFamily="66" charset="0"/>
              </a:rPr>
              <a:t>to move, and so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not conduct </a:t>
            </a:r>
            <a:r>
              <a:rPr lang="en-GB" dirty="0" smtClean="0">
                <a:latin typeface="Comic Sans MS" panose="030F0702030302020204" pitchFamily="66" charset="0"/>
              </a:rPr>
              <a:t>electricity (but electrons can be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transferred</a:t>
            </a:r>
            <a:r>
              <a:rPr lang="en-GB" dirty="0" smtClean="0">
                <a:latin typeface="Comic Sans MS" panose="030F0702030302020204" pitchFamily="66" charset="0"/>
              </a:rPr>
              <a:t> by rubbing – static charging).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37961" y="4797152"/>
            <a:ext cx="157399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23494" y="4799319"/>
            <a:ext cx="1660474" cy="13659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76888" y="4149080"/>
            <a:ext cx="75048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PVC</a:t>
            </a:r>
          </a:p>
          <a:p>
            <a:pPr algn="ctr"/>
            <a:r>
              <a:rPr lang="en-GB" sz="1000" dirty="0" smtClean="0"/>
              <a:t>(insulator)</a:t>
            </a:r>
            <a:endParaRPr lang="en-GB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4153527"/>
            <a:ext cx="3193873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SEMI-CONDUCTORS –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neither</a:t>
            </a:r>
            <a:r>
              <a:rPr lang="en-GB" dirty="0" smtClean="0">
                <a:latin typeface="Comic Sans MS" panose="030F0702030302020204" pitchFamily="66" charset="0"/>
              </a:rPr>
              <a:t> an insulator or a conductor. 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Poor</a:t>
            </a:r>
            <a:r>
              <a:rPr lang="en-GB" dirty="0" smtClean="0">
                <a:latin typeface="Comic Sans MS" panose="030F0702030302020204" pitchFamily="66" charset="0"/>
              </a:rPr>
              <a:t> conductors when cold, but much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better</a:t>
            </a:r>
            <a:r>
              <a:rPr lang="en-GB" dirty="0" smtClean="0">
                <a:latin typeface="Comic Sans MS" panose="030F0702030302020204" pitchFamily="66" charset="0"/>
              </a:rPr>
              <a:t> conductors when warm.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475656" y="2515257"/>
            <a:ext cx="572511" cy="9572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9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14"/>
            <a:ext cx="3275856" cy="32758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5616" y="1268760"/>
            <a:ext cx="20162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Comic Sans MS" panose="030F0702030302020204" pitchFamily="66" charset="0"/>
              </a:rPr>
              <a:t>Distinguish between electrical conductors and insulators and give typical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836712"/>
            <a:ext cx="4392488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CONDUCTORS – allow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dirty="0" smtClean="0">
                <a:latin typeface="Comic Sans MS" panose="030F0702030302020204" pitchFamily="66" charset="0"/>
              </a:rPr>
              <a:t> to pass through them.  Metals have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free’ electrons</a:t>
            </a:r>
            <a:r>
              <a:rPr lang="en-GB" dirty="0" smtClean="0">
                <a:latin typeface="Comic Sans MS" panose="030F0702030302020204" pitchFamily="66" charset="0"/>
              </a:rPr>
              <a:t> between the individual atoms, and this makes them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excellent conductors</a:t>
            </a:r>
            <a:r>
              <a:rPr lang="en-GB" dirty="0" smtClean="0">
                <a:latin typeface="Comic Sans MS" panose="030F0702030302020204" pitchFamily="66" charset="0"/>
              </a:rPr>
              <a:t>.  The free electrons also make them good conductors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(heat)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 flipV="1">
            <a:off x="3131840" y="1892007"/>
            <a:ext cx="1440160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sr.photos2.fotosearch.com/bthumb/CSP/CSP551/k5510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82" y="3645024"/>
            <a:ext cx="1818836" cy="273630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644008" y="2868037"/>
            <a:ext cx="1224136" cy="12090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4128" y="3140968"/>
            <a:ext cx="129614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Copper (conductor)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3582015"/>
            <a:ext cx="2530457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INSULATORS –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dirty="0" smtClean="0">
                <a:latin typeface="Comic Sans MS" panose="030F0702030302020204" pitchFamily="66" charset="0"/>
              </a:rPr>
              <a:t> are held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tightly</a:t>
            </a:r>
            <a:r>
              <a:rPr lang="en-GB" dirty="0" smtClean="0">
                <a:latin typeface="Comic Sans MS" panose="030F0702030302020204" pitchFamily="66" charset="0"/>
              </a:rPr>
              <a:t> to their atoms so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free </a:t>
            </a:r>
            <a:r>
              <a:rPr lang="en-GB" dirty="0" smtClean="0">
                <a:latin typeface="Comic Sans MS" panose="030F0702030302020204" pitchFamily="66" charset="0"/>
              </a:rPr>
              <a:t>to move, and so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not conduct </a:t>
            </a:r>
            <a:r>
              <a:rPr lang="en-GB" dirty="0" smtClean="0">
                <a:latin typeface="Comic Sans MS" panose="030F0702030302020204" pitchFamily="66" charset="0"/>
              </a:rPr>
              <a:t>electricity (but electrons can be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transferred</a:t>
            </a:r>
            <a:r>
              <a:rPr lang="en-GB" dirty="0" smtClean="0">
                <a:latin typeface="Comic Sans MS" panose="030F0702030302020204" pitchFamily="66" charset="0"/>
              </a:rPr>
              <a:t> by rubbing – static charging).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37961" y="4797152"/>
            <a:ext cx="157399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23494" y="4799319"/>
            <a:ext cx="1660474" cy="13659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76888" y="4149080"/>
            <a:ext cx="75048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PVC</a:t>
            </a:r>
          </a:p>
          <a:p>
            <a:pPr algn="ctr"/>
            <a:r>
              <a:rPr lang="en-GB" sz="1000" dirty="0" smtClean="0"/>
              <a:t>(insulator)</a:t>
            </a:r>
            <a:endParaRPr lang="en-GB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4153527"/>
            <a:ext cx="3193873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SEMI-CONDUCTORS –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neither</a:t>
            </a:r>
            <a:r>
              <a:rPr lang="en-GB" dirty="0" smtClean="0">
                <a:latin typeface="Comic Sans MS" panose="030F0702030302020204" pitchFamily="66" charset="0"/>
              </a:rPr>
              <a:t> an insulator or a conductor. 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Poor</a:t>
            </a:r>
            <a:r>
              <a:rPr lang="en-GB" dirty="0" smtClean="0">
                <a:latin typeface="Comic Sans MS" panose="030F0702030302020204" pitchFamily="66" charset="0"/>
              </a:rPr>
              <a:t> conductors when cold, but much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better</a:t>
            </a:r>
            <a:r>
              <a:rPr lang="en-GB" dirty="0" smtClean="0">
                <a:latin typeface="Comic Sans MS" panose="030F0702030302020204" pitchFamily="66" charset="0"/>
              </a:rPr>
              <a:t> conductors when warm.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64288" y="2868037"/>
            <a:ext cx="1872208" cy="919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Eg</a:t>
            </a:r>
            <a:r>
              <a:rPr lang="en-GB" dirty="0" smtClean="0"/>
              <a:t>. Metals (copper, gold)  and carbon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6384960" y="5624196"/>
            <a:ext cx="1872208" cy="919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Eg</a:t>
            </a:r>
            <a:r>
              <a:rPr lang="en-GB" dirty="0" smtClean="0"/>
              <a:t>. Silicon and germanium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107503" y="6444337"/>
            <a:ext cx="2530457" cy="387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Eg</a:t>
            </a:r>
            <a:r>
              <a:rPr lang="en-GB" dirty="0" smtClean="0"/>
              <a:t>. Plastics, glass, dry air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475656" y="2515257"/>
            <a:ext cx="572511" cy="9572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98356"/>
              </p:ext>
            </p:extLst>
          </p:nvPr>
        </p:nvGraphicFramePr>
        <p:xfrm>
          <a:off x="1043608" y="1484784"/>
          <a:ext cx="7128792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State that there are positive and negative charges </a:t>
                      </a: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State that unlike charges attract and that like charges repel </a:t>
                      </a: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Describe simple experiments to show the production and detection of electrostatic charges </a:t>
                      </a: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State that charging a body involves the addition or removal of electrons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Distinguish between electrical conductors and insulators and give typical examples</a:t>
                      </a: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State that current is related to the flow of charge </a:t>
                      </a: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Use and describe the use of an ammeter, both analogue and digital </a:t>
                      </a: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State that current in metals is due to a flow of 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State that charge is measured in coulombs 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State that the direction of an electric field at a point is the direction of the force on a positive charge at that point 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Describe an electric field as a region in which an electric charge experiences a force 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Describe simple field patterns, including the field around a point charge, the field around a charged conducting sphere and the field between two parallel plates (not including end effects)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 • Give an account of charging 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Recall and use a simple electron model to distinguish between conductors and insulators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Show understanding that a current is a rate of flow of charge and recall and use the equation I = Q / t 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Distinguish between the direction of flow of electrons and conventional current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4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84" y="0"/>
            <a:ext cx="4536315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520"/>
            <a:ext cx="1981076" cy="198107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619672" y="232316"/>
            <a:ext cx="2736304" cy="1900539"/>
          </a:xfrm>
          <a:prstGeom prst="wedgeRoundRectCallout">
            <a:avLst>
              <a:gd name="adj1" fmla="val -70900"/>
              <a:gd name="adj2" fmla="val 426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So what’s all this ‘current’ stuff about?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064" y="116632"/>
            <a:ext cx="341987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State that current is related to the flow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charge.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and describe the use of an ammeter, both analogue 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digital.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that current in metals is due to a flow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84" y="0"/>
            <a:ext cx="4536315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520"/>
            <a:ext cx="1981076" cy="198107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619672" y="232316"/>
            <a:ext cx="2736304" cy="1900539"/>
          </a:xfrm>
          <a:prstGeom prst="wedgeRoundRectCallout">
            <a:avLst>
              <a:gd name="adj1" fmla="val -70900"/>
              <a:gd name="adj2" fmla="val 426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So what’s all this ‘current’ stuff about?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064" y="116632"/>
            <a:ext cx="341987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State that current is related to the flow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charge.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and describe the use of an ammeter, both analogue 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digital.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that current in metals is due to a flow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69160"/>
            <a:ext cx="1600200" cy="16002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5496" y="3429000"/>
            <a:ext cx="2736304" cy="1440160"/>
          </a:xfrm>
          <a:prstGeom prst="wedgeEllipseCallout">
            <a:avLst>
              <a:gd name="adj1" fmla="val -1134"/>
              <a:gd name="adj2" fmla="val 9257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Let’s go back to basics and consider what is happening in an electrical circuit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680" y="3933056"/>
            <a:ext cx="2733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84" y="0"/>
            <a:ext cx="4536315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520"/>
            <a:ext cx="1981076" cy="198107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619672" y="232316"/>
            <a:ext cx="2736304" cy="1900539"/>
          </a:xfrm>
          <a:prstGeom prst="wedgeRoundRectCallout">
            <a:avLst>
              <a:gd name="adj1" fmla="val -70900"/>
              <a:gd name="adj2" fmla="val 426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So what’s all this ‘current’ stuff about?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064" y="116632"/>
            <a:ext cx="341987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State that current is related to the flow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charge.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and describe the use of an ammeter, both analogue 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digital.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that current in metals is due to a flow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69160"/>
            <a:ext cx="1600200" cy="16002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5496" y="3429000"/>
            <a:ext cx="2736304" cy="1440160"/>
          </a:xfrm>
          <a:prstGeom prst="wedgeEllipseCallout">
            <a:avLst>
              <a:gd name="adj1" fmla="val -1134"/>
              <a:gd name="adj2" fmla="val 9257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Let’s go back to basics and consider what is happening in an electrical circuit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82" y="3933056"/>
            <a:ext cx="2733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6219056"/>
            <a:ext cx="504056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Electricity is the flow of electrons around a circuit.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84" y="0"/>
            <a:ext cx="4536315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520"/>
            <a:ext cx="1981076" cy="198107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619672" y="232316"/>
            <a:ext cx="2736304" cy="1900539"/>
          </a:xfrm>
          <a:prstGeom prst="wedgeRoundRectCallout">
            <a:avLst>
              <a:gd name="adj1" fmla="val -70900"/>
              <a:gd name="adj2" fmla="val 426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So what’s all this ‘current’ stuff about?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064" y="116632"/>
            <a:ext cx="341987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State that current is related to the flow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charge.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and describe the use of an ammeter, both analogue 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digital.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that current in metals is due to a flow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69160"/>
            <a:ext cx="1600200" cy="16002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5496" y="3429000"/>
            <a:ext cx="2736304" cy="1440160"/>
          </a:xfrm>
          <a:prstGeom prst="wedgeEllipseCallout">
            <a:avLst>
              <a:gd name="adj1" fmla="val -1134"/>
              <a:gd name="adj2" fmla="val 9257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Let’s go back to basics and consider what is happening in an electrical circuit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82" y="3933056"/>
            <a:ext cx="2733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6219056"/>
            <a:ext cx="504056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Electricity is the flow of electrons around a circuit.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99992" y="4077072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75956" y="4748165"/>
            <a:ext cx="0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55302" y="4748165"/>
            <a:ext cx="0" cy="6970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40152" y="4077072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08304" y="4653136"/>
            <a:ext cx="15841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Conventional current flow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076056" y="335699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5875911" y="335699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7864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84" y="0"/>
            <a:ext cx="4536315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520"/>
            <a:ext cx="1981076" cy="198107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619672" y="232316"/>
            <a:ext cx="2736304" cy="1900539"/>
          </a:xfrm>
          <a:prstGeom prst="wedgeRoundRectCallout">
            <a:avLst>
              <a:gd name="adj1" fmla="val -70900"/>
              <a:gd name="adj2" fmla="val 426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So what’s all this ‘current’ stuff about?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064" y="116632"/>
            <a:ext cx="341987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State that current is related to the flow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charge.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and describe the use of an ammeter, both analogue 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digital.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that current in metals is due to a flow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69160"/>
            <a:ext cx="1600200" cy="16002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5496" y="3429000"/>
            <a:ext cx="2736304" cy="1440160"/>
          </a:xfrm>
          <a:prstGeom prst="wedgeEllipseCallout">
            <a:avLst>
              <a:gd name="adj1" fmla="val -1134"/>
              <a:gd name="adj2" fmla="val 9257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Let’s go back to basics and consider what is happening in an electrical circuit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82" y="3933056"/>
            <a:ext cx="2733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6219056"/>
            <a:ext cx="504056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Electricity is the flow of electrons around a circuit.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72000" y="4077072"/>
            <a:ext cx="86409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75956" y="4560489"/>
            <a:ext cx="0" cy="10311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45661" y="4642275"/>
            <a:ext cx="0" cy="8640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75911" y="4077072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6296" y="3714998"/>
            <a:ext cx="1584176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Electrons actually flow from the –</a:t>
            </a:r>
            <a:r>
              <a:rPr lang="en-GB" dirty="0" err="1" smtClean="0"/>
              <a:t>ve</a:t>
            </a:r>
            <a:r>
              <a:rPr lang="en-GB" dirty="0" smtClean="0"/>
              <a:t> to the +</a:t>
            </a:r>
            <a:r>
              <a:rPr lang="en-GB" dirty="0" err="1" smtClean="0"/>
              <a:t>ve</a:t>
            </a:r>
            <a:r>
              <a:rPr lang="en-GB" dirty="0" smtClean="0"/>
              <a:t>, opposite to the conventional current flow.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076056" y="335699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5875911" y="335699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661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48680"/>
            <a:ext cx="5714999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6175"/>
            <a:ext cx="2855847" cy="31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0" y="3430574"/>
            <a:ext cx="42291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32240" y="3430574"/>
            <a:ext cx="2160240" cy="201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7561119" y="4870020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8" name="Oval 7"/>
          <p:cNvSpPr/>
          <p:nvPr/>
        </p:nvSpPr>
        <p:spPr>
          <a:xfrm>
            <a:off x="6822048" y="4870020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9" name="Oval 8"/>
          <p:cNvSpPr/>
          <p:nvPr/>
        </p:nvSpPr>
        <p:spPr>
          <a:xfrm>
            <a:off x="8244408" y="423785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7561119" y="423785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1" name="Oval 10"/>
          <p:cNvSpPr/>
          <p:nvPr/>
        </p:nvSpPr>
        <p:spPr>
          <a:xfrm>
            <a:off x="6804248" y="423785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2" name="Oval 11"/>
          <p:cNvSpPr/>
          <p:nvPr/>
        </p:nvSpPr>
        <p:spPr>
          <a:xfrm>
            <a:off x="6804248" y="351093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3" name="Oval 12"/>
          <p:cNvSpPr/>
          <p:nvPr/>
        </p:nvSpPr>
        <p:spPr>
          <a:xfrm>
            <a:off x="7561119" y="351093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4" name="Oval 13"/>
          <p:cNvSpPr/>
          <p:nvPr/>
        </p:nvSpPr>
        <p:spPr>
          <a:xfrm>
            <a:off x="8244408" y="3484133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5" name="Oval 14"/>
          <p:cNvSpPr/>
          <p:nvPr/>
        </p:nvSpPr>
        <p:spPr>
          <a:xfrm>
            <a:off x="8244408" y="4870020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5" name="Oval 4"/>
          <p:cNvSpPr/>
          <p:nvPr/>
        </p:nvSpPr>
        <p:spPr>
          <a:xfrm>
            <a:off x="8063601" y="4142283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7489111" y="398087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8082822" y="487002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7162714" y="406328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7306730" y="472600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8110170" y="384032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3430574"/>
            <a:ext cx="2232248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Electric current will only flow if there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charges</a:t>
            </a:r>
            <a:r>
              <a:rPr lang="en-GB" dirty="0" smtClean="0">
                <a:latin typeface="Comic Sans MS" panose="030F0702030302020204" pitchFamily="66" charset="0"/>
              </a:rPr>
              <a:t> which can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 freely.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6" idx="3"/>
            <a:endCxn id="25" idx="2"/>
          </p:cNvCxnSpPr>
          <p:nvPr/>
        </p:nvCxnSpPr>
        <p:spPr>
          <a:xfrm flipV="1">
            <a:off x="6660232" y="4135292"/>
            <a:ext cx="502482" cy="339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9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48680"/>
            <a:ext cx="5714999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6175"/>
            <a:ext cx="2855847" cy="31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0" y="3430574"/>
            <a:ext cx="42291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32240" y="3430574"/>
            <a:ext cx="2160240" cy="201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7561119" y="4870020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8" name="Oval 7"/>
          <p:cNvSpPr/>
          <p:nvPr/>
        </p:nvSpPr>
        <p:spPr>
          <a:xfrm>
            <a:off x="6822048" y="4870020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9" name="Oval 8"/>
          <p:cNvSpPr/>
          <p:nvPr/>
        </p:nvSpPr>
        <p:spPr>
          <a:xfrm>
            <a:off x="8244408" y="423785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7561119" y="423785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1" name="Oval 10"/>
          <p:cNvSpPr/>
          <p:nvPr/>
        </p:nvSpPr>
        <p:spPr>
          <a:xfrm>
            <a:off x="6804248" y="423785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2" name="Oval 11"/>
          <p:cNvSpPr/>
          <p:nvPr/>
        </p:nvSpPr>
        <p:spPr>
          <a:xfrm>
            <a:off x="6804248" y="351093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3" name="Oval 12"/>
          <p:cNvSpPr/>
          <p:nvPr/>
        </p:nvSpPr>
        <p:spPr>
          <a:xfrm>
            <a:off x="7561119" y="351093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4" name="Oval 13"/>
          <p:cNvSpPr/>
          <p:nvPr/>
        </p:nvSpPr>
        <p:spPr>
          <a:xfrm>
            <a:off x="8244408" y="3484133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5" name="Oval 14"/>
          <p:cNvSpPr/>
          <p:nvPr/>
        </p:nvSpPr>
        <p:spPr>
          <a:xfrm>
            <a:off x="8244408" y="4870020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5" name="Oval 4"/>
          <p:cNvSpPr/>
          <p:nvPr/>
        </p:nvSpPr>
        <p:spPr>
          <a:xfrm>
            <a:off x="8063601" y="4142283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7489111" y="398087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8082822" y="487002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7162714" y="406328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7306730" y="472600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8110170" y="384032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3430574"/>
            <a:ext cx="2232248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Electric current will only flow if there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charges</a:t>
            </a:r>
            <a:r>
              <a:rPr lang="en-GB" dirty="0" smtClean="0">
                <a:latin typeface="Comic Sans MS" panose="030F0702030302020204" pitchFamily="66" charset="0"/>
              </a:rPr>
              <a:t> which can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 freely.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6" idx="3"/>
            <a:endCxn id="25" idx="2"/>
          </p:cNvCxnSpPr>
          <p:nvPr/>
        </p:nvCxnSpPr>
        <p:spPr>
          <a:xfrm flipV="1">
            <a:off x="6660232" y="4135292"/>
            <a:ext cx="502482" cy="339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27984" y="5014036"/>
            <a:ext cx="223224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Metals have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“sea” of free electrons </a:t>
            </a:r>
            <a:r>
              <a:rPr lang="en-GB" dirty="0" smtClean="0">
                <a:latin typeface="Comic Sans MS" panose="030F0702030302020204" pitchFamily="66" charset="0"/>
              </a:rPr>
              <a:t>(-</a:t>
            </a:r>
            <a:r>
              <a:rPr lang="en-GB" dirty="0" err="1" smtClean="0">
                <a:latin typeface="Comic Sans MS" panose="030F0702030302020204" pitchFamily="66" charset="0"/>
              </a:rPr>
              <a:t>ve</a:t>
            </a:r>
            <a:r>
              <a:rPr lang="en-GB" dirty="0" smtClean="0">
                <a:latin typeface="Comic Sans MS" panose="030F0702030302020204" pitchFamily="66" charset="0"/>
              </a:rPr>
              <a:t> charge) that are free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flow through the metal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48680"/>
            <a:ext cx="5714999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6175"/>
            <a:ext cx="2855847" cy="31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0" y="3430574"/>
            <a:ext cx="42291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32240" y="3430574"/>
            <a:ext cx="2160240" cy="201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7561119" y="4870020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8" name="Oval 7"/>
          <p:cNvSpPr/>
          <p:nvPr/>
        </p:nvSpPr>
        <p:spPr>
          <a:xfrm>
            <a:off x="6822048" y="4870020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9" name="Oval 8"/>
          <p:cNvSpPr/>
          <p:nvPr/>
        </p:nvSpPr>
        <p:spPr>
          <a:xfrm>
            <a:off x="8244408" y="423785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7561119" y="423785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1" name="Oval 10"/>
          <p:cNvSpPr/>
          <p:nvPr/>
        </p:nvSpPr>
        <p:spPr>
          <a:xfrm>
            <a:off x="6804248" y="423785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2" name="Oval 11"/>
          <p:cNvSpPr/>
          <p:nvPr/>
        </p:nvSpPr>
        <p:spPr>
          <a:xfrm>
            <a:off x="6804248" y="351093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3" name="Oval 12"/>
          <p:cNvSpPr/>
          <p:nvPr/>
        </p:nvSpPr>
        <p:spPr>
          <a:xfrm>
            <a:off x="7561119" y="351093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4" name="Oval 13"/>
          <p:cNvSpPr/>
          <p:nvPr/>
        </p:nvSpPr>
        <p:spPr>
          <a:xfrm>
            <a:off x="8244408" y="3484133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5" name="Oval 14"/>
          <p:cNvSpPr/>
          <p:nvPr/>
        </p:nvSpPr>
        <p:spPr>
          <a:xfrm>
            <a:off x="8244408" y="4870020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5" name="Oval 4"/>
          <p:cNvSpPr/>
          <p:nvPr/>
        </p:nvSpPr>
        <p:spPr>
          <a:xfrm>
            <a:off x="8063601" y="4142283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7489111" y="398087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8082822" y="487002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7162714" y="406328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7306730" y="472600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8110170" y="384032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3430574"/>
            <a:ext cx="2232248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Electric current will only flow if there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charges</a:t>
            </a:r>
            <a:r>
              <a:rPr lang="en-GB" dirty="0" smtClean="0">
                <a:latin typeface="Comic Sans MS" panose="030F0702030302020204" pitchFamily="66" charset="0"/>
              </a:rPr>
              <a:t> which can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 freely.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6" idx="3"/>
            <a:endCxn id="25" idx="2"/>
          </p:cNvCxnSpPr>
          <p:nvPr/>
        </p:nvCxnSpPr>
        <p:spPr>
          <a:xfrm flipV="1">
            <a:off x="6660232" y="4135292"/>
            <a:ext cx="502482" cy="339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27984" y="5014036"/>
            <a:ext cx="223224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Metals have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“sea” of free electrons </a:t>
            </a:r>
            <a:r>
              <a:rPr lang="en-GB" dirty="0" smtClean="0">
                <a:latin typeface="Comic Sans MS" panose="030F0702030302020204" pitchFamily="66" charset="0"/>
              </a:rPr>
              <a:t>(-</a:t>
            </a:r>
            <a:r>
              <a:rPr lang="en-GB" dirty="0" err="1" smtClean="0">
                <a:latin typeface="Comic Sans MS" panose="030F0702030302020204" pitchFamily="66" charset="0"/>
              </a:rPr>
              <a:t>ve</a:t>
            </a:r>
            <a:r>
              <a:rPr lang="en-GB" dirty="0" smtClean="0">
                <a:latin typeface="Comic Sans MS" panose="030F0702030302020204" pitchFamily="66" charset="0"/>
              </a:rPr>
              <a:t> charge) that are free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flow through the metal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2240" y="5483725"/>
            <a:ext cx="223224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This is why metals are such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good conductors </a:t>
            </a:r>
            <a:r>
              <a:rPr lang="en-GB" dirty="0" smtClean="0">
                <a:latin typeface="Comic Sans MS" panose="030F0702030302020204" pitchFamily="66" charset="0"/>
              </a:rPr>
              <a:t>of electricity.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48680"/>
            <a:ext cx="5714999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6175"/>
            <a:ext cx="2855847" cy="31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0" y="3467538"/>
            <a:ext cx="42291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32240" y="3430574"/>
            <a:ext cx="2160240" cy="201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7561119" y="4870020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8" name="Oval 7"/>
          <p:cNvSpPr/>
          <p:nvPr/>
        </p:nvSpPr>
        <p:spPr>
          <a:xfrm>
            <a:off x="6822048" y="4870020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9" name="Oval 8"/>
          <p:cNvSpPr/>
          <p:nvPr/>
        </p:nvSpPr>
        <p:spPr>
          <a:xfrm>
            <a:off x="8244408" y="423785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7561119" y="423785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1" name="Oval 10"/>
          <p:cNvSpPr/>
          <p:nvPr/>
        </p:nvSpPr>
        <p:spPr>
          <a:xfrm>
            <a:off x="6804248" y="423785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2" name="Oval 11"/>
          <p:cNvSpPr/>
          <p:nvPr/>
        </p:nvSpPr>
        <p:spPr>
          <a:xfrm>
            <a:off x="6804248" y="351093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3" name="Oval 12"/>
          <p:cNvSpPr/>
          <p:nvPr/>
        </p:nvSpPr>
        <p:spPr>
          <a:xfrm>
            <a:off x="7561119" y="3510936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4" name="Oval 13"/>
          <p:cNvSpPr/>
          <p:nvPr/>
        </p:nvSpPr>
        <p:spPr>
          <a:xfrm>
            <a:off x="8244408" y="3484133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5" name="Oval 14"/>
          <p:cNvSpPr/>
          <p:nvPr/>
        </p:nvSpPr>
        <p:spPr>
          <a:xfrm>
            <a:off x="8244408" y="4870020"/>
            <a:ext cx="502482" cy="50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5" name="Oval 4"/>
          <p:cNvSpPr/>
          <p:nvPr/>
        </p:nvSpPr>
        <p:spPr>
          <a:xfrm>
            <a:off x="8063601" y="4142283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7489111" y="398087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8082822" y="487002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7162714" y="406328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7306730" y="472600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8110170" y="384032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3430574"/>
            <a:ext cx="2232248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Electric current will only flow if there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charges</a:t>
            </a:r>
            <a:r>
              <a:rPr lang="en-GB" dirty="0" smtClean="0">
                <a:latin typeface="Comic Sans MS" panose="030F0702030302020204" pitchFamily="66" charset="0"/>
              </a:rPr>
              <a:t> which can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 freely.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6" idx="3"/>
            <a:endCxn id="25" idx="2"/>
          </p:cNvCxnSpPr>
          <p:nvPr/>
        </p:nvCxnSpPr>
        <p:spPr>
          <a:xfrm flipV="1">
            <a:off x="6660232" y="4135292"/>
            <a:ext cx="502482" cy="339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27984" y="5014036"/>
            <a:ext cx="223224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Metals have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“sea” of free electrons </a:t>
            </a:r>
            <a:r>
              <a:rPr lang="en-GB" dirty="0" smtClean="0">
                <a:latin typeface="Comic Sans MS" panose="030F0702030302020204" pitchFamily="66" charset="0"/>
              </a:rPr>
              <a:t>(-</a:t>
            </a:r>
            <a:r>
              <a:rPr lang="en-GB" dirty="0" err="1" smtClean="0">
                <a:latin typeface="Comic Sans MS" panose="030F0702030302020204" pitchFamily="66" charset="0"/>
              </a:rPr>
              <a:t>ve</a:t>
            </a:r>
            <a:r>
              <a:rPr lang="en-GB" dirty="0" smtClean="0">
                <a:latin typeface="Comic Sans MS" panose="030F0702030302020204" pitchFamily="66" charset="0"/>
              </a:rPr>
              <a:t> charge) that are free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flow through the metal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2240" y="5483725"/>
            <a:ext cx="223224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This is why metals are such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good conductors </a:t>
            </a:r>
            <a:r>
              <a:rPr lang="en-GB" dirty="0" smtClean="0">
                <a:latin typeface="Comic Sans MS" panose="030F0702030302020204" pitchFamily="66" charset="0"/>
              </a:rPr>
              <a:t>of electricity.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1600" y="4489635"/>
            <a:ext cx="288032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flow of charge </a:t>
            </a:r>
            <a:r>
              <a:rPr lang="en-GB" dirty="0" smtClean="0">
                <a:latin typeface="Comic Sans MS" panose="030F0702030302020204" pitchFamily="66" charset="0"/>
              </a:rPr>
              <a:t>is called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current</a:t>
            </a:r>
            <a:r>
              <a:rPr lang="en-GB" dirty="0" smtClean="0">
                <a:latin typeface="Comic Sans MS" panose="030F0702030302020204" pitchFamily="66" charset="0"/>
              </a:rPr>
              <a:t>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 the current</a:t>
            </a:r>
            <a:r>
              <a:rPr lang="en-GB" dirty="0" smtClean="0">
                <a:latin typeface="Comic Sans MS" panose="030F0702030302020204" pitchFamily="66" charset="0"/>
              </a:rPr>
              <a:t>,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greater the flow of charge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4655"/>
            <a:ext cx="4752528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852" y="91977"/>
            <a:ext cx="358287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State that current is related to the flow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charge.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and describe the use of an ammeter, both analogue 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digital.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that current in metals is due to a flow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asus\Pictures\Powerpoint pictures\scientist and whiteboard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4825"/>
            <a:ext cx="38100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Callout 3"/>
          <p:cNvSpPr/>
          <p:nvPr/>
        </p:nvSpPr>
        <p:spPr>
          <a:xfrm>
            <a:off x="359852" y="692696"/>
            <a:ext cx="5436284" cy="792088"/>
          </a:xfrm>
          <a:prstGeom prst="rightArrowCallout">
            <a:avLst/>
          </a:prstGeom>
          <a:solidFill>
            <a:srgbClr val="00FFFF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28184" y="692696"/>
            <a:ext cx="2160240" cy="193899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unit of current is the ampere (A).  This is usually abbreviated to the amp.</a:t>
            </a:r>
          </a:p>
        </p:txBody>
      </p:sp>
    </p:spTree>
    <p:extLst>
      <p:ext uri="{BB962C8B-B14F-4D97-AF65-F5344CB8AC3E}">
        <p14:creationId xmlns:p14="http://schemas.microsoft.com/office/powerpoint/2010/main" val="137539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599" y="3222526"/>
            <a:ext cx="2524125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600" dirty="0"/>
              <a:t>http://www.physics.upenn.edu/undergraduate/undergraduate-physics-labs/experiments/electric-charge-and-static-electricity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7975" y="548680"/>
            <a:ext cx="426402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Static Electricity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4655"/>
            <a:ext cx="4752528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852" y="91977"/>
            <a:ext cx="358287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State that current is related to the flow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charge.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and describe the use of an ammeter, both analogue 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digital.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that current in metals is due to a flow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asus\Pictures\Powerpoint pictures\scientist and whiteboard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4825"/>
            <a:ext cx="38100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Callout 3"/>
          <p:cNvSpPr/>
          <p:nvPr/>
        </p:nvSpPr>
        <p:spPr>
          <a:xfrm>
            <a:off x="359852" y="692696"/>
            <a:ext cx="5436284" cy="792088"/>
          </a:xfrm>
          <a:prstGeom prst="rightArrowCallout">
            <a:avLst/>
          </a:prstGeom>
          <a:solidFill>
            <a:srgbClr val="00FFFF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28184" y="692696"/>
            <a:ext cx="2160240" cy="193899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unit of current is the ampere (A).  This is usually abbreviated to the amp.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8144" y="3431406"/>
            <a:ext cx="288032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Current is measured using an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ammeter</a:t>
            </a:r>
            <a:r>
              <a:rPr lang="en-GB" sz="2800" dirty="0" smtClean="0">
                <a:latin typeface="Comic Sans MS" panose="030F0702030302020204" pitchFamily="66" charset="0"/>
              </a:rPr>
              <a:t>. 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92280" y="2852936"/>
            <a:ext cx="360040" cy="551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 descr="http://physicsquest.homestead.com/ammete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58" y="4886001"/>
            <a:ext cx="189547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esources.schoolscience.co.uk/BritishEnergy/11-14/images/digi_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64" y="5157192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823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4655"/>
            <a:ext cx="4752528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852" y="91977"/>
            <a:ext cx="358287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State that current is related to the flow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charge.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and describe the use of an ammeter, both analogue 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digital.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that current in metals is due to a flow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asus\Pictures\Powerpoint pictures\scientist and whiteboard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4825"/>
            <a:ext cx="38100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Callout 3"/>
          <p:cNvSpPr/>
          <p:nvPr/>
        </p:nvSpPr>
        <p:spPr>
          <a:xfrm>
            <a:off x="359852" y="692696"/>
            <a:ext cx="5436284" cy="792088"/>
          </a:xfrm>
          <a:prstGeom prst="rightArrowCallout">
            <a:avLst/>
          </a:prstGeom>
          <a:solidFill>
            <a:srgbClr val="00FFFF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28184" y="692696"/>
            <a:ext cx="2160240" cy="193899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unit of current is the ampere (A).  This is usually abbreviated to the amp.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8144" y="3431406"/>
            <a:ext cx="288032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Current is measured using an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ammeter</a:t>
            </a:r>
            <a:r>
              <a:rPr lang="en-GB" sz="2800" dirty="0" smtClean="0">
                <a:latin typeface="Comic Sans MS" panose="030F0702030302020204" pitchFamily="66" charset="0"/>
              </a:rPr>
              <a:t>. 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92280" y="2852936"/>
            <a:ext cx="360040" cy="551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 descr="http://physicsquest.homestead.com/ammete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58" y="4886001"/>
            <a:ext cx="189547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esources.schoolscience.co.uk/BritishEnergy/11-14/images/digi_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64" y="5157192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582872" cy="302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640" y="4221088"/>
            <a:ext cx="244827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measure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flowing through a circuit,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ammeter</a:t>
            </a:r>
            <a:r>
              <a:rPr lang="en-GB" dirty="0" smtClean="0">
                <a:latin typeface="Comic Sans MS" panose="030F0702030302020204" pitchFamily="66" charset="0"/>
              </a:rPr>
              <a:t>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connected</a:t>
            </a:r>
            <a:r>
              <a:rPr lang="en-GB" dirty="0" smtClean="0">
                <a:latin typeface="Comic Sans MS" panose="030F0702030302020204" pitchFamily="66" charset="0"/>
              </a:rPr>
              <a:t>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series.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18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320480" cy="72008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current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8" y="1484784"/>
            <a:ext cx="7298679" cy="33123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013176"/>
            <a:ext cx="576064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Ammeters</a:t>
            </a:r>
            <a:r>
              <a:rPr lang="en-GB" sz="2800" dirty="0" smtClean="0">
                <a:latin typeface="Comic Sans MS" panose="030F0702030302020204" pitchFamily="66" charset="0"/>
              </a:rPr>
              <a:t> can be placed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anywhere</a:t>
            </a:r>
            <a:r>
              <a:rPr lang="en-GB" sz="2800" dirty="0" smtClean="0">
                <a:latin typeface="Comic Sans MS" panose="030F0702030302020204" pitchFamily="66" charset="0"/>
              </a:rPr>
              <a:t> in a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series circuit </a:t>
            </a:r>
            <a:r>
              <a:rPr lang="en-GB" sz="2800" dirty="0" smtClean="0">
                <a:latin typeface="Comic Sans MS" panose="030F0702030302020204" pitchFamily="66" charset="0"/>
              </a:rPr>
              <a:t>and will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give the same reading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42556"/>
            <a:ext cx="4716016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http://www.bbc.co.uk/bitesize/ks3/science/energy_electricity_forces/electric_current_voltage/revision/6/</a:t>
            </a:r>
          </a:p>
        </p:txBody>
      </p:sp>
    </p:spTree>
    <p:extLst>
      <p:ext uri="{BB962C8B-B14F-4D97-AF65-F5344CB8AC3E}">
        <p14:creationId xmlns:p14="http://schemas.microsoft.com/office/powerpoint/2010/main" val="2732228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320480" cy="72008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current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 descr="http://www.miniphysics.com/wp-content/uploads/2012/07/parallel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7" y="1437221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437221"/>
            <a:ext cx="4104456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In a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 circuit </a:t>
            </a:r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sz="2800" dirty="0" smtClean="0">
                <a:latin typeface="Comic Sans MS" panose="030F0702030302020204" pitchFamily="66" charset="0"/>
              </a:rPr>
              <a:t> through each component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depends upon its resistance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53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320480" cy="72008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current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 descr="http://www.miniphysics.com/wp-content/uploads/2012/07/parallel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7" y="1437221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437221"/>
            <a:ext cx="4104456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In a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 circuit </a:t>
            </a:r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sz="2800" dirty="0" smtClean="0">
                <a:latin typeface="Comic Sans MS" panose="030F0702030302020204" pitchFamily="66" charset="0"/>
              </a:rPr>
              <a:t> through each component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depends upon its resistance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24208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1.5A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309435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98064" y="38610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20515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5.5A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3832300"/>
            <a:ext cx="4104456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current </a:t>
            </a:r>
            <a:r>
              <a:rPr lang="en-GB" sz="2800" dirty="0" smtClean="0">
                <a:latin typeface="Comic Sans MS" panose="030F0702030302020204" pitchFamily="66" charset="0"/>
              </a:rPr>
              <a:t>flowing around the circuit is equal to 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</a:t>
            </a:r>
            <a:r>
              <a:rPr lang="en-GB" sz="2800" dirty="0" smtClean="0">
                <a:latin typeface="Comic Sans MS" panose="030F0702030302020204" pitchFamily="66" charset="0"/>
              </a:rPr>
              <a:t> of all the currents in 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separate branches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98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320480" cy="72008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current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 descr="http://www.miniphysics.com/wp-content/uploads/2012/07/parallel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7" y="1437221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437221"/>
            <a:ext cx="4104456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In a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 circuit </a:t>
            </a:r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sz="2800" dirty="0" smtClean="0">
                <a:latin typeface="Comic Sans MS" panose="030F0702030302020204" pitchFamily="66" charset="0"/>
              </a:rPr>
              <a:t> through each component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depends upon its resistance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24208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1.5A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309435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98064" y="38610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20515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5.5A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3832300"/>
            <a:ext cx="4104456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current </a:t>
            </a:r>
            <a:r>
              <a:rPr lang="en-GB" sz="2800" dirty="0" smtClean="0">
                <a:latin typeface="Comic Sans MS" panose="030F0702030302020204" pitchFamily="66" charset="0"/>
              </a:rPr>
              <a:t>flowing around the circuit is equal to 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</a:t>
            </a:r>
            <a:r>
              <a:rPr lang="en-GB" sz="2800" dirty="0" smtClean="0">
                <a:latin typeface="Comic Sans MS" panose="030F0702030302020204" pitchFamily="66" charset="0"/>
              </a:rPr>
              <a:t> of all the currents in 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separate branches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697" y="5485346"/>
            <a:ext cx="404812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A1  =  A2  +  A3  +  A4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16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320480" cy="72008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current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 descr="http://www.miniphysics.com/wp-content/uploads/2012/07/parallel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7" y="1437221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437221"/>
            <a:ext cx="4104456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In a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 circuit </a:t>
            </a:r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sz="2800" dirty="0" smtClean="0">
                <a:latin typeface="Comic Sans MS" panose="030F0702030302020204" pitchFamily="66" charset="0"/>
              </a:rPr>
              <a:t> through each component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depends upon its resistance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24208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1.5A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309435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98064" y="38610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20515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5.5A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3832300"/>
            <a:ext cx="4104456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current </a:t>
            </a:r>
            <a:r>
              <a:rPr lang="en-GB" sz="2800" dirty="0" smtClean="0">
                <a:latin typeface="Comic Sans MS" panose="030F0702030302020204" pitchFamily="66" charset="0"/>
              </a:rPr>
              <a:t>flowing around the circuit is equal to 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</a:t>
            </a:r>
            <a:r>
              <a:rPr lang="en-GB" sz="2800" dirty="0" smtClean="0">
                <a:latin typeface="Comic Sans MS" panose="030F0702030302020204" pitchFamily="66" charset="0"/>
              </a:rPr>
              <a:t> of all the currents in 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separate branches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697" y="5485346"/>
            <a:ext cx="404812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A1  =  A2  +  A3  +  A4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696" y="6161764"/>
            <a:ext cx="404812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5.5  =  1.5  +  3  +  1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62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989317"/>
              </p:ext>
            </p:extLst>
          </p:nvPr>
        </p:nvGraphicFramePr>
        <p:xfrm>
          <a:off x="1043608" y="1484784"/>
          <a:ext cx="7128792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State that there are positive and negative charges </a:t>
                      </a: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State that unlike charges attract and that like charges repel </a:t>
                      </a: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Describe simple experiments to show the production and detection of electrostatic charges </a:t>
                      </a: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State that charging a body involves the addition or removal of electrons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Distinguish between electrical conductors and insulators and give typical examples</a:t>
                      </a: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State that current is related to the flow of charge </a:t>
                      </a: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Use and describe the use of an ammeter, both analogue and digital </a:t>
                      </a: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State that current in metals is due to a flow of 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State that charge is measured in coulombs 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State that the direction of an electric field at a point is the direction of the force on a positive charge at that point 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Describe an electric field as a region in which an electric charge experiences a force 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Describe simple field patterns, including the field around a point charge, the field around a charged conducting sphere and the field between two parallel plates (not including end effects)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 • Give an account of charging 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Recall and use a simple electron model to distinguish between conductors and insulators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Show understanding that a current is a rate of flow of charge and recall and use the equation I = Q / t 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Distinguish between the direction of flow of electrons and conventional current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1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Electrical quantities (1)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599" y="3222526"/>
            <a:ext cx="2524125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600" dirty="0"/>
              <a:t>http://www.physics.upenn.edu/undergraduate/undergraduate-physics-labs/experiments/electric-charge-and-static-electricity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7975" y="548680"/>
            <a:ext cx="426402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Static Electricity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717032"/>
            <a:ext cx="40324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Static electricity </a:t>
            </a:r>
            <a:r>
              <a:rPr lang="en-GB" dirty="0" smtClean="0">
                <a:latin typeface="Comic Sans MS" panose="030F0702030302020204" pitchFamily="66" charset="0"/>
              </a:rPr>
              <a:t>is all about charges which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free </a:t>
            </a:r>
            <a:r>
              <a:rPr lang="en-GB" dirty="0" smtClean="0">
                <a:latin typeface="Comic Sans MS" panose="030F0702030302020204" pitchFamily="66" charset="0"/>
              </a:rPr>
              <a:t>to move.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869160"/>
            <a:ext cx="40324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a result they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build up </a:t>
            </a:r>
            <a:r>
              <a:rPr lang="en-GB" dirty="0" smtClean="0">
                <a:latin typeface="Comic Sans MS" panose="030F0702030302020204" pitchFamily="66" charset="0"/>
              </a:rPr>
              <a:t>in one place, resulting in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spark</a:t>
            </a:r>
            <a:r>
              <a:rPr lang="en-GB" dirty="0" smtClean="0">
                <a:latin typeface="Comic Sans MS" panose="030F0702030302020204" pitchFamily="66" charset="0"/>
              </a:rPr>
              <a:t> 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shock</a:t>
            </a:r>
            <a:r>
              <a:rPr lang="en-GB" dirty="0" smtClean="0">
                <a:latin typeface="Comic Sans MS" panose="030F0702030302020204" pitchFamily="66" charset="0"/>
              </a:rPr>
              <a:t> when they do move.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599" y="3222526"/>
            <a:ext cx="2524125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600" dirty="0"/>
              <a:t>http://www.physics.upenn.edu/undergraduate/undergraduate-physics-labs/experiments/electric-charge-and-static-electricity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7975" y="548680"/>
            <a:ext cx="426402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Static Electricity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717032"/>
            <a:ext cx="40324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Static electricity </a:t>
            </a:r>
            <a:r>
              <a:rPr lang="en-GB" dirty="0" smtClean="0">
                <a:latin typeface="Comic Sans MS" panose="030F0702030302020204" pitchFamily="66" charset="0"/>
              </a:rPr>
              <a:t>is all about charges which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free </a:t>
            </a:r>
            <a:r>
              <a:rPr lang="en-GB" dirty="0" smtClean="0">
                <a:latin typeface="Comic Sans MS" panose="030F0702030302020204" pitchFamily="66" charset="0"/>
              </a:rPr>
              <a:t>to move.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869160"/>
            <a:ext cx="40324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a result they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build up </a:t>
            </a:r>
            <a:r>
              <a:rPr lang="en-GB" dirty="0" smtClean="0">
                <a:latin typeface="Comic Sans MS" panose="030F0702030302020204" pitchFamily="66" charset="0"/>
              </a:rPr>
              <a:t>in one place, resulting in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spark</a:t>
            </a:r>
            <a:r>
              <a:rPr lang="en-GB" dirty="0" smtClean="0">
                <a:latin typeface="Comic Sans MS" panose="030F0702030302020204" pitchFamily="66" charset="0"/>
              </a:rPr>
              <a:t> 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shock</a:t>
            </a:r>
            <a:r>
              <a:rPr lang="en-GB" dirty="0" smtClean="0">
                <a:latin typeface="Comic Sans MS" panose="030F0702030302020204" pitchFamily="66" charset="0"/>
              </a:rPr>
              <a:t> when they do move.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48680"/>
            <a:ext cx="403244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Insulating materials, such 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polythene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perspex</a:t>
            </a:r>
            <a:r>
              <a:rPr lang="en-GB" dirty="0" smtClean="0">
                <a:latin typeface="Comic Sans MS" panose="030F0702030302020204" pitchFamily="66" charset="0"/>
              </a:rPr>
              <a:t>, can be charged by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rubbing</a:t>
            </a:r>
            <a:r>
              <a:rPr lang="en-GB" dirty="0" smtClean="0">
                <a:latin typeface="Comic Sans MS" panose="030F0702030302020204" pitchFamily="66" charset="0"/>
              </a:rPr>
              <a:t> them with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dry woollen cloth.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54065" y="1988840"/>
            <a:ext cx="365883" cy="2880320"/>
            <a:chOff x="5254065" y="1988840"/>
            <a:chExt cx="365883" cy="2880320"/>
          </a:xfrm>
        </p:grpSpPr>
        <p:sp>
          <p:nvSpPr>
            <p:cNvPr id="6" name="Can 5"/>
            <p:cNvSpPr/>
            <p:nvPr/>
          </p:nvSpPr>
          <p:spPr>
            <a:xfrm>
              <a:off x="5292080" y="1988840"/>
              <a:ext cx="288032" cy="288032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6076" y="2025263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455" y="284657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4065" y="322048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7455" y="371703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7455" y="418349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9908" y="247005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36379" y="1988840"/>
            <a:ext cx="392008" cy="2880320"/>
            <a:chOff x="6676339" y="1988840"/>
            <a:chExt cx="392008" cy="2880320"/>
          </a:xfrm>
        </p:grpSpPr>
        <p:sp>
          <p:nvSpPr>
            <p:cNvPr id="10" name="Can 9"/>
            <p:cNvSpPr/>
            <p:nvPr/>
          </p:nvSpPr>
          <p:spPr>
            <a:xfrm>
              <a:off x="6732240" y="1988840"/>
              <a:ext cx="288032" cy="2880320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96236" y="2025263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76339" y="276243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76339" y="313661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96236" y="371703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96236" y="4194265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08307" y="2317651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932040" y="5085184"/>
            <a:ext cx="108012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Perspex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5085184"/>
            <a:ext cx="1296144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Polythene 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599" y="3222526"/>
            <a:ext cx="2524125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600" dirty="0"/>
              <a:t>http://www.physics.upenn.edu/undergraduate/undergraduate-physics-labs/experiments/electric-charge-and-static-electricity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7975" y="548680"/>
            <a:ext cx="426402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Static Electricity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717032"/>
            <a:ext cx="40324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Static electricity </a:t>
            </a:r>
            <a:r>
              <a:rPr lang="en-GB" dirty="0" smtClean="0">
                <a:latin typeface="Comic Sans MS" panose="030F0702030302020204" pitchFamily="66" charset="0"/>
              </a:rPr>
              <a:t>is all about charges which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free </a:t>
            </a:r>
            <a:r>
              <a:rPr lang="en-GB" dirty="0" smtClean="0">
                <a:latin typeface="Comic Sans MS" panose="030F0702030302020204" pitchFamily="66" charset="0"/>
              </a:rPr>
              <a:t>to move.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869160"/>
            <a:ext cx="40324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a result they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build up </a:t>
            </a:r>
            <a:r>
              <a:rPr lang="en-GB" dirty="0" smtClean="0">
                <a:latin typeface="Comic Sans MS" panose="030F0702030302020204" pitchFamily="66" charset="0"/>
              </a:rPr>
              <a:t>in one place, resulting in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spark</a:t>
            </a:r>
            <a:r>
              <a:rPr lang="en-GB" dirty="0" smtClean="0">
                <a:latin typeface="Comic Sans MS" panose="030F0702030302020204" pitchFamily="66" charset="0"/>
              </a:rPr>
              <a:t> 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shock</a:t>
            </a:r>
            <a:r>
              <a:rPr lang="en-GB" dirty="0" smtClean="0">
                <a:latin typeface="Comic Sans MS" panose="030F0702030302020204" pitchFamily="66" charset="0"/>
              </a:rPr>
              <a:t> when they do move.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48680"/>
            <a:ext cx="403244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Insulating materials, such 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polythene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perspex</a:t>
            </a:r>
            <a:r>
              <a:rPr lang="en-GB" dirty="0" smtClean="0">
                <a:latin typeface="Comic Sans MS" panose="030F0702030302020204" pitchFamily="66" charset="0"/>
              </a:rPr>
              <a:t>, can be charged by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rubbing</a:t>
            </a:r>
            <a:r>
              <a:rPr lang="en-GB" dirty="0" smtClean="0">
                <a:latin typeface="Comic Sans MS" panose="030F0702030302020204" pitchFamily="66" charset="0"/>
              </a:rPr>
              <a:t> them with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dry woollen cloth.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85603" y="1988840"/>
            <a:ext cx="365883" cy="2880320"/>
            <a:chOff x="5254065" y="1988840"/>
            <a:chExt cx="365883" cy="2880320"/>
          </a:xfrm>
        </p:grpSpPr>
        <p:sp>
          <p:nvSpPr>
            <p:cNvPr id="6" name="Can 5"/>
            <p:cNvSpPr/>
            <p:nvPr/>
          </p:nvSpPr>
          <p:spPr>
            <a:xfrm>
              <a:off x="5292080" y="1988840"/>
              <a:ext cx="288032" cy="288032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6076" y="2025263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455" y="284657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4065" y="322048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7455" y="371703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7455" y="418349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9908" y="247005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36379" y="1988840"/>
            <a:ext cx="392008" cy="2880320"/>
            <a:chOff x="6676339" y="1988840"/>
            <a:chExt cx="392008" cy="2880320"/>
          </a:xfrm>
        </p:grpSpPr>
        <p:sp>
          <p:nvSpPr>
            <p:cNvPr id="10" name="Can 9"/>
            <p:cNvSpPr/>
            <p:nvPr/>
          </p:nvSpPr>
          <p:spPr>
            <a:xfrm>
              <a:off x="6732240" y="1988840"/>
              <a:ext cx="288032" cy="2880320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96236" y="2025263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76339" y="276243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76339" y="313661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96236" y="371703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96236" y="4194265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08307" y="2317651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2348" y="2002171"/>
            <a:ext cx="365883" cy="2880320"/>
            <a:chOff x="5254065" y="1988840"/>
            <a:chExt cx="365883" cy="2880320"/>
          </a:xfrm>
        </p:grpSpPr>
        <p:sp>
          <p:nvSpPr>
            <p:cNvPr id="29" name="Can 28"/>
            <p:cNvSpPr/>
            <p:nvPr/>
          </p:nvSpPr>
          <p:spPr>
            <a:xfrm>
              <a:off x="5292080" y="1988840"/>
              <a:ext cx="288032" cy="288032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6076" y="2025263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57455" y="284657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54065" y="322048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57455" y="371703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57455" y="418349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59908" y="247005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812360" y="2004525"/>
            <a:ext cx="392008" cy="2880320"/>
            <a:chOff x="6676339" y="1988840"/>
            <a:chExt cx="392008" cy="2880320"/>
          </a:xfrm>
        </p:grpSpPr>
        <p:sp>
          <p:nvSpPr>
            <p:cNvPr id="37" name="Can 36"/>
            <p:cNvSpPr/>
            <p:nvPr/>
          </p:nvSpPr>
          <p:spPr>
            <a:xfrm>
              <a:off x="6732240" y="1988840"/>
              <a:ext cx="288032" cy="2880320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96236" y="2025263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76339" y="276243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76339" y="313661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96236" y="371703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96236" y="4194265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08307" y="2317651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6132388" y="3233820"/>
            <a:ext cx="311820" cy="4112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ight Arrow 43"/>
          <p:cNvSpPr/>
          <p:nvPr/>
        </p:nvSpPr>
        <p:spPr>
          <a:xfrm>
            <a:off x="8186566" y="3239083"/>
            <a:ext cx="311820" cy="4112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ight Arrow 44"/>
          <p:cNvSpPr/>
          <p:nvPr/>
        </p:nvSpPr>
        <p:spPr>
          <a:xfrm rot="10800000">
            <a:off x="6744456" y="3239083"/>
            <a:ext cx="311820" cy="4112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ight Arrow 45"/>
          <p:cNvSpPr/>
          <p:nvPr/>
        </p:nvSpPr>
        <p:spPr>
          <a:xfrm rot="10800000">
            <a:off x="4704122" y="3220489"/>
            <a:ext cx="311820" cy="4112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4837928" y="5229200"/>
            <a:ext cx="403244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Like</a:t>
            </a:r>
            <a:r>
              <a:rPr lang="en-GB" dirty="0" smtClean="0">
                <a:latin typeface="Comic Sans MS" panose="030F0702030302020204" pitchFamily="66" charset="0"/>
              </a:rPr>
              <a:t> charges will try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repel</a:t>
            </a:r>
            <a:r>
              <a:rPr lang="en-GB" dirty="0" smtClean="0">
                <a:latin typeface="Comic Sans MS" panose="030F0702030302020204" pitchFamily="66" charset="0"/>
              </a:rPr>
              <a:t> each other.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599" y="3222526"/>
            <a:ext cx="2524125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600" dirty="0"/>
              <a:t>http://www.physics.upenn.edu/undergraduate/undergraduate-physics-labs/experiments/electric-charge-and-static-electricity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7975" y="548680"/>
            <a:ext cx="426402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Static Electricity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717032"/>
            <a:ext cx="40324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Static electricity </a:t>
            </a:r>
            <a:r>
              <a:rPr lang="en-GB" dirty="0" smtClean="0">
                <a:latin typeface="Comic Sans MS" panose="030F0702030302020204" pitchFamily="66" charset="0"/>
              </a:rPr>
              <a:t>is all about charges which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free </a:t>
            </a:r>
            <a:r>
              <a:rPr lang="en-GB" dirty="0" smtClean="0">
                <a:latin typeface="Comic Sans MS" panose="030F0702030302020204" pitchFamily="66" charset="0"/>
              </a:rPr>
              <a:t>to move.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869160"/>
            <a:ext cx="40324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a result they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build up </a:t>
            </a:r>
            <a:r>
              <a:rPr lang="en-GB" dirty="0" smtClean="0">
                <a:latin typeface="Comic Sans MS" panose="030F0702030302020204" pitchFamily="66" charset="0"/>
              </a:rPr>
              <a:t>in one place, resulting in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spark</a:t>
            </a:r>
            <a:r>
              <a:rPr lang="en-GB" dirty="0" smtClean="0">
                <a:latin typeface="Comic Sans MS" panose="030F0702030302020204" pitchFamily="66" charset="0"/>
              </a:rPr>
              <a:t> 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shock</a:t>
            </a:r>
            <a:r>
              <a:rPr lang="en-GB" dirty="0" smtClean="0">
                <a:latin typeface="Comic Sans MS" panose="030F0702030302020204" pitchFamily="66" charset="0"/>
              </a:rPr>
              <a:t> when they do move.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48680"/>
            <a:ext cx="403244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Insulating materials, such 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polythene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perspex</a:t>
            </a:r>
            <a:r>
              <a:rPr lang="en-GB" dirty="0" smtClean="0">
                <a:latin typeface="Comic Sans MS" panose="030F0702030302020204" pitchFamily="66" charset="0"/>
              </a:rPr>
              <a:t>, can be charged by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rubbing</a:t>
            </a:r>
            <a:r>
              <a:rPr lang="en-GB" dirty="0" smtClean="0">
                <a:latin typeface="Comic Sans MS" panose="030F0702030302020204" pitchFamily="66" charset="0"/>
              </a:rPr>
              <a:t> them with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dry woollen cloth.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85603" y="1988840"/>
            <a:ext cx="365883" cy="2880320"/>
            <a:chOff x="5254065" y="1988840"/>
            <a:chExt cx="365883" cy="2880320"/>
          </a:xfrm>
        </p:grpSpPr>
        <p:sp>
          <p:nvSpPr>
            <p:cNvPr id="6" name="Can 5"/>
            <p:cNvSpPr/>
            <p:nvPr/>
          </p:nvSpPr>
          <p:spPr>
            <a:xfrm>
              <a:off x="5292080" y="1988840"/>
              <a:ext cx="288032" cy="288032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6076" y="2025263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455" y="284657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4065" y="322048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7455" y="371703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7455" y="418349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9908" y="247005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46317" y="2010023"/>
            <a:ext cx="392008" cy="2880320"/>
            <a:chOff x="6676339" y="1988840"/>
            <a:chExt cx="392008" cy="2880320"/>
          </a:xfrm>
        </p:grpSpPr>
        <p:sp>
          <p:nvSpPr>
            <p:cNvPr id="10" name="Can 9"/>
            <p:cNvSpPr/>
            <p:nvPr/>
          </p:nvSpPr>
          <p:spPr>
            <a:xfrm>
              <a:off x="6732240" y="1988840"/>
              <a:ext cx="288032" cy="2880320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96236" y="2025263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76339" y="276243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76339" y="313661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96236" y="371703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96236" y="4194265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08307" y="2317651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56276" y="1991194"/>
            <a:ext cx="365883" cy="2880320"/>
            <a:chOff x="5254065" y="1988840"/>
            <a:chExt cx="365883" cy="2880320"/>
          </a:xfrm>
        </p:grpSpPr>
        <p:sp>
          <p:nvSpPr>
            <p:cNvPr id="29" name="Can 28"/>
            <p:cNvSpPr/>
            <p:nvPr/>
          </p:nvSpPr>
          <p:spPr>
            <a:xfrm>
              <a:off x="5292080" y="1988840"/>
              <a:ext cx="288032" cy="288032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6076" y="2025263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57455" y="284657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54065" y="322048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57455" y="371703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57455" y="418349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59908" y="247005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72277" y="1993548"/>
            <a:ext cx="392008" cy="2880320"/>
            <a:chOff x="6676339" y="1988840"/>
            <a:chExt cx="392008" cy="2880320"/>
          </a:xfrm>
        </p:grpSpPr>
        <p:sp>
          <p:nvSpPr>
            <p:cNvPr id="37" name="Can 36"/>
            <p:cNvSpPr/>
            <p:nvPr/>
          </p:nvSpPr>
          <p:spPr>
            <a:xfrm>
              <a:off x="6732240" y="1988840"/>
              <a:ext cx="288032" cy="2880320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96236" y="2025263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76339" y="276243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76339" y="313661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96236" y="371703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96236" y="4194265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08307" y="2317651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5355035" y="3223398"/>
            <a:ext cx="311820" cy="4112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ight Arrow 43"/>
          <p:cNvSpPr/>
          <p:nvPr/>
        </p:nvSpPr>
        <p:spPr>
          <a:xfrm>
            <a:off x="7386250" y="3239083"/>
            <a:ext cx="311820" cy="4112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ight Arrow 44"/>
          <p:cNvSpPr/>
          <p:nvPr/>
        </p:nvSpPr>
        <p:spPr>
          <a:xfrm rot="10800000">
            <a:off x="7890490" y="3239083"/>
            <a:ext cx="311820" cy="4112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ight Arrow 45"/>
          <p:cNvSpPr/>
          <p:nvPr/>
        </p:nvSpPr>
        <p:spPr>
          <a:xfrm rot="10800000">
            <a:off x="5856250" y="3219986"/>
            <a:ext cx="311820" cy="4112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4860032" y="5313168"/>
            <a:ext cx="403244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nlike</a:t>
            </a:r>
            <a:r>
              <a:rPr lang="en-GB" dirty="0" smtClean="0">
                <a:latin typeface="Comic Sans MS" panose="030F0702030302020204" pitchFamily="66" charset="0"/>
              </a:rPr>
              <a:t> charges will try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attract</a:t>
            </a:r>
            <a:r>
              <a:rPr lang="en-GB" dirty="0" smtClean="0">
                <a:latin typeface="Comic Sans MS" panose="030F0702030302020204" pitchFamily="66" charset="0"/>
              </a:rPr>
              <a:t> each other.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599" y="3222526"/>
            <a:ext cx="2524125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600" dirty="0"/>
              <a:t>http://www.physics.upenn.edu/undergraduate/undergraduate-physics-labs/experiments/electric-charge-and-static-electricity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7975" y="548680"/>
            <a:ext cx="426402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Static Electricity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717032"/>
            <a:ext cx="40324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Static electricity </a:t>
            </a:r>
            <a:r>
              <a:rPr lang="en-GB" dirty="0" smtClean="0">
                <a:latin typeface="Comic Sans MS" panose="030F0702030302020204" pitchFamily="66" charset="0"/>
              </a:rPr>
              <a:t>is all about charges which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free </a:t>
            </a:r>
            <a:r>
              <a:rPr lang="en-GB" dirty="0" smtClean="0">
                <a:latin typeface="Comic Sans MS" panose="030F0702030302020204" pitchFamily="66" charset="0"/>
              </a:rPr>
              <a:t>to move.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869160"/>
            <a:ext cx="40324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a result they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build up </a:t>
            </a:r>
            <a:r>
              <a:rPr lang="en-GB" dirty="0" smtClean="0">
                <a:latin typeface="Comic Sans MS" panose="030F0702030302020204" pitchFamily="66" charset="0"/>
              </a:rPr>
              <a:t>in one place, resulting in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spark</a:t>
            </a:r>
            <a:r>
              <a:rPr lang="en-GB" dirty="0" smtClean="0">
                <a:latin typeface="Comic Sans MS" panose="030F0702030302020204" pitchFamily="66" charset="0"/>
              </a:rPr>
              <a:t> 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shock</a:t>
            </a:r>
            <a:r>
              <a:rPr lang="en-GB" dirty="0" smtClean="0">
                <a:latin typeface="Comic Sans MS" panose="030F0702030302020204" pitchFamily="66" charset="0"/>
              </a:rPr>
              <a:t> when they do move.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48680"/>
            <a:ext cx="403244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Insulating materials, such 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polythene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perspex</a:t>
            </a:r>
            <a:r>
              <a:rPr lang="en-GB" dirty="0" smtClean="0">
                <a:latin typeface="Comic Sans MS" panose="030F0702030302020204" pitchFamily="66" charset="0"/>
              </a:rPr>
              <a:t>, can be charged by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rubbing</a:t>
            </a:r>
            <a:r>
              <a:rPr lang="en-GB" dirty="0" smtClean="0">
                <a:latin typeface="Comic Sans MS" panose="030F0702030302020204" pitchFamily="66" charset="0"/>
              </a:rPr>
              <a:t> them with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dry woollen cloth.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85603" y="1988840"/>
            <a:ext cx="365883" cy="2880320"/>
            <a:chOff x="5254065" y="1988840"/>
            <a:chExt cx="365883" cy="2880320"/>
          </a:xfrm>
        </p:grpSpPr>
        <p:sp>
          <p:nvSpPr>
            <p:cNvPr id="6" name="Can 5"/>
            <p:cNvSpPr/>
            <p:nvPr/>
          </p:nvSpPr>
          <p:spPr>
            <a:xfrm>
              <a:off x="5292080" y="1988840"/>
              <a:ext cx="288032" cy="288032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6076" y="2025263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455" y="284657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4065" y="322048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7455" y="371703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7455" y="418349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9908" y="247005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12160" y="2025263"/>
            <a:ext cx="392008" cy="2880320"/>
            <a:chOff x="6676339" y="1988840"/>
            <a:chExt cx="392008" cy="2880320"/>
          </a:xfrm>
        </p:grpSpPr>
        <p:sp>
          <p:nvSpPr>
            <p:cNvPr id="10" name="Can 9"/>
            <p:cNvSpPr/>
            <p:nvPr/>
          </p:nvSpPr>
          <p:spPr>
            <a:xfrm>
              <a:off x="6732240" y="1988840"/>
              <a:ext cx="288032" cy="2880320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96236" y="2025263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76339" y="276243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76339" y="313661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96236" y="371703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96236" y="4194265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08307" y="2317651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99381" y="1983461"/>
            <a:ext cx="365883" cy="2880320"/>
            <a:chOff x="5254065" y="1988840"/>
            <a:chExt cx="365883" cy="2880320"/>
          </a:xfrm>
        </p:grpSpPr>
        <p:sp>
          <p:nvSpPr>
            <p:cNvPr id="29" name="Can 28"/>
            <p:cNvSpPr/>
            <p:nvPr/>
          </p:nvSpPr>
          <p:spPr>
            <a:xfrm>
              <a:off x="5292080" y="1988840"/>
              <a:ext cx="288032" cy="288032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6076" y="2025263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57455" y="284657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54065" y="322048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57455" y="371703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57455" y="418349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59908" y="247005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+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72277" y="1993548"/>
            <a:ext cx="392008" cy="2880320"/>
            <a:chOff x="6676339" y="1988840"/>
            <a:chExt cx="392008" cy="2880320"/>
          </a:xfrm>
        </p:grpSpPr>
        <p:sp>
          <p:nvSpPr>
            <p:cNvPr id="37" name="Can 36"/>
            <p:cNvSpPr/>
            <p:nvPr/>
          </p:nvSpPr>
          <p:spPr>
            <a:xfrm>
              <a:off x="6732240" y="1988840"/>
              <a:ext cx="288032" cy="2880320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96236" y="2025263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76339" y="276243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76339" y="313661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96236" y="371703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96236" y="4194265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08307" y="2317651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-</a:t>
              </a:r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5355035" y="3223398"/>
            <a:ext cx="311820" cy="4112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ight Arrow 43"/>
          <p:cNvSpPr/>
          <p:nvPr/>
        </p:nvSpPr>
        <p:spPr>
          <a:xfrm>
            <a:off x="7531700" y="3259820"/>
            <a:ext cx="311820" cy="4112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ight Arrow 44"/>
          <p:cNvSpPr/>
          <p:nvPr/>
        </p:nvSpPr>
        <p:spPr>
          <a:xfrm rot="10800000">
            <a:off x="7890490" y="3239083"/>
            <a:ext cx="311820" cy="4112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ight Arrow 45"/>
          <p:cNvSpPr/>
          <p:nvPr/>
        </p:nvSpPr>
        <p:spPr>
          <a:xfrm rot="10800000">
            <a:off x="5700340" y="3219986"/>
            <a:ext cx="311820" cy="4112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4728232" y="5146159"/>
            <a:ext cx="403244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closer</a:t>
            </a:r>
            <a:r>
              <a:rPr lang="en-GB" dirty="0" smtClean="0">
                <a:latin typeface="Comic Sans MS" panose="030F0702030302020204" pitchFamily="66" charset="0"/>
              </a:rPr>
              <a:t> the charges,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dirty="0" smtClean="0">
                <a:latin typeface="Comic Sans MS" panose="030F0702030302020204" pitchFamily="66" charset="0"/>
              </a:rPr>
              <a:t> the force between them.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07975" y="548680"/>
            <a:ext cx="426402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Static Electricity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61048"/>
            <a:ext cx="2845172" cy="284517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923928" y="1988840"/>
            <a:ext cx="2952328" cy="2520280"/>
          </a:xfrm>
          <a:prstGeom prst="wedgeEllipseCallout">
            <a:avLst>
              <a:gd name="adj1" fmla="val 63003"/>
              <a:gd name="adj2" fmla="val 521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Only electrons move, never the positive charges!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2616</Words>
  <Application>Microsoft Office PowerPoint</Application>
  <PresentationFormat>On-screen Show (4:3)</PresentationFormat>
  <Paragraphs>437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23</cp:revision>
  <dcterms:created xsi:type="dcterms:W3CDTF">2014-10-13T20:50:03Z</dcterms:created>
  <dcterms:modified xsi:type="dcterms:W3CDTF">2014-10-31T11:15:30Z</dcterms:modified>
</cp:coreProperties>
</file>