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8" r:id="rId2"/>
    <p:sldId id="299" r:id="rId3"/>
    <p:sldId id="296" r:id="rId4"/>
    <p:sldId id="294" r:id="rId5"/>
    <p:sldId id="256" r:id="rId6"/>
    <p:sldId id="257" r:id="rId7"/>
    <p:sldId id="297" r:id="rId8"/>
    <p:sldId id="258" r:id="rId9"/>
    <p:sldId id="259" r:id="rId10"/>
    <p:sldId id="283" r:id="rId11"/>
    <p:sldId id="260" r:id="rId12"/>
    <p:sldId id="284" r:id="rId13"/>
    <p:sldId id="300" r:id="rId14"/>
    <p:sldId id="295" r:id="rId15"/>
    <p:sldId id="285" r:id="rId16"/>
    <p:sldId id="261" r:id="rId17"/>
    <p:sldId id="286" r:id="rId18"/>
    <p:sldId id="275" r:id="rId19"/>
    <p:sldId id="287" r:id="rId20"/>
    <p:sldId id="291" r:id="rId21"/>
    <p:sldId id="293" r:id="rId22"/>
    <p:sldId id="289" r:id="rId23"/>
    <p:sldId id="29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4660"/>
  </p:normalViewPr>
  <p:slideViewPr>
    <p:cSldViewPr>
      <p:cViewPr varScale="1">
        <p:scale>
          <a:sx n="83" d="100"/>
          <a:sy n="83" d="100"/>
        </p:scale>
        <p:origin x="-156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denisebelisle.com/the-honest-coca-cola-obesity-commercial/" TargetMode="External"/><Relationship Id="rId13" Type="http://schemas.openxmlformats.org/officeDocument/2006/relationships/hyperlink" Target="https://www.bluenile.com/18k-yellow-gold-wedding-ring_18" TargetMode="External"/><Relationship Id="rId3" Type="http://schemas.openxmlformats.org/officeDocument/2006/relationships/hyperlink" Target="https://www.youtube.com/watch?v=n88R4paxy_Q" TargetMode="External"/><Relationship Id="rId7" Type="http://schemas.openxmlformats.org/officeDocument/2006/relationships/hyperlink" Target="https://www.sciencesource.com/archive/Table-salt-solution-SS21027632.html" TargetMode="External"/><Relationship Id="rId12" Type="http://schemas.openxmlformats.org/officeDocument/2006/relationships/hyperlink" Target="https://www.amazon.com/100-Copper-Mug-Moscow-Mule/dp/B00YBDXVMG" TargetMode="External"/><Relationship Id="rId2" Type="http://schemas.openxmlformats.org/officeDocument/2006/relationships/hyperlink" Target="https://www.scienceabc.com/nature/differece-between-evaporation-boiling-drying-similar-phenomen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searchgate.net/figure/Ferrite-powder-suspension-in-water-left-without-PMMA-coating-with-PMMA-coating_fig2_236875768" TargetMode="External"/><Relationship Id="rId11" Type="http://schemas.openxmlformats.org/officeDocument/2006/relationships/hyperlink" Target="https://picknotebook.com/blog/best-fortnite-laptops/" TargetMode="External"/><Relationship Id="rId5" Type="http://schemas.openxmlformats.org/officeDocument/2006/relationships/hyperlink" Target="https://environmentalgeography.wordpress.com/2011/09/29/project-proposal-nothing-with-a-face-food-festival/" TargetMode="External"/><Relationship Id="rId10" Type="http://schemas.openxmlformats.org/officeDocument/2006/relationships/hyperlink" Target="https://www.koreanair.com/global/en/skypass.html" TargetMode="External"/><Relationship Id="rId4" Type="http://schemas.openxmlformats.org/officeDocument/2006/relationships/hyperlink" Target="https://www.pinterest.com/pin/247698048230943608/" TargetMode="External"/><Relationship Id="rId9" Type="http://schemas.openxmlformats.org/officeDocument/2006/relationships/hyperlink" Target="https://www.costco.com/6mm-Comfort-Fit-Wedding-Ring.product.100417160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10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Volatile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liquid which evaporates easily and has a relatively low boiling point</a:t>
            </a:r>
          </a:p>
          <a:p>
            <a:endParaRPr lang="en-GB" dirty="0"/>
          </a:p>
          <a:p>
            <a:r>
              <a:rPr lang="en-GB" dirty="0" smtClean="0"/>
              <a:t>Example: Ethanol (</a:t>
            </a:r>
            <a:r>
              <a:rPr lang="en-GB" dirty="0" err="1" smtClean="0"/>
              <a:t>b.p</a:t>
            </a:r>
            <a:r>
              <a:rPr lang="en-GB" dirty="0" smtClean="0"/>
              <a:t>. 78°C) is a more volatile liquid than water </a:t>
            </a:r>
            <a:r>
              <a:rPr lang="en-GB" dirty="0"/>
              <a:t>(</a:t>
            </a:r>
            <a:r>
              <a:rPr lang="en-GB" dirty="0" err="1"/>
              <a:t>b.p</a:t>
            </a:r>
            <a:r>
              <a:rPr lang="en-GB" dirty="0"/>
              <a:t>. </a:t>
            </a:r>
            <a:r>
              <a:rPr lang="en-GB" dirty="0" smtClean="0"/>
              <a:t>100°C</a:t>
            </a:r>
            <a:r>
              <a:rPr lang="en-GB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048814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Sublimation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Dry ice or solid carbon dioxide</a:t>
            </a:r>
            <a:endParaRPr lang="en-US" dirty="0"/>
          </a:p>
        </p:txBody>
      </p:sp>
      <p:pic>
        <p:nvPicPr>
          <p:cNvPr id="5" name="Picture 4" descr="dry-ice-punch-bow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514600"/>
            <a:ext cx="6751320" cy="379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32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3327839" cy="274213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828800"/>
            <a:ext cx="388218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8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State that pure substances have precise melting and boiling point- their sharpness can be taken as an indication of the degree of purity of a substance</a:t>
            </a:r>
          </a:p>
          <a:p>
            <a:endParaRPr lang="en-GB" dirty="0"/>
          </a:p>
          <a:p>
            <a:r>
              <a:rPr lang="en-GB" dirty="0" smtClean="0"/>
              <a:t>Construct a heating or cooling curve of a substance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Recognise the types of mixtures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2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Pure Substance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It consists of only one substance</a:t>
            </a:r>
            <a:endParaRPr lang="en-GB" sz="3600" dirty="0"/>
          </a:p>
          <a:p>
            <a:r>
              <a:rPr lang="en-GB" sz="3600" dirty="0" smtClean="0"/>
              <a:t>No contaminating impurities</a:t>
            </a:r>
            <a:endParaRPr lang="en-GB" sz="3600" dirty="0"/>
          </a:p>
          <a:p>
            <a:r>
              <a:rPr lang="en-GB" sz="3600" dirty="0" smtClean="0"/>
              <a:t>It melts and boils at definite temperatures</a:t>
            </a:r>
          </a:p>
          <a:p>
            <a:r>
              <a:rPr lang="en-GB" sz="3600" dirty="0" smtClean="0"/>
              <a:t>It can be an element or a compound</a:t>
            </a:r>
          </a:p>
          <a:p>
            <a:pPr marL="0"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69344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Melting and boiling Point of some Chemical substances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777478"/>
              </p:ext>
            </p:extLst>
          </p:nvPr>
        </p:nvGraphicFramePr>
        <p:xfrm>
          <a:off x="457200" y="1935163"/>
          <a:ext cx="8229600" cy="2276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27037">
                <a:tc>
                  <a:txBody>
                    <a:bodyPr/>
                    <a:lstStyle/>
                    <a:p>
                      <a:r>
                        <a:rPr lang="en-US" dirty="0" smtClean="0"/>
                        <a:t>Substance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Melting 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Boiling</a:t>
                      </a:r>
                      <a:r>
                        <a:rPr lang="en-US" baseline="0" dirty="0" smtClean="0"/>
                        <a:t> Point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Oxygen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219 </a:t>
                      </a:r>
                      <a:r>
                        <a:rPr lang="en-US" baseline="0" dirty="0" smtClean="0"/>
                        <a:t>°C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r>
                        <a:rPr lang="en-US" baseline="0" dirty="0" smtClean="0"/>
                        <a:t> 183 °C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Nitrogen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-210 </a:t>
                      </a:r>
                      <a:r>
                        <a:rPr lang="en-US" baseline="0" dirty="0" smtClean="0"/>
                        <a:t>°C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-196 </a:t>
                      </a:r>
                      <a:r>
                        <a:rPr lang="en-US" baseline="0" dirty="0" smtClean="0"/>
                        <a:t>°C</a:t>
                      </a:r>
                      <a:endParaRPr lang="en-US" dirty="0"/>
                    </a:p>
                  </a:txBody>
                  <a:tcPr/>
                </a:tc>
              </a:tr>
              <a:tr h="248920"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0°C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100 </a:t>
                      </a:r>
                      <a:r>
                        <a:rPr lang="en-US" baseline="0" dirty="0" smtClean="0"/>
                        <a:t>°C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Copper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1083</a:t>
                      </a:r>
                      <a:r>
                        <a:rPr lang="en-US" baseline="0" dirty="0" smtClean="0"/>
                        <a:t>°C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2600</a:t>
                      </a:r>
                      <a:r>
                        <a:rPr lang="en-US" baseline="0" dirty="0" smtClean="0"/>
                        <a:t>°C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Carbon dioxide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-78</a:t>
                      </a:r>
                      <a:r>
                        <a:rPr lang="en-US" baseline="0" dirty="0" smtClean="0"/>
                        <a:t>°C</a:t>
                      </a:r>
                      <a:endParaRPr lang="en-US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0832" y="45720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In science, room temperature is between 20 and 25° C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Effect of Impurities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3600" dirty="0" smtClean="0"/>
          </a:p>
          <a:p>
            <a:r>
              <a:rPr lang="en-GB" sz="3600" dirty="0" smtClean="0"/>
              <a:t>Lowers the melting point</a:t>
            </a:r>
          </a:p>
          <a:p>
            <a:pPr marL="0" indent="0">
              <a:buNone/>
            </a:pPr>
            <a:endParaRPr lang="en-GB" sz="3600" dirty="0" smtClean="0"/>
          </a:p>
          <a:p>
            <a:r>
              <a:rPr lang="en-GB" sz="3600" dirty="0" smtClean="0"/>
              <a:t>Raises the boiling point of the substance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816306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HEATING CURVES</a:t>
            </a:r>
            <a:endParaRPr lang="en-US" dirty="0"/>
          </a:p>
        </p:txBody>
      </p:sp>
      <p:pic>
        <p:nvPicPr>
          <p:cNvPr id="4" name="Content Placeholder 3" descr="591b077fe194d6504d8663b8539e53f30c46c6c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905000"/>
            <a:ext cx="7172325" cy="40327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COOLING CURVES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388718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80744"/>
            <a:ext cx="7326630" cy="4726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2849880" cy="365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32" y="3305556"/>
            <a:ext cx="2414016" cy="3218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468" y="3657600"/>
            <a:ext cx="2743200" cy="2667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62000"/>
            <a:ext cx="3555478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068" y="3394710"/>
            <a:ext cx="4572000" cy="319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6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Mixtures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1. Heterogeneous Mixture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43200"/>
            <a:ext cx="2286000" cy="3156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971800"/>
            <a:ext cx="243840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124200"/>
            <a:ext cx="268986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24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Mixtures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1. Homogeneous Mixture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2514600"/>
            <a:ext cx="2849880" cy="365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619756"/>
            <a:ext cx="2414016" cy="3218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895600"/>
            <a:ext cx="2743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54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70C0"/>
                </a:solidFill>
              </a:rPr>
              <a:t>Solute</a:t>
            </a:r>
            <a:r>
              <a:rPr lang="en-US" sz="3200" dirty="0"/>
              <a:t>- solid dissolves in the </a:t>
            </a:r>
            <a:r>
              <a:rPr lang="en-US" sz="3200" dirty="0" smtClean="0"/>
              <a:t>liquid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>
                <a:solidFill>
                  <a:srgbClr val="0070C0"/>
                </a:solidFill>
              </a:rPr>
              <a:t>Solvent</a:t>
            </a:r>
            <a:r>
              <a:rPr lang="en-US" sz="3200" dirty="0"/>
              <a:t>- </a:t>
            </a:r>
            <a:r>
              <a:rPr lang="en-US" sz="3200" dirty="0" smtClean="0"/>
              <a:t>the liquid in which the </a:t>
            </a:r>
            <a:r>
              <a:rPr lang="en-US" sz="3200" dirty="0"/>
              <a:t>solid dissolves </a:t>
            </a:r>
            <a:endParaRPr lang="en-US" sz="32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995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Sources:</a:t>
            </a:r>
          </a:p>
          <a:p>
            <a:pPr marL="0" indent="0">
              <a:buNone/>
            </a:pPr>
            <a:r>
              <a:rPr lang="en-US" dirty="0" smtClean="0"/>
              <a:t>Cambridge IGCSE Chemistry </a:t>
            </a:r>
            <a:r>
              <a:rPr lang="en-US" dirty="0" err="1" smtClean="0"/>
              <a:t>Coursebook</a:t>
            </a:r>
            <a:r>
              <a:rPr lang="en-US" dirty="0" smtClean="0"/>
              <a:t> 4</a:t>
            </a:r>
            <a:r>
              <a:rPr lang="en-US" baseline="30000" dirty="0" smtClean="0"/>
              <a:t>th</a:t>
            </a:r>
            <a:r>
              <a:rPr lang="en-US" dirty="0" smtClean="0"/>
              <a:t> ed.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Images </a:t>
            </a:r>
            <a:r>
              <a:rPr lang="en-US" dirty="0"/>
              <a:t>from </a:t>
            </a:r>
            <a:r>
              <a:rPr lang="en-US" dirty="0" smtClean="0"/>
              <a:t>Google</a:t>
            </a:r>
          </a:p>
          <a:p>
            <a:pPr marL="0" indent="0">
              <a:buNone/>
            </a:pPr>
            <a:r>
              <a:rPr lang="en-US" sz="1200" dirty="0"/>
              <a:t>https://2012books.lardbucket.org/books/introduction-to-chemistry-general-organic-and-biological/s11-solids-liquids-and-gases.html</a:t>
            </a:r>
          </a:p>
          <a:p>
            <a:pPr marL="0" indent="0">
              <a:buNone/>
            </a:pPr>
            <a:r>
              <a:rPr lang="en-US" sz="1200" dirty="0"/>
              <a:t>http://home.miracosta.edu/myeager/108prep/liquidssolids/</a:t>
            </a:r>
          </a:p>
          <a:p>
            <a:pPr marL="0" indent="0">
              <a:buNone/>
            </a:pPr>
            <a:r>
              <a:rPr lang="en-US" sz="1200" dirty="0">
                <a:hlinkClick r:id="rId2"/>
              </a:rPr>
              <a:t>https://</a:t>
            </a:r>
            <a:r>
              <a:rPr lang="en-US" sz="1200" dirty="0" smtClean="0">
                <a:hlinkClick r:id="rId2"/>
              </a:rPr>
              <a:t>www.scienceabc.com/nature/differece-between-evaporation-boiling-drying-similar-phenomenon.html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/>
              <a:t>http://www.diy-cocktails.com/tag/dry-ice/</a:t>
            </a:r>
          </a:p>
          <a:p>
            <a:pPr marL="0" indent="0">
              <a:buNone/>
            </a:pPr>
            <a:r>
              <a:rPr lang="en-US" sz="1200" dirty="0"/>
              <a:t>http://www.bbc.co.uk/bitesize/standard/physics/energy_matters/heat_in_the_home/revision/3/</a:t>
            </a:r>
          </a:p>
          <a:p>
            <a:pPr marL="0" indent="0">
              <a:buNone/>
            </a:pPr>
            <a:r>
              <a:rPr lang="en-GB" sz="1200" dirty="0">
                <a:hlinkClick r:id="rId3"/>
              </a:rPr>
              <a:t>https://www.youtube.com/watch?v=n88R4paxy_Q</a:t>
            </a:r>
            <a:endParaRPr lang="en-US" sz="1200" dirty="0"/>
          </a:p>
          <a:p>
            <a:pPr marL="0" indent="0">
              <a:buNone/>
            </a:pPr>
            <a:r>
              <a:rPr lang="en-GB" sz="1200" dirty="0">
                <a:hlinkClick r:id="rId4"/>
              </a:rPr>
              <a:t>https://www.pinterest.com/pin/247698048230943608</a:t>
            </a:r>
            <a:r>
              <a:rPr lang="en-GB" sz="1200" dirty="0" smtClean="0">
                <a:hlinkClick r:id="rId4"/>
              </a:rPr>
              <a:t>/</a:t>
            </a:r>
            <a:endParaRPr lang="en-GB" sz="1200" dirty="0" smtClean="0"/>
          </a:p>
          <a:p>
            <a:pPr marL="0" indent="0">
              <a:buNone/>
            </a:pPr>
            <a:r>
              <a:rPr lang="en-GB" sz="1200" dirty="0">
                <a:hlinkClick r:id="rId5"/>
              </a:rPr>
              <a:t>https://environmentalgeography.wordpress.com/2011/09/29/project-proposal-nothing-with-a-face-food-festival</a:t>
            </a:r>
            <a:r>
              <a:rPr lang="en-GB" sz="1200" dirty="0" smtClean="0">
                <a:hlinkClick r:id="rId5"/>
              </a:rPr>
              <a:t>/</a:t>
            </a:r>
            <a:endParaRPr lang="en-GB" sz="1200" dirty="0" smtClean="0"/>
          </a:p>
          <a:p>
            <a:pPr marL="0" indent="0">
              <a:buNone/>
            </a:pPr>
            <a:r>
              <a:rPr lang="en-GB" sz="1200" dirty="0">
                <a:hlinkClick r:id="rId6"/>
              </a:rPr>
              <a:t>https://www.researchgate.net/figure/Ferrite-powder-suspension-in-water-left-without-PMMA-coating-with-PMMA-coating_fig2_236875768</a:t>
            </a:r>
            <a:endParaRPr lang="en-US" sz="1200" dirty="0"/>
          </a:p>
          <a:p>
            <a:pPr marL="0" indent="0">
              <a:buNone/>
            </a:pPr>
            <a:r>
              <a:rPr lang="en-GB" sz="1100" dirty="0">
                <a:hlinkClick r:id="rId7"/>
              </a:rPr>
              <a:t>https://</a:t>
            </a:r>
            <a:r>
              <a:rPr lang="en-GB" sz="1100" dirty="0" smtClean="0">
                <a:hlinkClick r:id="rId7"/>
              </a:rPr>
              <a:t>www.sciencesource.com/archive/Table-salt-solution-SS21027632.html</a:t>
            </a:r>
            <a:endParaRPr lang="en-GB" sz="1100" dirty="0" smtClean="0"/>
          </a:p>
          <a:p>
            <a:pPr marL="0" indent="0">
              <a:buNone/>
            </a:pPr>
            <a:r>
              <a:rPr lang="en-GB" sz="1100" dirty="0">
                <a:hlinkClick r:id="rId8"/>
              </a:rPr>
              <a:t>http://denisebelisle.com/the-honest-coca-cola-obesity-commercial</a:t>
            </a:r>
            <a:r>
              <a:rPr lang="en-GB" sz="1100" dirty="0" smtClean="0">
                <a:hlinkClick r:id="rId8"/>
              </a:rPr>
              <a:t>/</a:t>
            </a:r>
            <a:endParaRPr lang="en-GB" sz="1100" dirty="0" smtClean="0"/>
          </a:p>
          <a:p>
            <a:pPr marL="0" indent="0">
              <a:buNone/>
            </a:pPr>
            <a:r>
              <a:rPr lang="en-GB" sz="1100" dirty="0">
                <a:hlinkClick r:id="rId9"/>
              </a:rPr>
              <a:t>https://</a:t>
            </a:r>
            <a:r>
              <a:rPr lang="en-GB" sz="1100" dirty="0" smtClean="0">
                <a:hlinkClick r:id="rId9"/>
              </a:rPr>
              <a:t>www.costco.com/6mm-Comfort-Fit-Wedding-Ring.product.100417160.html</a:t>
            </a:r>
            <a:endParaRPr lang="en-GB" sz="1100" dirty="0" smtClean="0"/>
          </a:p>
          <a:p>
            <a:pPr marL="0" indent="0">
              <a:buNone/>
            </a:pPr>
            <a:r>
              <a:rPr lang="en-GB" sz="1100" dirty="0">
                <a:hlinkClick r:id="rId10"/>
              </a:rPr>
              <a:t>https://</a:t>
            </a:r>
            <a:r>
              <a:rPr lang="en-GB" sz="1100" dirty="0" smtClean="0">
                <a:hlinkClick r:id="rId10"/>
              </a:rPr>
              <a:t>www.koreanair.com/global/en/skypass.html</a:t>
            </a:r>
            <a:endParaRPr lang="en-GB" sz="1100" dirty="0" smtClean="0"/>
          </a:p>
          <a:p>
            <a:pPr marL="0" indent="0">
              <a:buNone/>
            </a:pPr>
            <a:r>
              <a:rPr lang="en-GB" sz="1100" dirty="0">
                <a:hlinkClick r:id="rId11"/>
              </a:rPr>
              <a:t>https://picknotebook.com/blog/best-fortnite-laptops</a:t>
            </a:r>
            <a:r>
              <a:rPr lang="en-GB" sz="1100" dirty="0" smtClean="0">
                <a:hlinkClick r:id="rId11"/>
              </a:rPr>
              <a:t>/</a:t>
            </a:r>
            <a:endParaRPr lang="en-GB" sz="1100" dirty="0" smtClean="0"/>
          </a:p>
          <a:p>
            <a:pPr marL="0" indent="0">
              <a:buNone/>
            </a:pPr>
            <a:r>
              <a:rPr lang="en-GB" sz="1050" dirty="0">
                <a:hlinkClick r:id="rId12"/>
              </a:rPr>
              <a:t>https://</a:t>
            </a:r>
            <a:r>
              <a:rPr lang="en-GB" sz="1050" dirty="0" smtClean="0">
                <a:hlinkClick r:id="rId12"/>
              </a:rPr>
              <a:t>www.amazon.com/100-Copper-Mug-Moscow-Mule/dp/B00YBDXVMG</a:t>
            </a:r>
            <a:endParaRPr lang="en-GB" sz="1050" dirty="0" smtClean="0"/>
          </a:p>
          <a:p>
            <a:pPr marL="0" indent="0">
              <a:buNone/>
            </a:pPr>
            <a:r>
              <a:rPr lang="en-GB" sz="1050" dirty="0">
                <a:hlinkClick r:id="rId13"/>
              </a:rPr>
              <a:t>https://www.bluenile.com/18k-yellow-gold-wedding-ring_18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88534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		MATTER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/>
              <a:t>	</a:t>
            </a:r>
            <a:r>
              <a:rPr lang="en-GB" sz="3600" dirty="0" smtClean="0"/>
              <a:t>Anything that has a mass and takes up space.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7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State the distinguishing properties of solids, liquids and </a:t>
            </a:r>
            <a:r>
              <a:rPr lang="en-GB" dirty="0" smtClean="0"/>
              <a:t>gases</a:t>
            </a:r>
          </a:p>
          <a:p>
            <a:endParaRPr lang="en-GB" dirty="0"/>
          </a:p>
          <a:p>
            <a:r>
              <a:rPr lang="en-GB" dirty="0"/>
              <a:t>Describe changes of state in terms of melting, boiling, evaporation, freezing, condensation and sublimation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29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STATES OF </a:t>
            </a:r>
            <a:r>
              <a:rPr lang="en-US" dirty="0" smtClean="0"/>
              <a:t>MATTER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Solid, Liquid and Gas</a:t>
            </a:r>
            <a:endParaRPr lang="en-US" dirty="0"/>
          </a:p>
        </p:txBody>
      </p:sp>
      <p:pic>
        <p:nvPicPr>
          <p:cNvPr id="4" name="Content Placeholder 3" descr="SL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828800"/>
            <a:ext cx="8229600" cy="39250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Changes of Physical State</a:t>
            </a:r>
            <a:endParaRPr lang="en-GB" dirty="0"/>
          </a:p>
        </p:txBody>
      </p:sp>
      <p:pic>
        <p:nvPicPr>
          <p:cNvPr id="4" name="Content Placeholder 3" descr="phasechange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837" t="32991" r="71665" b="26803"/>
          <a:stretch/>
        </p:blipFill>
        <p:spPr>
          <a:xfrm>
            <a:off x="990600" y="3505200"/>
            <a:ext cx="1359408" cy="1764792"/>
          </a:xfrm>
        </p:spPr>
      </p:pic>
      <p:pic>
        <p:nvPicPr>
          <p:cNvPr id="5" name="Content Placeholder 3" descr="phasechange.jpg"/>
          <p:cNvPicPr>
            <a:picLocks noChangeAspect="1"/>
          </p:cNvPicPr>
          <p:nvPr/>
        </p:nvPicPr>
        <p:blipFill rotWithShape="1">
          <a:blip r:embed="rId2" cstate="print"/>
          <a:srcRect l="59720" r="1" b="61600"/>
          <a:stretch/>
        </p:blipFill>
        <p:spPr>
          <a:xfrm>
            <a:off x="5181600" y="2133600"/>
            <a:ext cx="3069335" cy="1685544"/>
          </a:xfrm>
          <a:prstGeom prst="rect">
            <a:avLst/>
          </a:prstGeom>
        </p:spPr>
      </p:pic>
      <p:pic>
        <p:nvPicPr>
          <p:cNvPr id="6" name="Content Placeholder 3" descr="phasechange.jpg"/>
          <p:cNvPicPr>
            <a:picLocks noChangeAspect="1"/>
          </p:cNvPicPr>
          <p:nvPr/>
        </p:nvPicPr>
        <p:blipFill rotWithShape="1">
          <a:blip r:embed="rId2" cstate="print"/>
          <a:srcRect l="61000" t="69856" r="10880"/>
          <a:stretch/>
        </p:blipFill>
        <p:spPr>
          <a:xfrm>
            <a:off x="4724400" y="5181600"/>
            <a:ext cx="2142745" cy="132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98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Interconvertions</a:t>
            </a:r>
            <a:r>
              <a:rPr lang="en-US" dirty="0" smtClean="0"/>
              <a:t> Between The Three States of Matter</a:t>
            </a:r>
            <a:endParaRPr lang="en-US" dirty="0"/>
          </a:p>
        </p:txBody>
      </p:sp>
      <p:pic>
        <p:nvPicPr>
          <p:cNvPr id="4" name="Content Placeholder 3" descr="phasechan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981200"/>
            <a:ext cx="761999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Vaporisation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Boiling-only occurs at one temperature (boiling point)</a:t>
            </a:r>
          </a:p>
          <a:p>
            <a:r>
              <a:rPr lang="en-US" dirty="0" smtClean="0"/>
              <a:t>Evaporation-occurs at any temperature</a:t>
            </a:r>
          </a:p>
          <a:p>
            <a:pPr>
              <a:buNone/>
            </a:pPr>
            <a:r>
              <a:rPr lang="en-US" dirty="0" smtClean="0"/>
              <a:t> e.g. puddles of water disappear at -5°C</a:t>
            </a:r>
          </a:p>
        </p:txBody>
      </p:sp>
      <p:pic>
        <p:nvPicPr>
          <p:cNvPr id="5" name="Picture 4" descr="evapo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3429000"/>
            <a:ext cx="5638800" cy="2718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659</TotalTime>
  <Words>348</Words>
  <Application>Microsoft Office PowerPoint</Application>
  <PresentationFormat>On-screen Show (4:3)</PresentationFormat>
  <Paragraphs>87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PowerPoint Presentation</vt:lpstr>
      <vt:lpstr>PowerPoint Presentation</vt:lpstr>
      <vt:lpstr>   MATTER</vt:lpstr>
      <vt:lpstr>Learning Objective</vt:lpstr>
      <vt:lpstr>STATES OF MATTER</vt:lpstr>
      <vt:lpstr>Solid, Liquid and Gas</vt:lpstr>
      <vt:lpstr>Changes of Physical State</vt:lpstr>
      <vt:lpstr>Interconvertions Between The Three States of Matter</vt:lpstr>
      <vt:lpstr>Vaporisation</vt:lpstr>
      <vt:lpstr>Volatile</vt:lpstr>
      <vt:lpstr>Sublimation</vt:lpstr>
      <vt:lpstr>PowerPoint Presentation</vt:lpstr>
      <vt:lpstr>PowerPoint Presentation</vt:lpstr>
      <vt:lpstr>Learning Objective</vt:lpstr>
      <vt:lpstr>Pure Substance</vt:lpstr>
      <vt:lpstr>Melting and boiling Point of some Chemical substances </vt:lpstr>
      <vt:lpstr>The Effect of Impurities</vt:lpstr>
      <vt:lpstr>HEATING CURVES</vt:lpstr>
      <vt:lpstr>COOLING CURVES</vt:lpstr>
      <vt:lpstr>Types of Mixtures</vt:lpstr>
      <vt:lpstr>Types of Mixtures</vt:lpstr>
      <vt:lpstr>Solution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STATES OF MATTER</dc:title>
  <dc:creator>Ailyn G. Sungcaya</dc:creator>
  <cp:lastModifiedBy>HP</cp:lastModifiedBy>
  <cp:revision>51</cp:revision>
  <dcterms:created xsi:type="dcterms:W3CDTF">2006-08-16T00:00:00Z</dcterms:created>
  <dcterms:modified xsi:type="dcterms:W3CDTF">2019-09-14T17:03:49Z</dcterms:modified>
</cp:coreProperties>
</file>