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C8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3" d="100"/>
          <a:sy n="73"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245973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89029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366145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2811718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1794297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4082491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730201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437272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4059284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1023386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6D5C81-2DEE-4894-9053-2CD85636A57C}" type="datetimeFigureOut">
              <a:rPr lang="en-GB" smtClean="0"/>
              <a:pPr/>
              <a:t>10/03/2024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88CA51-F439-4DAD-9177-E6EA75E9D65E}" type="slidenum">
              <a:rPr lang="en-GB" smtClean="0"/>
              <a:pPr/>
              <a:t>‹#›</a:t>
            </a:fld>
            <a:endParaRPr lang="en-GB"/>
          </a:p>
        </p:txBody>
      </p:sp>
    </p:spTree>
    <p:extLst>
      <p:ext uri="{BB962C8B-B14F-4D97-AF65-F5344CB8AC3E}">
        <p14:creationId xmlns:p14="http://schemas.microsoft.com/office/powerpoint/2010/main" val="3184342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D5C81-2DEE-4894-9053-2CD85636A57C}" type="datetimeFigureOut">
              <a:rPr lang="en-GB" smtClean="0"/>
              <a:pPr/>
              <a:t>10/03/2024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8CA51-F439-4DAD-9177-E6EA75E9D65E}" type="slidenum">
              <a:rPr lang="en-GB" smtClean="0"/>
              <a:pPr/>
              <a:t>‹#›</a:t>
            </a:fld>
            <a:endParaRPr lang="en-GB"/>
          </a:p>
        </p:txBody>
      </p:sp>
    </p:spTree>
    <p:extLst>
      <p:ext uri="{BB962C8B-B14F-4D97-AF65-F5344CB8AC3E}">
        <p14:creationId xmlns:p14="http://schemas.microsoft.com/office/powerpoint/2010/main" val="1834473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4493239" y="1592796"/>
            <a:ext cx="3312284" cy="2707408"/>
          </a:xfrm>
          <a:prstGeom prst="rect">
            <a:avLst/>
          </a:prstGeom>
          <a:noFill/>
        </p:spPr>
        <p:txBody>
          <a:bodyPr wrap="square" rtlCol="0">
            <a:spAutoFit/>
          </a:bodyPr>
          <a:lstStyle/>
          <a:p>
            <a:pPr marL="0" indent="0" algn="ctr">
              <a:buNone/>
            </a:pPr>
            <a:r>
              <a:rPr lang="en-GB" sz="1500" b="1" dirty="0">
                <a:solidFill>
                  <a:srgbClr val="FF0000"/>
                </a:solidFill>
              </a:rPr>
              <a:t>Science - Year </a:t>
            </a:r>
            <a:r>
              <a:rPr lang="en-GB" sz="1500" b="1" dirty="0" smtClean="0">
                <a:solidFill>
                  <a:srgbClr val="FF0000"/>
                </a:solidFill>
              </a:rPr>
              <a:t>3</a:t>
            </a:r>
            <a:endParaRPr lang="en-GB" sz="1500" b="1" dirty="0">
              <a:solidFill>
                <a:srgbClr val="FF0000"/>
              </a:solidFill>
            </a:endParaRPr>
          </a:p>
          <a:p>
            <a:pPr marL="0" indent="0" algn="ctr">
              <a:buNone/>
            </a:pPr>
            <a:endParaRPr lang="en-GB" sz="1350" dirty="0"/>
          </a:p>
          <a:p>
            <a:pPr marL="0" indent="0" algn="ctr">
              <a:buNone/>
            </a:pPr>
            <a:r>
              <a:rPr lang="en-GB" sz="1350" dirty="0" smtClean="0"/>
              <a:t>Light </a:t>
            </a:r>
            <a:r>
              <a:rPr lang="en-GB" sz="1350" dirty="0"/>
              <a:t>– Block </a:t>
            </a:r>
            <a:r>
              <a:rPr lang="en-GB" sz="1350" dirty="0" smtClean="0"/>
              <a:t>3L</a:t>
            </a:r>
            <a:endParaRPr lang="en-GB" sz="1350" dirty="0"/>
          </a:p>
          <a:p>
            <a:pPr marL="0" indent="0" algn="ctr">
              <a:buNone/>
            </a:pPr>
            <a:endParaRPr lang="en-GB" sz="1350" dirty="0"/>
          </a:p>
          <a:p>
            <a:pPr marL="0" indent="0" algn="ctr">
              <a:buNone/>
            </a:pPr>
            <a:r>
              <a:rPr lang="en-GB" b="1" dirty="0" smtClean="0"/>
              <a:t>Light and Shadows</a:t>
            </a:r>
            <a:endParaRPr lang="en-GB" sz="1350" dirty="0"/>
          </a:p>
          <a:p>
            <a:pPr marL="0" indent="0" algn="ctr">
              <a:buNone/>
            </a:pPr>
            <a:endParaRPr lang="en-GB" sz="1350" dirty="0"/>
          </a:p>
          <a:p>
            <a:pPr marL="0" indent="0" algn="ctr">
              <a:buNone/>
            </a:pPr>
            <a:r>
              <a:rPr lang="en-GB" sz="1350" dirty="0"/>
              <a:t>Session </a:t>
            </a:r>
            <a:r>
              <a:rPr lang="en-GB" sz="1350" dirty="0" smtClean="0"/>
              <a:t>5</a:t>
            </a:r>
            <a:endParaRPr lang="en-GB" sz="1350" dirty="0"/>
          </a:p>
          <a:p>
            <a:pPr marL="0" indent="0" algn="ctr">
              <a:buNone/>
            </a:pPr>
            <a:r>
              <a:rPr lang="en-GB" sz="1350" b="1" smtClean="0"/>
              <a:t>Investigation PowerPoint</a:t>
            </a:r>
            <a:endParaRPr lang="en-GB" sz="1350" b="1" dirty="0"/>
          </a:p>
        </p:txBody>
      </p:sp>
      <p:sp>
        <p:nvSpPr>
          <p:cNvPr id="5" name="TextBox 4"/>
          <p:cNvSpPr txBox="1"/>
          <p:nvPr/>
        </p:nvSpPr>
        <p:spPr>
          <a:xfrm>
            <a:off x="3311905" y="6206148"/>
            <a:ext cx="5674951" cy="369332"/>
          </a:xfrm>
          <a:prstGeom prst="rect">
            <a:avLst/>
          </a:prstGeom>
          <a:noFill/>
        </p:spPr>
        <p:txBody>
          <a:bodyPr wrap="none" rtlCol="0">
            <a:spAutoFit/>
          </a:bodyPr>
          <a:lstStyle/>
          <a:p>
            <a:r>
              <a:rPr lang="en-GB" sz="900" dirty="0"/>
              <a:t>© Original resource copyright Hamilton Trust, who give permission for it to be adapted as wished by individual users.</a:t>
            </a:r>
          </a:p>
          <a:p>
            <a:r>
              <a:rPr lang="en-GB" sz="900" dirty="0"/>
              <a:t>We refer you to our warning, at the foot of the block overview, about links to other websites.</a:t>
            </a:r>
          </a:p>
        </p:txBody>
      </p:sp>
    </p:spTree>
    <p:extLst>
      <p:ext uri="{BB962C8B-B14F-4D97-AF65-F5344CB8AC3E}">
        <p14:creationId xmlns:p14="http://schemas.microsoft.com/office/powerpoint/2010/main" val="119457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26127" y="491280"/>
            <a:ext cx="3548798" cy="3784209"/>
            <a:chOff x="1699192" y="1260698"/>
            <a:chExt cx="3548798" cy="3784209"/>
          </a:xfrm>
        </p:grpSpPr>
        <p:cxnSp>
          <p:nvCxnSpPr>
            <p:cNvPr id="3" name="Straight Connector 2"/>
            <p:cNvCxnSpPr/>
            <p:nvPr/>
          </p:nvCxnSpPr>
          <p:spPr>
            <a:xfrm flipV="1">
              <a:off x="1731053" y="1276350"/>
              <a:ext cx="12700" cy="140040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699192" y="1260700"/>
              <a:ext cx="3517790" cy="2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5209325" y="1263650"/>
              <a:ext cx="12700" cy="15875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699192" y="1263650"/>
              <a:ext cx="673100" cy="127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600290" y="1276350"/>
              <a:ext cx="6477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6" descr="http://ecx.images-amazon.com/images/I/419bl1zGZzL._SY355_.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2406" y="1260699"/>
              <a:ext cx="1101499" cy="11014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torchdirect.co.uk/user/9-LED-TORCH-FREE-GIFT-OF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9109">
              <a:off x="2842590" y="3813916"/>
              <a:ext cx="1230991" cy="1230991"/>
            </a:xfrm>
            <a:prstGeom prst="rect">
              <a:avLst/>
            </a:prstGeom>
            <a:noFill/>
            <a:extLst>
              <a:ext uri="{909E8E84-426E-40DD-AFC4-6F175D3DCCD1}">
                <a14:hiddenFill xmlns:a14="http://schemas.microsoft.com/office/drawing/2010/main">
                  <a:solidFill>
                    <a:srgbClr val="FFFFFF"/>
                  </a:solidFill>
                </a14:hiddenFill>
              </a:ext>
            </a:extLst>
          </p:spPr>
        </p:pic>
        <p:sp>
          <p:nvSpPr>
            <p:cNvPr id="10" name="Trapezoid 9"/>
            <p:cNvSpPr/>
            <p:nvPr/>
          </p:nvSpPr>
          <p:spPr>
            <a:xfrm rot="10800000">
              <a:off x="2461742" y="1260698"/>
              <a:ext cx="2112583" cy="2653937"/>
            </a:xfrm>
            <a:prstGeom prst="trapezoid">
              <a:avLst>
                <a:gd name="adj" fmla="val 44730"/>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8" name="Straight Connector 17"/>
          <p:cNvCxnSpPr/>
          <p:nvPr/>
        </p:nvCxnSpPr>
        <p:spPr>
          <a:xfrm flipV="1">
            <a:off x="6725910" y="506933"/>
            <a:ext cx="12700" cy="140040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694049" y="491283"/>
            <a:ext cx="3517790" cy="2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10204182" y="494233"/>
            <a:ext cx="12700" cy="15875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6694049" y="494233"/>
            <a:ext cx="673100" cy="127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595147" y="506933"/>
            <a:ext cx="6477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3" name="Picture 6" descr="http://ecx.images-amazon.com/images/I/419bl1zGZzL._SY355_.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7263" y="491282"/>
            <a:ext cx="1101499" cy="1101499"/>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ttp://www.torchdirect.co.uk/user/9-LED-TORCH-FREE-GIFT-OF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9109">
            <a:off x="7837448" y="5271313"/>
            <a:ext cx="1230991" cy="1230991"/>
          </a:xfrm>
          <a:prstGeom prst="rect">
            <a:avLst/>
          </a:prstGeom>
          <a:noFill/>
          <a:extLst>
            <a:ext uri="{909E8E84-426E-40DD-AFC4-6F175D3DCCD1}">
              <a14:hiddenFill xmlns:a14="http://schemas.microsoft.com/office/drawing/2010/main">
                <a:solidFill>
                  <a:srgbClr val="FFFFFF"/>
                </a:solidFill>
              </a14:hiddenFill>
            </a:ext>
          </a:extLst>
        </p:spPr>
      </p:pic>
      <p:sp>
        <p:nvSpPr>
          <p:cNvPr id="25" name="Trapezoid 24"/>
          <p:cNvSpPr/>
          <p:nvPr/>
        </p:nvSpPr>
        <p:spPr>
          <a:xfrm rot="10800000">
            <a:off x="7522286" y="491280"/>
            <a:ext cx="2122826" cy="4995119"/>
          </a:xfrm>
          <a:prstGeom prst="trapezoid">
            <a:avLst>
              <a:gd name="adj" fmla="val 47157"/>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595382" y="4436777"/>
            <a:ext cx="7263685" cy="523220"/>
          </a:xfrm>
          <a:prstGeom prst="rect">
            <a:avLst/>
          </a:prstGeom>
          <a:noFill/>
        </p:spPr>
        <p:txBody>
          <a:bodyPr wrap="square" rtlCol="0">
            <a:spAutoFit/>
          </a:bodyPr>
          <a:lstStyle/>
          <a:p>
            <a:r>
              <a:rPr lang="en-GB" sz="2800" b="1" dirty="0" smtClean="0"/>
              <a:t>What will you measure?</a:t>
            </a:r>
            <a:endParaRPr lang="en-GB" sz="2800" b="1" dirty="0"/>
          </a:p>
        </p:txBody>
      </p:sp>
      <p:sp>
        <p:nvSpPr>
          <p:cNvPr id="26" name="TextBox 25"/>
          <p:cNvSpPr txBox="1"/>
          <p:nvPr/>
        </p:nvSpPr>
        <p:spPr>
          <a:xfrm>
            <a:off x="595382" y="5009346"/>
            <a:ext cx="7046844" cy="954107"/>
          </a:xfrm>
          <a:prstGeom prst="rect">
            <a:avLst/>
          </a:prstGeom>
          <a:noFill/>
        </p:spPr>
        <p:txBody>
          <a:bodyPr wrap="square" rtlCol="0">
            <a:spAutoFit/>
          </a:bodyPr>
          <a:lstStyle/>
          <a:p>
            <a:r>
              <a:rPr lang="en-GB" sz="2800" dirty="0" smtClean="0"/>
              <a:t>The distance between the light source and the object and the size of the shadow.</a:t>
            </a:r>
            <a:endParaRPr lang="en-GB" sz="2800" dirty="0"/>
          </a:p>
        </p:txBody>
      </p:sp>
    </p:spTree>
    <p:extLst>
      <p:ext uri="{BB962C8B-B14F-4D97-AF65-F5344CB8AC3E}">
        <p14:creationId xmlns:p14="http://schemas.microsoft.com/office/powerpoint/2010/main" val="200188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1319351" y="1073602"/>
            <a:ext cx="12700" cy="140040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287490" y="1045304"/>
            <a:ext cx="3517790" cy="2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4797623" y="1060902"/>
            <a:ext cx="12700" cy="15875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287490" y="1060902"/>
            <a:ext cx="673100" cy="127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188588" y="1073602"/>
            <a:ext cx="6477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6" descr="http://ecx.images-amazon.com/images/I/419bl1zGZzL._SY355_.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0704" y="1057951"/>
            <a:ext cx="1101499" cy="11014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torchdirect.co.uk/user/9-LED-TORCH-FREE-GIFT-OF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9109">
            <a:off x="2430888" y="3611168"/>
            <a:ext cx="1230991" cy="1230991"/>
          </a:xfrm>
          <a:prstGeom prst="rect">
            <a:avLst/>
          </a:prstGeom>
          <a:noFill/>
          <a:extLst>
            <a:ext uri="{909E8E84-426E-40DD-AFC4-6F175D3DCCD1}">
              <a14:hiddenFill xmlns:a14="http://schemas.microsoft.com/office/drawing/2010/main">
                <a:solidFill>
                  <a:srgbClr val="FFFFFF"/>
                </a:solidFill>
              </a14:hiddenFill>
            </a:ext>
          </a:extLst>
        </p:spPr>
      </p:pic>
      <p:sp>
        <p:nvSpPr>
          <p:cNvPr id="10" name="Trapezoid 9"/>
          <p:cNvSpPr/>
          <p:nvPr/>
        </p:nvSpPr>
        <p:spPr>
          <a:xfrm rot="10800000">
            <a:off x="2050040" y="1057950"/>
            <a:ext cx="2112583" cy="2653937"/>
          </a:xfrm>
          <a:prstGeom prst="trapezoid">
            <a:avLst>
              <a:gd name="adj" fmla="val 44730"/>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5847007" y="413456"/>
            <a:ext cx="6091707" cy="523220"/>
          </a:xfrm>
          <a:prstGeom prst="rect">
            <a:avLst/>
          </a:prstGeom>
          <a:noFill/>
        </p:spPr>
        <p:txBody>
          <a:bodyPr wrap="square" rtlCol="0">
            <a:spAutoFit/>
          </a:bodyPr>
          <a:lstStyle/>
          <a:p>
            <a:r>
              <a:rPr lang="en-GB" sz="2800" b="1" dirty="0" smtClean="0"/>
              <a:t>How can you measure it?</a:t>
            </a:r>
            <a:endParaRPr lang="en-GB" sz="2800" b="1" dirty="0"/>
          </a:p>
        </p:txBody>
      </p:sp>
      <p:pic>
        <p:nvPicPr>
          <p:cNvPr id="6146" name="Picture 2" descr="Ruler, Geometry, Mathematics, Draw, Scho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745037" y="3340035"/>
            <a:ext cx="5194001" cy="1731334"/>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5392111" y="2479092"/>
            <a:ext cx="6386285" cy="3108543"/>
          </a:xfrm>
          <a:prstGeom prst="rect">
            <a:avLst/>
          </a:prstGeom>
          <a:noFill/>
        </p:spPr>
        <p:txBody>
          <a:bodyPr wrap="square" rtlCol="0">
            <a:spAutoFit/>
          </a:bodyPr>
          <a:lstStyle/>
          <a:p>
            <a:r>
              <a:rPr lang="en-GB" sz="2800" dirty="0" smtClean="0"/>
              <a:t>Place your object close to the screen as this will give a nice clear shadow that you can measure easily.</a:t>
            </a:r>
          </a:p>
          <a:p>
            <a:endParaRPr lang="en-GB" sz="2800" dirty="0" smtClean="0"/>
          </a:p>
          <a:p>
            <a:r>
              <a:rPr lang="en-GB" sz="2800" dirty="0" smtClean="0"/>
              <a:t>You will then be able to measure different distances with your torch and measure the effect this has on the size of the shadow.</a:t>
            </a:r>
            <a:endParaRPr lang="en-GB" sz="2800" dirty="0"/>
          </a:p>
        </p:txBody>
      </p:sp>
      <p:pic>
        <p:nvPicPr>
          <p:cNvPr id="14" name="Picture 2" descr="Ruler, Geometry, Mathematics, Draw, Scho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37751" y="505614"/>
            <a:ext cx="5194001" cy="1731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654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355155" y="653327"/>
            <a:ext cx="3548798" cy="3784209"/>
            <a:chOff x="1699192" y="1260698"/>
            <a:chExt cx="3548798" cy="3784209"/>
          </a:xfrm>
        </p:grpSpPr>
        <p:cxnSp>
          <p:nvCxnSpPr>
            <p:cNvPr id="3" name="Straight Connector 2"/>
            <p:cNvCxnSpPr/>
            <p:nvPr/>
          </p:nvCxnSpPr>
          <p:spPr>
            <a:xfrm flipV="1">
              <a:off x="1731053" y="1276350"/>
              <a:ext cx="12700" cy="140040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699192" y="1260700"/>
              <a:ext cx="3517790" cy="2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5209325" y="1263650"/>
              <a:ext cx="12700" cy="15875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699192" y="1263650"/>
              <a:ext cx="673100" cy="127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600290" y="1276350"/>
              <a:ext cx="6477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6" descr="http://ecx.images-amazon.com/images/I/419bl1zGZzL._SY355_.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2406" y="1260699"/>
              <a:ext cx="1101499" cy="11014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torchdirect.co.uk/user/9-LED-TORCH-FREE-GIFT-OF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9109">
              <a:off x="2842590" y="3813916"/>
              <a:ext cx="1230991" cy="1230991"/>
            </a:xfrm>
            <a:prstGeom prst="rect">
              <a:avLst/>
            </a:prstGeom>
            <a:noFill/>
            <a:extLst>
              <a:ext uri="{909E8E84-426E-40DD-AFC4-6F175D3DCCD1}">
                <a14:hiddenFill xmlns:a14="http://schemas.microsoft.com/office/drawing/2010/main">
                  <a:solidFill>
                    <a:srgbClr val="FFFFFF"/>
                  </a:solidFill>
                </a14:hiddenFill>
              </a:ext>
            </a:extLst>
          </p:spPr>
        </p:pic>
        <p:sp>
          <p:nvSpPr>
            <p:cNvPr id="10" name="Trapezoid 9"/>
            <p:cNvSpPr/>
            <p:nvPr/>
          </p:nvSpPr>
          <p:spPr>
            <a:xfrm rot="10800000">
              <a:off x="2461742" y="1260698"/>
              <a:ext cx="2112583" cy="2653937"/>
            </a:xfrm>
            <a:prstGeom prst="trapezoid">
              <a:avLst>
                <a:gd name="adj" fmla="val 44730"/>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 name="TextBox 10"/>
          <p:cNvSpPr txBox="1"/>
          <p:nvPr/>
        </p:nvSpPr>
        <p:spPr>
          <a:xfrm>
            <a:off x="5602514" y="696686"/>
            <a:ext cx="5849257" cy="1815882"/>
          </a:xfrm>
          <a:prstGeom prst="rect">
            <a:avLst/>
          </a:prstGeom>
          <a:noFill/>
        </p:spPr>
        <p:txBody>
          <a:bodyPr wrap="square" rtlCol="0">
            <a:spAutoFit/>
          </a:bodyPr>
          <a:lstStyle/>
          <a:p>
            <a:r>
              <a:rPr lang="en-GB" sz="2800" dirty="0" smtClean="0"/>
              <a:t>You will need to keep your object in exactly the same place.</a:t>
            </a:r>
          </a:p>
          <a:p>
            <a:endParaRPr lang="en-GB" sz="2800" dirty="0"/>
          </a:p>
          <a:p>
            <a:r>
              <a:rPr lang="en-GB" sz="2800" dirty="0" smtClean="0"/>
              <a:t>Why?</a:t>
            </a:r>
            <a:endParaRPr lang="en-GB" sz="2800" dirty="0"/>
          </a:p>
        </p:txBody>
      </p:sp>
      <p:sp>
        <p:nvSpPr>
          <p:cNvPr id="12" name="TextBox 11"/>
          <p:cNvSpPr txBox="1"/>
          <p:nvPr/>
        </p:nvSpPr>
        <p:spPr>
          <a:xfrm>
            <a:off x="4455886" y="3483429"/>
            <a:ext cx="7199085" cy="954107"/>
          </a:xfrm>
          <a:prstGeom prst="rect">
            <a:avLst/>
          </a:prstGeom>
          <a:noFill/>
        </p:spPr>
        <p:txBody>
          <a:bodyPr wrap="square" rtlCol="0">
            <a:spAutoFit/>
          </a:bodyPr>
          <a:lstStyle/>
          <a:p>
            <a:r>
              <a:rPr lang="en-GB" sz="2800" dirty="0" smtClean="0"/>
              <a:t>Because you need to know exactly how far away the light source is.</a:t>
            </a:r>
            <a:endParaRPr lang="en-GB" sz="2800" dirty="0"/>
          </a:p>
        </p:txBody>
      </p:sp>
    </p:spTree>
    <p:extLst>
      <p:ext uri="{BB962C8B-B14F-4D97-AF65-F5344CB8AC3E}">
        <p14:creationId xmlns:p14="http://schemas.microsoft.com/office/powerpoint/2010/main" val="195405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48229" y="609600"/>
            <a:ext cx="10508342" cy="954107"/>
          </a:xfrm>
          <a:prstGeom prst="rect">
            <a:avLst/>
          </a:prstGeom>
          <a:noFill/>
        </p:spPr>
        <p:txBody>
          <a:bodyPr wrap="square" rtlCol="0">
            <a:spAutoFit/>
          </a:bodyPr>
          <a:lstStyle/>
          <a:p>
            <a:r>
              <a:rPr lang="en-GB" sz="2800" dirty="0" smtClean="0"/>
              <a:t>Here are some ideas to help you keep your measurements accurate and scientific.</a:t>
            </a:r>
            <a:endParaRPr lang="en-GB" sz="2800" dirty="0"/>
          </a:p>
        </p:txBody>
      </p:sp>
      <p:sp>
        <p:nvSpPr>
          <p:cNvPr id="4" name="TextBox 3"/>
          <p:cNvSpPr txBox="1"/>
          <p:nvPr/>
        </p:nvSpPr>
        <p:spPr>
          <a:xfrm>
            <a:off x="1277255" y="2512650"/>
            <a:ext cx="8998857" cy="954107"/>
          </a:xfrm>
          <a:prstGeom prst="rect">
            <a:avLst/>
          </a:prstGeom>
          <a:noFill/>
        </p:spPr>
        <p:txBody>
          <a:bodyPr wrap="square" rtlCol="0">
            <a:spAutoFit/>
          </a:bodyPr>
          <a:lstStyle/>
          <a:p>
            <a:r>
              <a:rPr lang="en-GB" sz="2800" dirty="0" smtClean="0"/>
              <a:t>1. Stick a length of masking tape to the table where you be will be working to mark the place where your screen will be.</a:t>
            </a:r>
            <a:endParaRPr lang="en-GB" sz="2800" dirty="0"/>
          </a:p>
        </p:txBody>
      </p:sp>
      <p:sp>
        <p:nvSpPr>
          <p:cNvPr id="3" name="Rectangle 2"/>
          <p:cNvSpPr/>
          <p:nvPr/>
        </p:nvSpPr>
        <p:spPr>
          <a:xfrm>
            <a:off x="1563757" y="4068417"/>
            <a:ext cx="9369286" cy="318053"/>
          </a:xfrm>
          <a:prstGeom prst="rect">
            <a:avLst/>
          </a:prstGeom>
          <a:solidFill>
            <a:srgbClr val="F1EC8F"/>
          </a:solidFill>
          <a:ln>
            <a:solidFill>
              <a:srgbClr val="F1EC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2"/>
          <p:cNvSpPr>
            <a:spLocks noChangeArrowheads="1"/>
          </p:cNvSpPr>
          <p:nvPr/>
        </p:nvSpPr>
        <p:spPr bwMode="auto">
          <a:xfrm>
            <a:off x="0" y="640080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65438" algn="ctr"/>
                <a:tab pos="5730875" algn="r"/>
              </a:tabLst>
            </a:pPr>
            <a:r>
              <a:rPr kumimoji="0" lang="en-GB" sz="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Original resource copyright Hamilton Trust, who give permission for it to be adapted as wished by individual users.</a:t>
            </a:r>
            <a:endParaRPr kumimoji="0" lang="en-GB"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sz="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 refer you to our warning, at the foot of the block overview, about links to other websites.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28193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Connector 27"/>
          <p:cNvCxnSpPr/>
          <p:nvPr/>
        </p:nvCxnSpPr>
        <p:spPr>
          <a:xfrm>
            <a:off x="1132114" y="1622179"/>
            <a:ext cx="0" cy="197736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071424" y="1622179"/>
            <a:ext cx="899884" cy="171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9956793" y="1622179"/>
            <a:ext cx="0" cy="197736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1092200" y="1621116"/>
            <a:ext cx="910771" cy="383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004784" y="1621116"/>
            <a:ext cx="7066636"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pic>
        <p:nvPicPr>
          <p:cNvPr id="38" name="Picture 6" descr="http://ecx.images-amazon.com/images/I/419bl1zGZzL._SY355_.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7165" y="1765197"/>
            <a:ext cx="1277257" cy="1277257"/>
          </a:xfrm>
          <a:prstGeom prst="rect">
            <a:avLst/>
          </a:prstGeom>
          <a:noFill/>
          <a:extLst>
            <a:ext uri="{909E8E84-426E-40DD-AFC4-6F175D3DCCD1}">
              <a14:hiddenFill xmlns:a14="http://schemas.microsoft.com/office/drawing/2010/main">
                <a:solidFill>
                  <a:srgbClr val="FFFFFF"/>
                </a:solidFill>
              </a14:hiddenFill>
            </a:ext>
          </a:extLst>
        </p:spPr>
      </p:pic>
      <p:sp>
        <p:nvSpPr>
          <p:cNvPr id="39" name="Rectangle 38"/>
          <p:cNvSpPr/>
          <p:nvPr/>
        </p:nvSpPr>
        <p:spPr>
          <a:xfrm>
            <a:off x="5127168" y="2777774"/>
            <a:ext cx="1139368" cy="304800"/>
          </a:xfrm>
          <a:prstGeom prst="rect">
            <a:avLst/>
          </a:prstGeom>
          <a:solidFill>
            <a:srgbClr val="F1EC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a:off x="1132114" y="4223658"/>
            <a:ext cx="9884228" cy="1815882"/>
          </a:xfrm>
          <a:prstGeom prst="rect">
            <a:avLst/>
          </a:prstGeom>
          <a:noFill/>
        </p:spPr>
        <p:txBody>
          <a:bodyPr wrap="square" rtlCol="0">
            <a:spAutoFit/>
          </a:bodyPr>
          <a:lstStyle/>
          <a:p>
            <a:r>
              <a:rPr lang="en-GB" sz="2800" dirty="0" smtClean="0"/>
              <a:t>2. Place your theatre screen up against this tape. Then stick another small strip of tape behind the screen to mark the place where you will put your object. This will help you to keep it always in the same place as you move the torch.</a:t>
            </a:r>
          </a:p>
        </p:txBody>
      </p:sp>
      <p:sp>
        <p:nvSpPr>
          <p:cNvPr id="42" name="TextBox 41"/>
          <p:cNvSpPr txBox="1"/>
          <p:nvPr/>
        </p:nvSpPr>
        <p:spPr>
          <a:xfrm>
            <a:off x="7300681" y="2119086"/>
            <a:ext cx="1030519" cy="461665"/>
          </a:xfrm>
          <a:prstGeom prst="rect">
            <a:avLst/>
          </a:prstGeom>
          <a:noFill/>
        </p:spPr>
        <p:txBody>
          <a:bodyPr wrap="square" rtlCol="0">
            <a:spAutoFit/>
          </a:bodyPr>
          <a:lstStyle/>
          <a:p>
            <a:r>
              <a:rPr lang="en-GB" sz="2400" dirty="0"/>
              <a:t>S</a:t>
            </a:r>
            <a:r>
              <a:rPr lang="en-GB" sz="2400" dirty="0" smtClean="0"/>
              <a:t>creen</a:t>
            </a:r>
            <a:endParaRPr lang="en-GB" sz="2400" dirty="0"/>
          </a:p>
        </p:txBody>
      </p:sp>
      <p:cxnSp>
        <p:nvCxnSpPr>
          <p:cNvPr id="44" name="Straight Connector 43"/>
          <p:cNvCxnSpPr/>
          <p:nvPr/>
        </p:nvCxnSpPr>
        <p:spPr>
          <a:xfrm>
            <a:off x="7445829" y="1620054"/>
            <a:ext cx="293904" cy="625178"/>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7783287" y="2846825"/>
            <a:ext cx="1680017" cy="461665"/>
          </a:xfrm>
          <a:prstGeom prst="rect">
            <a:avLst/>
          </a:prstGeom>
          <a:noFill/>
        </p:spPr>
        <p:txBody>
          <a:bodyPr wrap="square" rtlCol="0">
            <a:spAutoFit/>
          </a:bodyPr>
          <a:lstStyle/>
          <a:p>
            <a:r>
              <a:rPr lang="en-GB" sz="2400" dirty="0" smtClean="0"/>
              <a:t>Theatre box</a:t>
            </a:r>
            <a:endParaRPr lang="en-GB" sz="2400" dirty="0"/>
          </a:p>
        </p:txBody>
      </p:sp>
      <p:cxnSp>
        <p:nvCxnSpPr>
          <p:cNvPr id="47" name="Straight Connector 46"/>
          <p:cNvCxnSpPr>
            <a:stCxn id="45" idx="3"/>
          </p:cNvCxnSpPr>
          <p:nvPr/>
        </p:nvCxnSpPr>
        <p:spPr>
          <a:xfrm flipV="1">
            <a:off x="9463304" y="2930174"/>
            <a:ext cx="508004" cy="147484"/>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991502" y="1182699"/>
            <a:ext cx="9093200" cy="376742"/>
          </a:xfrm>
          <a:prstGeom prst="rect">
            <a:avLst/>
          </a:prstGeom>
          <a:solidFill>
            <a:srgbClr val="F1EC8F"/>
          </a:solidFill>
          <a:ln>
            <a:solidFill>
              <a:srgbClr val="F1EC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75871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132114" y="1663118"/>
            <a:ext cx="0" cy="197736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9071424" y="1663118"/>
            <a:ext cx="899884" cy="171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956793" y="1663118"/>
            <a:ext cx="0" cy="197736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092200" y="1662055"/>
            <a:ext cx="910771" cy="383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04784" y="1662055"/>
            <a:ext cx="7066636"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pic>
        <p:nvPicPr>
          <p:cNvPr id="9" name="Picture 6" descr="http://ecx.images-amazon.com/images/I/419bl1zGZzL._SY355_.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84100" y="1785026"/>
            <a:ext cx="1277257" cy="127725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5053045" y="2819168"/>
            <a:ext cx="1139368" cy="304800"/>
          </a:xfrm>
          <a:prstGeom prst="rect">
            <a:avLst/>
          </a:prstGeom>
          <a:solidFill>
            <a:srgbClr val="F1EC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 name="Picture 2" descr="http://www.torchdirect.co.uk/user/9-LED-TORCH-FREE-GIFT-OF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9109">
            <a:off x="5152369" y="5082627"/>
            <a:ext cx="1230991" cy="1230991"/>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http://www.wpclipart.com/education/supplies/ruler/ruler_metal_T.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7328589">
            <a:off x="3401189" y="3429883"/>
            <a:ext cx="3660831" cy="2586988"/>
          </a:xfrm>
          <a:prstGeom prst="rect">
            <a:avLst/>
          </a:prstGeom>
          <a:noFill/>
          <a:extLst>
            <a:ext uri="{909E8E84-426E-40DD-AFC4-6F175D3DCCD1}">
              <a14:hiddenFill xmlns:a14="http://schemas.microsoft.com/office/drawing/2010/main">
                <a:solidFill>
                  <a:srgbClr val="FFFFFF"/>
                </a:solidFill>
              </a14:hiddenFill>
            </a:ext>
          </a:extLst>
        </p:spPr>
      </p:pic>
      <p:cxnSp>
        <p:nvCxnSpPr>
          <p:cNvPr id="37" name="Straight Connector 36"/>
          <p:cNvCxnSpPr/>
          <p:nvPr/>
        </p:nvCxnSpPr>
        <p:spPr>
          <a:xfrm>
            <a:off x="5538102" y="2819168"/>
            <a:ext cx="1104250" cy="94342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578582" y="3759316"/>
            <a:ext cx="5430991" cy="2308324"/>
          </a:xfrm>
          <a:prstGeom prst="rect">
            <a:avLst/>
          </a:prstGeom>
          <a:noFill/>
        </p:spPr>
        <p:txBody>
          <a:bodyPr wrap="square" rtlCol="0">
            <a:spAutoFit/>
          </a:bodyPr>
          <a:lstStyle/>
          <a:p>
            <a:r>
              <a:rPr lang="en-GB" sz="2400" dirty="0" smtClean="0"/>
              <a:t>Line up a ruler with the back edge of the masking tape and the closest part of the object. You can now use the ruler to measure the distance of the torch. </a:t>
            </a:r>
            <a:r>
              <a:rPr lang="en-GB" sz="2400" dirty="0"/>
              <a:t>Y</a:t>
            </a:r>
            <a:r>
              <a:rPr lang="en-GB" sz="2400" dirty="0" smtClean="0"/>
              <a:t>our screen and your object always stay in exactly the same place.</a:t>
            </a:r>
            <a:endParaRPr lang="en-GB" sz="2400" dirty="0"/>
          </a:p>
        </p:txBody>
      </p:sp>
      <p:sp>
        <p:nvSpPr>
          <p:cNvPr id="2" name="Rectangle 1"/>
          <p:cNvSpPr/>
          <p:nvPr/>
        </p:nvSpPr>
        <p:spPr>
          <a:xfrm>
            <a:off x="1036859" y="1295570"/>
            <a:ext cx="9002486" cy="304800"/>
          </a:xfrm>
          <a:prstGeom prst="rect">
            <a:avLst/>
          </a:prstGeom>
          <a:solidFill>
            <a:srgbClr val="F1EC8F"/>
          </a:solidFill>
          <a:ln>
            <a:solidFill>
              <a:srgbClr val="F1EC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45652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8028" y="711200"/>
            <a:ext cx="3240315" cy="2430236"/>
          </a:xfrm>
          <a:prstGeom prst="rect">
            <a:avLst/>
          </a:prstGeom>
        </p:spPr>
      </p:pic>
      <p:sp>
        <p:nvSpPr>
          <p:cNvPr id="4" name="TextBox 3"/>
          <p:cNvSpPr txBox="1"/>
          <p:nvPr/>
        </p:nvSpPr>
        <p:spPr>
          <a:xfrm>
            <a:off x="5529943" y="711200"/>
            <a:ext cx="6008914" cy="1938992"/>
          </a:xfrm>
          <a:prstGeom prst="rect">
            <a:avLst/>
          </a:prstGeom>
          <a:noFill/>
        </p:spPr>
        <p:txBody>
          <a:bodyPr wrap="square" rtlCol="0">
            <a:spAutoFit/>
          </a:bodyPr>
          <a:lstStyle/>
          <a:p>
            <a:r>
              <a:rPr lang="en-GB" sz="2400" dirty="0" smtClean="0"/>
              <a:t>This is how it will look inside your theatre as you gradually change the distance of your light source.</a:t>
            </a:r>
          </a:p>
          <a:p>
            <a:endParaRPr lang="en-GB" sz="2400" dirty="0" smtClean="0"/>
          </a:p>
          <a:p>
            <a:r>
              <a:rPr lang="en-GB" sz="2400" dirty="0" smtClean="0"/>
              <a:t>But how will you measure the shadow? </a:t>
            </a:r>
            <a:endParaRPr lang="en-GB" sz="2400" dirty="0"/>
          </a:p>
        </p:txBody>
      </p:sp>
      <p:sp>
        <p:nvSpPr>
          <p:cNvPr id="5" name="TextBox 4"/>
          <p:cNvSpPr txBox="1"/>
          <p:nvPr/>
        </p:nvSpPr>
        <p:spPr>
          <a:xfrm>
            <a:off x="881742" y="3650342"/>
            <a:ext cx="6310085" cy="1569660"/>
          </a:xfrm>
          <a:prstGeom prst="rect">
            <a:avLst/>
          </a:prstGeom>
          <a:noFill/>
        </p:spPr>
        <p:txBody>
          <a:bodyPr wrap="square" rtlCol="0">
            <a:spAutoFit/>
          </a:bodyPr>
          <a:lstStyle/>
          <a:p>
            <a:r>
              <a:rPr lang="en-GB" sz="2400" dirty="0" smtClean="0"/>
              <a:t>Use a ruler to measure the length of the shadow from outside of the theatre. Remember the shadow can be seen on this side too because the screen is translucent!</a:t>
            </a:r>
            <a:endParaRPr lang="en-GB" sz="2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5113" y="3486489"/>
            <a:ext cx="3704772" cy="2778579"/>
          </a:xfrm>
          <a:prstGeom prst="rect">
            <a:avLst/>
          </a:prstGeom>
        </p:spPr>
      </p:pic>
    </p:spTree>
    <p:extLst>
      <p:ext uri="{BB962C8B-B14F-4D97-AF65-F5344CB8AC3E}">
        <p14:creationId xmlns:p14="http://schemas.microsoft.com/office/powerpoint/2010/main" val="357517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4058" y="870857"/>
            <a:ext cx="10116457" cy="5016758"/>
          </a:xfrm>
          <a:prstGeom prst="rect">
            <a:avLst/>
          </a:prstGeom>
          <a:noFill/>
        </p:spPr>
        <p:txBody>
          <a:bodyPr wrap="square" rtlCol="0">
            <a:spAutoFit/>
          </a:bodyPr>
          <a:lstStyle/>
          <a:p>
            <a:r>
              <a:rPr lang="en-GB" sz="3200" dirty="0" smtClean="0"/>
              <a:t>You are almost ready to start your investigation. </a:t>
            </a:r>
          </a:p>
          <a:p>
            <a:endParaRPr lang="en-GB" sz="3200" dirty="0" smtClean="0"/>
          </a:p>
          <a:p>
            <a:endParaRPr lang="en-GB" sz="3200" dirty="0"/>
          </a:p>
          <a:p>
            <a:r>
              <a:rPr lang="en-GB" sz="3200" dirty="0" smtClean="0"/>
              <a:t>Try to work together as a team and share the tasks fairly so everyone gets a chance to measure the shadow, to write down the measurements and to move the torch. </a:t>
            </a:r>
          </a:p>
          <a:p>
            <a:r>
              <a:rPr lang="en-GB" sz="3200" dirty="0" smtClean="0"/>
              <a:t>Remember good scientists try to be as careful and accurate as they can. </a:t>
            </a:r>
          </a:p>
          <a:p>
            <a:endParaRPr lang="en-GB" sz="3200" dirty="0"/>
          </a:p>
          <a:p>
            <a:endParaRPr lang="en-GB" sz="3200" dirty="0"/>
          </a:p>
        </p:txBody>
      </p:sp>
    </p:spTree>
    <p:extLst>
      <p:ext uri="{BB962C8B-B14F-4D97-AF65-F5344CB8AC3E}">
        <p14:creationId xmlns:p14="http://schemas.microsoft.com/office/powerpoint/2010/main" val="900779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94253" y="1978446"/>
            <a:ext cx="8882743" cy="4401205"/>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Are they what you expected?</a:t>
            </a:r>
          </a:p>
          <a:p>
            <a:pPr marL="285750" indent="-285750">
              <a:buFont typeface="Arial" panose="020B0604020202020204" pitchFamily="34" charset="0"/>
              <a:buChar char="•"/>
            </a:pPr>
            <a:endParaRPr lang="en-GB" sz="2800" dirty="0" smtClean="0"/>
          </a:p>
          <a:p>
            <a:pPr marL="285750" indent="-285750">
              <a:buFont typeface="Arial" panose="020B0604020202020204" pitchFamily="34" charset="0"/>
              <a:buChar char="•"/>
            </a:pPr>
            <a:r>
              <a:rPr lang="en-GB" sz="2800" dirty="0" smtClean="0"/>
              <a:t>Does the shadow get bigger and smaller by the same amount as you move the light source?</a:t>
            </a:r>
          </a:p>
          <a:p>
            <a:pPr marL="285750" indent="-285750">
              <a:buFont typeface="Arial" panose="020B0604020202020204" pitchFamily="34" charset="0"/>
              <a:buChar char="•"/>
            </a:pPr>
            <a:endParaRPr lang="en-GB" sz="2800" dirty="0" smtClean="0"/>
          </a:p>
          <a:p>
            <a:pPr marL="285750" indent="-285750">
              <a:buFont typeface="Arial" panose="020B0604020202020204" pitchFamily="34" charset="0"/>
              <a:buChar char="•"/>
            </a:pPr>
            <a:r>
              <a:rPr lang="en-GB" sz="2800" dirty="0" smtClean="0"/>
              <a:t>Why might this be?</a:t>
            </a:r>
          </a:p>
          <a:p>
            <a:pPr marL="285750" indent="-285750">
              <a:buFont typeface="Arial" panose="020B0604020202020204" pitchFamily="34" charset="0"/>
              <a:buChar char="•"/>
            </a:pPr>
            <a:endParaRPr lang="en-GB" sz="2800" dirty="0" smtClean="0"/>
          </a:p>
          <a:p>
            <a:pPr marL="285750" indent="-285750">
              <a:buFont typeface="Arial" panose="020B0604020202020204" pitchFamily="34" charset="0"/>
              <a:buChar char="•"/>
            </a:pPr>
            <a:r>
              <a:rPr lang="en-GB" sz="2800" dirty="0" smtClean="0"/>
              <a:t>Try to answer the questions on your task sheet</a:t>
            </a:r>
          </a:p>
          <a:p>
            <a:pPr marL="285750" indent="-285750">
              <a:buFont typeface="Arial" panose="020B0604020202020204" pitchFamily="34" charset="0"/>
              <a:buChar char="•"/>
            </a:pPr>
            <a:endParaRPr lang="en-GB" sz="2800" dirty="0" smtClean="0"/>
          </a:p>
          <a:p>
            <a:pPr marL="285750" indent="-285750">
              <a:buFont typeface="Arial" panose="020B0604020202020204" pitchFamily="34" charset="0"/>
              <a:buChar char="•"/>
            </a:pPr>
            <a:r>
              <a:rPr lang="en-GB" sz="2800" dirty="0" smtClean="0"/>
              <a:t>Discuss your ideas with the group</a:t>
            </a:r>
            <a:endParaRPr lang="en-GB" sz="2800" dirty="0"/>
          </a:p>
        </p:txBody>
      </p:sp>
      <p:pic>
        <p:nvPicPr>
          <p:cNvPr id="11267" name="Picture 3" descr="http://mesosyn.com/hsp-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67762" y="490409"/>
            <a:ext cx="2618467" cy="23332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33714" y="711199"/>
            <a:ext cx="10072915" cy="584775"/>
          </a:xfrm>
          <a:prstGeom prst="rect">
            <a:avLst/>
          </a:prstGeom>
          <a:noFill/>
        </p:spPr>
        <p:txBody>
          <a:bodyPr wrap="square" rtlCol="0">
            <a:spAutoFit/>
          </a:bodyPr>
          <a:lstStyle/>
          <a:p>
            <a:r>
              <a:rPr lang="en-GB" sz="3200" b="1" dirty="0" smtClean="0"/>
              <a:t>Once you have finished, think about your results</a:t>
            </a:r>
            <a:endParaRPr lang="en-GB" sz="3200" b="1" dirty="0"/>
          </a:p>
        </p:txBody>
      </p:sp>
    </p:spTree>
    <p:extLst>
      <p:ext uri="{BB962C8B-B14F-4D97-AF65-F5344CB8AC3E}">
        <p14:creationId xmlns:p14="http://schemas.microsoft.com/office/powerpoint/2010/main" val="1384100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41800" y="2205623"/>
            <a:ext cx="6781800" cy="707886"/>
          </a:xfrm>
          <a:prstGeom prst="rect">
            <a:avLst/>
          </a:prstGeom>
          <a:noFill/>
        </p:spPr>
        <p:txBody>
          <a:bodyPr wrap="square" rtlCol="0">
            <a:spAutoFit/>
          </a:bodyPr>
          <a:lstStyle/>
          <a:p>
            <a:r>
              <a:rPr lang="en-GB" sz="4000" dirty="0" smtClean="0"/>
              <a:t>Let’s investigate shadow sizes! </a:t>
            </a:r>
            <a:endParaRPr lang="en-GB" sz="4000" dirty="0"/>
          </a:p>
        </p:txBody>
      </p:sp>
      <p:pic>
        <p:nvPicPr>
          <p:cNvPr id="1026" name="Picture 2" descr="https://encrypted-tbn2.gstatic.com/images?q=tbn:ANd9GcT0UfgDr1OWap8AkhkYYQrcZXcya2a-eYAGjSNDpKGCX_Y7YrX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4545" y="399271"/>
            <a:ext cx="3676650" cy="16732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resources0.news.com.au/images/2010/06/21/1225882/229108-raymond-crow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975" y="1817618"/>
            <a:ext cx="3009900" cy="401002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hollywoodsoapbox.com/wp-content/uploads/2015/12/15-11Illusionist0002sc-e144971508873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7805" y="3046636"/>
            <a:ext cx="3810000" cy="303847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981195" y="2190234"/>
            <a:ext cx="261610" cy="369332"/>
          </a:xfrm>
          <a:prstGeom prst="rect">
            <a:avLst/>
          </a:prstGeom>
        </p:spPr>
        <p:txBody>
          <a:bodyPr wrap="none">
            <a:spAutoFit/>
          </a:bodyPr>
          <a:lstStyle/>
          <a:p>
            <a:r>
              <a:rPr lang="en-GB" dirty="0" smtClean="0"/>
              <a:t>t</a:t>
            </a:r>
            <a:endParaRPr lang="en-GB" dirty="0"/>
          </a:p>
        </p:txBody>
      </p:sp>
    </p:spTree>
    <p:extLst>
      <p:ext uri="{BB962C8B-B14F-4D97-AF65-F5344CB8AC3E}">
        <p14:creationId xmlns:p14="http://schemas.microsoft.com/office/powerpoint/2010/main" val="1294906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014" y="1640676"/>
            <a:ext cx="2565402" cy="3418398"/>
          </a:xfrm>
          <a:prstGeom prst="rect">
            <a:avLst/>
          </a:prstGeom>
        </p:spPr>
      </p:pic>
      <p:pic>
        <p:nvPicPr>
          <p:cNvPr id="2050" name="Picture 2" descr="http://www.torchdirect.co.uk/user/9-LED-TORCH-FREE-GIFT-OF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1509" y="1219200"/>
            <a:ext cx="2583543" cy="258354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ecx.images-amazon.com/images/I/419bl1zGZzL._SY355_.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87657" y="2289401"/>
            <a:ext cx="3381375" cy="33813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320800" y="609600"/>
            <a:ext cx="9985829" cy="646331"/>
          </a:xfrm>
          <a:prstGeom prst="rect">
            <a:avLst/>
          </a:prstGeom>
          <a:noFill/>
        </p:spPr>
        <p:txBody>
          <a:bodyPr wrap="square" rtlCol="0">
            <a:spAutoFit/>
          </a:bodyPr>
          <a:lstStyle/>
          <a:p>
            <a:r>
              <a:rPr lang="en-GB" sz="3600" b="1" dirty="0" smtClean="0"/>
              <a:t>You will need:</a:t>
            </a:r>
            <a:endParaRPr lang="en-GB" sz="3600" b="1" dirty="0"/>
          </a:p>
        </p:txBody>
      </p:sp>
      <p:sp>
        <p:nvSpPr>
          <p:cNvPr id="4" name="TextBox 3"/>
          <p:cNvSpPr txBox="1"/>
          <p:nvPr/>
        </p:nvSpPr>
        <p:spPr>
          <a:xfrm>
            <a:off x="1475014" y="4833642"/>
            <a:ext cx="2565402" cy="1077218"/>
          </a:xfrm>
          <a:prstGeom prst="rect">
            <a:avLst/>
          </a:prstGeom>
          <a:solidFill>
            <a:srgbClr val="FFFF00"/>
          </a:solidFill>
        </p:spPr>
        <p:txBody>
          <a:bodyPr wrap="square" rtlCol="0">
            <a:spAutoFit/>
          </a:bodyPr>
          <a:lstStyle/>
          <a:p>
            <a:pPr algn="ctr"/>
            <a:r>
              <a:rPr lang="en-GB" sz="3200" dirty="0" smtClean="0"/>
              <a:t>Your shadow theatre</a:t>
            </a:r>
            <a:endParaRPr lang="en-GB" sz="3200" dirty="0"/>
          </a:p>
        </p:txBody>
      </p:sp>
      <p:sp>
        <p:nvSpPr>
          <p:cNvPr id="5" name="TextBox 4"/>
          <p:cNvSpPr txBox="1"/>
          <p:nvPr/>
        </p:nvSpPr>
        <p:spPr>
          <a:xfrm>
            <a:off x="4939393" y="3802743"/>
            <a:ext cx="2554514" cy="584775"/>
          </a:xfrm>
          <a:prstGeom prst="rect">
            <a:avLst/>
          </a:prstGeom>
          <a:solidFill>
            <a:srgbClr val="FFFF00"/>
          </a:solidFill>
        </p:spPr>
        <p:txBody>
          <a:bodyPr wrap="square" rtlCol="0">
            <a:spAutoFit/>
          </a:bodyPr>
          <a:lstStyle/>
          <a:p>
            <a:r>
              <a:rPr lang="en-GB" sz="3200" dirty="0" smtClean="0"/>
              <a:t>A bright torch</a:t>
            </a:r>
            <a:endParaRPr lang="en-GB" sz="3200" dirty="0"/>
          </a:p>
        </p:txBody>
      </p:sp>
      <p:sp>
        <p:nvSpPr>
          <p:cNvPr id="6" name="TextBox 5"/>
          <p:cNvSpPr txBox="1"/>
          <p:nvPr/>
        </p:nvSpPr>
        <p:spPr>
          <a:xfrm>
            <a:off x="8468858" y="5132167"/>
            <a:ext cx="3018972" cy="1077218"/>
          </a:xfrm>
          <a:prstGeom prst="rect">
            <a:avLst/>
          </a:prstGeom>
          <a:solidFill>
            <a:srgbClr val="FFFF00"/>
          </a:solidFill>
        </p:spPr>
        <p:txBody>
          <a:bodyPr wrap="square" rtlCol="0">
            <a:spAutoFit/>
          </a:bodyPr>
          <a:lstStyle/>
          <a:p>
            <a:r>
              <a:rPr lang="en-GB" sz="3200" dirty="0" smtClean="0"/>
              <a:t>A play figure to make a shadow</a:t>
            </a:r>
            <a:endParaRPr lang="en-GB" sz="3200" dirty="0"/>
          </a:p>
        </p:txBody>
      </p:sp>
    </p:spTree>
    <p:extLst>
      <p:ext uri="{BB962C8B-B14F-4D97-AF65-F5344CB8AC3E}">
        <p14:creationId xmlns:p14="http://schemas.microsoft.com/office/powerpoint/2010/main" val="2501926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5207000" y="3187700"/>
            <a:ext cx="6261100" cy="523220"/>
          </a:xfrm>
          <a:prstGeom prst="rect">
            <a:avLst/>
          </a:prstGeom>
          <a:noFill/>
        </p:spPr>
        <p:txBody>
          <a:bodyPr wrap="square" rtlCol="0">
            <a:spAutoFit/>
          </a:bodyPr>
          <a:lstStyle/>
          <a:p>
            <a:r>
              <a:rPr lang="en-GB" sz="2800" dirty="0" smtClean="0"/>
              <a:t>Set up your equipment like this. </a:t>
            </a:r>
            <a:endParaRPr lang="en-GB" sz="2800" dirty="0"/>
          </a:p>
        </p:txBody>
      </p:sp>
      <p:grpSp>
        <p:nvGrpSpPr>
          <p:cNvPr id="6" name="Group 5"/>
          <p:cNvGrpSpPr/>
          <p:nvPr/>
        </p:nvGrpSpPr>
        <p:grpSpPr>
          <a:xfrm>
            <a:off x="1699192" y="625706"/>
            <a:ext cx="6533298" cy="5589947"/>
            <a:chOff x="1699192" y="625706"/>
            <a:chExt cx="6533298" cy="5589947"/>
          </a:xfrm>
        </p:grpSpPr>
        <p:cxnSp>
          <p:nvCxnSpPr>
            <p:cNvPr id="17" name="Straight Connector 16"/>
            <p:cNvCxnSpPr/>
            <p:nvPr/>
          </p:nvCxnSpPr>
          <p:spPr>
            <a:xfrm flipV="1">
              <a:off x="1731053" y="1276350"/>
              <a:ext cx="12700" cy="140040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750103" y="1286101"/>
              <a:ext cx="3517790" cy="29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5209325" y="1263650"/>
              <a:ext cx="12700" cy="15875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1699192" y="1263650"/>
              <a:ext cx="673100" cy="127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600290" y="1276350"/>
              <a:ext cx="6477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8" name="Picture 6" descr="http://ecx.images-amazon.com/images/I/419bl1zGZzL._SY355_.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8128" y="2200501"/>
              <a:ext cx="1101499" cy="110149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http://www.torchdirect.co.uk/user/9-LED-TORCH-FREE-GIFT-OF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819109">
              <a:off x="2877004" y="4984662"/>
              <a:ext cx="1230991" cy="1230991"/>
            </a:xfrm>
            <a:prstGeom prst="rect">
              <a:avLst/>
            </a:prstGeom>
            <a:noFill/>
            <a:extLst>
              <a:ext uri="{909E8E84-426E-40DD-AFC4-6F175D3DCCD1}">
                <a14:hiddenFill xmlns:a14="http://schemas.microsoft.com/office/drawing/2010/main">
                  <a:solidFill>
                    <a:srgbClr val="FFFFFF"/>
                  </a:solidFill>
                </a14:hiddenFill>
              </a:ext>
            </a:extLst>
          </p:spPr>
        </p:pic>
        <p:sp>
          <p:nvSpPr>
            <p:cNvPr id="30" name="Trapezoid 29"/>
            <p:cNvSpPr/>
            <p:nvPr/>
          </p:nvSpPr>
          <p:spPr>
            <a:xfrm rot="10800000">
              <a:off x="2477464" y="1276350"/>
              <a:ext cx="2122826" cy="3822700"/>
            </a:xfrm>
            <a:prstGeom prst="trapezoid">
              <a:avLst>
                <a:gd name="adj" fmla="val 44730"/>
              </a:avLst>
            </a:prstGeom>
            <a:solidFill>
              <a:srgbClr val="FFFF00">
                <a:alpha val="32941"/>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2" name="Straight Connector 31"/>
            <p:cNvCxnSpPr/>
            <p:nvPr/>
          </p:nvCxnSpPr>
          <p:spPr>
            <a:xfrm flipV="1">
              <a:off x="5247990" y="1845004"/>
              <a:ext cx="1028700" cy="29210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276690" y="1657290"/>
              <a:ext cx="1955800" cy="461665"/>
            </a:xfrm>
            <a:prstGeom prst="rect">
              <a:avLst/>
            </a:prstGeom>
            <a:noFill/>
          </p:spPr>
          <p:txBody>
            <a:bodyPr wrap="square" rtlCol="0">
              <a:spAutoFit/>
            </a:bodyPr>
            <a:lstStyle/>
            <a:p>
              <a:r>
                <a:rPr lang="en-GB" sz="2400" dirty="0" smtClean="0"/>
                <a:t>Theatre box</a:t>
              </a:r>
              <a:endParaRPr lang="en-GB" sz="2400" dirty="0"/>
            </a:p>
          </p:txBody>
        </p:sp>
        <p:cxnSp>
          <p:nvCxnSpPr>
            <p:cNvPr id="4" name="Straight Connector 3"/>
            <p:cNvCxnSpPr/>
            <p:nvPr/>
          </p:nvCxnSpPr>
          <p:spPr>
            <a:xfrm flipV="1">
              <a:off x="3786389" y="888642"/>
              <a:ext cx="1700011" cy="397459"/>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555473" y="625706"/>
              <a:ext cx="2119530" cy="461665"/>
            </a:xfrm>
            <a:prstGeom prst="rect">
              <a:avLst/>
            </a:prstGeom>
            <a:noFill/>
          </p:spPr>
          <p:txBody>
            <a:bodyPr wrap="square" rtlCol="0">
              <a:spAutoFit/>
            </a:bodyPr>
            <a:lstStyle/>
            <a:p>
              <a:r>
                <a:rPr lang="en-GB" sz="2400" dirty="0" smtClean="0"/>
                <a:t>Screen</a:t>
              </a:r>
              <a:endParaRPr lang="en-GB" sz="2400" dirty="0"/>
            </a:p>
          </p:txBody>
        </p:sp>
      </p:grpSp>
    </p:spTree>
    <p:extLst>
      <p:ext uri="{BB962C8B-B14F-4D97-AF65-F5344CB8AC3E}">
        <p14:creationId xmlns:p14="http://schemas.microsoft.com/office/powerpoint/2010/main" val="118928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5200" y="2381776"/>
            <a:ext cx="9652000" cy="584775"/>
          </a:xfrm>
          <a:prstGeom prst="rect">
            <a:avLst/>
          </a:prstGeom>
          <a:noFill/>
        </p:spPr>
        <p:txBody>
          <a:bodyPr wrap="square" rtlCol="0">
            <a:spAutoFit/>
          </a:bodyPr>
          <a:lstStyle/>
          <a:p>
            <a:r>
              <a:rPr lang="en-GB" sz="3200" b="1" dirty="0" smtClean="0"/>
              <a:t>Now investigate these questions:</a:t>
            </a:r>
            <a:endParaRPr lang="en-GB" sz="3200" b="1" dirty="0"/>
          </a:p>
        </p:txBody>
      </p:sp>
      <p:sp>
        <p:nvSpPr>
          <p:cNvPr id="3" name="TextBox 2"/>
          <p:cNvSpPr txBox="1"/>
          <p:nvPr/>
        </p:nvSpPr>
        <p:spPr>
          <a:xfrm>
            <a:off x="1320800" y="3429287"/>
            <a:ext cx="8445500" cy="2246769"/>
          </a:xfrm>
          <a:prstGeom prst="rect">
            <a:avLst/>
          </a:prstGeom>
          <a:noFill/>
        </p:spPr>
        <p:txBody>
          <a:bodyPr wrap="square" rtlCol="0">
            <a:spAutoFit/>
          </a:bodyPr>
          <a:lstStyle/>
          <a:p>
            <a:pPr marL="514350" indent="-514350">
              <a:buFont typeface="+mj-lt"/>
              <a:buAutoNum type="arabicPeriod"/>
            </a:pPr>
            <a:r>
              <a:rPr lang="en-GB" sz="2800" dirty="0" smtClean="0"/>
              <a:t>How can you make the smallest shadow?</a:t>
            </a:r>
          </a:p>
          <a:p>
            <a:pPr marL="514350" indent="-514350">
              <a:buFont typeface="+mj-lt"/>
              <a:buAutoNum type="arabicPeriod"/>
            </a:pPr>
            <a:endParaRPr lang="en-GB" sz="2800" dirty="0"/>
          </a:p>
          <a:p>
            <a:pPr marL="514350" indent="-514350">
              <a:buFont typeface="+mj-lt"/>
              <a:buAutoNum type="arabicPeriod"/>
            </a:pPr>
            <a:r>
              <a:rPr lang="en-GB" sz="2800" dirty="0" smtClean="0"/>
              <a:t>How can you make the largest shadow?</a:t>
            </a:r>
          </a:p>
          <a:p>
            <a:pPr marL="514350" indent="-514350">
              <a:buFont typeface="+mj-lt"/>
              <a:buAutoNum type="arabicPeriod"/>
            </a:pPr>
            <a:endParaRPr lang="en-GB" sz="2800" dirty="0"/>
          </a:p>
          <a:p>
            <a:pPr marL="514350" indent="-514350">
              <a:buFont typeface="+mj-lt"/>
              <a:buAutoNum type="arabicPeriod"/>
            </a:pPr>
            <a:r>
              <a:rPr lang="en-GB" sz="2800" dirty="0" smtClean="0"/>
              <a:t>How can you make the clearest shadow?</a:t>
            </a:r>
            <a:endParaRPr lang="en-GB" sz="2800" dirty="0"/>
          </a:p>
        </p:txBody>
      </p:sp>
      <p:pic>
        <p:nvPicPr>
          <p:cNvPr id="3074" name="Picture 2" descr="http://i.istockimg.com/file_thumbview_approve/44561410/5/stock-photo-44561410-shadows-of-people-on-stre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7875" y="468768"/>
            <a:ext cx="3946525" cy="2619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28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12890" y="811368"/>
            <a:ext cx="8126569" cy="646331"/>
          </a:xfrm>
          <a:prstGeom prst="rect">
            <a:avLst/>
          </a:prstGeom>
          <a:noFill/>
        </p:spPr>
        <p:txBody>
          <a:bodyPr wrap="square" rtlCol="0">
            <a:spAutoFit/>
          </a:bodyPr>
          <a:lstStyle/>
          <a:p>
            <a:r>
              <a:rPr lang="en-GB" sz="3600" dirty="0" smtClean="0"/>
              <a:t>So let’s recap on what we have discovered</a:t>
            </a:r>
            <a:endParaRPr lang="en-GB" sz="3600" dirty="0"/>
          </a:p>
        </p:txBody>
      </p:sp>
      <p:pic>
        <p:nvPicPr>
          <p:cNvPr id="1026" name="Picture 2" descr="http://www.abc.net.au/creaturefeatures/video/img/ep15_shadowpuppets_2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652" y="1748196"/>
            <a:ext cx="4628542" cy="259198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14399" y="1841678"/>
            <a:ext cx="5848037" cy="1384995"/>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The shadow is more focused and clear if the puppet or object is close to the screen</a:t>
            </a:r>
            <a:endParaRPr lang="en-GB" sz="2800" dirty="0"/>
          </a:p>
        </p:txBody>
      </p:sp>
      <p:sp>
        <p:nvSpPr>
          <p:cNvPr id="5" name="TextBox 4"/>
          <p:cNvSpPr txBox="1"/>
          <p:nvPr/>
        </p:nvSpPr>
        <p:spPr>
          <a:xfrm>
            <a:off x="766290" y="3734875"/>
            <a:ext cx="6144253" cy="954107"/>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If you move the light source closer to the object, the shadow gets larger</a:t>
            </a:r>
            <a:endParaRPr lang="en-GB" sz="2800" dirty="0"/>
          </a:p>
        </p:txBody>
      </p:sp>
      <p:sp>
        <p:nvSpPr>
          <p:cNvPr id="6" name="TextBox 5"/>
          <p:cNvSpPr txBox="1"/>
          <p:nvPr/>
        </p:nvSpPr>
        <p:spPr>
          <a:xfrm>
            <a:off x="888641" y="5197184"/>
            <a:ext cx="10586435" cy="954107"/>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If you move the light source away from the object, the shadow gets smaller </a:t>
            </a:r>
            <a:endParaRPr lang="en-GB" sz="2800" dirty="0"/>
          </a:p>
        </p:txBody>
      </p:sp>
    </p:spTree>
    <p:extLst>
      <p:ext uri="{BB962C8B-B14F-4D97-AF65-F5344CB8AC3E}">
        <p14:creationId xmlns:p14="http://schemas.microsoft.com/office/powerpoint/2010/main" val="817040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anim calcmode="lin" valueType="num">
                                      <p:cBhvr>
                                        <p:cTn id="26" dur="2000" fill="hold"/>
                                        <p:tgtEl>
                                          <p:spTgt spid="5"/>
                                        </p:tgtEl>
                                        <p:attrNameLst>
                                          <p:attrName>ppt_w</p:attrName>
                                        </p:attrNameLst>
                                      </p:cBhvr>
                                      <p:tavLst>
                                        <p:tav tm="0" fmla="#ppt_w*sin(2.5*pi*$)">
                                          <p:val>
                                            <p:fltVal val="0"/>
                                          </p:val>
                                        </p:tav>
                                        <p:tav tm="100000">
                                          <p:val>
                                            <p:fltVal val="1"/>
                                          </p:val>
                                        </p:tav>
                                      </p:tavLst>
                                    </p:anim>
                                    <p:anim calcmode="lin" valueType="num">
                                      <p:cBhvr>
                                        <p:cTn id="27"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pikaland.com/wp-content/uploads/59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5580" y="686336"/>
            <a:ext cx="3453213" cy="360232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087155" y="798490"/>
            <a:ext cx="6452315" cy="2246769"/>
          </a:xfrm>
          <a:prstGeom prst="rect">
            <a:avLst/>
          </a:prstGeom>
          <a:noFill/>
        </p:spPr>
        <p:txBody>
          <a:bodyPr wrap="square" rtlCol="0">
            <a:spAutoFit/>
          </a:bodyPr>
          <a:lstStyle/>
          <a:p>
            <a:r>
              <a:rPr lang="en-GB" sz="2800" dirty="0" smtClean="0"/>
              <a:t>This discovery is very useful to you as shadow puppeteers. You can make a character seem to get bigger, closer and scarier just by moving the light source closer!</a:t>
            </a:r>
            <a:endParaRPr lang="en-GB" sz="2800" dirty="0"/>
          </a:p>
        </p:txBody>
      </p:sp>
      <p:pic>
        <p:nvPicPr>
          <p:cNvPr id="2052" name="Picture 4" descr="http://www.oregonshadowtheatre.com/aguila.oj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6234" y="3136140"/>
            <a:ext cx="2894848" cy="296844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949300" y="4546242"/>
            <a:ext cx="7018986" cy="1384995"/>
          </a:xfrm>
          <a:prstGeom prst="rect">
            <a:avLst/>
          </a:prstGeom>
          <a:noFill/>
        </p:spPr>
        <p:txBody>
          <a:bodyPr wrap="square" rtlCol="0">
            <a:spAutoFit/>
          </a:bodyPr>
          <a:lstStyle/>
          <a:p>
            <a:r>
              <a:rPr lang="en-GB" sz="2800" dirty="0" smtClean="0"/>
              <a:t>You could also make your puppets appear to get smaller as if they are walking (or flying) off by moving the light source further away! </a:t>
            </a:r>
            <a:endParaRPr lang="en-GB" sz="2800" dirty="0"/>
          </a:p>
        </p:txBody>
      </p:sp>
    </p:spTree>
    <p:extLst>
      <p:ext uri="{BB962C8B-B14F-4D97-AF65-F5344CB8AC3E}">
        <p14:creationId xmlns:p14="http://schemas.microsoft.com/office/powerpoint/2010/main" val="1911787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4704" y="734096"/>
            <a:ext cx="10200068" cy="584775"/>
          </a:xfrm>
          <a:prstGeom prst="rect">
            <a:avLst/>
          </a:prstGeom>
          <a:noFill/>
        </p:spPr>
        <p:txBody>
          <a:bodyPr wrap="square" rtlCol="0">
            <a:spAutoFit/>
          </a:bodyPr>
          <a:lstStyle/>
          <a:p>
            <a:r>
              <a:rPr lang="en-GB" sz="3200" dirty="0" smtClean="0"/>
              <a:t>But as puppeteers we need to find out a bit more</a:t>
            </a:r>
          </a:p>
        </p:txBody>
      </p:sp>
      <p:sp>
        <p:nvSpPr>
          <p:cNvPr id="3" name="TextBox 2"/>
          <p:cNvSpPr txBox="1"/>
          <p:nvPr/>
        </p:nvSpPr>
        <p:spPr>
          <a:xfrm>
            <a:off x="850006" y="1659586"/>
            <a:ext cx="10444766" cy="1631216"/>
          </a:xfrm>
          <a:prstGeom prst="rect">
            <a:avLst/>
          </a:prstGeom>
          <a:noFill/>
        </p:spPr>
        <p:txBody>
          <a:bodyPr wrap="square" rtlCol="0">
            <a:spAutoFit/>
          </a:bodyPr>
          <a:lstStyle/>
          <a:p>
            <a:pPr marL="457200" indent="-457200">
              <a:buFont typeface="Arial" panose="020B0604020202020204" pitchFamily="34" charset="0"/>
              <a:buChar char="•"/>
            </a:pPr>
            <a:r>
              <a:rPr lang="en-GB" sz="2400" dirty="0" smtClean="0"/>
              <a:t>How </a:t>
            </a:r>
            <a:r>
              <a:rPr lang="en-GB" sz="2400" dirty="0"/>
              <a:t>much difference does moving the light source actually </a:t>
            </a:r>
            <a:r>
              <a:rPr lang="en-GB" sz="2400" dirty="0" smtClean="0"/>
              <a:t>make, for example, if you move the light source 5cm further away, how much will the shadow shrink? </a:t>
            </a:r>
            <a:endParaRPr lang="en-GB" sz="2400" dirty="0"/>
          </a:p>
          <a:p>
            <a:pPr marL="457200" indent="-457200">
              <a:buFont typeface="Arial" panose="020B0604020202020204" pitchFamily="34" charset="0"/>
              <a:buChar char="•"/>
            </a:pPr>
            <a:endParaRPr lang="en-GB" sz="2800" dirty="0"/>
          </a:p>
        </p:txBody>
      </p:sp>
      <p:sp>
        <p:nvSpPr>
          <p:cNvPr id="5" name="TextBox 4"/>
          <p:cNvSpPr txBox="1"/>
          <p:nvPr/>
        </p:nvSpPr>
        <p:spPr>
          <a:xfrm>
            <a:off x="850006" y="3367750"/>
            <a:ext cx="7057623" cy="830997"/>
          </a:xfrm>
          <a:prstGeom prst="rect">
            <a:avLst/>
          </a:prstGeom>
          <a:noFill/>
        </p:spPr>
        <p:txBody>
          <a:bodyPr wrap="square" rtlCol="0">
            <a:spAutoFit/>
          </a:bodyPr>
          <a:lstStyle/>
          <a:p>
            <a:pPr marL="457200" indent="-457200">
              <a:buFont typeface="Arial" panose="020B0604020202020204" pitchFamily="34" charset="0"/>
              <a:buChar char="•"/>
            </a:pPr>
            <a:r>
              <a:rPr lang="en-GB" sz="2400" dirty="0" smtClean="0"/>
              <a:t>Can you make a shadow that is smaller than the object? </a:t>
            </a:r>
            <a:endParaRPr lang="en-GB" sz="2400" dirty="0"/>
          </a:p>
        </p:txBody>
      </p:sp>
      <p:sp>
        <p:nvSpPr>
          <p:cNvPr id="6" name="TextBox 5"/>
          <p:cNvSpPr txBox="1"/>
          <p:nvPr/>
        </p:nvSpPr>
        <p:spPr>
          <a:xfrm>
            <a:off x="934233" y="4768434"/>
            <a:ext cx="7160653" cy="830997"/>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How much larger than the object can the shadow actually get?</a:t>
            </a:r>
            <a:endParaRPr lang="en-GB" sz="2400" dirty="0"/>
          </a:p>
        </p:txBody>
      </p:sp>
      <p:pic>
        <p:nvPicPr>
          <p:cNvPr id="3074" name="Picture 2" descr="https://lh5.googleusercontent.com/_ex-YYe0gzDh6422UQgVB90zn4i_s3poC6rcphaKGpS0vDdz5QdJfGhxIU0Wl5R8CbEd2Pvh2EtrBzdS6nAv4ERLOs5eWRef79qff0oBk0p6roFFxqH4dBmknrjVeqJ-89Xq"/>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2144" y="3120453"/>
            <a:ext cx="3295963" cy="329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4514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4552" y="927279"/>
            <a:ext cx="10290220" cy="523220"/>
          </a:xfrm>
          <a:prstGeom prst="rect">
            <a:avLst/>
          </a:prstGeom>
          <a:noFill/>
        </p:spPr>
        <p:txBody>
          <a:bodyPr wrap="square" rtlCol="0">
            <a:spAutoFit/>
          </a:bodyPr>
          <a:lstStyle/>
          <a:p>
            <a:r>
              <a:rPr lang="en-GB" sz="2800" dirty="0" smtClean="0"/>
              <a:t>Let’s think about the first question:</a:t>
            </a:r>
            <a:endParaRPr lang="en-GB" sz="2800" dirty="0"/>
          </a:p>
        </p:txBody>
      </p:sp>
      <p:sp>
        <p:nvSpPr>
          <p:cNvPr id="5" name="TextBox 4"/>
          <p:cNvSpPr txBox="1"/>
          <p:nvPr/>
        </p:nvSpPr>
        <p:spPr>
          <a:xfrm>
            <a:off x="875763" y="1708338"/>
            <a:ext cx="9968248" cy="1384995"/>
          </a:xfrm>
          <a:prstGeom prst="rect">
            <a:avLst/>
          </a:prstGeom>
          <a:noFill/>
        </p:spPr>
        <p:txBody>
          <a:bodyPr wrap="square" rtlCol="0">
            <a:spAutoFit/>
          </a:bodyPr>
          <a:lstStyle/>
          <a:p>
            <a:r>
              <a:rPr lang="en-GB" sz="2800" b="1" dirty="0"/>
              <a:t>How much difference does moving the light source actually make, for example, if you move the light source 5cm further away, how much will the shadow shrink? </a:t>
            </a:r>
          </a:p>
        </p:txBody>
      </p:sp>
      <p:sp>
        <p:nvSpPr>
          <p:cNvPr id="6" name="TextBox 5"/>
          <p:cNvSpPr txBox="1"/>
          <p:nvPr/>
        </p:nvSpPr>
        <p:spPr>
          <a:xfrm>
            <a:off x="907960" y="3426593"/>
            <a:ext cx="9337183" cy="954107"/>
          </a:xfrm>
          <a:prstGeom prst="rect">
            <a:avLst/>
          </a:prstGeom>
          <a:noFill/>
        </p:spPr>
        <p:txBody>
          <a:bodyPr wrap="square" rtlCol="0">
            <a:spAutoFit/>
          </a:bodyPr>
          <a:lstStyle/>
          <a:p>
            <a:r>
              <a:rPr lang="en-GB" sz="2800" dirty="0" smtClean="0"/>
              <a:t>What can we do to answer this question?  </a:t>
            </a:r>
          </a:p>
          <a:p>
            <a:r>
              <a:rPr lang="en-GB" sz="2800" dirty="0" smtClean="0"/>
              <a:t>Discuss your ideas</a:t>
            </a:r>
            <a:endParaRPr lang="en-GB" sz="2800" dirty="0"/>
          </a:p>
        </p:txBody>
      </p:sp>
      <p:sp>
        <p:nvSpPr>
          <p:cNvPr id="7" name="TextBox 6"/>
          <p:cNvSpPr txBox="1"/>
          <p:nvPr/>
        </p:nvSpPr>
        <p:spPr>
          <a:xfrm>
            <a:off x="2698123" y="5274430"/>
            <a:ext cx="5756856" cy="523220"/>
          </a:xfrm>
          <a:prstGeom prst="rect">
            <a:avLst/>
          </a:prstGeom>
          <a:noFill/>
        </p:spPr>
        <p:txBody>
          <a:bodyPr wrap="square" rtlCol="0">
            <a:spAutoFit/>
          </a:bodyPr>
          <a:lstStyle/>
          <a:p>
            <a:r>
              <a:rPr lang="en-GB" sz="2800" b="1" dirty="0" smtClean="0">
                <a:solidFill>
                  <a:srgbClr val="FF0000"/>
                </a:solidFill>
              </a:rPr>
              <a:t>Yes! </a:t>
            </a:r>
            <a:r>
              <a:rPr lang="en-GB" sz="2800" b="1" dirty="0">
                <a:solidFill>
                  <a:srgbClr val="FF0000"/>
                </a:solidFill>
              </a:rPr>
              <a:t>Y</a:t>
            </a:r>
            <a:r>
              <a:rPr lang="en-GB" sz="2800" b="1" dirty="0" smtClean="0">
                <a:solidFill>
                  <a:srgbClr val="FF0000"/>
                </a:solidFill>
              </a:rPr>
              <a:t>ou will need to get measuring!</a:t>
            </a:r>
            <a:endParaRPr lang="en-GB" sz="2800" b="1" dirty="0">
              <a:solidFill>
                <a:srgbClr val="FF0000"/>
              </a:solidFill>
            </a:endParaRPr>
          </a:p>
        </p:txBody>
      </p:sp>
      <p:pic>
        <p:nvPicPr>
          <p:cNvPr id="4100" name="Picture 4" descr="http://www.hobeyford.com/files/photos/RIMG284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3023" y="2775428"/>
            <a:ext cx="2258030" cy="1693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46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2046</TotalTime>
  <Words>813</Words>
  <Application>Microsoft Office PowerPoint</Application>
  <PresentationFormat>Widescreen</PresentationFormat>
  <Paragraphs>77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Searson</dc:creator>
  <cp:lastModifiedBy>Microsoft account</cp:lastModifiedBy>
  <cp:revision>41</cp:revision>
  <dcterms:created xsi:type="dcterms:W3CDTF">2016-05-06T17:15:49Z</dcterms:created>
  <dcterms:modified xsi:type="dcterms:W3CDTF">2024-03-10T17:33:45Z</dcterms:modified>
</cp:coreProperties>
</file>