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3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9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75C64-1F88-429F-80CC-8D4983C21177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Light </a:t>
            </a:r>
            <a:r>
              <a:rPr lang="en-GB" sz="1350" dirty="0"/>
              <a:t>– Block </a:t>
            </a:r>
            <a:r>
              <a:rPr lang="en-GB" sz="1350" dirty="0" smtClean="0"/>
              <a:t>3L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Light and Shadows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6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smtClean="0"/>
              <a:t>Answers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4513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227" y="617550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  <a:r>
              <a:rPr lang="en-GB" sz="3600" dirty="0" smtClean="0"/>
              <a:t>. When white light is split into a spectrum, this is called 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34845" y="4930258"/>
            <a:ext cx="265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Reduction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9120" y="4930258"/>
            <a:ext cx="236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Refraction</a:t>
            </a:r>
            <a:endParaRPr lang="en-GB" sz="3600" dirty="0"/>
          </a:p>
        </p:txBody>
      </p:sp>
      <p:pic>
        <p:nvPicPr>
          <p:cNvPr id="8" name="Picture 2" descr="http://www.bbc.co.uk/staticarchive/76a64e18ce06770fe8376e1985cca969d600d7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0" y="2010532"/>
            <a:ext cx="2557976" cy="25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0844" y="4930257"/>
            <a:ext cx="24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Restriction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9420388" y="3289520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327" y="822806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  <a:r>
              <a:rPr lang="en-GB" sz="3600" dirty="0" smtClean="0"/>
              <a:t>. A rainbow is made when sunlight is refracted by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72934" y="4941882"/>
            <a:ext cx="237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Raindrops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119926" y="4664884"/>
            <a:ext cx="386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Dust particles in the air</a:t>
            </a:r>
            <a:endParaRPr lang="en-GB" sz="3600" dirty="0"/>
          </a:p>
        </p:txBody>
      </p:sp>
      <p:pic>
        <p:nvPicPr>
          <p:cNvPr id="8" name="Picture 2" descr="https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6" y="2023135"/>
            <a:ext cx="5029282" cy="26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257" y="466488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Low flying aircraft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6323278" y="3760632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77900"/>
            <a:ext cx="934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  <a:r>
              <a:rPr lang="en-GB" sz="3200" dirty="0" smtClean="0"/>
              <a:t>. A light source…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7600" y="4676685"/>
            <a:ext cx="288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generates light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3857" y="467668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reflects light</a:t>
            </a:r>
            <a:endParaRPr lang="en-GB" sz="3200" dirty="0"/>
          </a:p>
        </p:txBody>
      </p:sp>
      <p:pic>
        <p:nvPicPr>
          <p:cNvPr id="9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96927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014" y="4676685"/>
            <a:ext cx="298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absorbs light</a:t>
            </a:r>
            <a:endParaRPr lang="en-GB" sz="3200" dirty="0"/>
          </a:p>
        </p:txBody>
      </p:sp>
      <p:sp>
        <p:nvSpPr>
          <p:cNvPr id="7" name="Down Arrow 6"/>
          <p:cNvSpPr/>
          <p:nvPr/>
        </p:nvSpPr>
        <p:spPr>
          <a:xfrm>
            <a:off x="2020909" y="279471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447707"/>
            <a:ext cx="916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10. These are all light sources except for…</a:t>
            </a:r>
            <a:endParaRPr lang="en-GB" sz="3600" dirty="0"/>
          </a:p>
        </p:txBody>
      </p:sp>
      <p:pic>
        <p:nvPicPr>
          <p:cNvPr id="4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15963"/>
            <a:ext cx="1646007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ineplanets.org/images/them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715963"/>
            <a:ext cx="1582451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.hswstatic.com/gif/how-to-start-a-fire-25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94" y="715963"/>
            <a:ext cx="2296583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ages30.fotki.com/v40/photos/1/141020/3830456/IMG_1386-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45" y="715963"/>
            <a:ext cx="1944104" cy="1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healthcentral.com/sites/www.healthcentral.com/files/lamp_sh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17" y="715963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3109" y="4827813"/>
            <a:ext cx="270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the moon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3307" y="4827813"/>
            <a:ext cx="165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the fire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8057" y="4827813"/>
            <a:ext cx="2496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/>
              <a:t>t</a:t>
            </a:r>
            <a:r>
              <a:rPr lang="en-GB" sz="3200" dirty="0" smtClean="0"/>
              <a:t>he sun</a:t>
            </a:r>
            <a:endParaRPr lang="en-GB" sz="3200" dirty="0"/>
          </a:p>
        </p:txBody>
      </p:sp>
      <p:sp>
        <p:nvSpPr>
          <p:cNvPr id="12" name="Down Arrow 11"/>
          <p:cNvSpPr/>
          <p:nvPr/>
        </p:nvSpPr>
        <p:spPr>
          <a:xfrm>
            <a:off x="9532697" y="3094038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52500"/>
            <a:ext cx="10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11. Looking directly at the sun is …</a:t>
            </a:r>
            <a:endParaRPr lang="en-GB" sz="3200" dirty="0"/>
          </a:p>
        </p:txBody>
      </p:sp>
      <p:pic>
        <p:nvPicPr>
          <p:cNvPr id="5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86" y="706816"/>
            <a:ext cx="2959100" cy="28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2386" y="4164237"/>
            <a:ext cx="3474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extremely dangerous and can cause blindness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91903"/>
            <a:ext cx="261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a bit risky but only a problem if you stare at it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16686" y="4325257"/>
            <a:ext cx="3280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not recommended for young children but okay for adults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5895310" y="247274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43" y="754742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12. You can protect your eyes and skin from the dangers of strong sunlight by … </a:t>
            </a:r>
            <a:endParaRPr lang="en-GB" sz="3600" dirty="0"/>
          </a:p>
        </p:txBody>
      </p:sp>
      <p:pic>
        <p:nvPicPr>
          <p:cNvPr id="3" name="Picture 2" descr="http://www.boots.com/wcsstore/cmsassets/Boots/Library/Icon/Content%20/Opticians/00_2014/02_FEB/ultra-violet-myths/opticians-sunglasses-smiling-kid-child/opticians-sunglasses-smiling-kid-ch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6" y="2277899"/>
            <a:ext cx="1414690" cy="18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kincancer.org/Media/Default/Page/the-glaring-need-for-sun-safety-in-schools/Child-in-Sun-Protective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36" y="2549969"/>
            <a:ext cx="2175985" cy="15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2305783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2.uk.mentalfloss.com/sites/mentalflossuk/files/styles/16x9_620/public/0/64/istock_hand-blocking-sun-small1.jpg?itok=c1yPeH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30" y="2581455"/>
            <a:ext cx="1965650" cy="13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hhpblog.s3.amazonaws.com/blog/wordpress/wp-content/uploads/2014/07/bigstock-cute-child-sunbathing-with-sun-15610445-300x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45" y="2549969"/>
            <a:ext cx="2010342" cy="13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6655" y="4312222"/>
            <a:ext cx="191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</a:t>
            </a:r>
          </a:p>
          <a:p>
            <a:pPr algn="ctr"/>
            <a:r>
              <a:rPr lang="en-GB" sz="2400" dirty="0" smtClean="0"/>
              <a:t>Wearing shades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7422" y="4426856"/>
            <a:ext cx="188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</a:t>
            </a:r>
          </a:p>
          <a:p>
            <a:pPr algn="ctr"/>
            <a:r>
              <a:rPr lang="en-GB" sz="2400" dirty="0" smtClean="0"/>
              <a:t>Wearing a sun hat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76215" y="4426857"/>
            <a:ext cx="167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</a:t>
            </a:r>
          </a:p>
          <a:p>
            <a:pPr algn="ctr"/>
            <a:r>
              <a:rPr lang="en-GB" sz="2400" dirty="0" smtClean="0"/>
              <a:t>Eating fruit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05" y="4127557"/>
            <a:ext cx="184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</a:t>
            </a:r>
          </a:p>
          <a:p>
            <a:pPr algn="ctr"/>
            <a:r>
              <a:rPr lang="en-GB" sz="2400" dirty="0" smtClean="0"/>
              <a:t>Never looking at the sun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2286" y="4242190"/>
            <a:ext cx="182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</a:t>
            </a:r>
          </a:p>
          <a:p>
            <a:pPr algn="ctr"/>
            <a:r>
              <a:rPr lang="en-GB" sz="2400" dirty="0" smtClean="0"/>
              <a:t>Using sun screen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655" y="5878286"/>
            <a:ext cx="1100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Four of these are true!    Write down the letter of the one that is false.</a:t>
            </a:r>
            <a:endParaRPr lang="en-GB" sz="2800" dirty="0"/>
          </a:p>
        </p:txBody>
      </p:sp>
      <p:sp>
        <p:nvSpPr>
          <p:cNvPr id="17" name="Down Arrow 16"/>
          <p:cNvSpPr/>
          <p:nvPr/>
        </p:nvSpPr>
        <p:spPr>
          <a:xfrm>
            <a:off x="5888796" y="284736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584201"/>
            <a:ext cx="991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13. When light shines from a source, it bounces off objects. This is called …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85657" y="5046393"/>
            <a:ext cx="321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22664" y="4909457"/>
            <a:ext cx="2371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Refraction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36000" y="5046393"/>
            <a:ext cx="2902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Reaction</a:t>
            </a:r>
            <a:endParaRPr lang="en-GB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9904" y="1661419"/>
            <a:ext cx="627812" cy="837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98" y="3610368"/>
            <a:ext cx="2524904" cy="1299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60" y="1661419"/>
            <a:ext cx="1333115" cy="26662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997716" y="2651760"/>
            <a:ext cx="1763004" cy="135331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39674" y="2180492"/>
            <a:ext cx="3681101" cy="182458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6160394" y="3409783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9872" y="738090"/>
            <a:ext cx="1049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14. Some colours reflect more light than others. Which of these colours would be easiest to see in a dark room?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6217104" y="2742059"/>
            <a:ext cx="1193800" cy="1193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491891" y="2667673"/>
            <a:ext cx="1193800" cy="1193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703661" y="3264573"/>
            <a:ext cx="1193800" cy="11938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13957" y="2667673"/>
            <a:ext cx="1193800" cy="1193800"/>
          </a:xfrm>
          <a:prstGeom prst="ellipse">
            <a:avLst/>
          </a:prstGeom>
          <a:solidFill>
            <a:srgbClr val="FFFF66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17057" y="3133945"/>
            <a:ext cx="1193800" cy="1193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978448" y="3133945"/>
            <a:ext cx="1193800" cy="1193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2565399" y="4783805"/>
            <a:ext cx="8174720" cy="748174"/>
            <a:chOff x="2565399" y="4783805"/>
            <a:chExt cx="8174720" cy="748174"/>
          </a:xfrm>
        </p:grpSpPr>
        <p:sp>
          <p:nvSpPr>
            <p:cNvPr id="21" name="TextBox 20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  <p:sp>
        <p:nvSpPr>
          <p:cNvPr id="18" name="Down Arrow 17"/>
          <p:cNvSpPr/>
          <p:nvPr/>
        </p:nvSpPr>
        <p:spPr>
          <a:xfrm>
            <a:off x="2470421" y="2185381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90600"/>
            <a:ext cx="930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Which of these objects is designed to reflect a beam of light</a:t>
            </a:r>
            <a:endParaRPr lang="en-GB" sz="3200" dirty="0"/>
          </a:p>
        </p:txBody>
      </p:sp>
      <p:pic>
        <p:nvPicPr>
          <p:cNvPr id="6" name="Picture 2" descr="http://ecx.images-amazon.com/images/I/41TZhfvh-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79" y="3118882"/>
            <a:ext cx="1420539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ithluckblog.com/wp-content/uploads/2013/02/firm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57" y="3609939"/>
            <a:ext cx="2313535" cy="11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g-ecx.images-amazon.com/images/G/02/uk-camera/brand/2015/q2/usage5._SS300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3" y="2996829"/>
            <a:ext cx="1769878" cy="17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92828" y="5012235"/>
            <a:ext cx="8174720" cy="748174"/>
            <a:chOff x="2565399" y="4783805"/>
            <a:chExt cx="8174720" cy="748174"/>
          </a:xfrm>
        </p:grpSpPr>
        <p:sp>
          <p:nvSpPr>
            <p:cNvPr id="13" name="TextBox 12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9217510" y="1759592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580571"/>
            <a:ext cx="953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16. Some materials allow almost all light to pass straight through them.  This means that you can see clearly through to the other side.  These materials are …</a:t>
            </a:r>
            <a:endParaRPr lang="en-GB" sz="3200" dirty="0"/>
          </a:p>
        </p:txBody>
      </p:sp>
      <p:pic>
        <p:nvPicPr>
          <p:cNvPr id="3" name="Picture 12" descr="http://vrcfurniture.weebly.com/uploads/4/6/2/7/46270303/643858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00" y="2215393"/>
            <a:ext cx="2051966" cy="23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.made-in-china.com/43f34j00heNtRPjMJGzU/Clear-Glass-Bo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2150231"/>
            <a:ext cx="2311854" cy="2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ripwiremagazine.com/wp-content/uploads/2013/03/turlte-in-the-sea_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1" y="2666863"/>
            <a:ext cx="2512648" cy="17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ter4trade.co.uk/acatalog/20oz-smoothie-cup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2" y="2215393"/>
            <a:ext cx="2204208" cy="22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9006116" y="3387945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925" y="228600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21982" y="826151"/>
            <a:ext cx="8551572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Light and Shadows</a:t>
            </a:r>
          </a:p>
          <a:p>
            <a:pPr algn="ctr"/>
            <a:r>
              <a:rPr lang="en-GB" sz="6000" b="1" dirty="0" smtClean="0"/>
              <a:t>Quiz</a:t>
            </a:r>
            <a:endParaRPr lang="en-GB" sz="6000" b="1" dirty="0"/>
          </a:p>
        </p:txBody>
      </p:sp>
      <p:pic>
        <p:nvPicPr>
          <p:cNvPr id="1026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3" y="2754704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bmc.com/wp-content/uploads/2014/06/iStock_000016331079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38" y="3499079"/>
            <a:ext cx="4505371" cy="29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utritionsecrets.com/wp-content/uploads/2015/04/Feature3_image2_vit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5" y="3009788"/>
            <a:ext cx="3489146" cy="23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314" y="885371"/>
            <a:ext cx="984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17. Some materials allow some light through but you cannot see clearly through them. These materials are ...</a:t>
            </a:r>
            <a:endParaRPr lang="en-GB" sz="3200" dirty="0"/>
          </a:p>
        </p:txBody>
      </p:sp>
      <p:pic>
        <p:nvPicPr>
          <p:cNvPr id="7172" name="Picture 4" descr="http://ecx.images-amazon.com/images/I/31Vv8%2BZYPpL._SY35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6" y="2282442"/>
            <a:ext cx="2844799" cy="2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raphics.stanford.edu/~lensch/proj/Disco/rendered_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28244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-9lWvHcWQbUc/ULhnQwxcvnI/AAAAAAAAAbI/HiY6ng3wR8U/s1600/umbre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44436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-media-cache-ak0.pinimg.com/736x/05/1e/5a/051e5a5748b7019c51e58672fa71c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3" y="2528645"/>
            <a:ext cx="3197225" cy="25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059856" y="407034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914" y="754743"/>
            <a:ext cx="10000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18. Some materials do not allow any light to shine through them. They block all the light that hits them, so they cast the darkest shadows. These objects are …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90971" y="4630058"/>
            <a:ext cx="333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Opaque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799" y="4760686"/>
            <a:ext cx="214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Translucent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65943" y="4760686"/>
            <a:ext cx="240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  <a:endParaRPr lang="en-GB" sz="3200" dirty="0" smtClean="0"/>
          </a:p>
          <a:p>
            <a:pPr algn="ctr"/>
            <a:r>
              <a:rPr lang="en-GB" sz="3200" dirty="0" smtClean="0"/>
              <a:t>Transparent</a:t>
            </a:r>
            <a:endParaRPr lang="en-GB" sz="3200" dirty="0"/>
          </a:p>
        </p:txBody>
      </p:sp>
      <p:pic>
        <p:nvPicPr>
          <p:cNvPr id="8194" name="Picture 2" descr="http://matthewtaylorlightandcolor.weebly.com/uploads/2/8/2/0/28204025/158729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71" y="280088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vray.com/vray_for_rhino/manual/media/transparency_mapping/transparency_mapping_in_vray_for_rhin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71" y="2046061"/>
            <a:ext cx="2497061" cy="18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RveBukpXspbTqHHejiSTXVg2sAIzRRESh6aWsEbOJp7NTiHie1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3" y="2510602"/>
            <a:ext cx="1603829" cy="20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34" y="2414114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8847152" y="288540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0533" y="567170"/>
            <a:ext cx="10820400" cy="5735191"/>
            <a:chOff x="880533" y="567170"/>
            <a:chExt cx="10820400" cy="5735191"/>
          </a:xfrm>
        </p:grpSpPr>
        <p:grpSp>
          <p:nvGrpSpPr>
            <p:cNvPr id="15" name="Group 14"/>
            <p:cNvGrpSpPr/>
            <p:nvPr/>
          </p:nvGrpSpPr>
          <p:grpSpPr>
            <a:xfrm>
              <a:off x="4430722" y="1657290"/>
              <a:ext cx="2612948" cy="2830043"/>
              <a:chOff x="1699192" y="1263650"/>
              <a:chExt cx="3568701" cy="49520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1731053" y="1276350"/>
                <a:ext cx="12700" cy="14004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1750103" y="1286101"/>
                <a:ext cx="3517790" cy="2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5209325" y="1263650"/>
                <a:ext cx="12700" cy="15875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1699192" y="1263650"/>
                <a:ext cx="673100" cy="127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600290" y="1276350"/>
                <a:ext cx="6477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6" descr="http://ecx.images-amazon.com/images/I/419bl1zGZzL._SY355_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128" y="2200501"/>
                <a:ext cx="1101499" cy="1101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www.torchdirect.co.uk/user/9-LED-TORCH-FREE-GIFT-OFF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19109">
                <a:off x="2877004" y="4984662"/>
                <a:ext cx="1230991" cy="1230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rapezoid 9"/>
              <p:cNvSpPr/>
              <p:nvPr/>
            </p:nvSpPr>
            <p:spPr>
              <a:xfrm rot="10800000">
                <a:off x="2477464" y="1276350"/>
                <a:ext cx="2122826" cy="3822700"/>
              </a:xfrm>
              <a:prstGeom prst="trapezoid">
                <a:avLst>
                  <a:gd name="adj" fmla="val 44730"/>
                </a:avLst>
              </a:prstGeom>
              <a:solidFill>
                <a:srgbClr val="FFFF00">
                  <a:alpha val="32941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276690" y="1657290"/>
              <a:ext cx="195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4140" y="567170"/>
              <a:ext cx="211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0533" y="567170"/>
              <a:ext cx="1082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19. You can change a shadow by moving the light source. If you move the torch closer to the object, the shadow will</a:t>
              </a:r>
              <a:endParaRPr lang="en-GB" sz="3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61143" y="5225143"/>
              <a:ext cx="9405257" cy="1077218"/>
              <a:chOff x="1161143" y="5225143"/>
              <a:chExt cx="9405257" cy="10772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61143" y="5225143"/>
                <a:ext cx="33382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A</a:t>
                </a:r>
              </a:p>
              <a:p>
                <a:pPr algn="ctr"/>
                <a:r>
                  <a:rPr lang="en-GB" sz="3200" dirty="0" smtClean="0"/>
                  <a:t>Get bigger</a:t>
                </a:r>
                <a:endParaRPr lang="en-GB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91314" y="5225143"/>
                <a:ext cx="21481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B</a:t>
                </a:r>
              </a:p>
              <a:p>
                <a:pPr algn="ctr"/>
                <a:r>
                  <a:rPr lang="en-GB" sz="3200" dirty="0" smtClean="0"/>
                  <a:t>Get smaller</a:t>
                </a:r>
                <a:endParaRPr lang="en-GB" sz="3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7029" y="5225143"/>
                <a:ext cx="240937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C</a:t>
                </a:r>
                <a:endParaRPr lang="en-GB" sz="3200" dirty="0" smtClean="0"/>
              </a:p>
              <a:p>
                <a:pPr algn="ctr"/>
                <a:r>
                  <a:rPr lang="en-GB" sz="3200" dirty="0" smtClean="0"/>
                  <a:t>Get darker</a:t>
                </a:r>
                <a:endParaRPr lang="en-GB" sz="3200" dirty="0"/>
              </a:p>
            </p:txBody>
          </p:sp>
        </p:grpSp>
      </p:grpSp>
      <p:sp>
        <p:nvSpPr>
          <p:cNvPr id="22" name="Down Arrow 21"/>
          <p:cNvSpPr/>
          <p:nvPr/>
        </p:nvSpPr>
        <p:spPr>
          <a:xfrm>
            <a:off x="2417324" y="3631929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0722" y="1657290"/>
            <a:ext cx="2612948" cy="2830043"/>
            <a:chOff x="1699192" y="1263650"/>
            <a:chExt cx="3568701" cy="495200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731053" y="1276350"/>
              <a:ext cx="12700" cy="14004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0103" y="1286101"/>
              <a:ext cx="3517790" cy="2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209325" y="1263650"/>
              <a:ext cx="12700" cy="1587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99192" y="1263650"/>
              <a:ext cx="673100" cy="127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00290" y="1276350"/>
              <a:ext cx="6477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http://ecx.images-amazon.com/images/I/419bl1zGZzL._SY355_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128" y="2200501"/>
              <a:ext cx="1101499" cy="1101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torchdirect.co.uk/user/9-LED-TORCH-FREE-GIFT-OFF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19109">
              <a:off x="2877004" y="4984662"/>
              <a:ext cx="1230991" cy="123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rapezoid 21"/>
            <p:cNvSpPr/>
            <p:nvPr/>
          </p:nvSpPr>
          <p:spPr>
            <a:xfrm rot="10800000">
              <a:off x="2477464" y="1276350"/>
              <a:ext cx="2122826" cy="3822700"/>
            </a:xfrm>
            <a:prstGeom prst="trapezoid">
              <a:avLst>
                <a:gd name="adj" fmla="val 44730"/>
              </a:avLst>
            </a:prstGeom>
            <a:solidFill>
              <a:srgbClr val="FFFF00">
                <a:alpha val="32941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76690" y="1657290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4140" y="567170"/>
            <a:ext cx="211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0533" y="56717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20. If </a:t>
            </a:r>
            <a:r>
              <a:rPr lang="en-GB" sz="3200" dirty="0" smtClean="0"/>
              <a:t>you move the torch further away from the object, the shadow will</a:t>
            </a:r>
            <a:endParaRPr lang="en-GB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Get blurry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Get smaller</a:t>
              </a:r>
              <a:endParaRPr lang="en-GB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Get Bigger</a:t>
              </a:r>
              <a:endParaRPr lang="en-GB" sz="3200" dirty="0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6013305" y="398122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925" y="228600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09188" y="818836"/>
            <a:ext cx="10754455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each slide there is a question and some possible answers. Each answer has a letter. Choose the letter that is beside the right answer and write it on your sheet.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411" y="2926106"/>
            <a:ext cx="5923491" cy="138499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Some are quite easy, others are a bit harder. If you’re not sure, give it your best guess. </a:t>
            </a:r>
            <a:endParaRPr lang="en-GB" sz="2800" dirty="0"/>
          </a:p>
        </p:txBody>
      </p:sp>
      <p:pic>
        <p:nvPicPr>
          <p:cNvPr id="2050" name="Picture 2" descr="http://www.youramazingplaces.com/wp-content/uploads/2013/08/hd_wallpaper_84-620x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3" y="2926106"/>
            <a:ext cx="4276543" cy="32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836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69208" y="674803"/>
            <a:ext cx="992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1. Total darkness is the same thing as 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208" y="3567498"/>
            <a:ext cx="290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Being in space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8264" y="3567498"/>
            <a:ext cx="211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No light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5474" y="3567499"/>
            <a:ext cx="2715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Black light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948363" y="186743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47" y="847165"/>
            <a:ext cx="927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2. If there is no light you …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452" y="3242249"/>
            <a:ext cx="2578733" cy="21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cannot see at all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139" y="3022969"/>
            <a:ext cx="294614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c</a:t>
            </a:r>
            <a:r>
              <a:rPr lang="en-GB" sz="3200" dirty="0" smtClean="0">
                <a:solidFill>
                  <a:schemeClr val="bg1"/>
                </a:solidFill>
              </a:rPr>
              <a:t>an only see once your eyes get used to the dark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2146" y="2734333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6293" y="2734334"/>
            <a:ext cx="2960457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93405" y="2734334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76040" y="3022969"/>
            <a:ext cx="2716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can only see in black and white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76010" y="246951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858" y="617944"/>
            <a:ext cx="89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3. Light travels at 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26529" y="4383121"/>
            <a:ext cx="3250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47628" y="4499821"/>
            <a:ext cx="3545678" cy="109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pic>
        <p:nvPicPr>
          <p:cNvPr id="7" name="Picture 2" descr="http://s.hswstatic.com/gif/light-1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37" y="617944"/>
            <a:ext cx="3504405" cy="23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1437" y="4499821"/>
            <a:ext cx="2958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300,000 miles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87791" y="3362178"/>
            <a:ext cx="3488787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142" y="3362178"/>
            <a:ext cx="3100200" cy="26587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947628" y="3362178"/>
            <a:ext cx="3545678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63372" y="3496680"/>
            <a:ext cx="80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</a:t>
            </a:r>
            <a:endParaRPr lang="en-GB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52159" y="3496680"/>
            <a:ext cx="89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12812" y="3496680"/>
            <a:ext cx="101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</a:t>
            </a:r>
            <a:endParaRPr lang="en-GB" sz="4000" b="1" dirty="0"/>
          </a:p>
        </p:txBody>
      </p:sp>
      <p:sp>
        <p:nvSpPr>
          <p:cNvPr id="16" name="Down Arrow 15"/>
          <p:cNvSpPr/>
          <p:nvPr/>
        </p:nvSpPr>
        <p:spPr>
          <a:xfrm>
            <a:off x="9912724" y="265669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4558" y="837127"/>
            <a:ext cx="88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  <a:r>
              <a:rPr lang="en-GB" sz="3600" dirty="0" smtClean="0"/>
              <a:t>. Light travels in…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4558" y="4441595"/>
            <a:ext cx="1815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 </a:t>
            </a:r>
            <a:r>
              <a:rPr lang="en-GB" sz="3600" dirty="0" smtClean="0"/>
              <a:t> Waves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1655" y="4441595"/>
            <a:ext cx="283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Straight lines</a:t>
            </a:r>
            <a:endParaRPr lang="en-GB" sz="3600" dirty="0"/>
          </a:p>
        </p:txBody>
      </p:sp>
      <p:pic>
        <p:nvPicPr>
          <p:cNvPr id="7" name="Picture 2" descr="http://bgfons.com/upload/light_texture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6" y="1975941"/>
            <a:ext cx="2992552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ixabay.com/static/uploads/photo/2015/04/16/21/08/speed-of-light-726251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55" y="1975941"/>
            <a:ext cx="2986059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llhd4.com/wp-content/uploads/2016/04/circle-of-light-11-260x16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01" y="1975941"/>
            <a:ext cx="3001786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7901" y="4338769"/>
            <a:ext cx="3001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Circles</a:t>
            </a:r>
            <a:endParaRPr lang="en-GB" sz="3600" dirty="0"/>
          </a:p>
        </p:txBody>
      </p:sp>
      <p:sp>
        <p:nvSpPr>
          <p:cNvPr id="9" name="Down Arrow 8"/>
          <p:cNvSpPr/>
          <p:nvPr/>
        </p:nvSpPr>
        <p:spPr>
          <a:xfrm>
            <a:off x="6476396" y="307355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527" y="1249251"/>
            <a:ext cx="89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5. White light is in fact made of a spectrum of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39919" y="4601131"/>
            <a:ext cx="2660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7 different colours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2661" y="4702731"/>
            <a:ext cx="238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6 different colours</a:t>
            </a:r>
            <a:endParaRPr lang="en-GB" sz="3600" dirty="0"/>
          </a:p>
        </p:txBody>
      </p:sp>
      <p:pic>
        <p:nvPicPr>
          <p:cNvPr id="7" name="Picture 2" descr="http://en.es-static.us/upl/2012/05/color_spectrum_shutterstock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47" y="220389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5371" y="4601131"/>
            <a:ext cx="290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5 different colours</a:t>
            </a:r>
            <a:endParaRPr lang="en-GB" sz="3600" dirty="0"/>
          </a:p>
        </p:txBody>
      </p:sp>
      <p:sp>
        <p:nvSpPr>
          <p:cNvPr id="8" name="Down Arrow 7"/>
          <p:cNvSpPr/>
          <p:nvPr/>
        </p:nvSpPr>
        <p:spPr>
          <a:xfrm>
            <a:off x="9457365" y="2801558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269" y="581595"/>
            <a:ext cx="943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  <a:r>
              <a:rPr lang="en-GB" sz="3600" dirty="0" smtClean="0"/>
              <a:t>. The last colour of the visible light spectrum is…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89881" y="4930113"/>
            <a:ext cx="211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violet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24098" y="4939883"/>
            <a:ext cx="177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purple</a:t>
            </a:r>
            <a:endParaRPr lang="en-GB" sz="3600" dirty="0"/>
          </a:p>
        </p:txBody>
      </p:sp>
      <p:pic>
        <p:nvPicPr>
          <p:cNvPr id="8" name="Picture 2" descr="http://cache2.asset-cache.net/xd/105675933.jpg?v=1&amp;c=IWSAsset&amp;k=2&amp;d=62CA815BFB1CE48066134D97371AA4886ADD405C56CDAC579EEF6AFA4AF8A4DCC3BF4DF1A54905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04" y="1926639"/>
            <a:ext cx="4057495" cy="2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0457" y="4930113"/>
            <a:ext cx="191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mauve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6581401" y="3984813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650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Microsoft account</cp:lastModifiedBy>
  <cp:revision>34</cp:revision>
  <dcterms:created xsi:type="dcterms:W3CDTF">2016-05-11T15:24:47Z</dcterms:created>
  <dcterms:modified xsi:type="dcterms:W3CDTF">2024-03-11T02:55:00Z</dcterms:modified>
</cp:coreProperties>
</file>