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92" r:id="rId2"/>
    <p:sldId id="339" r:id="rId3"/>
    <p:sldId id="340" r:id="rId4"/>
    <p:sldId id="341" r:id="rId5"/>
    <p:sldId id="342" r:id="rId6"/>
    <p:sldId id="319" r:id="rId7"/>
    <p:sldId id="343" r:id="rId8"/>
    <p:sldId id="345" r:id="rId9"/>
    <p:sldId id="344" r:id="rId10"/>
    <p:sldId id="348" r:id="rId11"/>
    <p:sldId id="347" r:id="rId12"/>
    <p:sldId id="28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80" autoAdjust="0"/>
    <p:restoredTop sz="94660"/>
  </p:normalViewPr>
  <p:slideViewPr>
    <p:cSldViewPr>
      <p:cViewPr>
        <p:scale>
          <a:sx n="75" d="100"/>
          <a:sy n="75" d="100"/>
        </p:scale>
        <p:origin x="-1766" y="-25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D8BD707-D9CF-40AE-B4C6-C98DA3205C09}" type="datetimeFigureOut">
              <a:rPr lang="en-US" smtClean="0"/>
              <a:pPr/>
              <a:t>9/8/2019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9/8/2019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9/8/2019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ourses.lumenlearning.com/suny-ap2/chapter/the-process-of-breathing-no-content/" TargetMode="External"/><Relationship Id="rId2" Type="http://schemas.openxmlformats.org/officeDocument/2006/relationships/hyperlink" Target="http://biology4alevel.blogspot.com/2015/04/61-action-of-t-lymphocytes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Learning </a:t>
            </a:r>
            <a:r>
              <a:rPr lang="en-US" dirty="0" smtClean="0"/>
              <a:t>Objectives</a:t>
            </a:r>
            <a:r>
              <a:rPr lang="en-US" dirty="0"/>
              <a:t/>
            </a:r>
            <a:br>
              <a:rPr 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 Describe how breathing is brought about by the intercostal muscles and diaphragm</a:t>
            </a:r>
          </a:p>
          <a:p>
            <a:endParaRPr lang="en-GB" dirty="0" smtClean="0"/>
          </a:p>
          <a:p>
            <a:r>
              <a:rPr lang="en-GB" dirty="0" smtClean="0"/>
              <a:t>Know the reason for the differences of inspired air and expired air</a:t>
            </a:r>
          </a:p>
          <a:p>
            <a:endParaRPr lang="en-GB" dirty="0" smtClean="0"/>
          </a:p>
          <a:p>
            <a:r>
              <a:rPr lang="en-GB" dirty="0" smtClean="0"/>
              <a:t>Explain why breathing rate and depth increases during exercise, and remains high for some time afterwards</a:t>
            </a:r>
          </a:p>
          <a:p>
            <a:pPr marL="18288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423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399032"/>
          </a:xfrm>
        </p:spPr>
        <p:txBody>
          <a:bodyPr/>
          <a:lstStyle/>
          <a:p>
            <a:r>
              <a:rPr lang="en-GB" dirty="0" smtClean="0"/>
              <a:t>Answer the following.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r>
              <a:rPr lang="en-GB" dirty="0" smtClean="0"/>
              <a:t>1. Describe the breathing movements in your lungs during inspiration and expiration.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71838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99032"/>
          </a:xfrm>
        </p:spPr>
        <p:txBody>
          <a:bodyPr>
            <a:normAutofit fontScale="90000"/>
          </a:bodyPr>
          <a:lstStyle/>
          <a:p>
            <a:r>
              <a:rPr lang="en-GB" dirty="0"/>
              <a:t>2. Give the reason for the difference of the composition of expired air and inspired air.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endParaRPr lang="en-GB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408526"/>
              </p:ext>
            </p:extLst>
          </p:nvPr>
        </p:nvGraphicFramePr>
        <p:xfrm>
          <a:off x="609600" y="2286000"/>
          <a:ext cx="80772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/>
                <a:gridCol w="2692400"/>
                <a:gridCol w="2692400"/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Inspired Air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Expired Air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a. Oxygen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21 %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16%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b. Carbon </a:t>
                      </a:r>
                      <a:r>
                        <a:rPr lang="en-US" sz="2400" dirty="0" smtClean="0"/>
                        <a:t>dioxide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0.04%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4%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Argon and other noble gases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1%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c.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Water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smtClean="0"/>
                        <a:t>Content (Humidity)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Variable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Always</a:t>
                      </a:r>
                      <a:r>
                        <a:rPr lang="en-US" sz="2400" baseline="0" dirty="0" smtClean="0"/>
                        <a:t> high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d. Temperature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Variable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Always</a:t>
                      </a:r>
                      <a:r>
                        <a:rPr lang="en-US" sz="2400" baseline="0" dirty="0" smtClean="0"/>
                        <a:t> warm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4979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SOURCES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Cambridge </a:t>
            </a:r>
            <a:r>
              <a:rPr lang="en-GB" dirty="0"/>
              <a:t>IGCSE Biology 3</a:t>
            </a:r>
            <a:r>
              <a:rPr lang="en-GB" baseline="30000" dirty="0"/>
              <a:t>rd</a:t>
            </a:r>
            <a:r>
              <a:rPr lang="en-GB" dirty="0"/>
              <a:t> ed. </a:t>
            </a:r>
            <a:endParaRPr lang="en-GB" dirty="0" smtClean="0"/>
          </a:p>
          <a:p>
            <a:r>
              <a:rPr lang="en-GB" dirty="0" smtClean="0"/>
              <a:t>Images from Google</a:t>
            </a:r>
          </a:p>
          <a:p>
            <a:pPr marL="0" indent="0">
              <a:buNone/>
            </a:pPr>
            <a:endParaRPr lang="en-GB" sz="900" dirty="0" smtClean="0">
              <a:hlinkClick r:id="rId2"/>
            </a:endParaRPr>
          </a:p>
          <a:p>
            <a:pPr marL="137160" indent="0">
              <a:buNone/>
            </a:pPr>
            <a:r>
              <a:rPr lang="en-US" sz="900" dirty="0">
                <a:hlinkClick r:id="rId3"/>
              </a:rPr>
              <a:t>https://courses.lumenlearning.com/suny-ap2/chapter/the-process-of-breathing-no-content</a:t>
            </a:r>
            <a:r>
              <a:rPr lang="en-US" sz="900" dirty="0" smtClean="0">
                <a:hlinkClick r:id="rId3"/>
              </a:rPr>
              <a:t>/</a:t>
            </a:r>
            <a:endParaRPr lang="en-US" sz="900" dirty="0" smtClean="0"/>
          </a:p>
          <a:p>
            <a:pPr marL="137160" indent="0">
              <a:buNone/>
            </a:pPr>
            <a:r>
              <a:rPr lang="en-US" sz="900" dirty="0"/>
              <a:t>http://slideplayer.com/slide/4157039/</a:t>
            </a:r>
          </a:p>
          <a:p>
            <a:pPr marL="137160" indent="0">
              <a:buNone/>
            </a:pPr>
            <a:endParaRPr lang="en-US" sz="900" dirty="0"/>
          </a:p>
          <a:p>
            <a:pPr marL="18288" indent="0">
              <a:buNone/>
            </a:pPr>
            <a:endParaRPr lang="en-US" sz="900" dirty="0"/>
          </a:p>
          <a:p>
            <a:pPr marL="18288" indent="0">
              <a:buNone/>
            </a:pPr>
            <a:endParaRPr lang="en-US" sz="900" dirty="0"/>
          </a:p>
          <a:p>
            <a:pPr marL="18288" indent="0">
              <a:buNone/>
            </a:pPr>
            <a:endParaRPr lang="en-US" sz="900" dirty="0"/>
          </a:p>
          <a:p>
            <a:pPr marL="18288" indent="0">
              <a:buNone/>
            </a:pPr>
            <a:endParaRPr lang="en-US" sz="900" dirty="0"/>
          </a:p>
          <a:p>
            <a:pPr marL="18288" indent="0">
              <a:buNone/>
            </a:pP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46374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Breathing movements</a:t>
            </a:r>
          </a:p>
        </p:txBody>
      </p:sp>
      <p:pic>
        <p:nvPicPr>
          <p:cNvPr id="5" name="Content Placeholder 4" descr="Screen-Shot-2015-05-21-at-11.14.27-AM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9600" y="1538287"/>
            <a:ext cx="7518400" cy="4619625"/>
          </a:xfrm>
        </p:spPr>
      </p:pic>
    </p:spTree>
    <p:extLst>
      <p:ext uri="{BB962C8B-B14F-4D97-AF65-F5344CB8AC3E}">
        <p14:creationId xmlns:p14="http://schemas.microsoft.com/office/powerpoint/2010/main" val="369718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Breathing movements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482044"/>
              </p:ext>
            </p:extLst>
          </p:nvPr>
        </p:nvGraphicFramePr>
        <p:xfrm>
          <a:off x="609600" y="1447800"/>
          <a:ext cx="786765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3825"/>
                <a:gridCol w="393382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Inspiration (breathe in)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Expiration (breathe</a:t>
                      </a:r>
                      <a:r>
                        <a:rPr lang="en-US" sz="2400" baseline="0" dirty="0" smtClean="0"/>
                        <a:t> out)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External</a:t>
                      </a:r>
                      <a:r>
                        <a:rPr lang="en-US" sz="2400" baseline="0" dirty="0" smtClean="0"/>
                        <a:t> intercostals contract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Internal intercostals contract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Pulling ribs up and out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Pulling ribs</a:t>
                      </a:r>
                      <a:r>
                        <a:rPr lang="en-US" sz="2400" baseline="0" dirty="0" smtClean="0"/>
                        <a:t> down and in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Diaphragm contract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Diaphragm relax</a:t>
                      </a:r>
                      <a:endParaRPr lang="en-US" sz="2400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Diaphragm</a:t>
                      </a:r>
                      <a:r>
                        <a:rPr lang="en-US" sz="2400" baseline="0" dirty="0" smtClean="0"/>
                        <a:t> pulls downward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Diaphragm normal</a:t>
                      </a:r>
                      <a:r>
                        <a:rPr lang="en-US" sz="2400" baseline="0" dirty="0" smtClean="0"/>
                        <a:t> dome shape</a:t>
                      </a:r>
                      <a:endParaRPr lang="en-US" sz="2400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Low pressure than outside body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Higher pressure than outside body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Volume of thorax increases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Volume of thorax decreases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15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Differences between Respiration, Gas Exchange and Breathing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Respiration- a series of chemical reactions which happen in all living cells, in which food is broken down to release energy, usually by combining it with oxygen</a:t>
            </a:r>
          </a:p>
          <a:p>
            <a:r>
              <a:rPr lang="en-US" dirty="0" smtClean="0"/>
              <a:t>Gas Exchange- the exchange of gases across a respiratory surface</a:t>
            </a:r>
          </a:p>
          <a:p>
            <a:r>
              <a:rPr lang="en-US" dirty="0" smtClean="0"/>
              <a:t>Breathing- muscular movements which keep the respiratory surface supplied with oxygen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15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267494"/>
            <a:ext cx="8763000" cy="1399032"/>
          </a:xfrm>
        </p:spPr>
        <p:txBody>
          <a:bodyPr>
            <a:normAutofit/>
          </a:bodyPr>
          <a:lstStyle/>
          <a:p>
            <a:r>
              <a:rPr lang="en-US" dirty="0" smtClean="0"/>
              <a:t>Composition of Inspired and Expired Air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4616712"/>
              </p:ext>
            </p:extLst>
          </p:nvPr>
        </p:nvGraphicFramePr>
        <p:xfrm>
          <a:off x="609600" y="1981200"/>
          <a:ext cx="80772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/>
                <a:gridCol w="2692400"/>
                <a:gridCol w="2692400"/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Inspired Air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Expired Air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Oxygen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21 %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16%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Carbon dioxide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0.04%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4%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Argon and other noble gases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1%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Water</a:t>
                      </a:r>
                      <a:r>
                        <a:rPr lang="en-US" sz="2400" baseline="0" dirty="0" smtClean="0"/>
                        <a:t> Content (Humidity)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Variable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Always</a:t>
                      </a:r>
                      <a:r>
                        <a:rPr lang="en-US" sz="2400" baseline="0" dirty="0" smtClean="0"/>
                        <a:t> high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Temperature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Variable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Always</a:t>
                      </a:r>
                      <a:r>
                        <a:rPr lang="en-US" sz="2400" baseline="0" dirty="0" smtClean="0"/>
                        <a:t> warm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734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Exercise and breathing rate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endParaRPr lang="en-GB" dirty="0" smtClean="0"/>
          </a:p>
          <a:p>
            <a:pPr marL="64008" indent="0">
              <a:buNone/>
            </a:pPr>
            <a:endParaRPr lang="en-GB" dirty="0"/>
          </a:p>
          <a:p>
            <a:pPr marL="64008" indent="0">
              <a:buNone/>
            </a:pPr>
            <a:r>
              <a:rPr lang="en-US" dirty="0" smtClean="0"/>
              <a:t>    C</a:t>
            </a:r>
            <a:r>
              <a:rPr lang="en-US" baseline="-25000" dirty="0" smtClean="0"/>
              <a:t>6</a:t>
            </a:r>
            <a:r>
              <a:rPr lang="en-US" dirty="0" smtClean="0"/>
              <a:t>H</a:t>
            </a:r>
            <a:r>
              <a:rPr lang="en-US" baseline="-25000" dirty="0" smtClean="0"/>
              <a:t>12</a:t>
            </a:r>
            <a:r>
              <a:rPr lang="en-US" dirty="0" smtClean="0"/>
              <a:t>O</a:t>
            </a:r>
            <a:r>
              <a:rPr lang="en-US" baseline="-25000" dirty="0" smtClean="0"/>
              <a:t>6                   </a:t>
            </a:r>
            <a:r>
              <a:rPr lang="en-US" dirty="0"/>
              <a:t>2C</a:t>
            </a:r>
            <a:r>
              <a:rPr lang="en-US" baseline="-25000" dirty="0"/>
              <a:t>3</a:t>
            </a:r>
            <a:r>
              <a:rPr lang="en-US" dirty="0"/>
              <a:t>H</a:t>
            </a:r>
            <a:r>
              <a:rPr lang="en-US" baseline="-25000" dirty="0"/>
              <a:t>6</a:t>
            </a:r>
            <a:r>
              <a:rPr lang="en-US" dirty="0"/>
              <a:t>O</a:t>
            </a:r>
            <a:r>
              <a:rPr lang="en-US" baseline="-25000" dirty="0"/>
              <a:t>3 </a:t>
            </a:r>
            <a:r>
              <a:rPr lang="en-US" dirty="0"/>
              <a:t> + energy</a:t>
            </a:r>
            <a:endParaRPr lang="en-US" baseline="-25000" dirty="0"/>
          </a:p>
          <a:p>
            <a:pPr marL="64008" indent="0">
              <a:buNone/>
            </a:pPr>
            <a:r>
              <a:rPr lang="en-GB" b="1" dirty="0" smtClean="0"/>
              <a:t>    Glucose          Lactic Acid</a:t>
            </a:r>
            <a:endParaRPr lang="en-GB" b="1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667000" y="329184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034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OXYGEN DEBT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705088" cy="480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amount of oxygen needed to break down the lactic acid into carbon dioxide and water</a:t>
            </a:r>
          </a:p>
          <a:p>
            <a:pPr lvl="1"/>
            <a:r>
              <a:rPr lang="en-US" sz="2400" dirty="0" smtClean="0"/>
              <a:t>Increase breathing rate</a:t>
            </a:r>
          </a:p>
          <a:p>
            <a:pPr lvl="1"/>
            <a:r>
              <a:rPr lang="en-US" sz="2400" dirty="0" smtClean="0"/>
              <a:t>Increase depth of breathing</a:t>
            </a:r>
          </a:p>
          <a:p>
            <a:pPr lvl="1" algn="ctr">
              <a:buNone/>
            </a:pPr>
            <a:endParaRPr lang="en-US" sz="2400" dirty="0" smtClean="0"/>
          </a:p>
          <a:p>
            <a:pPr lvl="1">
              <a:buNone/>
            </a:pPr>
            <a:r>
              <a:rPr lang="en-US" sz="2400" dirty="0" smtClean="0"/>
              <a:t>Lactic acid + oxygen           carbon dioxide + water</a:t>
            </a:r>
          </a:p>
          <a:p>
            <a:pPr lvl="1">
              <a:buNone/>
            </a:pPr>
            <a:r>
              <a:rPr lang="en-US" sz="2400" dirty="0" smtClean="0"/>
              <a:t>			          (liver)</a:t>
            </a:r>
            <a:endParaRPr lang="en-US" sz="24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114800" y="3962400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963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in blood pH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there is a lot of lactic acid or carbon dioxide in the blood, the pH level will fall</a:t>
            </a:r>
          </a:p>
          <a:p>
            <a:endParaRPr lang="en-US" dirty="0" smtClean="0"/>
          </a:p>
          <a:p>
            <a:r>
              <a:rPr lang="en-US" dirty="0" smtClean="0"/>
              <a:t>The brain will send signal to the </a:t>
            </a:r>
            <a:r>
              <a:rPr lang="en-US" dirty="0" err="1" smtClean="0"/>
              <a:t>intercostal</a:t>
            </a:r>
            <a:r>
              <a:rPr lang="en-US" dirty="0" smtClean="0"/>
              <a:t> muscles  and the diaphragm to contract harder</a:t>
            </a:r>
          </a:p>
          <a:p>
            <a:endParaRPr lang="en-US" dirty="0" smtClean="0"/>
          </a:p>
          <a:p>
            <a:r>
              <a:rPr lang="en-US" dirty="0" smtClean="0"/>
              <a:t>Thus, faster breathing rate</a:t>
            </a:r>
          </a:p>
        </p:txBody>
      </p:sp>
    </p:spTree>
    <p:extLst>
      <p:ext uri="{BB962C8B-B14F-4D97-AF65-F5344CB8AC3E}">
        <p14:creationId xmlns:p14="http://schemas.microsoft.com/office/powerpoint/2010/main" val="1399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Comparing Carbon Dioxide Content</a:t>
            </a:r>
            <a:endParaRPr lang="en-US" dirty="0"/>
          </a:p>
        </p:txBody>
      </p:sp>
      <p:pic>
        <p:nvPicPr>
          <p:cNvPr id="5" name="Content Placeholder 4" descr="Here+are+the+results+using+limewate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76401" y="1668178"/>
            <a:ext cx="6400800" cy="4580222"/>
          </a:xfrm>
        </p:spPr>
      </p:pic>
    </p:spTree>
    <p:extLst>
      <p:ext uri="{BB962C8B-B14F-4D97-AF65-F5344CB8AC3E}">
        <p14:creationId xmlns:p14="http://schemas.microsoft.com/office/powerpoint/2010/main" val="115066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1087</TotalTime>
  <Words>395</Words>
  <Application>Microsoft Office PowerPoint</Application>
  <PresentationFormat>On-screen Show (4:3)</PresentationFormat>
  <Paragraphs>93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Verve</vt:lpstr>
      <vt:lpstr>Learning Objectives </vt:lpstr>
      <vt:lpstr>Breathing movements</vt:lpstr>
      <vt:lpstr>Breathing movements</vt:lpstr>
      <vt:lpstr>Differences between Respiration, Gas Exchange and Breathing</vt:lpstr>
      <vt:lpstr>Composition of Inspired and Expired Air</vt:lpstr>
      <vt:lpstr>Exercise and breathing rate</vt:lpstr>
      <vt:lpstr>OXYGEN DEBT</vt:lpstr>
      <vt:lpstr>Changes in blood pH </vt:lpstr>
      <vt:lpstr>Comparing Carbon Dioxide Content</vt:lpstr>
      <vt:lpstr>Answer the following.</vt:lpstr>
      <vt:lpstr>2. Give the reason for the difference of the composition of expired air and inspired air.  </vt:lpstr>
      <vt:lpstr>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MICROORGANISMS AND GENETIC MODIFICATION</dc:title>
  <dc:creator>Ailyn G. Sungcaya</dc:creator>
  <cp:lastModifiedBy>HP</cp:lastModifiedBy>
  <cp:revision>81</cp:revision>
  <dcterms:created xsi:type="dcterms:W3CDTF">2006-08-16T00:00:00Z</dcterms:created>
  <dcterms:modified xsi:type="dcterms:W3CDTF">2019-09-08T18:04:21Z</dcterms:modified>
</cp:coreProperties>
</file>