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92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9" r:id="rId14"/>
    <p:sldId id="339" r:id="rId15"/>
    <p:sldId id="330" r:id="rId16"/>
    <p:sldId id="331" r:id="rId17"/>
    <p:sldId id="336" r:id="rId18"/>
    <p:sldId id="337" r:id="rId19"/>
    <p:sldId id="338" r:id="rId20"/>
    <p:sldId id="2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>
      <p:cViewPr>
        <p:scale>
          <a:sx n="75" d="100"/>
          <a:sy n="75" d="100"/>
        </p:scale>
        <p:origin x="-1598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owbetterveggies.com/.a/6a00d8346ffdca53ef014e88da9a39970d-popup" TargetMode="External"/><Relationship Id="rId7" Type="http://schemas.openxmlformats.org/officeDocument/2006/relationships/hyperlink" Target="https://www.s-cool.co.uk/a-level/biology/gas-exchange/revise-it/gas-exchange-in-humans" TargetMode="External"/><Relationship Id="rId2" Type="http://schemas.openxmlformats.org/officeDocument/2006/relationships/hyperlink" Target="http://biology4alevel.blogspot.com/2015/04/61-action-of-t-lymphocyt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ideshare.net/WendyWhyte/ss-respiratory-system-ch-10" TargetMode="External"/><Relationship Id="rId5" Type="http://schemas.openxmlformats.org/officeDocument/2006/relationships/hyperlink" Target="http://www.thefreshloaf.com/lessons/myfirstsourdough" TargetMode="External"/><Relationship Id="rId4" Type="http://schemas.openxmlformats.org/officeDocument/2006/relationships/hyperlink" Target="https://wine.lovetoknow.com/wiki/Wine_Makin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State the uses of energy in the human body and other organisms</a:t>
            </a:r>
          </a:p>
          <a:p>
            <a:endParaRPr lang="en-GB" dirty="0" smtClean="0"/>
          </a:p>
          <a:p>
            <a:r>
              <a:rPr lang="en-GB" dirty="0" smtClean="0"/>
              <a:t> Compare aerobic and anaerobic respiration</a:t>
            </a:r>
          </a:p>
          <a:p>
            <a:endParaRPr lang="en-GB" dirty="0"/>
          </a:p>
          <a:p>
            <a:pPr marL="1828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</a:t>
            </a:r>
            <a:r>
              <a:rPr lang="en-US" dirty="0" smtClean="0"/>
              <a:t>Objectives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23280"/>
            <a:ext cx="7543800" cy="914400"/>
          </a:xfrm>
        </p:spPr>
        <p:txBody>
          <a:bodyPr/>
          <a:lstStyle/>
          <a:p>
            <a:r>
              <a:rPr lang="en-US" dirty="0" smtClean="0"/>
              <a:t>Making Alcoholic Drinks</a:t>
            </a:r>
            <a:endParaRPr lang="en-US" dirty="0"/>
          </a:p>
        </p:txBody>
      </p:sp>
      <p:pic>
        <p:nvPicPr>
          <p:cNvPr id="5" name="Content Placeholder 4" descr="147178-217x325-wine-making-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352800" cy="3886200"/>
          </a:xfrm>
        </p:spPr>
      </p:pic>
      <p:pic>
        <p:nvPicPr>
          <p:cNvPr id="7" name="Picture 6" descr="6a00d8346ffdca53ef014e88da9a39970d-800w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1752600"/>
            <a:ext cx="48006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5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7543800" cy="914400"/>
          </a:xfrm>
        </p:spPr>
        <p:txBody>
          <a:bodyPr/>
          <a:lstStyle/>
          <a:p>
            <a:r>
              <a:rPr lang="en-US" dirty="0" smtClean="0"/>
              <a:t>Making Bread</a:t>
            </a:r>
            <a:endParaRPr lang="en-US" dirty="0"/>
          </a:p>
        </p:txBody>
      </p:sp>
      <p:pic>
        <p:nvPicPr>
          <p:cNvPr id="7" name="Content Placeholder 6" descr="20050123bread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2209800"/>
            <a:ext cx="6763962" cy="3987121"/>
          </a:xfrm>
        </p:spPr>
      </p:pic>
      <p:sp>
        <p:nvSpPr>
          <p:cNvPr id="8" name="TextBox 7"/>
          <p:cNvSpPr txBox="1"/>
          <p:nvPr/>
        </p:nvSpPr>
        <p:spPr>
          <a:xfrm>
            <a:off x="381000" y="63246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Enzyme breaks down starch to sugar and are respired by the yeast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Lactic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685801"/>
            <a:ext cx="6781800" cy="3657599"/>
          </a:xfrm>
        </p:spPr>
        <p:txBody>
          <a:bodyPr/>
          <a:lstStyle/>
          <a:p>
            <a:r>
              <a:rPr lang="en-US" dirty="0" smtClean="0"/>
              <a:t>muscle cells can </a:t>
            </a:r>
            <a:r>
              <a:rPr lang="en-US" dirty="0"/>
              <a:t>respire anaerobically for a short time</a:t>
            </a:r>
          </a:p>
          <a:p>
            <a:pPr marL="18288" indent="0">
              <a:buNone/>
            </a:pPr>
            <a:r>
              <a:rPr lang="en-US" dirty="0" smtClean="0"/>
              <a:t> due to lack of oxygen</a:t>
            </a:r>
          </a:p>
          <a:p>
            <a:pPr marL="18288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                               </a:t>
            </a:r>
            <a:r>
              <a:rPr lang="en-US" dirty="0" smtClean="0"/>
              <a:t>2C</a:t>
            </a:r>
            <a:r>
              <a:rPr lang="en-US" baseline="-25000" dirty="0" smtClean="0"/>
              <a:t>3</a:t>
            </a:r>
            <a:r>
              <a:rPr lang="en-US" dirty="0" smtClean="0"/>
              <a:t>H</a:t>
            </a:r>
            <a:r>
              <a:rPr lang="en-US" baseline="-25000" dirty="0" smtClean="0"/>
              <a:t>6</a:t>
            </a:r>
            <a:r>
              <a:rPr lang="en-US" dirty="0" smtClean="0"/>
              <a:t>O</a:t>
            </a:r>
            <a:r>
              <a:rPr lang="en-US" baseline="-25000" dirty="0" smtClean="0"/>
              <a:t>3 </a:t>
            </a:r>
            <a:r>
              <a:rPr lang="en-US" dirty="0" smtClean="0"/>
              <a:t> + energy</a:t>
            </a:r>
            <a:endParaRPr lang="en-US" baseline="-25000" dirty="0" smtClean="0"/>
          </a:p>
          <a:p>
            <a:pPr>
              <a:buNone/>
            </a:pPr>
            <a:r>
              <a:rPr lang="en-US" dirty="0" smtClean="0"/>
              <a:t>Glucose                     Lactic Acid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28900" y="28956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0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102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of Aerobic and Anaerobic respiration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811329"/>
              </p:ext>
            </p:extLst>
          </p:nvPr>
        </p:nvGraphicFramePr>
        <p:xfrm>
          <a:off x="1143000" y="457200"/>
          <a:ext cx="749935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Aerobic respiration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Anaerobic respiration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Uses oxygen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Does</a:t>
                      </a:r>
                      <a:r>
                        <a:rPr lang="en-US" sz="2400" baseline="0" dirty="0" smtClean="0"/>
                        <a:t> not use oxygen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 alcohol or lactic acid made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Alcohol </a:t>
                      </a:r>
                      <a:r>
                        <a:rPr lang="en-US" sz="2400" baseline="0" dirty="0" smtClean="0"/>
                        <a:t>or lactic acid is made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Large amount of energy released from each molecule of glucose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Much less energy released from each molecule of glucose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Carbon dioxide made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Carbon dioxide</a:t>
                      </a:r>
                      <a:r>
                        <a:rPr lang="en-US" sz="2400" baseline="0" dirty="0" smtClean="0"/>
                        <a:t> is made by yeast and plants, but not by animals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4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how the goblet cells, mucus and ciliated cells help to protect the pathway to the lungs</a:t>
            </a:r>
          </a:p>
          <a:p>
            <a:pPr marL="18288" indent="0">
              <a:buNone/>
            </a:pPr>
            <a:endParaRPr lang="en-US" dirty="0" smtClean="0"/>
          </a:p>
          <a:p>
            <a:r>
              <a:rPr lang="en-US" dirty="0" smtClean="0"/>
              <a:t>Construct the structure and functions of the organs of the human respiratory system</a:t>
            </a:r>
          </a:p>
          <a:p>
            <a:endParaRPr lang="en-US" dirty="0"/>
          </a:p>
          <a:p>
            <a:r>
              <a:rPr lang="en-US" dirty="0" smtClean="0"/>
              <a:t>Explain the features of the human gas exchange surface that adapt it for its functions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 to the lungs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Goblet cells – makes mucus</a:t>
            </a:r>
          </a:p>
          <a:p>
            <a:endParaRPr lang="en-US" dirty="0" smtClean="0"/>
          </a:p>
          <a:p>
            <a:r>
              <a:rPr lang="en-US" dirty="0" smtClean="0"/>
              <a:t>Cilia- tiny hair-like structures that sweeps the mucus and particles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9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7990840" cy="914400"/>
          </a:xfrm>
        </p:spPr>
        <p:txBody>
          <a:bodyPr/>
          <a:lstStyle/>
          <a:p>
            <a:r>
              <a:rPr lang="en-US" sz="4400" dirty="0" smtClean="0"/>
              <a:t>Lining of Respiratory Passages</a:t>
            </a:r>
            <a:endParaRPr lang="en-US" sz="4400" dirty="0"/>
          </a:p>
        </p:txBody>
      </p:sp>
      <p:pic>
        <p:nvPicPr>
          <p:cNvPr id="5" name="Content Placeholder 4" descr="ss-respiratory-system-ch-10-12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600200"/>
            <a:ext cx="6076950" cy="4562475"/>
          </a:xfrm>
        </p:spPr>
      </p:pic>
    </p:spTree>
    <p:extLst>
      <p:ext uri="{BB962C8B-B14F-4D97-AF65-F5344CB8AC3E}">
        <p14:creationId xmlns:p14="http://schemas.microsoft.com/office/powerpoint/2010/main" val="59893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STRUCTURE OF THE GAS EXCHANGE SYSTEM</a:t>
            </a:r>
            <a:endParaRPr lang="en-US" dirty="0"/>
          </a:p>
        </p:txBody>
      </p:sp>
      <p:pic>
        <p:nvPicPr>
          <p:cNvPr id="5" name="Content Placeholder 4" descr="a-bio-gas_exchange-dia1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524000"/>
            <a:ext cx="6378375" cy="5039704"/>
          </a:xfrm>
        </p:spPr>
      </p:pic>
    </p:spTree>
    <p:extLst>
      <p:ext uri="{BB962C8B-B14F-4D97-AF65-F5344CB8AC3E}">
        <p14:creationId xmlns:p14="http://schemas.microsoft.com/office/powerpoint/2010/main" val="17702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lveolus-gas-exchange-pulmonary-alveoli-capillaries-lungs-482001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3999" y="533400"/>
            <a:ext cx="7049143" cy="5410200"/>
          </a:xfrm>
        </p:spPr>
      </p:pic>
    </p:spTree>
    <p:extLst>
      <p:ext uri="{BB962C8B-B14F-4D97-AF65-F5344CB8AC3E}">
        <p14:creationId xmlns:p14="http://schemas.microsoft.com/office/powerpoint/2010/main" val="38100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Exchange Surfaces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Thin to allow gases to diffuse quickly</a:t>
            </a:r>
          </a:p>
          <a:p>
            <a:r>
              <a:rPr lang="en-US" sz="2400" dirty="0" smtClean="0"/>
              <a:t>Close to an efficient transport system to take gases to and from the exchange surface</a:t>
            </a:r>
          </a:p>
          <a:p>
            <a:r>
              <a:rPr lang="en-US" sz="2400" dirty="0" smtClean="0"/>
              <a:t>Have a large surface area</a:t>
            </a:r>
          </a:p>
          <a:p>
            <a:r>
              <a:rPr lang="en-US" sz="2400" dirty="0" smtClean="0"/>
              <a:t>Good supply of oxygen</a:t>
            </a:r>
          </a:p>
          <a:p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4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200400"/>
            <a:ext cx="7406640" cy="1472184"/>
          </a:xfrm>
        </p:spPr>
        <p:txBody>
          <a:bodyPr/>
          <a:lstStyle/>
          <a:p>
            <a:r>
              <a:rPr lang="en-US" dirty="0" smtClean="0"/>
              <a:t>Respiration and Gas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Cambridge </a:t>
            </a:r>
            <a:r>
              <a:rPr lang="en-GB" dirty="0"/>
              <a:t>IGCSE Biology 3</a:t>
            </a:r>
            <a:r>
              <a:rPr lang="en-GB" baseline="30000" dirty="0"/>
              <a:t>rd</a:t>
            </a:r>
            <a:r>
              <a:rPr lang="en-GB" dirty="0"/>
              <a:t> ed. </a:t>
            </a:r>
            <a:endParaRPr lang="en-GB" dirty="0" smtClean="0"/>
          </a:p>
          <a:p>
            <a:r>
              <a:rPr lang="en-GB" dirty="0" smtClean="0"/>
              <a:t>Images from Google</a:t>
            </a:r>
          </a:p>
          <a:p>
            <a:pPr marL="0" indent="0">
              <a:buNone/>
            </a:pPr>
            <a:endParaRPr lang="en-GB" sz="900" dirty="0" smtClean="0">
              <a:hlinkClick r:id="rId2"/>
            </a:endParaRPr>
          </a:p>
          <a:p>
            <a:pPr marL="18288" indent="0">
              <a:buNone/>
            </a:pPr>
            <a:r>
              <a:rPr lang="en-US" sz="900" dirty="0" smtClean="0"/>
              <a:t>https</a:t>
            </a:r>
            <a:r>
              <a:rPr lang="en-US" sz="900" dirty="0"/>
              <a:t>://www.slideshare.net/khoocarolyn/2011-cellular-respiration</a:t>
            </a:r>
          </a:p>
          <a:p>
            <a:pPr marL="18288" indent="0">
              <a:buNone/>
            </a:pPr>
            <a:r>
              <a:rPr lang="en-US" sz="900" dirty="0">
                <a:hlinkClick r:id="rId3"/>
              </a:rPr>
              <a:t>http://www.growbetterveggies.com/.</a:t>
            </a:r>
            <a:r>
              <a:rPr lang="en-US" sz="900" dirty="0" smtClean="0">
                <a:hlinkClick r:id="rId3"/>
              </a:rPr>
              <a:t>a/6a00d8346ffdca53ef014e88da9a39970d-popup</a:t>
            </a:r>
            <a:endParaRPr lang="en-US" sz="900" dirty="0" smtClean="0"/>
          </a:p>
          <a:p>
            <a:pPr marL="18288" indent="0">
              <a:buNone/>
            </a:pPr>
            <a:r>
              <a:rPr lang="en-US" sz="900" dirty="0">
                <a:hlinkClick r:id="rId4"/>
              </a:rPr>
              <a:t>https://</a:t>
            </a:r>
            <a:r>
              <a:rPr lang="en-US" sz="900" dirty="0" smtClean="0">
                <a:hlinkClick r:id="rId4"/>
              </a:rPr>
              <a:t>wine.lovetoknow.com/wiki/Wine_Making</a:t>
            </a:r>
            <a:endParaRPr lang="en-US" sz="900" dirty="0" smtClean="0"/>
          </a:p>
          <a:p>
            <a:pPr marL="18288" indent="0">
              <a:buNone/>
            </a:pPr>
            <a:r>
              <a:rPr lang="en-US" sz="900" dirty="0">
                <a:hlinkClick r:id="rId5"/>
              </a:rPr>
              <a:t>http://</a:t>
            </a:r>
            <a:r>
              <a:rPr lang="en-US" sz="900" dirty="0" smtClean="0">
                <a:hlinkClick r:id="rId5"/>
              </a:rPr>
              <a:t>www.thefreshloaf.com/lessons/myfirstsourdough</a:t>
            </a:r>
            <a:endParaRPr lang="en-US" sz="900" dirty="0" smtClean="0"/>
          </a:p>
          <a:p>
            <a:pPr marL="18288" indent="0">
              <a:buNone/>
            </a:pPr>
            <a:r>
              <a:rPr lang="en-US" sz="900" dirty="0">
                <a:hlinkClick r:id="rId6"/>
              </a:rPr>
              <a:t>https://</a:t>
            </a:r>
            <a:r>
              <a:rPr lang="en-US" sz="900" dirty="0" smtClean="0">
                <a:hlinkClick r:id="rId6"/>
              </a:rPr>
              <a:t>www.slideshare.net/WendyWhyte/ss-respiratory-system-ch-10</a:t>
            </a:r>
            <a:endParaRPr lang="en-US" sz="900" dirty="0" smtClean="0"/>
          </a:p>
          <a:p>
            <a:pPr marL="18288" indent="0">
              <a:buNone/>
            </a:pPr>
            <a:r>
              <a:rPr lang="en-US" sz="900" dirty="0">
                <a:hlinkClick r:id="rId7"/>
              </a:rPr>
              <a:t>https://</a:t>
            </a:r>
            <a:r>
              <a:rPr lang="en-US" sz="900" dirty="0" smtClean="0">
                <a:hlinkClick r:id="rId7"/>
              </a:rPr>
              <a:t>www.s-cool.co.uk/a-level/biology/gas-exchange/revise-it/gas-exchange-in-humans</a:t>
            </a:r>
            <a:endParaRPr lang="en-US" sz="900" dirty="0" smtClean="0"/>
          </a:p>
          <a:p>
            <a:pPr marL="18288" indent="0">
              <a:buNone/>
            </a:pPr>
            <a:r>
              <a:rPr lang="en-US" sz="900" dirty="0"/>
              <a:t>https://www.dreamstime.com/stock-illustration-alveolus-gas-exchange-pulmonary-alveoli-capillaries-lungs-image48200122</a:t>
            </a:r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  <a:p>
            <a:pPr marL="18288" indent="0">
              <a:buNone/>
            </a:pPr>
            <a:endParaRPr lang="en-US" sz="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37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38400"/>
            <a:ext cx="7543800" cy="914400"/>
          </a:xfrm>
        </p:spPr>
        <p:txBody>
          <a:bodyPr/>
          <a:lstStyle/>
          <a:p>
            <a:r>
              <a:rPr lang="en-US" dirty="0" smtClean="0"/>
              <a:t>Why do we need energy?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7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energy?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Contracting muscles</a:t>
            </a:r>
          </a:p>
          <a:p>
            <a:r>
              <a:rPr lang="en-US" dirty="0" smtClean="0"/>
              <a:t>Making protein molecules </a:t>
            </a:r>
          </a:p>
          <a:p>
            <a:r>
              <a:rPr lang="en-US" dirty="0" smtClean="0"/>
              <a:t>Cell Division</a:t>
            </a:r>
          </a:p>
          <a:p>
            <a:r>
              <a:rPr lang="en-US" dirty="0" smtClean="0"/>
              <a:t>Active Transport</a:t>
            </a:r>
          </a:p>
          <a:p>
            <a:r>
              <a:rPr lang="en-US" dirty="0" smtClean="0"/>
              <a:t>Transmitting nerve impulses</a:t>
            </a:r>
          </a:p>
          <a:p>
            <a:r>
              <a:rPr lang="en-US" dirty="0" smtClean="0"/>
              <a:t>Producing heat inside the body</a:t>
            </a:r>
          </a:p>
        </p:txBody>
      </p:sp>
    </p:spTree>
    <p:extLst>
      <p:ext uri="{BB962C8B-B14F-4D97-AF65-F5344CB8AC3E}">
        <p14:creationId xmlns:p14="http://schemas.microsoft.com/office/powerpoint/2010/main" val="72034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series of metabolic reactions that break down the </a:t>
            </a:r>
            <a:r>
              <a:rPr lang="en-US" sz="2800" dirty="0" smtClean="0">
                <a:solidFill>
                  <a:srgbClr val="FF0000"/>
                </a:solidFill>
              </a:rPr>
              <a:t>glucose</a:t>
            </a:r>
            <a:r>
              <a:rPr lang="en-US" sz="2800" dirty="0" smtClean="0"/>
              <a:t> molecules and release energy from them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6517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Aerobic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685801"/>
            <a:ext cx="6934200" cy="365759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When the cell release energy from glucose by combining it with oxygen. Most of the steps in aerobic respiration takes place in the mitochondria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6</a:t>
            </a:r>
            <a:r>
              <a:rPr lang="en-US" sz="2400" dirty="0" smtClean="0"/>
              <a:t> + 6O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</a:t>
            </a:r>
            <a:r>
              <a:rPr lang="en-US" sz="2400" dirty="0"/>
              <a:t>	</a:t>
            </a:r>
            <a:r>
              <a:rPr lang="en-US" sz="2400" dirty="0" smtClean="0"/>
              <a:t>	6CO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+ 6H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</a:p>
          <a:p>
            <a:pPr>
              <a:buNone/>
            </a:pPr>
            <a:r>
              <a:rPr lang="en-US" dirty="0" smtClean="0"/>
              <a:t>Glucose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66160" y="37338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1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2011-cellular-respiration-33-7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73175" y="914400"/>
            <a:ext cx="7112000" cy="5334000"/>
          </a:xfrm>
        </p:spPr>
      </p:pic>
    </p:spTree>
    <p:extLst>
      <p:ext uri="{BB962C8B-B14F-4D97-AF65-F5344CB8AC3E}">
        <p14:creationId xmlns:p14="http://schemas.microsoft.com/office/powerpoint/2010/main" val="30988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Anaerobic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release of not much energy from glucose without using oxygen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1"/>
            <a:ext cx="8001000" cy="3657599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- Yeast, a single-celled fungus can respire anaerobically, breaking down glucose to alcohol and gives off carbon dioxide</a:t>
            </a:r>
          </a:p>
          <a:p>
            <a:pPr algn="ctr"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2800" dirty="0" smtClean="0"/>
              <a:t>C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12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6        </a:t>
            </a:r>
            <a:r>
              <a:rPr lang="en-US" sz="2800" dirty="0" smtClean="0"/>
              <a:t>        2C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OH + CO</a:t>
            </a:r>
            <a:r>
              <a:rPr lang="en-US" sz="2800" baseline="-25000" dirty="0" smtClean="0"/>
              <a:t>2</a:t>
            </a:r>
          </a:p>
          <a:p>
            <a:pPr>
              <a:buNone/>
            </a:pPr>
            <a:r>
              <a:rPr lang="en-US" sz="2800" baseline="-25000" dirty="0" smtClean="0"/>
              <a:t>                       Glucose		         Alcohol</a:t>
            </a:r>
          </a:p>
          <a:p>
            <a:pPr algn="ctr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30480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9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950</TotalTime>
  <Words>389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Elemental</vt:lpstr>
      <vt:lpstr>Learning Objectives </vt:lpstr>
      <vt:lpstr>Respiration and Gas Exchange</vt:lpstr>
      <vt:lpstr>Why do we need energy?</vt:lpstr>
      <vt:lpstr>Why do we need energy?</vt:lpstr>
      <vt:lpstr>Respiration</vt:lpstr>
      <vt:lpstr>Aerobic Respiration</vt:lpstr>
      <vt:lpstr>PowerPoint Presentation</vt:lpstr>
      <vt:lpstr>Anaerobic Respiration</vt:lpstr>
      <vt:lpstr>Alcohol</vt:lpstr>
      <vt:lpstr>Making Alcoholic Drinks</vt:lpstr>
      <vt:lpstr>Making Bread</vt:lpstr>
      <vt:lpstr>Lactic Acid</vt:lpstr>
      <vt:lpstr>Comparison of Aerobic and Anaerobic respiration</vt:lpstr>
      <vt:lpstr>Learning Objective</vt:lpstr>
      <vt:lpstr>Pathway to the lungs</vt:lpstr>
      <vt:lpstr>Lining of Respiratory Passages</vt:lpstr>
      <vt:lpstr>THE STRUCTURE OF THE GAS EXCHANGE SYSTEM</vt:lpstr>
      <vt:lpstr>PowerPoint Presentation</vt:lpstr>
      <vt:lpstr>Gas Exchange Surfaces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MICROORGANISMS AND GENETIC MODIFICATION</dc:title>
  <dc:creator>Ailyn G. Sungcaya</dc:creator>
  <cp:lastModifiedBy>HP</cp:lastModifiedBy>
  <cp:revision>76</cp:revision>
  <dcterms:created xsi:type="dcterms:W3CDTF">2006-08-16T00:00:00Z</dcterms:created>
  <dcterms:modified xsi:type="dcterms:W3CDTF">2019-09-06T21:12:28Z</dcterms:modified>
</cp:coreProperties>
</file>