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sldIdLst>
    <p:sldId id="256" r:id="rId2"/>
    <p:sldId id="278" r:id="rId3"/>
    <p:sldId id="290" r:id="rId4"/>
    <p:sldId id="274" r:id="rId5"/>
    <p:sldId id="291" r:id="rId6"/>
    <p:sldId id="292" r:id="rId7"/>
    <p:sldId id="300" r:id="rId8"/>
    <p:sldId id="293" r:id="rId9"/>
    <p:sldId id="294" r:id="rId10"/>
    <p:sldId id="296" r:id="rId11"/>
    <p:sldId id="297"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9" autoAdjust="0"/>
    <p:restoredTop sz="94660"/>
  </p:normalViewPr>
  <p:slideViewPr>
    <p:cSldViewPr>
      <p:cViewPr varScale="1">
        <p:scale>
          <a:sx n="65" d="100"/>
          <a:sy n="65" d="100"/>
        </p:scale>
        <p:origin x="1472"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95471589698881"/>
          <c:y val="9.4351157684433321E-2"/>
          <c:w val="0.6523262466502544"/>
          <c:h val="0.66889223792615748"/>
        </c:manualLayout>
      </c:layout>
      <c:scatterChart>
        <c:scatterStyle val="smoothMarker"/>
        <c:varyColors val="0"/>
        <c:ser>
          <c:idx val="0"/>
          <c:order val="0"/>
          <c:tx>
            <c:strRef>
              <c:f>Sheet1!$B$1</c:f>
              <c:strCache>
                <c:ptCount val="1"/>
                <c:pt idx="0">
                  <c:v>Large Chips (A)</c:v>
                </c:pt>
              </c:strCache>
            </c:strRef>
          </c:tx>
          <c:marker>
            <c:symbol val="none"/>
          </c:marker>
          <c:xVal>
            <c:numRef>
              <c:f>Sheet1!$A$2:$A$10</c:f>
              <c:numCache>
                <c:formatCode>General</c:formatCode>
                <c:ptCount val="9"/>
                <c:pt idx="0">
                  <c:v>0</c:v>
                </c:pt>
                <c:pt idx="1">
                  <c:v>1</c:v>
                </c:pt>
                <c:pt idx="2">
                  <c:v>2</c:v>
                </c:pt>
                <c:pt idx="3">
                  <c:v>3</c:v>
                </c:pt>
                <c:pt idx="4">
                  <c:v>4</c:v>
                </c:pt>
                <c:pt idx="5">
                  <c:v>5</c:v>
                </c:pt>
                <c:pt idx="6">
                  <c:v>6</c:v>
                </c:pt>
                <c:pt idx="7">
                  <c:v>7</c:v>
                </c:pt>
                <c:pt idx="8">
                  <c:v>8</c:v>
                </c:pt>
              </c:numCache>
            </c:numRef>
          </c:xVal>
          <c:yVal>
            <c:numRef>
              <c:f>Sheet1!$B$2:$B$10</c:f>
              <c:numCache>
                <c:formatCode>General</c:formatCode>
                <c:ptCount val="9"/>
                <c:pt idx="0">
                  <c:v>0</c:v>
                </c:pt>
                <c:pt idx="1">
                  <c:v>0.6</c:v>
                </c:pt>
                <c:pt idx="2">
                  <c:v>1.1000000000000001</c:v>
                </c:pt>
                <c:pt idx="3">
                  <c:v>1.4</c:v>
                </c:pt>
                <c:pt idx="4">
                  <c:v>1.7</c:v>
                </c:pt>
                <c:pt idx="5">
                  <c:v>1.9</c:v>
                </c:pt>
                <c:pt idx="6">
                  <c:v>2</c:v>
                </c:pt>
                <c:pt idx="7">
                  <c:v>2</c:v>
                </c:pt>
                <c:pt idx="8">
                  <c:v>2</c:v>
                </c:pt>
              </c:numCache>
            </c:numRef>
          </c:yVal>
          <c:smooth val="1"/>
        </c:ser>
        <c:ser>
          <c:idx val="1"/>
          <c:order val="1"/>
          <c:tx>
            <c:strRef>
              <c:f>Sheet1!$C$1</c:f>
              <c:strCache>
                <c:ptCount val="1"/>
                <c:pt idx="0">
                  <c:v>Small Chips (B)</c:v>
                </c:pt>
              </c:strCache>
            </c:strRef>
          </c:tx>
          <c:marker>
            <c:symbol val="none"/>
          </c:marker>
          <c:xVal>
            <c:numRef>
              <c:f>Sheet1!$A$2:$A$10</c:f>
              <c:numCache>
                <c:formatCode>General</c:formatCode>
                <c:ptCount val="9"/>
                <c:pt idx="0">
                  <c:v>0</c:v>
                </c:pt>
                <c:pt idx="1">
                  <c:v>1</c:v>
                </c:pt>
                <c:pt idx="2">
                  <c:v>2</c:v>
                </c:pt>
                <c:pt idx="3">
                  <c:v>3</c:v>
                </c:pt>
                <c:pt idx="4">
                  <c:v>4</c:v>
                </c:pt>
                <c:pt idx="5">
                  <c:v>5</c:v>
                </c:pt>
                <c:pt idx="6">
                  <c:v>6</c:v>
                </c:pt>
                <c:pt idx="7">
                  <c:v>7</c:v>
                </c:pt>
                <c:pt idx="8">
                  <c:v>8</c:v>
                </c:pt>
              </c:numCache>
            </c:numRef>
          </c:xVal>
          <c:yVal>
            <c:numRef>
              <c:f>Sheet1!$C$2:$C$10</c:f>
              <c:numCache>
                <c:formatCode>General</c:formatCode>
                <c:ptCount val="9"/>
                <c:pt idx="0">
                  <c:v>0</c:v>
                </c:pt>
                <c:pt idx="1">
                  <c:v>0.9</c:v>
                </c:pt>
                <c:pt idx="2">
                  <c:v>1.6</c:v>
                </c:pt>
                <c:pt idx="3">
                  <c:v>1.9</c:v>
                </c:pt>
                <c:pt idx="4">
                  <c:v>2</c:v>
                </c:pt>
                <c:pt idx="5">
                  <c:v>2</c:v>
                </c:pt>
                <c:pt idx="6">
                  <c:v>2</c:v>
                </c:pt>
                <c:pt idx="7">
                  <c:v>2</c:v>
                </c:pt>
                <c:pt idx="8">
                  <c:v>2</c:v>
                </c:pt>
              </c:numCache>
            </c:numRef>
          </c:yVal>
          <c:smooth val="1"/>
        </c:ser>
        <c:dLbls>
          <c:showLegendKey val="0"/>
          <c:showVal val="0"/>
          <c:showCatName val="0"/>
          <c:showSerName val="0"/>
          <c:showPercent val="0"/>
          <c:showBubbleSize val="0"/>
        </c:dLbls>
        <c:axId val="222335848"/>
        <c:axId val="222333104"/>
      </c:scatterChart>
      <c:valAx>
        <c:axId val="222335848"/>
        <c:scaling>
          <c:orientation val="minMax"/>
        </c:scaling>
        <c:delete val="0"/>
        <c:axPos val="b"/>
        <c:numFmt formatCode="General" sourceLinked="1"/>
        <c:majorTickMark val="out"/>
        <c:minorTickMark val="none"/>
        <c:tickLblPos val="nextTo"/>
        <c:crossAx val="222333104"/>
        <c:crosses val="autoZero"/>
        <c:crossBetween val="midCat"/>
      </c:valAx>
      <c:valAx>
        <c:axId val="222333104"/>
        <c:scaling>
          <c:orientation val="minMax"/>
        </c:scaling>
        <c:delete val="0"/>
        <c:axPos val="l"/>
        <c:majorGridlines/>
        <c:numFmt formatCode="General" sourceLinked="1"/>
        <c:majorTickMark val="out"/>
        <c:minorTickMark val="none"/>
        <c:tickLblPos val="nextTo"/>
        <c:crossAx val="222335848"/>
        <c:crosses val="autoZero"/>
        <c:crossBetween val="midCat"/>
      </c:valAx>
    </c:plotArea>
    <c:legend>
      <c:legendPos val="r"/>
      <c:layout>
        <c:manualLayout>
          <c:xMode val="edge"/>
          <c:yMode val="edge"/>
          <c:x val="0.76906860234633601"/>
          <c:y val="0.43219992186495493"/>
          <c:w val="0.23093139765366413"/>
          <c:h val="0.22719041873131104"/>
        </c:manualLayout>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0.27273</cdr:x>
      <cdr:y>0.86057</cdr:y>
    </cdr:from>
    <cdr:to>
      <cdr:x>0.64725</cdr:x>
      <cdr:y>0.93476</cdr:y>
    </cdr:to>
    <cdr:sp macro="" textlink="">
      <cdr:nvSpPr>
        <cdr:cNvPr id="2" name="TextBox 1"/>
        <cdr:cNvSpPr txBox="1"/>
      </cdr:nvSpPr>
      <cdr:spPr>
        <a:xfrm xmlns:a="http://schemas.openxmlformats.org/drawingml/2006/main">
          <a:off x="2376264" y="4176464"/>
          <a:ext cx="3263178"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2000" dirty="0" smtClean="0">
              <a:solidFill>
                <a:srgbClr val="00B0F0"/>
              </a:solidFill>
            </a:rPr>
            <a:t>Time / min</a:t>
          </a:r>
          <a:endParaRPr lang="en-GB" sz="2000" dirty="0">
            <a:solidFill>
              <a:srgbClr val="00B0F0"/>
            </a:solidFill>
          </a:endParaRPr>
        </a:p>
      </cdr:txBody>
    </cdr:sp>
  </cdr:relSizeAnchor>
  <cdr:relSizeAnchor xmlns:cdr="http://schemas.openxmlformats.org/drawingml/2006/chartDrawing">
    <cdr:from>
      <cdr:x>0.00826</cdr:x>
      <cdr:y>0.10386</cdr:y>
    </cdr:from>
    <cdr:to>
      <cdr:x>0.04959</cdr:x>
      <cdr:y>0.77625</cdr:y>
    </cdr:to>
    <cdr:sp macro="" textlink="">
      <cdr:nvSpPr>
        <cdr:cNvPr id="3" name="TextBox 1"/>
        <cdr:cNvSpPr txBox="1"/>
      </cdr:nvSpPr>
      <cdr:spPr>
        <a:xfrm xmlns:a="http://schemas.openxmlformats.org/drawingml/2006/main" rot="16200000">
          <a:off x="-1379561" y="1955625"/>
          <a:ext cx="3263178" cy="3600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2000" dirty="0" smtClean="0">
              <a:solidFill>
                <a:srgbClr val="00B0F0"/>
              </a:solidFill>
            </a:rPr>
            <a:t>Loss in mass / g</a:t>
          </a:r>
          <a:endParaRPr lang="en-GB" sz="2000" dirty="0">
            <a:solidFill>
              <a:srgbClr val="00B0F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23FD07-9F4D-41F2-ABED-F8596AA730B8}" type="datetimeFigureOut">
              <a:rPr lang="en-GB" smtClean="0"/>
              <a:t>17/10/2023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74E0EF-1851-43BD-92CB-73BF383F6DE2}" type="slidenum">
              <a:rPr lang="en-GB" smtClean="0"/>
              <a:t>‹#›</a:t>
            </a:fld>
            <a:endParaRPr lang="en-GB"/>
          </a:p>
        </p:txBody>
      </p:sp>
    </p:spTree>
    <p:extLst>
      <p:ext uri="{BB962C8B-B14F-4D97-AF65-F5344CB8AC3E}">
        <p14:creationId xmlns:p14="http://schemas.microsoft.com/office/powerpoint/2010/main" val="1116377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rgbClr val="010066"/>
                </a:solidFill>
                <a:latin typeface="Arial" charset="0"/>
              </a:defRPr>
            </a:lvl1pPr>
            <a:lvl2pPr marL="742950" indent="-285750">
              <a:defRPr sz="2400">
                <a:solidFill>
                  <a:srgbClr val="010066"/>
                </a:solidFill>
                <a:latin typeface="Arial" charset="0"/>
              </a:defRPr>
            </a:lvl2pPr>
            <a:lvl3pPr marL="1143000" indent="-228600">
              <a:defRPr sz="2400">
                <a:solidFill>
                  <a:srgbClr val="010066"/>
                </a:solidFill>
                <a:latin typeface="Arial" charset="0"/>
              </a:defRPr>
            </a:lvl3pPr>
            <a:lvl4pPr marL="1600200" indent="-228600">
              <a:defRPr sz="2400">
                <a:solidFill>
                  <a:srgbClr val="010066"/>
                </a:solidFill>
                <a:latin typeface="Arial" charset="0"/>
              </a:defRPr>
            </a:lvl4pPr>
            <a:lvl5pPr marL="2057400" indent="-228600">
              <a:defRPr sz="2400">
                <a:solidFill>
                  <a:srgbClr val="010066"/>
                </a:solidFill>
                <a:latin typeface="Arial" charset="0"/>
              </a:defRPr>
            </a:lvl5pPr>
            <a:lvl6pPr marL="2514600" indent="-228600" eaLnBrk="0" fontAlgn="base" hangingPunct="0">
              <a:spcBef>
                <a:spcPct val="50000"/>
              </a:spcBef>
              <a:spcAft>
                <a:spcPct val="0"/>
              </a:spcAft>
              <a:defRPr sz="2400">
                <a:solidFill>
                  <a:srgbClr val="010066"/>
                </a:solidFill>
                <a:latin typeface="Arial" charset="0"/>
              </a:defRPr>
            </a:lvl6pPr>
            <a:lvl7pPr marL="2971800" indent="-228600" eaLnBrk="0" fontAlgn="base" hangingPunct="0">
              <a:spcBef>
                <a:spcPct val="50000"/>
              </a:spcBef>
              <a:spcAft>
                <a:spcPct val="0"/>
              </a:spcAft>
              <a:defRPr sz="2400">
                <a:solidFill>
                  <a:srgbClr val="010066"/>
                </a:solidFill>
                <a:latin typeface="Arial" charset="0"/>
              </a:defRPr>
            </a:lvl7pPr>
            <a:lvl8pPr marL="3429000" indent="-228600" eaLnBrk="0" fontAlgn="base" hangingPunct="0">
              <a:spcBef>
                <a:spcPct val="50000"/>
              </a:spcBef>
              <a:spcAft>
                <a:spcPct val="0"/>
              </a:spcAft>
              <a:defRPr sz="2400">
                <a:solidFill>
                  <a:srgbClr val="010066"/>
                </a:solidFill>
                <a:latin typeface="Arial" charset="0"/>
              </a:defRPr>
            </a:lvl8pPr>
            <a:lvl9pPr marL="3886200" indent="-228600" eaLnBrk="0" fontAlgn="base" hangingPunct="0">
              <a:spcBef>
                <a:spcPct val="50000"/>
              </a:spcBef>
              <a:spcAft>
                <a:spcPct val="0"/>
              </a:spcAft>
              <a:defRPr sz="2400">
                <a:solidFill>
                  <a:srgbClr val="010066"/>
                </a:solidFill>
                <a:latin typeface="Arial" charset="0"/>
              </a:defRPr>
            </a:lvl9pPr>
          </a:lstStyle>
          <a:p>
            <a:fld id="{8D21E022-3331-4A79-863F-EC7ABD1681A6}" type="slidenum">
              <a:rPr lang="en-GB" sz="1200" smtClean="0">
                <a:solidFill>
                  <a:schemeClr val="tx1"/>
                </a:solidFill>
              </a:rPr>
              <a:pPr/>
              <a:t>7</a:t>
            </a:fld>
            <a:endParaRPr lang="en-GB" sz="1200" smtClean="0">
              <a:solidFill>
                <a:schemeClr val="tx1"/>
              </a:solidFill>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723725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42F41F4-6A50-4EE6-9414-43948D9734EB}" type="datetimeFigureOut">
              <a:rPr lang="en-GB" smtClean="0"/>
              <a:t>17/10/2023</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7C3732B1-3F49-4F7E-848D-2A46F365F778}"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2F41F4-6A50-4EE6-9414-43948D9734EB}"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3732B1-3F49-4F7E-848D-2A46F365F77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2F41F4-6A50-4EE6-9414-43948D9734EB}"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3732B1-3F49-4F7E-848D-2A46F365F77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2F41F4-6A50-4EE6-9414-43948D9734EB}"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3732B1-3F49-4F7E-848D-2A46F365F778}"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42F41F4-6A50-4EE6-9414-43948D9734EB}"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3732B1-3F49-4F7E-848D-2A46F365F778}"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2F41F4-6A50-4EE6-9414-43948D9734EB}"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3732B1-3F49-4F7E-848D-2A46F365F778}"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42F41F4-6A50-4EE6-9414-43948D9734EB}" type="datetimeFigureOut">
              <a:rPr lang="en-GB" smtClean="0"/>
              <a:t>17/10/2023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3732B1-3F49-4F7E-848D-2A46F365F778}"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42F41F4-6A50-4EE6-9414-43948D9734EB}" type="datetimeFigureOut">
              <a:rPr lang="en-GB" smtClean="0"/>
              <a:t>17/10/2023</a:t>
            </a:fld>
            <a:endParaRPr lang="en-GB"/>
          </a:p>
        </p:txBody>
      </p:sp>
      <p:sp>
        <p:nvSpPr>
          <p:cNvPr id="8" name="Slide Number Placeholder 7"/>
          <p:cNvSpPr>
            <a:spLocks noGrp="1"/>
          </p:cNvSpPr>
          <p:nvPr>
            <p:ph type="sldNum" sz="quarter" idx="11"/>
          </p:nvPr>
        </p:nvSpPr>
        <p:spPr/>
        <p:txBody>
          <a:bodyPr/>
          <a:lstStyle/>
          <a:p>
            <a:fld id="{7C3732B1-3F49-4F7E-848D-2A46F365F778}"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F41F4-6A50-4EE6-9414-43948D9734EB}" type="datetimeFigureOut">
              <a:rPr lang="en-GB" smtClean="0"/>
              <a:t>17/10/2023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3732B1-3F49-4F7E-848D-2A46F365F77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2F41F4-6A50-4EE6-9414-43948D9734EB}"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156448" y="6422064"/>
            <a:ext cx="762000" cy="365125"/>
          </a:xfrm>
        </p:spPr>
        <p:txBody>
          <a:bodyPr/>
          <a:lstStyle/>
          <a:p>
            <a:fld id="{7C3732B1-3F49-4F7E-848D-2A46F365F778}"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42F41F4-6A50-4EE6-9414-43948D9734EB}"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3732B1-3F49-4F7E-848D-2A46F365F778}"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42F41F4-6A50-4EE6-9414-43948D9734EB}" type="datetimeFigureOut">
              <a:rPr lang="en-GB" smtClean="0"/>
              <a:t>17/10/2023</a:t>
            </a:fld>
            <a:endParaRPr lang="en-GB"/>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GB"/>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C3732B1-3F49-4F7E-848D-2A46F365F778}"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FJtwkum_QA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27784" y="2132856"/>
            <a:ext cx="3962400" cy="2133600"/>
          </a:xfrm>
        </p:spPr>
        <p:txBody>
          <a:bodyPr>
            <a:noAutofit/>
          </a:bodyPr>
          <a:lstStyle/>
          <a:p>
            <a:r>
              <a:rPr lang="en-GB" sz="6000" dirty="0" smtClean="0">
                <a:solidFill>
                  <a:schemeClr val="accent5">
                    <a:lumMod val="50000"/>
                  </a:schemeClr>
                </a:solidFill>
                <a:latin typeface="Footlight MT Light" pitchFamily="18" charset="0"/>
              </a:rPr>
              <a:t>Factors Affecting </a:t>
            </a:r>
            <a:r>
              <a:rPr lang="en-GB" sz="6000" dirty="0">
                <a:solidFill>
                  <a:schemeClr val="accent5">
                    <a:lumMod val="50000"/>
                  </a:schemeClr>
                </a:solidFill>
                <a:latin typeface="Footlight MT Light" pitchFamily="18" charset="0"/>
              </a:rPr>
              <a:t>R</a:t>
            </a:r>
            <a:r>
              <a:rPr lang="en-GB" sz="6000" dirty="0" smtClean="0">
                <a:solidFill>
                  <a:schemeClr val="accent5">
                    <a:lumMod val="50000"/>
                  </a:schemeClr>
                </a:solidFill>
                <a:latin typeface="Footlight MT Light" pitchFamily="18" charset="0"/>
              </a:rPr>
              <a:t>ate of Reactions</a:t>
            </a:r>
            <a:endParaRPr lang="en-GB" sz="6000" dirty="0">
              <a:solidFill>
                <a:schemeClr val="accent5">
                  <a:lumMod val="50000"/>
                </a:schemeClr>
              </a:solidFill>
              <a:latin typeface="Footlight MT Light" pitchFamily="18" charset="0"/>
            </a:endParaRPr>
          </a:p>
        </p:txBody>
      </p:sp>
    </p:spTree>
    <p:extLst>
      <p:ext uri="{BB962C8B-B14F-4D97-AF65-F5344CB8AC3E}">
        <p14:creationId xmlns:p14="http://schemas.microsoft.com/office/powerpoint/2010/main" val="415403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B0F0"/>
                </a:solidFill>
              </a:rPr>
              <a:t>Interpret the Graph</a:t>
            </a:r>
            <a:endParaRPr lang="en-GB" dirty="0"/>
          </a:p>
        </p:txBody>
      </p:sp>
      <p:sp>
        <p:nvSpPr>
          <p:cNvPr id="3" name="Content Placeholder 2"/>
          <p:cNvSpPr>
            <a:spLocks noGrp="1"/>
          </p:cNvSpPr>
          <p:nvPr>
            <p:ph idx="1"/>
          </p:nvPr>
        </p:nvSpPr>
        <p:spPr>
          <a:xfrm>
            <a:off x="457200" y="1600201"/>
            <a:ext cx="7467600" cy="1684784"/>
          </a:xfrm>
        </p:spPr>
        <p:txBody>
          <a:bodyPr>
            <a:noAutofit/>
          </a:bodyPr>
          <a:lstStyle/>
          <a:p>
            <a:pPr>
              <a:buFont typeface="Wingdings" pitchFamily="2" charset="2"/>
              <a:buChar char="v"/>
            </a:pPr>
            <a:r>
              <a:rPr lang="en-GB" sz="2000" dirty="0" smtClean="0"/>
              <a:t>The reaction is fastest at the start. This is shown by the steepness of the curve over the first few minutes. Curve B is steeper than Curve A. This means that CO</a:t>
            </a:r>
            <a:r>
              <a:rPr lang="en-GB" sz="2000" baseline="-25000" dirty="0" smtClean="0"/>
              <a:t>2</a:t>
            </a:r>
            <a:r>
              <a:rPr lang="en-GB" sz="2000" dirty="0" smtClean="0"/>
              <a:t> gas is being produced faster with sample B. The sample with a smaller chips, with a greater surface area, reacts faster. Beyond this part of a graph, both reactions slow down as the reactants are used up. </a:t>
            </a:r>
            <a:endParaRPr lang="en-GB" sz="2000" dirty="0"/>
          </a:p>
        </p:txBody>
      </p:sp>
      <p:sp>
        <p:nvSpPr>
          <p:cNvPr id="4" name="TextBox 3"/>
          <p:cNvSpPr txBox="1"/>
          <p:nvPr/>
        </p:nvSpPr>
        <p:spPr>
          <a:xfrm>
            <a:off x="539552" y="4221088"/>
            <a:ext cx="7200800" cy="1908215"/>
          </a:xfrm>
          <a:prstGeom prst="rect">
            <a:avLst/>
          </a:prstGeom>
          <a:noFill/>
        </p:spPr>
        <p:txBody>
          <a:bodyPr wrap="square" rtlCol="0">
            <a:spAutoFit/>
          </a:bodyPr>
          <a:lstStyle/>
          <a:p>
            <a:pPr marL="342900" indent="-342900">
              <a:buFont typeface="Wingdings" pitchFamily="2" charset="2"/>
              <a:buChar char="v"/>
            </a:pPr>
            <a:r>
              <a:rPr lang="en-GB" sz="2000" dirty="0" smtClean="0"/>
              <a:t>The total volume of gas released is the same in both experiments. The mass of CaCO3 and the amount of acid are the same in both cases. Both curves flatten out at the same final volume. Sample B reaches the horizontal part of the curve first.</a:t>
            </a:r>
            <a:endParaRPr lang="en-GB" sz="2000" dirty="0"/>
          </a:p>
          <a:p>
            <a:endParaRPr lang="en-GB" dirty="0"/>
          </a:p>
        </p:txBody>
      </p:sp>
    </p:spTree>
    <p:extLst>
      <p:ext uri="{BB962C8B-B14F-4D97-AF65-F5344CB8AC3E}">
        <p14:creationId xmlns:p14="http://schemas.microsoft.com/office/powerpoint/2010/main" val="1554028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smtClean="0">
                <a:solidFill>
                  <a:srgbClr val="00B0F0"/>
                </a:solidFill>
              </a:rPr>
              <a:t>CONCLUSION</a:t>
            </a:r>
            <a:endParaRPr lang="en-GB" dirty="0"/>
          </a:p>
        </p:txBody>
      </p:sp>
      <p:sp>
        <p:nvSpPr>
          <p:cNvPr id="3" name="Content Placeholder 2"/>
          <p:cNvSpPr>
            <a:spLocks noGrp="1"/>
          </p:cNvSpPr>
          <p:nvPr>
            <p:ph idx="1"/>
          </p:nvPr>
        </p:nvSpPr>
        <p:spPr/>
        <p:txBody>
          <a:bodyPr/>
          <a:lstStyle/>
          <a:p>
            <a:r>
              <a:rPr lang="en-GB" dirty="0" smtClean="0"/>
              <a:t>The rate of a reaction increases when the surface area of a solid reactant is increased.</a:t>
            </a:r>
            <a:endParaRPr lang="en-GB" dirty="0"/>
          </a:p>
        </p:txBody>
      </p:sp>
    </p:spTree>
    <p:extLst>
      <p:ext uri="{BB962C8B-B14F-4D97-AF65-F5344CB8AC3E}">
        <p14:creationId xmlns:p14="http://schemas.microsoft.com/office/powerpoint/2010/main" val="3804826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Sources</a:t>
            </a:r>
            <a:endParaRPr lang="en-GB" dirty="0"/>
          </a:p>
        </p:txBody>
      </p:sp>
      <p:sp>
        <p:nvSpPr>
          <p:cNvPr id="3" name="Content Placeholder 2"/>
          <p:cNvSpPr>
            <a:spLocks noGrp="1"/>
          </p:cNvSpPr>
          <p:nvPr>
            <p:ph idx="1"/>
          </p:nvPr>
        </p:nvSpPr>
        <p:spPr/>
        <p:txBody>
          <a:bodyPr/>
          <a:lstStyle/>
          <a:p>
            <a:r>
              <a:rPr lang="en-GB" dirty="0"/>
              <a:t>Cambridge IGCSE Chemistry </a:t>
            </a:r>
            <a:r>
              <a:rPr lang="en-GB" dirty="0" smtClean="0"/>
              <a:t>Workbook </a:t>
            </a:r>
            <a:r>
              <a:rPr lang="en-GB" dirty="0"/>
              <a:t>5</a:t>
            </a:r>
            <a:r>
              <a:rPr lang="en-GB" baseline="30000" dirty="0" smtClean="0"/>
              <a:t>th</a:t>
            </a:r>
            <a:r>
              <a:rPr lang="en-GB" dirty="0" smtClean="0"/>
              <a:t> </a:t>
            </a:r>
            <a:r>
              <a:rPr lang="en-GB" dirty="0"/>
              <a:t>ed</a:t>
            </a:r>
            <a:r>
              <a:rPr lang="en-GB" dirty="0" smtClean="0"/>
              <a:t>.</a:t>
            </a:r>
          </a:p>
          <a:p>
            <a:r>
              <a:rPr lang="en-GB" dirty="0" smtClean="0"/>
              <a:t>IGCSE Chemistry Past Papers</a:t>
            </a:r>
            <a:endParaRPr lang="en-GB" dirty="0"/>
          </a:p>
          <a:p>
            <a:r>
              <a:rPr lang="en-GB" dirty="0" smtClean="0"/>
              <a:t>Images from Google</a:t>
            </a:r>
          </a:p>
          <a:p>
            <a:r>
              <a:rPr lang="en-GB" dirty="0">
                <a:hlinkClick r:id="rId2"/>
              </a:rPr>
              <a:t>https://</a:t>
            </a:r>
            <a:r>
              <a:rPr lang="en-GB" dirty="0" smtClean="0">
                <a:hlinkClick r:id="rId2"/>
              </a:rPr>
              <a:t>www.youtube.com/watch?v=FJtwkum_QAY</a:t>
            </a:r>
            <a:endParaRPr lang="en-GB" dirty="0" smtClean="0"/>
          </a:p>
          <a:p>
            <a:r>
              <a:rPr lang="en-GB" dirty="0" err="1" smtClean="0"/>
              <a:t>Boardworks</a:t>
            </a:r>
            <a:r>
              <a:rPr lang="en-GB" dirty="0" smtClean="0"/>
              <a:t> Ltd. </a:t>
            </a:r>
          </a:p>
        </p:txBody>
      </p:sp>
    </p:spTree>
    <p:extLst>
      <p:ext uri="{BB962C8B-B14F-4D97-AF65-F5344CB8AC3E}">
        <p14:creationId xmlns:p14="http://schemas.microsoft.com/office/powerpoint/2010/main" val="2104205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F0"/>
                </a:solidFill>
              </a:rPr>
              <a:t>ACTIVATION ENERGY (E</a:t>
            </a:r>
            <a:r>
              <a:rPr lang="en-GB" baseline="-25000" dirty="0" smtClean="0">
                <a:solidFill>
                  <a:srgbClr val="00B0F0"/>
                </a:solidFill>
              </a:rPr>
              <a:t>A</a:t>
            </a:r>
            <a:r>
              <a:rPr lang="en-GB" dirty="0" smtClean="0">
                <a:solidFill>
                  <a:srgbClr val="00B0F0"/>
                </a:solidFill>
              </a:rPr>
              <a:t>)</a:t>
            </a:r>
            <a:endParaRPr lang="en-GB" dirty="0">
              <a:solidFill>
                <a:srgbClr val="00B0F0"/>
              </a:solidFill>
            </a:endParaRPr>
          </a:p>
        </p:txBody>
      </p:sp>
      <p:sp>
        <p:nvSpPr>
          <p:cNvPr id="3" name="Content Placeholder 2"/>
          <p:cNvSpPr>
            <a:spLocks noGrp="1"/>
          </p:cNvSpPr>
          <p:nvPr>
            <p:ph idx="1"/>
          </p:nvPr>
        </p:nvSpPr>
        <p:spPr>
          <a:xfrm>
            <a:off x="179512" y="2420888"/>
            <a:ext cx="8445624" cy="1656184"/>
          </a:xfrm>
        </p:spPr>
        <p:txBody>
          <a:bodyPr>
            <a:noAutofit/>
          </a:bodyPr>
          <a:lstStyle/>
          <a:p>
            <a:pPr algn="ctr"/>
            <a:r>
              <a:rPr lang="en-GB" sz="3600" dirty="0" smtClean="0"/>
              <a:t>The energy required to start a chemical reaction – for a reaction to take place the colliding particles must possess at least this amount of energy</a:t>
            </a:r>
          </a:p>
          <a:p>
            <a:pPr marL="114300" indent="0">
              <a:buNone/>
            </a:pPr>
            <a:endParaRPr lang="en-GB" sz="3600" dirty="0" smtClean="0"/>
          </a:p>
          <a:p>
            <a:pPr marL="114300" indent="0">
              <a:buNone/>
            </a:pPr>
            <a:endParaRPr lang="en-GB" sz="3600" dirty="0"/>
          </a:p>
        </p:txBody>
      </p:sp>
    </p:spTree>
    <p:extLst>
      <p:ext uri="{BB962C8B-B14F-4D97-AF65-F5344CB8AC3E}">
        <p14:creationId xmlns:p14="http://schemas.microsoft.com/office/powerpoint/2010/main" val="1274685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F0"/>
                </a:solidFill>
              </a:rPr>
              <a:t>COLLISION THEORY</a:t>
            </a:r>
            <a:endParaRPr lang="en-GB" dirty="0">
              <a:solidFill>
                <a:srgbClr val="00B0F0"/>
              </a:solidFill>
            </a:endParaRPr>
          </a:p>
        </p:txBody>
      </p:sp>
      <p:sp>
        <p:nvSpPr>
          <p:cNvPr id="3" name="Content Placeholder 2"/>
          <p:cNvSpPr>
            <a:spLocks noGrp="1"/>
          </p:cNvSpPr>
          <p:nvPr>
            <p:ph idx="1"/>
          </p:nvPr>
        </p:nvSpPr>
        <p:spPr>
          <a:xfrm>
            <a:off x="251520" y="1844824"/>
            <a:ext cx="8445624" cy="1656184"/>
          </a:xfrm>
        </p:spPr>
        <p:txBody>
          <a:bodyPr>
            <a:noAutofit/>
          </a:bodyPr>
          <a:lstStyle/>
          <a:p>
            <a:pPr algn="ctr"/>
            <a:r>
              <a:rPr lang="en-GB" sz="3600" dirty="0"/>
              <a:t>A theory which states that a chemical reaction takes place when particles of the reactants collide with sufficient energy to initiate the reaction. The more </a:t>
            </a:r>
            <a:r>
              <a:rPr lang="en-GB" sz="3600" b="1" dirty="0"/>
              <a:t>often/frequent</a:t>
            </a:r>
            <a:r>
              <a:rPr lang="en-GB" sz="3600" dirty="0"/>
              <a:t> they collide, the more chance the particles have of reacting. </a:t>
            </a:r>
            <a:endParaRPr lang="en-GB" sz="3600" dirty="0" smtClean="0"/>
          </a:p>
          <a:p>
            <a:pPr marL="114300" indent="0">
              <a:buNone/>
            </a:pPr>
            <a:endParaRPr lang="en-GB" sz="3600" dirty="0"/>
          </a:p>
        </p:txBody>
      </p:sp>
    </p:spTree>
    <p:extLst>
      <p:ext uri="{BB962C8B-B14F-4D97-AF65-F5344CB8AC3E}">
        <p14:creationId xmlns:p14="http://schemas.microsoft.com/office/powerpoint/2010/main" val="1551083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solidFill>
                  <a:srgbClr val="00B0F0"/>
                </a:solidFill>
              </a:rPr>
              <a:t>What is  reaction rate?</a:t>
            </a:r>
            <a:endParaRPr lang="en-GB" sz="6000" dirty="0">
              <a:solidFill>
                <a:srgbClr val="00B0F0"/>
              </a:solidFill>
            </a:endParaRPr>
          </a:p>
        </p:txBody>
      </p:sp>
      <p:sp>
        <p:nvSpPr>
          <p:cNvPr id="3" name="Content Placeholder 2"/>
          <p:cNvSpPr>
            <a:spLocks noGrp="1"/>
          </p:cNvSpPr>
          <p:nvPr>
            <p:ph idx="1"/>
          </p:nvPr>
        </p:nvSpPr>
        <p:spPr>
          <a:xfrm>
            <a:off x="827584" y="1700808"/>
            <a:ext cx="7488832" cy="3024336"/>
          </a:xfrm>
        </p:spPr>
        <p:txBody>
          <a:bodyPr>
            <a:normAutofit/>
          </a:bodyPr>
          <a:lstStyle/>
          <a:p>
            <a:r>
              <a:rPr lang="en-GB" sz="4400" dirty="0" smtClean="0"/>
              <a:t>A measure of how fast a reaction takes place</a:t>
            </a:r>
            <a:endParaRPr lang="en-GB" sz="4400" b="1" dirty="0" smtClean="0">
              <a:solidFill>
                <a:schemeClr val="accent5">
                  <a:lumMod val="75000"/>
                </a:schemeClr>
              </a:solidFill>
            </a:endParaRPr>
          </a:p>
          <a:p>
            <a:pPr marL="0" indent="0">
              <a:buNone/>
            </a:pPr>
            <a:endParaRPr lang="en-GB" sz="4400" dirty="0">
              <a:solidFill>
                <a:schemeClr val="accent5">
                  <a:lumMod val="75000"/>
                </a:schemeClr>
              </a:solidFill>
            </a:endParaRPr>
          </a:p>
        </p:txBody>
      </p:sp>
    </p:spTree>
    <p:extLst>
      <p:ext uri="{BB962C8B-B14F-4D97-AF65-F5344CB8AC3E}">
        <p14:creationId xmlns:p14="http://schemas.microsoft.com/office/powerpoint/2010/main" val="186790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800" dirty="0">
                <a:solidFill>
                  <a:srgbClr val="00B0F0"/>
                </a:solidFill>
                <a:latin typeface="Felix Titling" pitchFamily="82" charset="0"/>
              </a:rPr>
              <a:t>Factors Affecting Rate of Reactions</a:t>
            </a:r>
            <a:endParaRPr lang="en-GB" dirty="0">
              <a:solidFill>
                <a:srgbClr val="00B0F0"/>
              </a:solidFill>
              <a:latin typeface="Felix Titling" pitchFamily="82" charset="0"/>
            </a:endParaRPr>
          </a:p>
        </p:txBody>
      </p:sp>
      <p:sp>
        <p:nvSpPr>
          <p:cNvPr id="3" name="Content Placeholder 2"/>
          <p:cNvSpPr>
            <a:spLocks noGrp="1"/>
          </p:cNvSpPr>
          <p:nvPr>
            <p:ph idx="1"/>
          </p:nvPr>
        </p:nvSpPr>
        <p:spPr>
          <a:xfrm>
            <a:off x="467544" y="1700808"/>
            <a:ext cx="7467600" cy="4525963"/>
          </a:xfrm>
        </p:spPr>
        <p:txBody>
          <a:bodyPr>
            <a:normAutofit fontScale="92500" lnSpcReduction="10000"/>
          </a:bodyPr>
          <a:lstStyle/>
          <a:p>
            <a:r>
              <a:rPr lang="en-GB" dirty="0" smtClean="0"/>
              <a:t>The surface area of any solid reactants</a:t>
            </a:r>
          </a:p>
          <a:p>
            <a:endParaRPr lang="en-GB" dirty="0" smtClean="0"/>
          </a:p>
          <a:p>
            <a:r>
              <a:rPr lang="en-GB" dirty="0" smtClean="0"/>
              <a:t>The concentration of the </a:t>
            </a:r>
            <a:r>
              <a:rPr lang="en-GB" dirty="0" smtClean="0"/>
              <a:t>reacting solutions</a:t>
            </a:r>
            <a:endParaRPr lang="en-GB" dirty="0" smtClean="0"/>
          </a:p>
          <a:p>
            <a:endParaRPr lang="en-GB" dirty="0" smtClean="0"/>
          </a:p>
          <a:p>
            <a:r>
              <a:rPr lang="en-GB" dirty="0" smtClean="0"/>
              <a:t>The pressure </a:t>
            </a:r>
            <a:r>
              <a:rPr lang="en-GB" dirty="0" smtClean="0"/>
              <a:t>of reacting gases</a:t>
            </a:r>
            <a:endParaRPr lang="en-GB" dirty="0" smtClean="0"/>
          </a:p>
          <a:p>
            <a:pPr marL="36576" indent="0">
              <a:buNone/>
            </a:pPr>
            <a:endParaRPr lang="en-GB" dirty="0"/>
          </a:p>
          <a:p>
            <a:r>
              <a:rPr lang="en-GB" dirty="0" smtClean="0"/>
              <a:t>The temperature at which the reaction is carried </a:t>
            </a:r>
            <a:r>
              <a:rPr lang="en-GB" dirty="0" smtClean="0"/>
              <a:t>out</a:t>
            </a:r>
          </a:p>
          <a:p>
            <a:r>
              <a:rPr lang="en-GB" dirty="0" smtClean="0"/>
              <a:t>Presence of catalyst</a:t>
            </a:r>
            <a:endParaRPr lang="en-GB" dirty="0" smtClean="0"/>
          </a:p>
          <a:p>
            <a:pPr marL="36576" indent="0">
              <a:buNone/>
            </a:pPr>
            <a:endParaRPr lang="en-GB" dirty="0" smtClean="0"/>
          </a:p>
          <a:p>
            <a:pPr marL="36576" indent="0">
              <a:buNone/>
            </a:pPr>
            <a:endParaRPr lang="en-GB" dirty="0"/>
          </a:p>
          <a:p>
            <a:endParaRPr lang="en-GB" dirty="0"/>
          </a:p>
        </p:txBody>
      </p:sp>
    </p:spTree>
    <p:extLst>
      <p:ext uri="{BB962C8B-B14F-4D97-AF65-F5344CB8AC3E}">
        <p14:creationId xmlns:p14="http://schemas.microsoft.com/office/powerpoint/2010/main" val="3779858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283" y="476672"/>
            <a:ext cx="7467600" cy="1143000"/>
          </a:xfrm>
        </p:spPr>
        <p:txBody>
          <a:bodyPr>
            <a:normAutofit fontScale="90000"/>
          </a:bodyPr>
          <a:lstStyle/>
          <a:p>
            <a:r>
              <a:rPr lang="en-GB" sz="4900" dirty="0" smtClean="0">
                <a:solidFill>
                  <a:srgbClr val="00B0F0"/>
                </a:solidFill>
              </a:rPr>
              <a:t>Influences of the surface </a:t>
            </a:r>
            <a:r>
              <a:rPr lang="en-GB" sz="4900" dirty="0">
                <a:solidFill>
                  <a:srgbClr val="00B0F0"/>
                </a:solidFill>
              </a:rPr>
              <a:t>area of any solid reactants</a:t>
            </a:r>
            <a:r>
              <a:rPr lang="en-GB" dirty="0"/>
              <a:t/>
            </a:r>
            <a:br>
              <a:rPr lang="en-GB" dirty="0"/>
            </a:br>
            <a:endParaRPr lang="en-GB"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79912" y="2564904"/>
            <a:ext cx="5112568" cy="3958117"/>
          </a:xfrm>
        </p:spPr>
      </p:pic>
      <p:sp>
        <p:nvSpPr>
          <p:cNvPr id="7" name="TextBox 6"/>
          <p:cNvSpPr txBox="1"/>
          <p:nvPr/>
        </p:nvSpPr>
        <p:spPr>
          <a:xfrm>
            <a:off x="323528" y="1484784"/>
            <a:ext cx="8712968" cy="707886"/>
          </a:xfrm>
          <a:prstGeom prst="rect">
            <a:avLst/>
          </a:prstGeom>
          <a:noFill/>
        </p:spPr>
        <p:txBody>
          <a:bodyPr wrap="square" rtlCol="0">
            <a:spAutoFit/>
          </a:bodyPr>
          <a:lstStyle/>
          <a:p>
            <a:r>
              <a:rPr lang="en-GB" sz="2000" dirty="0"/>
              <a:t>c</a:t>
            </a:r>
            <a:r>
              <a:rPr lang="en-GB" sz="2000" dirty="0" smtClean="0"/>
              <a:t>alcium carbonate + hydrochloric acid		calcium chloride + water + 						         carbon dioxide</a:t>
            </a:r>
            <a:endParaRPr lang="en-GB" sz="2000" dirty="0"/>
          </a:p>
        </p:txBody>
      </p:sp>
      <p:cxnSp>
        <p:nvCxnSpPr>
          <p:cNvPr id="9" name="Straight Arrow Connector 8"/>
          <p:cNvCxnSpPr/>
          <p:nvPr/>
        </p:nvCxnSpPr>
        <p:spPr>
          <a:xfrm>
            <a:off x="5076056" y="1682544"/>
            <a:ext cx="43204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31584" y="2010326"/>
            <a:ext cx="7992888" cy="677108"/>
          </a:xfrm>
          <a:prstGeom prst="rect">
            <a:avLst/>
          </a:prstGeom>
          <a:noFill/>
        </p:spPr>
        <p:txBody>
          <a:bodyPr wrap="square" rtlCol="0">
            <a:spAutoFit/>
          </a:bodyPr>
          <a:lstStyle/>
          <a:p>
            <a:r>
              <a:rPr lang="en-GB" sz="2000" dirty="0" smtClean="0"/>
              <a:t>CaCO</a:t>
            </a:r>
            <a:r>
              <a:rPr lang="en-GB" sz="2000" baseline="-25000" dirty="0" smtClean="0"/>
              <a:t>3(s) </a:t>
            </a:r>
            <a:r>
              <a:rPr lang="en-GB" sz="2000" dirty="0" smtClean="0"/>
              <a:t>+ 2HCl</a:t>
            </a:r>
            <a:r>
              <a:rPr lang="en-GB" sz="2000" baseline="-25000" dirty="0" smtClean="0"/>
              <a:t>(</a:t>
            </a:r>
            <a:r>
              <a:rPr lang="en-GB" sz="2000" baseline="-25000" dirty="0" err="1" smtClean="0"/>
              <a:t>aq</a:t>
            </a:r>
            <a:r>
              <a:rPr lang="en-GB" sz="2000" baseline="-25000" dirty="0" smtClean="0"/>
              <a:t>)</a:t>
            </a:r>
            <a:r>
              <a:rPr lang="en-GB" sz="2000" dirty="0" smtClean="0"/>
              <a:t>		CaCl</a:t>
            </a:r>
            <a:r>
              <a:rPr lang="en-GB" sz="2000" baseline="-25000" dirty="0" smtClean="0"/>
              <a:t>2(</a:t>
            </a:r>
            <a:r>
              <a:rPr lang="en-GB" sz="2000" baseline="-25000" dirty="0" err="1" smtClean="0"/>
              <a:t>aq</a:t>
            </a:r>
            <a:r>
              <a:rPr lang="en-GB" sz="2000" baseline="-25000" dirty="0" smtClean="0"/>
              <a:t>) </a:t>
            </a:r>
            <a:r>
              <a:rPr lang="en-GB" sz="2000" dirty="0" smtClean="0"/>
              <a:t>+ H2O</a:t>
            </a:r>
            <a:r>
              <a:rPr lang="en-GB" sz="2000" baseline="-25000" dirty="0" smtClean="0"/>
              <a:t>(l) </a:t>
            </a:r>
            <a:r>
              <a:rPr lang="en-GB" sz="2000" dirty="0" smtClean="0"/>
              <a:t>+CO</a:t>
            </a:r>
            <a:r>
              <a:rPr lang="en-GB" sz="2000" baseline="-25000" dirty="0" smtClean="0"/>
              <a:t>2(g)</a:t>
            </a:r>
            <a:r>
              <a:rPr lang="en-GB" sz="2000" dirty="0" smtClean="0"/>
              <a:t>	</a:t>
            </a:r>
            <a:r>
              <a:rPr lang="en-GB" dirty="0" smtClean="0"/>
              <a:t>				</a:t>
            </a:r>
            <a:endParaRPr lang="en-GB" dirty="0"/>
          </a:p>
        </p:txBody>
      </p:sp>
      <p:cxnSp>
        <p:nvCxnSpPr>
          <p:cNvPr id="12" name="Straight Arrow Connector 11"/>
          <p:cNvCxnSpPr/>
          <p:nvPr/>
        </p:nvCxnSpPr>
        <p:spPr>
          <a:xfrm>
            <a:off x="3203848" y="2166563"/>
            <a:ext cx="72008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14960" y="2368288"/>
            <a:ext cx="3384376" cy="4678204"/>
          </a:xfrm>
          <a:prstGeom prst="rect">
            <a:avLst/>
          </a:prstGeom>
          <a:noFill/>
        </p:spPr>
        <p:txBody>
          <a:bodyPr wrap="square" rtlCol="0">
            <a:spAutoFit/>
          </a:bodyPr>
          <a:lstStyle/>
          <a:p>
            <a:r>
              <a:rPr lang="en-GB" sz="2000" dirty="0" smtClean="0"/>
              <a:t>The experiment is carried out twice.</a:t>
            </a:r>
          </a:p>
          <a:p>
            <a:r>
              <a:rPr lang="en-GB" sz="2000" dirty="0" smtClean="0">
                <a:solidFill>
                  <a:srgbClr val="00B0F0"/>
                </a:solidFill>
              </a:rPr>
              <a:t>Independent Variable: </a:t>
            </a:r>
          </a:p>
          <a:p>
            <a:r>
              <a:rPr lang="en-GB" sz="2000" dirty="0" smtClean="0">
                <a:solidFill>
                  <a:srgbClr val="00B0F0"/>
                </a:solidFill>
              </a:rPr>
              <a:t>- </a:t>
            </a:r>
            <a:r>
              <a:rPr lang="en-GB" sz="2000" dirty="0" smtClean="0"/>
              <a:t>surface area (small and large chips)</a:t>
            </a:r>
          </a:p>
          <a:p>
            <a:r>
              <a:rPr lang="en-GB" sz="2000" dirty="0" smtClean="0">
                <a:solidFill>
                  <a:srgbClr val="00B0F0"/>
                </a:solidFill>
              </a:rPr>
              <a:t>Controlled Variable:</a:t>
            </a:r>
          </a:p>
          <a:p>
            <a:pPr marL="285750" indent="-285750">
              <a:buFontTx/>
              <a:buChar char="-"/>
            </a:pPr>
            <a:r>
              <a:rPr lang="en-GB" sz="2000" dirty="0" smtClean="0"/>
              <a:t>Same </a:t>
            </a:r>
            <a:r>
              <a:rPr lang="en-GB" sz="2000" dirty="0"/>
              <a:t>m</a:t>
            </a:r>
            <a:r>
              <a:rPr lang="en-GB" sz="2000" dirty="0" smtClean="0"/>
              <a:t>ass of marble chips</a:t>
            </a:r>
            <a:r>
              <a:rPr lang="en-GB" sz="2000" baseline="-25000" dirty="0" smtClean="0"/>
              <a:t> </a:t>
            </a:r>
          </a:p>
          <a:p>
            <a:pPr marL="285750" indent="-285750">
              <a:buFontTx/>
              <a:buChar char="-"/>
            </a:pPr>
            <a:r>
              <a:rPr lang="en-GB" sz="2000" dirty="0" smtClean="0"/>
              <a:t>Same volume of </a:t>
            </a:r>
            <a:r>
              <a:rPr lang="en-GB" sz="2000" dirty="0" err="1" smtClean="0"/>
              <a:t>HCl</a:t>
            </a:r>
            <a:endParaRPr lang="en-GB" sz="2000" dirty="0" smtClean="0"/>
          </a:p>
          <a:p>
            <a:pPr marL="285750" indent="-285750">
              <a:buFontTx/>
              <a:buChar char="-"/>
            </a:pPr>
            <a:r>
              <a:rPr lang="en-GB" sz="2000" dirty="0" smtClean="0"/>
              <a:t>Same concentration of </a:t>
            </a:r>
            <a:r>
              <a:rPr lang="en-GB" sz="2000" dirty="0" err="1" smtClean="0"/>
              <a:t>HCl</a:t>
            </a:r>
            <a:endParaRPr lang="en-GB" sz="2000" dirty="0" smtClean="0"/>
          </a:p>
          <a:p>
            <a:r>
              <a:rPr lang="en-GB" sz="2000" dirty="0" smtClean="0">
                <a:solidFill>
                  <a:srgbClr val="00B0F0"/>
                </a:solidFill>
              </a:rPr>
              <a:t>Dependent Variable:</a:t>
            </a:r>
          </a:p>
          <a:p>
            <a:r>
              <a:rPr lang="en-GB" sz="2000" dirty="0" smtClean="0"/>
              <a:t>- Loss in mass as CO</a:t>
            </a:r>
            <a:r>
              <a:rPr lang="en-GB" sz="2000" baseline="-25000" dirty="0" smtClean="0"/>
              <a:t>2</a:t>
            </a:r>
            <a:r>
              <a:rPr lang="en-GB" sz="2000" dirty="0" smtClean="0"/>
              <a:t> gas escape </a:t>
            </a:r>
          </a:p>
          <a:p>
            <a:pPr marL="285750" indent="-285750">
              <a:buFontTx/>
              <a:buChar char="-"/>
            </a:pPr>
            <a:endParaRPr lang="en-GB" dirty="0"/>
          </a:p>
        </p:txBody>
      </p:sp>
    </p:spTree>
    <p:extLst>
      <p:ext uri="{BB962C8B-B14F-4D97-AF65-F5344CB8AC3E}">
        <p14:creationId xmlns:p14="http://schemas.microsoft.com/office/powerpoint/2010/main" val="340311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5"/>
          <p:cNvSpPr>
            <a:spLocks noGrp="1" noChangeArrowheads="1"/>
          </p:cNvSpPr>
          <p:nvPr>
            <p:ph type="title"/>
          </p:nvPr>
        </p:nvSpPr>
        <p:spPr>
          <a:xfrm>
            <a:off x="291593" y="102014"/>
            <a:ext cx="7467600" cy="1143000"/>
          </a:xfrm>
        </p:spPr>
        <p:txBody>
          <a:bodyPr>
            <a:normAutofit fontScale="90000"/>
          </a:bodyPr>
          <a:lstStyle/>
          <a:p>
            <a:pPr algn="ctr" eaLnBrk="1" hangingPunct="1"/>
            <a:r>
              <a:rPr lang="en-GB" dirty="0" smtClean="0">
                <a:solidFill>
                  <a:srgbClr val="00B0F0"/>
                </a:solidFill>
              </a:rPr>
              <a:t>      Calcium carbonate and hydrochloric acid</a:t>
            </a:r>
          </a:p>
        </p:txBody>
      </p:sp>
      <p:sp>
        <p:nvSpPr>
          <p:cNvPr id="51203" name="Text Box 26"/>
          <p:cNvSpPr txBox="1">
            <a:spLocks noChangeArrowheads="1"/>
          </p:cNvSpPr>
          <p:nvPr/>
        </p:nvSpPr>
        <p:spPr bwMode="auto">
          <a:xfrm>
            <a:off x="312177" y="1189314"/>
            <a:ext cx="857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10066"/>
                </a:solidFill>
                <a:latin typeface="Arial" charset="0"/>
              </a:defRPr>
            </a:lvl1pPr>
            <a:lvl2pPr marL="742950" indent="-285750">
              <a:defRPr sz="2400">
                <a:solidFill>
                  <a:srgbClr val="010066"/>
                </a:solidFill>
                <a:latin typeface="Arial" charset="0"/>
              </a:defRPr>
            </a:lvl2pPr>
            <a:lvl3pPr marL="1143000" indent="-228600">
              <a:defRPr sz="2400">
                <a:solidFill>
                  <a:srgbClr val="010066"/>
                </a:solidFill>
                <a:latin typeface="Arial" charset="0"/>
              </a:defRPr>
            </a:lvl3pPr>
            <a:lvl4pPr marL="1600200" indent="-228600">
              <a:defRPr sz="2400">
                <a:solidFill>
                  <a:srgbClr val="010066"/>
                </a:solidFill>
                <a:latin typeface="Arial" charset="0"/>
              </a:defRPr>
            </a:lvl4pPr>
            <a:lvl5pPr marL="2057400" indent="-228600">
              <a:defRPr sz="2400">
                <a:solidFill>
                  <a:srgbClr val="010066"/>
                </a:solidFill>
                <a:latin typeface="Arial" charset="0"/>
              </a:defRPr>
            </a:lvl5pPr>
            <a:lvl6pPr marL="2514600" indent="-228600" eaLnBrk="0" fontAlgn="base" hangingPunct="0">
              <a:spcBef>
                <a:spcPct val="50000"/>
              </a:spcBef>
              <a:spcAft>
                <a:spcPct val="0"/>
              </a:spcAft>
              <a:defRPr sz="2400">
                <a:solidFill>
                  <a:srgbClr val="010066"/>
                </a:solidFill>
                <a:latin typeface="Arial" charset="0"/>
              </a:defRPr>
            </a:lvl6pPr>
            <a:lvl7pPr marL="2971800" indent="-228600" eaLnBrk="0" fontAlgn="base" hangingPunct="0">
              <a:spcBef>
                <a:spcPct val="50000"/>
              </a:spcBef>
              <a:spcAft>
                <a:spcPct val="0"/>
              </a:spcAft>
              <a:defRPr sz="2400">
                <a:solidFill>
                  <a:srgbClr val="010066"/>
                </a:solidFill>
                <a:latin typeface="Arial" charset="0"/>
              </a:defRPr>
            </a:lvl7pPr>
            <a:lvl8pPr marL="3429000" indent="-228600" eaLnBrk="0" fontAlgn="base" hangingPunct="0">
              <a:spcBef>
                <a:spcPct val="50000"/>
              </a:spcBef>
              <a:spcAft>
                <a:spcPct val="0"/>
              </a:spcAft>
              <a:defRPr sz="2400">
                <a:solidFill>
                  <a:srgbClr val="010066"/>
                </a:solidFill>
                <a:latin typeface="Arial" charset="0"/>
              </a:defRPr>
            </a:lvl8pPr>
            <a:lvl9pPr marL="3886200" indent="-228600" eaLnBrk="0" fontAlgn="base" hangingPunct="0">
              <a:spcBef>
                <a:spcPct val="50000"/>
              </a:spcBef>
              <a:spcAft>
                <a:spcPct val="0"/>
              </a:spcAft>
              <a:defRPr sz="2400">
                <a:solidFill>
                  <a:srgbClr val="010066"/>
                </a:solidFill>
                <a:latin typeface="Arial" charset="0"/>
              </a:defRPr>
            </a:lvl9pPr>
          </a:lstStyle>
          <a:p>
            <a:pPr>
              <a:spcBef>
                <a:spcPct val="0"/>
              </a:spcBef>
            </a:pPr>
            <a:r>
              <a:rPr lang="en-GB" dirty="0">
                <a:solidFill>
                  <a:srgbClr val="00B0F0"/>
                </a:solidFill>
              </a:rPr>
              <a:t>To run the experiment investigating the effect of surface area on the rate of reaction:</a:t>
            </a:r>
            <a:endParaRPr lang="en-US" dirty="0">
              <a:solidFill>
                <a:srgbClr val="00B0F0"/>
              </a:solidFill>
            </a:endParaRPr>
          </a:p>
        </p:txBody>
      </p:sp>
      <p:sp>
        <p:nvSpPr>
          <p:cNvPr id="310300" name="Text Box 28"/>
          <p:cNvSpPr txBox="1">
            <a:spLocks noChangeArrowheads="1"/>
          </p:cNvSpPr>
          <p:nvPr/>
        </p:nvSpPr>
        <p:spPr bwMode="auto">
          <a:xfrm>
            <a:off x="312177" y="2020311"/>
            <a:ext cx="79279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a:defRPr sz="2400">
                <a:solidFill>
                  <a:srgbClr val="010066"/>
                </a:solidFill>
                <a:latin typeface="Arial" charset="0"/>
              </a:defRPr>
            </a:lvl1pPr>
            <a:lvl2pPr marL="742950" indent="-285750">
              <a:defRPr sz="2400">
                <a:solidFill>
                  <a:srgbClr val="010066"/>
                </a:solidFill>
                <a:latin typeface="Arial" charset="0"/>
              </a:defRPr>
            </a:lvl2pPr>
            <a:lvl3pPr marL="1143000" indent="-228600">
              <a:defRPr sz="2400">
                <a:solidFill>
                  <a:srgbClr val="010066"/>
                </a:solidFill>
                <a:latin typeface="Arial" charset="0"/>
              </a:defRPr>
            </a:lvl3pPr>
            <a:lvl4pPr marL="1600200" indent="-228600">
              <a:defRPr sz="2400">
                <a:solidFill>
                  <a:srgbClr val="010066"/>
                </a:solidFill>
                <a:latin typeface="Arial" charset="0"/>
              </a:defRPr>
            </a:lvl4pPr>
            <a:lvl5pPr marL="2057400" indent="-228600">
              <a:defRPr sz="2400">
                <a:solidFill>
                  <a:srgbClr val="010066"/>
                </a:solidFill>
                <a:latin typeface="Arial" charset="0"/>
              </a:defRPr>
            </a:lvl5pPr>
            <a:lvl6pPr marL="2514600" indent="-228600" eaLnBrk="0" fontAlgn="base" hangingPunct="0">
              <a:spcBef>
                <a:spcPct val="50000"/>
              </a:spcBef>
              <a:spcAft>
                <a:spcPct val="0"/>
              </a:spcAft>
              <a:defRPr sz="2400">
                <a:solidFill>
                  <a:srgbClr val="010066"/>
                </a:solidFill>
                <a:latin typeface="Arial" charset="0"/>
              </a:defRPr>
            </a:lvl6pPr>
            <a:lvl7pPr marL="2971800" indent="-228600" eaLnBrk="0" fontAlgn="base" hangingPunct="0">
              <a:spcBef>
                <a:spcPct val="50000"/>
              </a:spcBef>
              <a:spcAft>
                <a:spcPct val="0"/>
              </a:spcAft>
              <a:defRPr sz="2400">
                <a:solidFill>
                  <a:srgbClr val="010066"/>
                </a:solidFill>
                <a:latin typeface="Arial" charset="0"/>
              </a:defRPr>
            </a:lvl7pPr>
            <a:lvl8pPr marL="3429000" indent="-228600" eaLnBrk="0" fontAlgn="base" hangingPunct="0">
              <a:spcBef>
                <a:spcPct val="50000"/>
              </a:spcBef>
              <a:spcAft>
                <a:spcPct val="0"/>
              </a:spcAft>
              <a:defRPr sz="2400">
                <a:solidFill>
                  <a:srgbClr val="010066"/>
                </a:solidFill>
                <a:latin typeface="Arial" charset="0"/>
              </a:defRPr>
            </a:lvl8pPr>
            <a:lvl9pPr marL="3886200" indent="-228600" eaLnBrk="0" fontAlgn="base" hangingPunct="0">
              <a:spcBef>
                <a:spcPct val="50000"/>
              </a:spcBef>
              <a:spcAft>
                <a:spcPct val="0"/>
              </a:spcAft>
              <a:defRPr sz="2400">
                <a:solidFill>
                  <a:srgbClr val="010066"/>
                </a:solidFill>
                <a:latin typeface="Arial" charset="0"/>
              </a:defRPr>
            </a:lvl9pPr>
          </a:lstStyle>
          <a:p>
            <a:pPr>
              <a:spcBef>
                <a:spcPct val="0"/>
              </a:spcBef>
            </a:pPr>
            <a:r>
              <a:rPr lang="en-GB" b="1" dirty="0">
                <a:solidFill>
                  <a:srgbClr val="00B0F0"/>
                </a:solidFill>
              </a:rPr>
              <a:t>1.	</a:t>
            </a:r>
            <a:r>
              <a:rPr lang="en-GB" dirty="0">
                <a:solidFill>
                  <a:srgbClr val="00B0F0"/>
                </a:solidFill>
              </a:rPr>
              <a:t>Measure out a fixed volume of hydrochloric acid into a conical flask and place the flask on weighing scales.</a:t>
            </a:r>
            <a:endParaRPr lang="en-US" dirty="0">
              <a:solidFill>
                <a:srgbClr val="00B0F0"/>
              </a:solidFill>
            </a:endParaRPr>
          </a:p>
        </p:txBody>
      </p:sp>
      <p:sp>
        <p:nvSpPr>
          <p:cNvPr id="310301" name="Text Box 29"/>
          <p:cNvSpPr txBox="1">
            <a:spLocks noChangeArrowheads="1"/>
          </p:cNvSpPr>
          <p:nvPr/>
        </p:nvSpPr>
        <p:spPr bwMode="auto">
          <a:xfrm>
            <a:off x="312177" y="2852161"/>
            <a:ext cx="85502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a:defRPr sz="2400">
                <a:solidFill>
                  <a:srgbClr val="010066"/>
                </a:solidFill>
                <a:latin typeface="Arial" charset="0"/>
              </a:defRPr>
            </a:lvl1pPr>
            <a:lvl2pPr marL="742950" indent="-285750">
              <a:defRPr sz="2400">
                <a:solidFill>
                  <a:srgbClr val="010066"/>
                </a:solidFill>
                <a:latin typeface="Arial" charset="0"/>
              </a:defRPr>
            </a:lvl2pPr>
            <a:lvl3pPr marL="1143000" indent="-228600">
              <a:defRPr sz="2400">
                <a:solidFill>
                  <a:srgbClr val="010066"/>
                </a:solidFill>
                <a:latin typeface="Arial" charset="0"/>
              </a:defRPr>
            </a:lvl3pPr>
            <a:lvl4pPr marL="1600200" indent="-228600">
              <a:defRPr sz="2400">
                <a:solidFill>
                  <a:srgbClr val="010066"/>
                </a:solidFill>
                <a:latin typeface="Arial" charset="0"/>
              </a:defRPr>
            </a:lvl4pPr>
            <a:lvl5pPr marL="2057400" indent="-228600">
              <a:defRPr sz="2400">
                <a:solidFill>
                  <a:srgbClr val="010066"/>
                </a:solidFill>
                <a:latin typeface="Arial" charset="0"/>
              </a:defRPr>
            </a:lvl5pPr>
            <a:lvl6pPr marL="2514600" indent="-228600" eaLnBrk="0" fontAlgn="base" hangingPunct="0">
              <a:spcBef>
                <a:spcPct val="50000"/>
              </a:spcBef>
              <a:spcAft>
                <a:spcPct val="0"/>
              </a:spcAft>
              <a:defRPr sz="2400">
                <a:solidFill>
                  <a:srgbClr val="010066"/>
                </a:solidFill>
                <a:latin typeface="Arial" charset="0"/>
              </a:defRPr>
            </a:lvl6pPr>
            <a:lvl7pPr marL="2971800" indent="-228600" eaLnBrk="0" fontAlgn="base" hangingPunct="0">
              <a:spcBef>
                <a:spcPct val="50000"/>
              </a:spcBef>
              <a:spcAft>
                <a:spcPct val="0"/>
              </a:spcAft>
              <a:defRPr sz="2400">
                <a:solidFill>
                  <a:srgbClr val="010066"/>
                </a:solidFill>
                <a:latin typeface="Arial" charset="0"/>
              </a:defRPr>
            </a:lvl7pPr>
            <a:lvl8pPr marL="3429000" indent="-228600" eaLnBrk="0" fontAlgn="base" hangingPunct="0">
              <a:spcBef>
                <a:spcPct val="50000"/>
              </a:spcBef>
              <a:spcAft>
                <a:spcPct val="0"/>
              </a:spcAft>
              <a:defRPr sz="2400">
                <a:solidFill>
                  <a:srgbClr val="010066"/>
                </a:solidFill>
                <a:latin typeface="Arial" charset="0"/>
              </a:defRPr>
            </a:lvl8pPr>
            <a:lvl9pPr marL="3886200" indent="-228600" eaLnBrk="0" fontAlgn="base" hangingPunct="0">
              <a:spcBef>
                <a:spcPct val="50000"/>
              </a:spcBef>
              <a:spcAft>
                <a:spcPct val="0"/>
              </a:spcAft>
              <a:defRPr sz="2400">
                <a:solidFill>
                  <a:srgbClr val="010066"/>
                </a:solidFill>
                <a:latin typeface="Arial" charset="0"/>
              </a:defRPr>
            </a:lvl9pPr>
          </a:lstStyle>
          <a:p>
            <a:pPr>
              <a:spcBef>
                <a:spcPct val="0"/>
              </a:spcBef>
            </a:pPr>
            <a:r>
              <a:rPr lang="en-GB" b="1" dirty="0">
                <a:solidFill>
                  <a:srgbClr val="00B0F0"/>
                </a:solidFill>
              </a:rPr>
              <a:t>2.	</a:t>
            </a:r>
            <a:r>
              <a:rPr lang="en-GB" dirty="0">
                <a:solidFill>
                  <a:srgbClr val="00B0F0"/>
                </a:solidFill>
              </a:rPr>
              <a:t>Add a fixed mass of calcium carbonate chips to the flask, and place a cotton wool plug in the neck. This stops the liquid from spitting while allowing the CO</a:t>
            </a:r>
            <a:r>
              <a:rPr lang="en-GB" baseline="-25000" dirty="0">
                <a:solidFill>
                  <a:srgbClr val="00B0F0"/>
                </a:solidFill>
              </a:rPr>
              <a:t>2</a:t>
            </a:r>
            <a:r>
              <a:rPr lang="en-GB" dirty="0">
                <a:solidFill>
                  <a:srgbClr val="00B0F0"/>
                </a:solidFill>
              </a:rPr>
              <a:t> to escape.</a:t>
            </a:r>
            <a:endParaRPr lang="en-US" dirty="0">
              <a:solidFill>
                <a:srgbClr val="00B0F0"/>
              </a:solidFill>
              <a:cs typeface="Arial" charset="0"/>
            </a:endParaRPr>
          </a:p>
        </p:txBody>
      </p:sp>
      <p:sp>
        <p:nvSpPr>
          <p:cNvPr id="310302" name="Text Box 30"/>
          <p:cNvSpPr txBox="1">
            <a:spLocks noChangeArrowheads="1"/>
          </p:cNvSpPr>
          <p:nvPr/>
        </p:nvSpPr>
        <p:spPr bwMode="auto">
          <a:xfrm>
            <a:off x="312177" y="4065011"/>
            <a:ext cx="84201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a:defRPr sz="2400">
                <a:solidFill>
                  <a:srgbClr val="010066"/>
                </a:solidFill>
                <a:latin typeface="Arial" charset="0"/>
              </a:defRPr>
            </a:lvl1pPr>
            <a:lvl2pPr marL="742950" indent="-285750">
              <a:defRPr sz="2400">
                <a:solidFill>
                  <a:srgbClr val="010066"/>
                </a:solidFill>
                <a:latin typeface="Arial" charset="0"/>
              </a:defRPr>
            </a:lvl2pPr>
            <a:lvl3pPr marL="1143000" indent="-228600">
              <a:defRPr sz="2400">
                <a:solidFill>
                  <a:srgbClr val="010066"/>
                </a:solidFill>
                <a:latin typeface="Arial" charset="0"/>
              </a:defRPr>
            </a:lvl3pPr>
            <a:lvl4pPr marL="1600200" indent="-228600">
              <a:defRPr sz="2400">
                <a:solidFill>
                  <a:srgbClr val="010066"/>
                </a:solidFill>
                <a:latin typeface="Arial" charset="0"/>
              </a:defRPr>
            </a:lvl4pPr>
            <a:lvl5pPr marL="2057400" indent="-228600">
              <a:defRPr sz="2400">
                <a:solidFill>
                  <a:srgbClr val="010066"/>
                </a:solidFill>
                <a:latin typeface="Arial" charset="0"/>
              </a:defRPr>
            </a:lvl5pPr>
            <a:lvl6pPr marL="2514600" indent="-228600" eaLnBrk="0" fontAlgn="base" hangingPunct="0">
              <a:spcBef>
                <a:spcPct val="50000"/>
              </a:spcBef>
              <a:spcAft>
                <a:spcPct val="0"/>
              </a:spcAft>
              <a:defRPr sz="2400">
                <a:solidFill>
                  <a:srgbClr val="010066"/>
                </a:solidFill>
                <a:latin typeface="Arial" charset="0"/>
              </a:defRPr>
            </a:lvl6pPr>
            <a:lvl7pPr marL="2971800" indent="-228600" eaLnBrk="0" fontAlgn="base" hangingPunct="0">
              <a:spcBef>
                <a:spcPct val="50000"/>
              </a:spcBef>
              <a:spcAft>
                <a:spcPct val="0"/>
              </a:spcAft>
              <a:defRPr sz="2400">
                <a:solidFill>
                  <a:srgbClr val="010066"/>
                </a:solidFill>
                <a:latin typeface="Arial" charset="0"/>
              </a:defRPr>
            </a:lvl7pPr>
            <a:lvl8pPr marL="3429000" indent="-228600" eaLnBrk="0" fontAlgn="base" hangingPunct="0">
              <a:spcBef>
                <a:spcPct val="50000"/>
              </a:spcBef>
              <a:spcAft>
                <a:spcPct val="0"/>
              </a:spcAft>
              <a:defRPr sz="2400">
                <a:solidFill>
                  <a:srgbClr val="010066"/>
                </a:solidFill>
                <a:latin typeface="Arial" charset="0"/>
              </a:defRPr>
            </a:lvl8pPr>
            <a:lvl9pPr marL="3886200" indent="-228600" eaLnBrk="0" fontAlgn="base" hangingPunct="0">
              <a:spcBef>
                <a:spcPct val="50000"/>
              </a:spcBef>
              <a:spcAft>
                <a:spcPct val="0"/>
              </a:spcAft>
              <a:defRPr sz="2400">
                <a:solidFill>
                  <a:srgbClr val="010066"/>
                </a:solidFill>
                <a:latin typeface="Arial" charset="0"/>
              </a:defRPr>
            </a:lvl9pPr>
          </a:lstStyle>
          <a:p>
            <a:pPr>
              <a:spcBef>
                <a:spcPct val="0"/>
              </a:spcBef>
            </a:pPr>
            <a:r>
              <a:rPr lang="en-GB" b="1">
                <a:solidFill>
                  <a:srgbClr val="00B0F0"/>
                </a:solidFill>
              </a:rPr>
              <a:t>3.	</a:t>
            </a:r>
            <a:r>
              <a:rPr lang="en-GB">
                <a:solidFill>
                  <a:srgbClr val="00B0F0"/>
                </a:solidFill>
              </a:rPr>
              <a:t>Begin taking mass readings straight away, and continue until there is no further change in mass.</a:t>
            </a:r>
            <a:endParaRPr lang="en-US">
              <a:solidFill>
                <a:srgbClr val="00B0F0"/>
              </a:solidFill>
            </a:endParaRPr>
          </a:p>
        </p:txBody>
      </p:sp>
      <p:sp>
        <p:nvSpPr>
          <p:cNvPr id="310303" name="Text Box 31"/>
          <p:cNvSpPr txBox="1">
            <a:spLocks noChangeArrowheads="1"/>
          </p:cNvSpPr>
          <p:nvPr/>
        </p:nvSpPr>
        <p:spPr bwMode="auto">
          <a:xfrm>
            <a:off x="312177" y="4938136"/>
            <a:ext cx="84201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a:defRPr sz="2400">
                <a:solidFill>
                  <a:srgbClr val="010066"/>
                </a:solidFill>
                <a:latin typeface="Arial" charset="0"/>
              </a:defRPr>
            </a:lvl1pPr>
            <a:lvl2pPr marL="742950" indent="-285750">
              <a:defRPr sz="2400">
                <a:solidFill>
                  <a:srgbClr val="010066"/>
                </a:solidFill>
                <a:latin typeface="Arial" charset="0"/>
              </a:defRPr>
            </a:lvl2pPr>
            <a:lvl3pPr marL="1143000" indent="-228600">
              <a:defRPr sz="2400">
                <a:solidFill>
                  <a:srgbClr val="010066"/>
                </a:solidFill>
                <a:latin typeface="Arial" charset="0"/>
              </a:defRPr>
            </a:lvl3pPr>
            <a:lvl4pPr marL="1600200" indent="-228600">
              <a:defRPr sz="2400">
                <a:solidFill>
                  <a:srgbClr val="010066"/>
                </a:solidFill>
                <a:latin typeface="Arial" charset="0"/>
              </a:defRPr>
            </a:lvl4pPr>
            <a:lvl5pPr marL="2057400" indent="-228600">
              <a:defRPr sz="2400">
                <a:solidFill>
                  <a:srgbClr val="010066"/>
                </a:solidFill>
                <a:latin typeface="Arial" charset="0"/>
              </a:defRPr>
            </a:lvl5pPr>
            <a:lvl6pPr marL="2514600" indent="-228600" eaLnBrk="0" fontAlgn="base" hangingPunct="0">
              <a:spcBef>
                <a:spcPct val="50000"/>
              </a:spcBef>
              <a:spcAft>
                <a:spcPct val="0"/>
              </a:spcAft>
              <a:defRPr sz="2400">
                <a:solidFill>
                  <a:srgbClr val="010066"/>
                </a:solidFill>
                <a:latin typeface="Arial" charset="0"/>
              </a:defRPr>
            </a:lvl6pPr>
            <a:lvl7pPr marL="2971800" indent="-228600" eaLnBrk="0" fontAlgn="base" hangingPunct="0">
              <a:spcBef>
                <a:spcPct val="50000"/>
              </a:spcBef>
              <a:spcAft>
                <a:spcPct val="0"/>
              </a:spcAft>
              <a:defRPr sz="2400">
                <a:solidFill>
                  <a:srgbClr val="010066"/>
                </a:solidFill>
                <a:latin typeface="Arial" charset="0"/>
              </a:defRPr>
            </a:lvl7pPr>
            <a:lvl8pPr marL="3429000" indent="-228600" eaLnBrk="0" fontAlgn="base" hangingPunct="0">
              <a:spcBef>
                <a:spcPct val="50000"/>
              </a:spcBef>
              <a:spcAft>
                <a:spcPct val="0"/>
              </a:spcAft>
              <a:defRPr sz="2400">
                <a:solidFill>
                  <a:srgbClr val="010066"/>
                </a:solidFill>
                <a:latin typeface="Arial" charset="0"/>
              </a:defRPr>
            </a:lvl8pPr>
            <a:lvl9pPr marL="3886200" indent="-228600" eaLnBrk="0" fontAlgn="base" hangingPunct="0">
              <a:spcBef>
                <a:spcPct val="50000"/>
              </a:spcBef>
              <a:spcAft>
                <a:spcPct val="0"/>
              </a:spcAft>
              <a:defRPr sz="2400">
                <a:solidFill>
                  <a:srgbClr val="010066"/>
                </a:solidFill>
                <a:latin typeface="Arial" charset="0"/>
              </a:defRPr>
            </a:lvl9pPr>
          </a:lstStyle>
          <a:p>
            <a:pPr>
              <a:spcBef>
                <a:spcPct val="0"/>
              </a:spcBef>
            </a:pPr>
            <a:r>
              <a:rPr lang="en-GB" b="1">
                <a:solidFill>
                  <a:srgbClr val="00B0F0"/>
                </a:solidFill>
              </a:rPr>
              <a:t>4.	</a:t>
            </a:r>
            <a:r>
              <a:rPr lang="en-GB">
                <a:solidFill>
                  <a:srgbClr val="00B0F0"/>
                </a:solidFill>
              </a:rPr>
              <a:t>Repeat the experiment using the same mass of calcium carbonate but of a smaller chip size, and the same volume of hydrochloric acid. Compare the rate at which the mass of reactants decreases.</a:t>
            </a:r>
            <a:endParaRPr lang="en-US">
              <a:solidFill>
                <a:srgbClr val="00B0F0"/>
              </a:solidFill>
              <a:cs typeface="Arial" charset="0"/>
            </a:endParaRPr>
          </a:p>
        </p:txBody>
      </p:sp>
    </p:spTree>
    <p:extLst>
      <p:ext uri="{BB962C8B-B14F-4D97-AF65-F5344CB8AC3E}">
        <p14:creationId xmlns:p14="http://schemas.microsoft.com/office/powerpoint/2010/main" val="1035998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0300"/>
                                        </p:tgtEl>
                                        <p:attrNameLst>
                                          <p:attrName>style.visibility</p:attrName>
                                        </p:attrNameLst>
                                      </p:cBhvr>
                                      <p:to>
                                        <p:strVal val="visible"/>
                                      </p:to>
                                    </p:set>
                                    <p:animEffect transition="in" filter="dissolve">
                                      <p:cBhvr>
                                        <p:cTn id="7" dur="500"/>
                                        <p:tgtEl>
                                          <p:spTgt spid="310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0301"/>
                                        </p:tgtEl>
                                        <p:attrNameLst>
                                          <p:attrName>style.visibility</p:attrName>
                                        </p:attrNameLst>
                                      </p:cBhvr>
                                      <p:to>
                                        <p:strVal val="visible"/>
                                      </p:to>
                                    </p:set>
                                    <p:animEffect transition="in" filter="dissolve">
                                      <p:cBhvr>
                                        <p:cTn id="12" dur="500"/>
                                        <p:tgtEl>
                                          <p:spTgt spid="3103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0302"/>
                                        </p:tgtEl>
                                        <p:attrNameLst>
                                          <p:attrName>style.visibility</p:attrName>
                                        </p:attrNameLst>
                                      </p:cBhvr>
                                      <p:to>
                                        <p:strVal val="visible"/>
                                      </p:to>
                                    </p:set>
                                    <p:animEffect transition="in" filter="dissolve">
                                      <p:cBhvr>
                                        <p:cTn id="17" dur="500"/>
                                        <p:tgtEl>
                                          <p:spTgt spid="3103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10303"/>
                                        </p:tgtEl>
                                        <p:attrNameLst>
                                          <p:attrName>style.visibility</p:attrName>
                                        </p:attrNameLst>
                                      </p:cBhvr>
                                      <p:to>
                                        <p:strVal val="visible"/>
                                      </p:to>
                                    </p:set>
                                    <p:animEffect transition="in" filter="dissolve">
                                      <p:cBhvr>
                                        <p:cTn id="22" dur="500"/>
                                        <p:tgtEl>
                                          <p:spTgt spid="310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300" grpId="0"/>
      <p:bldP spid="310301" grpId="0"/>
      <p:bldP spid="310302" grpId="0"/>
      <p:bldP spid="31030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800" dirty="0">
                <a:solidFill>
                  <a:srgbClr val="00B0F0"/>
                </a:solidFill>
              </a:rPr>
              <a:t>Influences of the surface area of any solid reactants</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988840"/>
            <a:ext cx="7555532" cy="3918632"/>
          </a:xfrm>
        </p:spPr>
      </p:pic>
      <p:sp>
        <p:nvSpPr>
          <p:cNvPr id="5" name="TextBox 4"/>
          <p:cNvSpPr txBox="1"/>
          <p:nvPr/>
        </p:nvSpPr>
        <p:spPr>
          <a:xfrm>
            <a:off x="5148064" y="6021288"/>
            <a:ext cx="2952328" cy="369332"/>
          </a:xfrm>
          <a:prstGeom prst="rect">
            <a:avLst/>
          </a:prstGeom>
          <a:noFill/>
        </p:spPr>
        <p:txBody>
          <a:bodyPr wrap="square" rtlCol="0">
            <a:spAutoFit/>
          </a:bodyPr>
          <a:lstStyle/>
          <a:p>
            <a:r>
              <a:rPr lang="en-GB" dirty="0" smtClean="0">
                <a:solidFill>
                  <a:srgbClr val="00B0F0"/>
                </a:solidFill>
              </a:rPr>
              <a:t>Sample B: Small Chips</a:t>
            </a:r>
            <a:endParaRPr lang="en-GB" dirty="0">
              <a:solidFill>
                <a:srgbClr val="00B0F0"/>
              </a:solidFill>
            </a:endParaRPr>
          </a:p>
        </p:txBody>
      </p:sp>
      <p:sp>
        <p:nvSpPr>
          <p:cNvPr id="6" name="TextBox 5"/>
          <p:cNvSpPr txBox="1"/>
          <p:nvPr/>
        </p:nvSpPr>
        <p:spPr>
          <a:xfrm>
            <a:off x="827584" y="6036754"/>
            <a:ext cx="2952328" cy="369332"/>
          </a:xfrm>
          <a:prstGeom prst="rect">
            <a:avLst/>
          </a:prstGeom>
          <a:noFill/>
        </p:spPr>
        <p:txBody>
          <a:bodyPr wrap="square" rtlCol="0">
            <a:spAutoFit/>
          </a:bodyPr>
          <a:lstStyle/>
          <a:p>
            <a:r>
              <a:rPr lang="en-GB" dirty="0" smtClean="0">
                <a:solidFill>
                  <a:srgbClr val="00B0F0"/>
                </a:solidFill>
              </a:rPr>
              <a:t>Sample A: Large Chips</a:t>
            </a:r>
            <a:endParaRPr lang="en-GB" dirty="0">
              <a:solidFill>
                <a:srgbClr val="00B0F0"/>
              </a:solidFill>
            </a:endParaRPr>
          </a:p>
        </p:txBody>
      </p:sp>
    </p:spTree>
    <p:extLst>
      <p:ext uri="{BB962C8B-B14F-4D97-AF65-F5344CB8AC3E}">
        <p14:creationId xmlns:p14="http://schemas.microsoft.com/office/powerpoint/2010/main" val="2385462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219256" cy="1138138"/>
          </a:xfrm>
        </p:spPr>
        <p:txBody>
          <a:bodyPr>
            <a:normAutofit fontScale="90000"/>
          </a:bodyPr>
          <a:lstStyle/>
          <a:p>
            <a:r>
              <a:rPr lang="en-GB" dirty="0" smtClean="0">
                <a:solidFill>
                  <a:srgbClr val="00B0F0"/>
                </a:solidFill>
              </a:rPr>
              <a:t>Interpret the Graph</a:t>
            </a:r>
            <a:br>
              <a:rPr lang="en-GB" dirty="0" smtClean="0">
                <a:solidFill>
                  <a:srgbClr val="00B0F0"/>
                </a:solidFill>
              </a:rPr>
            </a:br>
            <a:r>
              <a:rPr lang="en-GB" dirty="0" smtClean="0">
                <a:solidFill>
                  <a:srgbClr val="00B0F0"/>
                </a:solidFill>
              </a:rPr>
              <a:t>-</a:t>
            </a:r>
            <a:r>
              <a:rPr lang="en-GB" sz="2700" dirty="0" smtClean="0">
                <a:solidFill>
                  <a:srgbClr val="00B0F0"/>
                </a:solidFill>
              </a:rPr>
              <a:t>Which experiment has a steeper line?</a:t>
            </a:r>
            <a:r>
              <a:rPr lang="en-GB" sz="2700" dirty="0">
                <a:solidFill>
                  <a:srgbClr val="00B0F0"/>
                </a:solidFill>
              </a:rPr>
              <a:t/>
            </a:r>
            <a:br>
              <a:rPr lang="en-GB" sz="2700" dirty="0">
                <a:solidFill>
                  <a:srgbClr val="00B0F0"/>
                </a:solidFill>
              </a:rPr>
            </a:br>
            <a:r>
              <a:rPr lang="en-GB" sz="2700" dirty="0" smtClean="0">
                <a:solidFill>
                  <a:srgbClr val="00B0F0"/>
                </a:solidFill>
              </a:rPr>
              <a:t>- Why </a:t>
            </a:r>
            <a:r>
              <a:rPr lang="en-US" sz="2400" dirty="0" smtClean="0">
                <a:solidFill>
                  <a:srgbClr val="00B0F0"/>
                </a:solidFill>
              </a:rPr>
              <a:t>the </a:t>
            </a:r>
            <a:r>
              <a:rPr lang="en-US" sz="2400" dirty="0">
                <a:solidFill>
                  <a:srgbClr val="00B0F0"/>
                </a:solidFill>
              </a:rPr>
              <a:t>same amount of gas is produced in the </a:t>
            </a:r>
            <a:r>
              <a:rPr lang="en-US" sz="2400" dirty="0" smtClean="0">
                <a:solidFill>
                  <a:srgbClr val="00B0F0"/>
                </a:solidFill>
              </a:rPr>
              <a:t>end?</a:t>
            </a:r>
            <a:endParaRPr lang="en-GB" sz="2700" dirty="0">
              <a:solidFill>
                <a:srgbClr val="00B0F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39323587"/>
              </p:ext>
            </p:extLst>
          </p:nvPr>
        </p:nvGraphicFramePr>
        <p:xfrm>
          <a:off x="179512" y="1628800"/>
          <a:ext cx="8712968" cy="48531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0233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692</TotalTime>
  <Words>422</Words>
  <Application>Microsoft Office PowerPoint</Application>
  <PresentationFormat>On-screen Show (4:3)</PresentationFormat>
  <Paragraphs>53</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Felix Titling</vt:lpstr>
      <vt:lpstr>Footlight MT Light</vt:lpstr>
      <vt:lpstr>Franklin Gothic Book</vt:lpstr>
      <vt:lpstr>Wingdings</vt:lpstr>
      <vt:lpstr>Wingdings 2</vt:lpstr>
      <vt:lpstr>Technic</vt:lpstr>
      <vt:lpstr>Factors Affecting Rate of Reactions</vt:lpstr>
      <vt:lpstr>ACTIVATION ENERGY (EA)</vt:lpstr>
      <vt:lpstr>COLLISION THEORY</vt:lpstr>
      <vt:lpstr>What is  reaction rate?</vt:lpstr>
      <vt:lpstr>Factors Affecting Rate of Reactions</vt:lpstr>
      <vt:lpstr>Influences of the surface area of any solid reactants </vt:lpstr>
      <vt:lpstr>      Calcium carbonate and hydrochloric acid</vt:lpstr>
      <vt:lpstr>Influences of the surface area of any solid reactants</vt:lpstr>
      <vt:lpstr>Interpret the Graph -Which experiment has a steeper line? - Why the same amount of gas is produced in the end?</vt:lpstr>
      <vt:lpstr>Interpret the Graph</vt:lpstr>
      <vt:lpstr>CONCLUSION</vt:lpstr>
      <vt:lpstr>Sources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OF REACTION</dc:title>
  <dc:creator>HP</dc:creator>
  <cp:lastModifiedBy>MUHAMMED MANSOOR</cp:lastModifiedBy>
  <cp:revision>81</cp:revision>
  <dcterms:created xsi:type="dcterms:W3CDTF">2020-04-26T08:05:30Z</dcterms:created>
  <dcterms:modified xsi:type="dcterms:W3CDTF">2023-10-17T04:43:43Z</dcterms:modified>
</cp:coreProperties>
</file>