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64" r:id="rId6"/>
    <p:sldId id="256" r:id="rId7"/>
    <p:sldId id="257" r:id="rId8"/>
    <p:sldId id="258" r:id="rId9"/>
    <p:sldId id="259" r:id="rId10"/>
    <p:sldId id="260" r:id="rId11"/>
    <p:sldId id="26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96715"/>
  </p:normalViewPr>
  <p:slideViewPr>
    <p:cSldViewPr snapToGrid="0">
      <p:cViewPr varScale="1">
        <p:scale>
          <a:sx n="136" d="100"/>
          <a:sy n="136" d="100"/>
        </p:scale>
        <p:origin x="248" y="3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ondez" userId="6a95f58b-6f3f-4412-9e4d-c78e70c04a2a" providerId="ADAL" clId="{D342D1B2-9BB5-D34C-A7BC-519658319ECD}"/>
    <pc:docChg chg="modSld">
      <pc:chgData name="Mark Rondez" userId="6a95f58b-6f3f-4412-9e4d-c78e70c04a2a" providerId="ADAL" clId="{D342D1B2-9BB5-D34C-A7BC-519658319ECD}" dt="2024-03-12T07:19:37.194" v="0" actId="1076"/>
      <pc:docMkLst>
        <pc:docMk/>
      </pc:docMkLst>
      <pc:sldChg chg="modSp mod">
        <pc:chgData name="Mark Rondez" userId="6a95f58b-6f3f-4412-9e4d-c78e70c04a2a" providerId="ADAL" clId="{D342D1B2-9BB5-D34C-A7BC-519658319ECD}" dt="2024-03-12T07:19:37.194" v="0" actId="1076"/>
        <pc:sldMkLst>
          <pc:docMk/>
          <pc:sldMk cId="2615054607" sldId="262"/>
        </pc:sldMkLst>
        <pc:picChg chg="mod">
          <ac:chgData name="Mark Rondez" userId="6a95f58b-6f3f-4412-9e4d-c78e70c04a2a" providerId="ADAL" clId="{D342D1B2-9BB5-D34C-A7BC-519658319ECD}" dt="2024-03-12T07:19:37.194" v="0" actId="1076"/>
          <ac:picMkLst>
            <pc:docMk/>
            <pc:sldMk cId="2615054607" sldId="262"/>
            <ac:picMk id="7"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533C6-8D99-4D4A-9E62-287720876E28}"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60551-8C98-4187-B42A-824136E29946}" type="slidenum">
              <a:rPr lang="en-GB" smtClean="0"/>
              <a:t>‹#›</a:t>
            </a:fld>
            <a:endParaRPr lang="en-GB"/>
          </a:p>
        </p:txBody>
      </p:sp>
    </p:spTree>
    <p:extLst>
      <p:ext uri="{BB962C8B-B14F-4D97-AF65-F5344CB8AC3E}">
        <p14:creationId xmlns:p14="http://schemas.microsoft.com/office/powerpoint/2010/main" val="191359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533C6-8D99-4D4A-9E62-287720876E28}"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60551-8C98-4187-B42A-824136E29946}" type="slidenum">
              <a:rPr lang="en-GB" smtClean="0"/>
              <a:t>‹#›</a:t>
            </a:fld>
            <a:endParaRPr lang="en-GB"/>
          </a:p>
        </p:txBody>
      </p:sp>
    </p:spTree>
    <p:extLst>
      <p:ext uri="{BB962C8B-B14F-4D97-AF65-F5344CB8AC3E}">
        <p14:creationId xmlns:p14="http://schemas.microsoft.com/office/powerpoint/2010/main" val="224089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533C6-8D99-4D4A-9E62-287720876E28}"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60551-8C98-4187-B42A-824136E29946}" type="slidenum">
              <a:rPr lang="en-GB" smtClean="0"/>
              <a:t>‹#›</a:t>
            </a:fld>
            <a:endParaRPr lang="en-GB"/>
          </a:p>
        </p:txBody>
      </p:sp>
    </p:spTree>
    <p:extLst>
      <p:ext uri="{BB962C8B-B14F-4D97-AF65-F5344CB8AC3E}">
        <p14:creationId xmlns:p14="http://schemas.microsoft.com/office/powerpoint/2010/main" val="700646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4CC341-B0C3-4E04-ABB2-9A6DF2D95AF1}" type="datetimeFigureOut">
              <a:rPr lang="en-GB" smtClean="0">
                <a:solidFill>
                  <a:prstClr val="black">
                    <a:tint val="75000"/>
                  </a:prstClr>
                </a:solidFill>
              </a:rPr>
              <a:pPr/>
              <a:t>12/03/2024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639D32-F492-4BE4-AA60-F6D24A7F73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111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4CC341-B0C3-4E04-ABB2-9A6DF2D95AF1}" type="datetimeFigureOut">
              <a:rPr lang="en-GB" smtClean="0">
                <a:solidFill>
                  <a:prstClr val="black">
                    <a:tint val="75000"/>
                  </a:prstClr>
                </a:solidFill>
              </a:rPr>
              <a:pPr/>
              <a:t>12/03/2024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639D32-F492-4BE4-AA60-F6D24A7F73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32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4CC341-B0C3-4E04-ABB2-9A6DF2D95AF1}" type="datetimeFigureOut">
              <a:rPr lang="en-GB" smtClean="0">
                <a:solidFill>
                  <a:prstClr val="black">
                    <a:tint val="75000"/>
                  </a:prstClr>
                </a:solidFill>
              </a:rPr>
              <a:pPr/>
              <a:t>12/03/2024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639D32-F492-4BE4-AA60-F6D24A7F73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77182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4CC341-B0C3-4E04-ABB2-9A6DF2D95AF1}" type="datetimeFigureOut">
              <a:rPr lang="en-GB" smtClean="0">
                <a:solidFill>
                  <a:prstClr val="black">
                    <a:tint val="75000"/>
                  </a:prstClr>
                </a:solidFill>
              </a:rPr>
              <a:pPr/>
              <a:t>12/03/2024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639D32-F492-4BE4-AA60-F6D24A7F73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7376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4CC341-B0C3-4E04-ABB2-9A6DF2D95AF1}" type="datetimeFigureOut">
              <a:rPr lang="en-GB" smtClean="0">
                <a:solidFill>
                  <a:prstClr val="black">
                    <a:tint val="75000"/>
                  </a:prstClr>
                </a:solidFill>
              </a:rPr>
              <a:pPr/>
              <a:t>12/03/2024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3639D32-F492-4BE4-AA60-F6D24A7F73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9096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4CC341-B0C3-4E04-ABB2-9A6DF2D95AF1}" type="datetimeFigureOut">
              <a:rPr lang="en-GB" smtClean="0">
                <a:solidFill>
                  <a:prstClr val="black">
                    <a:tint val="75000"/>
                  </a:prstClr>
                </a:solidFill>
              </a:rPr>
              <a:pPr/>
              <a:t>12/03/2024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3639D32-F492-4BE4-AA60-F6D24A7F73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0968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CC341-B0C3-4E04-ABB2-9A6DF2D95AF1}" type="datetimeFigureOut">
              <a:rPr lang="en-GB" smtClean="0">
                <a:solidFill>
                  <a:prstClr val="black">
                    <a:tint val="75000"/>
                  </a:prstClr>
                </a:solidFill>
              </a:rPr>
              <a:pPr/>
              <a:t>12/03/2024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3639D32-F492-4BE4-AA60-F6D24A7F73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9551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4CC341-B0C3-4E04-ABB2-9A6DF2D95AF1}" type="datetimeFigureOut">
              <a:rPr lang="en-GB" smtClean="0">
                <a:solidFill>
                  <a:prstClr val="black">
                    <a:tint val="75000"/>
                  </a:prstClr>
                </a:solidFill>
              </a:rPr>
              <a:pPr/>
              <a:t>12/03/2024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639D32-F492-4BE4-AA60-F6D24A7F73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206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533C6-8D99-4D4A-9E62-287720876E28}"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60551-8C98-4187-B42A-824136E29946}" type="slidenum">
              <a:rPr lang="en-GB" smtClean="0"/>
              <a:t>‹#›</a:t>
            </a:fld>
            <a:endParaRPr lang="en-GB"/>
          </a:p>
        </p:txBody>
      </p:sp>
    </p:spTree>
    <p:extLst>
      <p:ext uri="{BB962C8B-B14F-4D97-AF65-F5344CB8AC3E}">
        <p14:creationId xmlns:p14="http://schemas.microsoft.com/office/powerpoint/2010/main" val="643882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4CC341-B0C3-4E04-ABB2-9A6DF2D95AF1}" type="datetimeFigureOut">
              <a:rPr lang="en-GB" smtClean="0">
                <a:solidFill>
                  <a:prstClr val="black">
                    <a:tint val="75000"/>
                  </a:prstClr>
                </a:solidFill>
              </a:rPr>
              <a:pPr/>
              <a:t>12/03/2024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3639D32-F492-4BE4-AA60-F6D24A7F73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2958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4CC341-B0C3-4E04-ABB2-9A6DF2D95AF1}" type="datetimeFigureOut">
              <a:rPr lang="en-GB" smtClean="0">
                <a:solidFill>
                  <a:prstClr val="black">
                    <a:tint val="75000"/>
                  </a:prstClr>
                </a:solidFill>
              </a:rPr>
              <a:pPr/>
              <a:t>12/03/2024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639D32-F492-4BE4-AA60-F6D24A7F73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6808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4CC341-B0C3-4E04-ABB2-9A6DF2D95AF1}" type="datetimeFigureOut">
              <a:rPr lang="en-GB" smtClean="0">
                <a:solidFill>
                  <a:prstClr val="black">
                    <a:tint val="75000"/>
                  </a:prstClr>
                </a:solidFill>
              </a:rPr>
              <a:pPr/>
              <a:t>12/03/2024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3639D32-F492-4BE4-AA60-F6D24A7F73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508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533C6-8D99-4D4A-9E62-287720876E28}" type="datetimeFigureOut">
              <a:rPr lang="en-GB" smtClean="0"/>
              <a:t>12/03/2024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960551-8C98-4187-B42A-824136E29946}" type="slidenum">
              <a:rPr lang="en-GB" smtClean="0"/>
              <a:t>‹#›</a:t>
            </a:fld>
            <a:endParaRPr lang="en-GB"/>
          </a:p>
        </p:txBody>
      </p:sp>
    </p:spTree>
    <p:extLst>
      <p:ext uri="{BB962C8B-B14F-4D97-AF65-F5344CB8AC3E}">
        <p14:creationId xmlns:p14="http://schemas.microsoft.com/office/powerpoint/2010/main" val="135089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533C6-8D99-4D4A-9E62-287720876E28}"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960551-8C98-4187-B42A-824136E29946}" type="slidenum">
              <a:rPr lang="en-GB" smtClean="0"/>
              <a:t>‹#›</a:t>
            </a:fld>
            <a:endParaRPr lang="en-GB"/>
          </a:p>
        </p:txBody>
      </p:sp>
    </p:spTree>
    <p:extLst>
      <p:ext uri="{BB962C8B-B14F-4D97-AF65-F5344CB8AC3E}">
        <p14:creationId xmlns:p14="http://schemas.microsoft.com/office/powerpoint/2010/main" val="38323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533C6-8D99-4D4A-9E62-287720876E28}" type="datetimeFigureOut">
              <a:rPr lang="en-GB" smtClean="0"/>
              <a:t>12/03/2024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960551-8C98-4187-B42A-824136E29946}" type="slidenum">
              <a:rPr lang="en-GB" smtClean="0"/>
              <a:t>‹#›</a:t>
            </a:fld>
            <a:endParaRPr lang="en-GB"/>
          </a:p>
        </p:txBody>
      </p:sp>
    </p:spTree>
    <p:extLst>
      <p:ext uri="{BB962C8B-B14F-4D97-AF65-F5344CB8AC3E}">
        <p14:creationId xmlns:p14="http://schemas.microsoft.com/office/powerpoint/2010/main" val="232616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533C6-8D99-4D4A-9E62-287720876E28}" type="datetimeFigureOut">
              <a:rPr lang="en-GB" smtClean="0"/>
              <a:t>12/03/2024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960551-8C98-4187-B42A-824136E29946}" type="slidenum">
              <a:rPr lang="en-GB" smtClean="0"/>
              <a:t>‹#›</a:t>
            </a:fld>
            <a:endParaRPr lang="en-GB"/>
          </a:p>
        </p:txBody>
      </p:sp>
    </p:spTree>
    <p:extLst>
      <p:ext uri="{BB962C8B-B14F-4D97-AF65-F5344CB8AC3E}">
        <p14:creationId xmlns:p14="http://schemas.microsoft.com/office/powerpoint/2010/main" val="212965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533C6-8D99-4D4A-9E62-287720876E28}" type="datetimeFigureOut">
              <a:rPr lang="en-GB" smtClean="0"/>
              <a:t>12/03/2024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960551-8C98-4187-B42A-824136E29946}" type="slidenum">
              <a:rPr lang="en-GB" smtClean="0"/>
              <a:t>‹#›</a:t>
            </a:fld>
            <a:endParaRPr lang="en-GB"/>
          </a:p>
        </p:txBody>
      </p:sp>
    </p:spTree>
    <p:extLst>
      <p:ext uri="{BB962C8B-B14F-4D97-AF65-F5344CB8AC3E}">
        <p14:creationId xmlns:p14="http://schemas.microsoft.com/office/powerpoint/2010/main" val="268358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D533C6-8D99-4D4A-9E62-287720876E28}"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960551-8C98-4187-B42A-824136E29946}" type="slidenum">
              <a:rPr lang="en-GB" smtClean="0"/>
              <a:t>‹#›</a:t>
            </a:fld>
            <a:endParaRPr lang="en-GB"/>
          </a:p>
        </p:txBody>
      </p:sp>
    </p:spTree>
    <p:extLst>
      <p:ext uri="{BB962C8B-B14F-4D97-AF65-F5344CB8AC3E}">
        <p14:creationId xmlns:p14="http://schemas.microsoft.com/office/powerpoint/2010/main" val="299401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D533C6-8D99-4D4A-9E62-287720876E28}" type="datetimeFigureOut">
              <a:rPr lang="en-GB" smtClean="0"/>
              <a:t>12/03/2024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960551-8C98-4187-B42A-824136E29946}" type="slidenum">
              <a:rPr lang="en-GB" smtClean="0"/>
              <a:t>‹#›</a:t>
            </a:fld>
            <a:endParaRPr lang="en-GB"/>
          </a:p>
        </p:txBody>
      </p:sp>
    </p:spTree>
    <p:extLst>
      <p:ext uri="{BB962C8B-B14F-4D97-AF65-F5344CB8AC3E}">
        <p14:creationId xmlns:p14="http://schemas.microsoft.com/office/powerpoint/2010/main" val="937543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533C6-8D99-4D4A-9E62-287720876E28}" type="datetimeFigureOut">
              <a:rPr lang="en-GB" smtClean="0"/>
              <a:t>12/03/2024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60551-8C98-4187-B42A-824136E29946}" type="slidenum">
              <a:rPr lang="en-GB" smtClean="0"/>
              <a:t>‹#›</a:t>
            </a:fld>
            <a:endParaRPr lang="en-GB"/>
          </a:p>
        </p:txBody>
      </p:sp>
    </p:spTree>
    <p:extLst>
      <p:ext uri="{BB962C8B-B14F-4D97-AF65-F5344CB8AC3E}">
        <p14:creationId xmlns:p14="http://schemas.microsoft.com/office/powerpoint/2010/main" val="2044273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4CC341-B0C3-4E04-ABB2-9A6DF2D95AF1}" type="datetimeFigureOut">
              <a:rPr lang="en-GB" smtClean="0">
                <a:solidFill>
                  <a:prstClr val="black">
                    <a:tint val="75000"/>
                  </a:prstClr>
                </a:solidFill>
              </a:rPr>
              <a:pPr/>
              <a:t>12/03/2024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39D32-F492-4BE4-AA60-F6D24A7F736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9405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1.jpeg"/><Relationship Id="rId5" Type="http://schemas.openxmlformats.org/officeDocument/2006/relationships/image" Target="../media/image10.jpeg"/><Relationship Id="rId10" Type="http://schemas.openxmlformats.org/officeDocument/2006/relationships/image" Target="../media/image25.jpeg"/><Relationship Id="rId4" Type="http://schemas.openxmlformats.org/officeDocument/2006/relationships/image" Target="../media/image21.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8.JPG"/><Relationship Id="rId4" Type="http://schemas.openxmlformats.org/officeDocument/2006/relationships/image" Target="../media/image28.jpeg"/><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493239" y="1592796"/>
            <a:ext cx="3312284" cy="2076979"/>
          </a:xfrm>
          <a:prstGeom prst="rect">
            <a:avLst/>
          </a:prstGeom>
          <a:noFill/>
        </p:spPr>
        <p:txBody>
          <a:bodyPr wrap="square" rtlCol="0">
            <a:spAutoFit/>
          </a:bodyPr>
          <a:lstStyle/>
          <a:p>
            <a:pPr marL="0" indent="0" algn="ctr">
              <a:buNone/>
            </a:pPr>
            <a:r>
              <a:rPr lang="en-GB" sz="1500" b="1" dirty="0">
                <a:solidFill>
                  <a:srgbClr val="FF0000"/>
                </a:solidFill>
              </a:rPr>
              <a:t>Science - Year 3/4B Summer 2</a:t>
            </a:r>
          </a:p>
          <a:p>
            <a:pPr marL="0" indent="0" algn="ctr">
              <a:buNone/>
            </a:pPr>
            <a:endParaRPr lang="en-GB" sz="1350" dirty="0"/>
          </a:p>
          <a:p>
            <a:pPr marL="0" indent="0" algn="ctr">
              <a:buNone/>
            </a:pPr>
            <a:r>
              <a:rPr lang="en-GB" sz="1350" dirty="0"/>
              <a:t>Electricity</a:t>
            </a:r>
          </a:p>
          <a:p>
            <a:pPr marL="0" indent="0" algn="ctr">
              <a:buNone/>
            </a:pPr>
            <a:r>
              <a:rPr lang="en-GB" b="1" dirty="0"/>
              <a:t>Electric Personalities</a:t>
            </a:r>
          </a:p>
          <a:p>
            <a:pPr marL="0" indent="0" algn="ctr">
              <a:buNone/>
            </a:pPr>
            <a:r>
              <a:rPr lang="en-GB" sz="1350" dirty="0"/>
              <a:t>Session 4</a:t>
            </a:r>
          </a:p>
          <a:p>
            <a:pPr marL="0" indent="0" algn="ctr">
              <a:buNone/>
            </a:pPr>
            <a:r>
              <a:rPr lang="en-GB" sz="1350" b="1" dirty="0"/>
              <a:t>Teaching  PowerPoint</a:t>
            </a:r>
          </a:p>
        </p:txBody>
      </p:sp>
      <p:sp>
        <p:nvSpPr>
          <p:cNvPr id="5" name="TextBox 4"/>
          <p:cNvSpPr txBox="1"/>
          <p:nvPr/>
        </p:nvSpPr>
        <p:spPr>
          <a:xfrm>
            <a:off x="3311905" y="6206148"/>
            <a:ext cx="5674951" cy="369332"/>
          </a:xfrm>
          <a:prstGeom prst="rect">
            <a:avLst/>
          </a:prstGeom>
          <a:noFill/>
        </p:spPr>
        <p:txBody>
          <a:bodyPr wrap="none" rtlCol="0">
            <a:spAutoFit/>
          </a:bodyPr>
          <a:lstStyle/>
          <a:p>
            <a:r>
              <a:rPr lang="en-GB" sz="900" dirty="0">
                <a:solidFill>
                  <a:prstClr val="black"/>
                </a:solidFill>
              </a:rPr>
              <a:t>© Original resource copyright Hamilton Trust, who give permission for it to be adapted as wished by individual users.</a:t>
            </a:r>
          </a:p>
          <a:p>
            <a:r>
              <a:rPr lang="en-GB" sz="900" dirty="0">
                <a:solidFill>
                  <a:prstClr val="black"/>
                </a:solidFill>
              </a:rPr>
              <a:t>We refer you to our warning, at the foot of the block overview, about links to other websites.</a:t>
            </a:r>
          </a:p>
        </p:txBody>
      </p:sp>
    </p:spTree>
    <p:extLst>
      <p:ext uri="{BB962C8B-B14F-4D97-AF65-F5344CB8AC3E}">
        <p14:creationId xmlns:p14="http://schemas.microsoft.com/office/powerpoint/2010/main" val="2624745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8589" y="1102659"/>
            <a:ext cx="4329952" cy="523220"/>
          </a:xfrm>
          <a:prstGeom prst="rect">
            <a:avLst/>
          </a:prstGeom>
          <a:solidFill>
            <a:schemeClr val="accent4">
              <a:lumMod val="60000"/>
              <a:lumOff val="40000"/>
            </a:schemeClr>
          </a:solidFill>
        </p:spPr>
        <p:txBody>
          <a:bodyPr wrap="square" rtlCol="0">
            <a:spAutoFit/>
          </a:bodyPr>
          <a:lstStyle/>
          <a:p>
            <a:r>
              <a:rPr lang="en-GB" sz="2800" dirty="0"/>
              <a:t>It’s time to design your own </a:t>
            </a:r>
          </a:p>
        </p:txBody>
      </p:sp>
      <p:sp>
        <p:nvSpPr>
          <p:cNvPr id="5" name="TextBox 4"/>
          <p:cNvSpPr txBox="1"/>
          <p:nvPr/>
        </p:nvSpPr>
        <p:spPr>
          <a:xfrm>
            <a:off x="4235824" y="1839259"/>
            <a:ext cx="4195482" cy="707886"/>
          </a:xfrm>
          <a:prstGeom prst="rect">
            <a:avLst/>
          </a:prstGeom>
          <a:solidFill>
            <a:srgbClr val="FFFF00"/>
          </a:solidFill>
        </p:spPr>
        <p:txBody>
          <a:bodyPr wrap="square" rtlCol="0">
            <a:spAutoFit/>
          </a:bodyPr>
          <a:lstStyle/>
          <a:p>
            <a:r>
              <a:rPr lang="en-GB" sz="4000" dirty="0"/>
              <a:t>Electric Personality</a:t>
            </a:r>
          </a:p>
        </p:txBody>
      </p:sp>
      <p:pic>
        <p:nvPicPr>
          <p:cNvPr id="6" name="Picture 2" descr="Image result for junk model robot"/>
          <p:cNvPicPr>
            <a:picLocks noChangeAspect="1" noChangeArrowheads="1"/>
          </p:cNvPicPr>
          <p:nvPr/>
        </p:nvPicPr>
        <p:blipFill rotWithShape="1">
          <a:blip r:embed="rId2">
            <a:extLst>
              <a:ext uri="{28A0092B-C50C-407E-A947-70E740481C1C}">
                <a14:useLocalDpi xmlns:a14="http://schemas.microsoft.com/office/drawing/2010/main" val="0"/>
              </a:ext>
            </a:extLst>
          </a:blip>
          <a:srcRect l="18246" t="6522" r="18246" b="9241"/>
          <a:stretch/>
        </p:blipFill>
        <p:spPr bwMode="auto">
          <a:xfrm>
            <a:off x="1189950" y="690780"/>
            <a:ext cx="2667010" cy="47137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1834" y="690780"/>
            <a:ext cx="2707296" cy="3609727"/>
          </a:xfrm>
          <a:prstGeom prst="rect">
            <a:avLst/>
          </a:prstGeom>
        </p:spPr>
      </p:pic>
      <p:pic>
        <p:nvPicPr>
          <p:cNvPr id="1026" name="Picture 2" descr="Image result for junk model anim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6961" y="3371327"/>
            <a:ext cx="3999566" cy="29996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32612" y="2763514"/>
            <a:ext cx="1801906" cy="461665"/>
          </a:xfrm>
          <a:prstGeom prst="rect">
            <a:avLst/>
          </a:prstGeom>
          <a:solidFill>
            <a:schemeClr val="accent4">
              <a:lumMod val="40000"/>
              <a:lumOff val="60000"/>
            </a:schemeClr>
          </a:solidFill>
        </p:spPr>
        <p:txBody>
          <a:bodyPr wrap="square" rtlCol="0">
            <a:spAutoFit/>
          </a:bodyPr>
          <a:lstStyle/>
          <a:p>
            <a:r>
              <a:rPr lang="en-GB" sz="2400" dirty="0"/>
              <a:t>It could be …</a:t>
            </a:r>
          </a:p>
        </p:txBody>
      </p:sp>
      <p:sp>
        <p:nvSpPr>
          <p:cNvPr id="10" name="TextBox 9"/>
          <p:cNvSpPr txBox="1"/>
          <p:nvPr/>
        </p:nvSpPr>
        <p:spPr>
          <a:xfrm>
            <a:off x="1676291" y="5563697"/>
            <a:ext cx="1268616" cy="461665"/>
          </a:xfrm>
          <a:prstGeom prst="rect">
            <a:avLst/>
          </a:prstGeom>
          <a:solidFill>
            <a:srgbClr val="FFFF00"/>
          </a:solidFill>
        </p:spPr>
        <p:txBody>
          <a:bodyPr wrap="square" rtlCol="0">
            <a:spAutoFit/>
          </a:bodyPr>
          <a:lstStyle/>
          <a:p>
            <a:r>
              <a:rPr lang="en-GB" sz="2400" dirty="0"/>
              <a:t>A robot</a:t>
            </a:r>
          </a:p>
        </p:txBody>
      </p:sp>
      <p:sp>
        <p:nvSpPr>
          <p:cNvPr id="11" name="TextBox 10"/>
          <p:cNvSpPr txBox="1"/>
          <p:nvPr/>
        </p:nvSpPr>
        <p:spPr>
          <a:xfrm>
            <a:off x="9560750" y="4640333"/>
            <a:ext cx="1878380" cy="461665"/>
          </a:xfrm>
          <a:prstGeom prst="rect">
            <a:avLst/>
          </a:prstGeom>
          <a:solidFill>
            <a:srgbClr val="FFFF00"/>
          </a:solidFill>
        </p:spPr>
        <p:txBody>
          <a:bodyPr wrap="square" rtlCol="0">
            <a:spAutoFit/>
          </a:bodyPr>
          <a:lstStyle/>
          <a:p>
            <a:r>
              <a:rPr lang="en-GB" sz="2400" dirty="0"/>
              <a:t>or a person</a:t>
            </a:r>
          </a:p>
        </p:txBody>
      </p:sp>
      <p:sp>
        <p:nvSpPr>
          <p:cNvPr id="12" name="TextBox 11"/>
          <p:cNvSpPr txBox="1"/>
          <p:nvPr/>
        </p:nvSpPr>
        <p:spPr>
          <a:xfrm>
            <a:off x="5428569" y="5822503"/>
            <a:ext cx="2005908" cy="461665"/>
          </a:xfrm>
          <a:prstGeom prst="rect">
            <a:avLst/>
          </a:prstGeom>
          <a:solidFill>
            <a:srgbClr val="FFFF00"/>
          </a:solidFill>
        </p:spPr>
        <p:txBody>
          <a:bodyPr wrap="square" rtlCol="0">
            <a:spAutoFit/>
          </a:bodyPr>
          <a:lstStyle/>
          <a:p>
            <a:r>
              <a:rPr lang="en-GB" sz="2400" dirty="0"/>
              <a:t>or an animal</a:t>
            </a:r>
          </a:p>
        </p:txBody>
      </p:sp>
    </p:spTree>
    <p:extLst>
      <p:ext uri="{BB962C8B-B14F-4D97-AF65-F5344CB8AC3E}">
        <p14:creationId xmlns:p14="http://schemas.microsoft.com/office/powerpoint/2010/main" val="174899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9516" y="1102660"/>
            <a:ext cx="9507071" cy="830997"/>
          </a:xfrm>
          <a:prstGeom prst="rect">
            <a:avLst/>
          </a:prstGeom>
          <a:solidFill>
            <a:schemeClr val="accent1">
              <a:lumMod val="40000"/>
              <a:lumOff val="60000"/>
            </a:schemeClr>
          </a:solidFill>
        </p:spPr>
        <p:txBody>
          <a:bodyPr wrap="square" rtlCol="0">
            <a:spAutoFit/>
          </a:bodyPr>
          <a:lstStyle/>
          <a:p>
            <a:pPr algn="ctr"/>
            <a:r>
              <a:rPr lang="en-GB" sz="2400" dirty="0"/>
              <a:t>It will need to include an electrical circuit with a switch that makes something work.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437" y="2363605"/>
            <a:ext cx="2664011" cy="2664011"/>
          </a:xfrm>
          <a:prstGeom prst="rect">
            <a:avLst/>
          </a:prstGeom>
        </p:spPr>
      </p:pic>
      <p:sp>
        <p:nvSpPr>
          <p:cNvPr id="4" name="TextBox 3"/>
          <p:cNvSpPr txBox="1"/>
          <p:nvPr/>
        </p:nvSpPr>
        <p:spPr>
          <a:xfrm>
            <a:off x="3802659" y="4920417"/>
            <a:ext cx="2339789" cy="923330"/>
          </a:xfrm>
          <a:prstGeom prst="rect">
            <a:avLst/>
          </a:prstGeom>
          <a:solidFill>
            <a:schemeClr val="accent1">
              <a:lumMod val="40000"/>
              <a:lumOff val="60000"/>
            </a:schemeClr>
          </a:solidFill>
        </p:spPr>
        <p:txBody>
          <a:bodyPr wrap="square" rtlCol="0">
            <a:spAutoFit/>
          </a:bodyPr>
          <a:lstStyle/>
          <a:p>
            <a:pPr algn="ctr"/>
            <a:r>
              <a:rPr lang="en-GB" dirty="0"/>
              <a:t>You could use a motor to make something spin round</a:t>
            </a:r>
          </a:p>
        </p:txBody>
      </p:sp>
      <p:grpSp>
        <p:nvGrpSpPr>
          <p:cNvPr id="8" name="Group 7"/>
          <p:cNvGrpSpPr/>
          <p:nvPr/>
        </p:nvGrpSpPr>
        <p:grpSpPr>
          <a:xfrm>
            <a:off x="9182529" y="2073496"/>
            <a:ext cx="2261643" cy="2852269"/>
            <a:chOff x="5497310" y="2025928"/>
            <a:chExt cx="2173165" cy="2897553"/>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310" y="2025928"/>
              <a:ext cx="2173165" cy="2897553"/>
            </a:xfrm>
            <a:prstGeom prst="rect">
              <a:avLst/>
            </a:prstGeom>
          </p:spPr>
        </p:pic>
        <p:sp>
          <p:nvSpPr>
            <p:cNvPr id="6" name="Oval 5"/>
            <p:cNvSpPr/>
            <p:nvPr/>
          </p:nvSpPr>
          <p:spPr>
            <a:xfrm>
              <a:off x="6496486" y="3387298"/>
              <a:ext cx="174811" cy="1748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9182529" y="4762610"/>
            <a:ext cx="2261643" cy="659778"/>
          </a:xfrm>
          <a:prstGeom prst="rect">
            <a:avLst/>
          </a:prstGeom>
          <a:solidFill>
            <a:schemeClr val="accent1">
              <a:lumMod val="60000"/>
              <a:lumOff val="40000"/>
            </a:schemeClr>
          </a:solidFill>
        </p:spPr>
        <p:txBody>
          <a:bodyPr wrap="square" rtlCol="0">
            <a:spAutoFit/>
          </a:bodyPr>
          <a:lstStyle/>
          <a:p>
            <a:pPr algn="ctr"/>
            <a:r>
              <a:rPr lang="en-GB" dirty="0"/>
              <a:t>Perhaps a spinning bow tie</a:t>
            </a:r>
          </a:p>
        </p:txBody>
      </p:sp>
      <p:pic>
        <p:nvPicPr>
          <p:cNvPr id="10" name="Picture 6" descr="Image result for junk model robot"/>
          <p:cNvPicPr>
            <a:picLocks noChangeAspect="1" noChangeArrowheads="1"/>
          </p:cNvPicPr>
          <p:nvPr/>
        </p:nvPicPr>
        <p:blipFill rotWithShape="1">
          <a:blip r:embed="rId4">
            <a:extLst>
              <a:ext uri="{28A0092B-C50C-407E-A947-70E740481C1C}">
                <a14:useLocalDpi xmlns:a14="http://schemas.microsoft.com/office/drawing/2010/main" val="0"/>
              </a:ext>
            </a:extLst>
          </a:blip>
          <a:srcRect t="-752" r="2267" b="12138"/>
          <a:stretch/>
        </p:blipFill>
        <p:spPr bwMode="auto">
          <a:xfrm>
            <a:off x="1244087" y="2098598"/>
            <a:ext cx="2263784" cy="30845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244087" y="5110087"/>
            <a:ext cx="2261643" cy="369332"/>
          </a:xfrm>
          <a:prstGeom prst="rect">
            <a:avLst/>
          </a:prstGeom>
          <a:solidFill>
            <a:schemeClr val="accent1">
              <a:lumMod val="60000"/>
              <a:lumOff val="40000"/>
            </a:schemeClr>
          </a:solidFill>
        </p:spPr>
        <p:txBody>
          <a:bodyPr wrap="square" rtlCol="0">
            <a:spAutoFit/>
          </a:bodyPr>
          <a:lstStyle/>
          <a:p>
            <a:pPr algn="ctr"/>
            <a:r>
              <a:rPr lang="en-GB" dirty="0"/>
              <a:t>Or revolving antennae </a:t>
            </a:r>
          </a:p>
        </p:txBody>
      </p:sp>
      <p:grpSp>
        <p:nvGrpSpPr>
          <p:cNvPr id="14" name="Group 13"/>
          <p:cNvGrpSpPr/>
          <p:nvPr/>
        </p:nvGrpSpPr>
        <p:grpSpPr>
          <a:xfrm>
            <a:off x="6273052" y="2869508"/>
            <a:ext cx="2484530" cy="2396387"/>
            <a:chOff x="6273052" y="2869508"/>
            <a:chExt cx="2484530" cy="2396387"/>
          </a:xfrm>
        </p:grpSpPr>
        <p:pic>
          <p:nvPicPr>
            <p:cNvPr id="2050" name="Picture 2" descr="Image result for junk model animal"/>
            <p:cNvPicPr>
              <a:picLocks noChangeAspect="1" noChangeArrowheads="1"/>
            </p:cNvPicPr>
            <p:nvPr/>
          </p:nvPicPr>
          <p:blipFill rotWithShape="1">
            <a:blip r:embed="rId5">
              <a:extLst>
                <a:ext uri="{28A0092B-C50C-407E-A947-70E740481C1C}">
                  <a14:useLocalDpi xmlns:a14="http://schemas.microsoft.com/office/drawing/2010/main" val="0"/>
                </a:ext>
              </a:extLst>
            </a:blip>
            <a:srcRect r="35599" b="3262"/>
            <a:stretch/>
          </p:blipFill>
          <p:spPr bwMode="auto">
            <a:xfrm>
              <a:off x="6273052" y="3192674"/>
              <a:ext cx="2453684" cy="20732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273052" y="2869508"/>
              <a:ext cx="2484530" cy="646331"/>
            </a:xfrm>
            <a:prstGeom prst="rect">
              <a:avLst/>
            </a:prstGeom>
            <a:solidFill>
              <a:schemeClr val="accent1">
                <a:lumMod val="60000"/>
                <a:lumOff val="40000"/>
              </a:schemeClr>
            </a:solidFill>
          </p:spPr>
          <p:txBody>
            <a:bodyPr wrap="square" rtlCol="0">
              <a:spAutoFit/>
            </a:bodyPr>
            <a:lstStyle/>
            <a:p>
              <a:pPr algn="ctr"/>
              <a:r>
                <a:rPr lang="en-GB" dirty="0"/>
                <a:t>Or even a nose that rotates</a:t>
              </a:r>
            </a:p>
          </p:txBody>
        </p:sp>
      </p:grpSp>
    </p:spTree>
    <p:extLst>
      <p:ext uri="{BB962C8B-B14F-4D97-AF65-F5344CB8AC3E}">
        <p14:creationId xmlns:p14="http://schemas.microsoft.com/office/powerpoint/2010/main" val="75719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anim calcmode="lin" valueType="num">
                                      <p:cBhvr>
                                        <p:cTn id="22" dur="2000" fill="hold"/>
                                        <p:tgtEl>
                                          <p:spTgt spid="11"/>
                                        </p:tgtEl>
                                        <p:attrNameLst>
                                          <p:attrName>ppt_w</p:attrName>
                                        </p:attrNameLst>
                                      </p:cBhvr>
                                      <p:tavLst>
                                        <p:tav tm="0" fmla="#ppt_w*sin(2.5*pi*$)">
                                          <p:val>
                                            <p:fltVal val="0"/>
                                          </p:val>
                                        </p:tav>
                                        <p:tav tm="100000">
                                          <p:val>
                                            <p:fltVal val="1"/>
                                          </p:val>
                                        </p:tav>
                                      </p:tavLst>
                                    </p:anim>
                                    <p:anim calcmode="lin" valueType="num">
                                      <p:cBhvr>
                                        <p:cTn id="23" dur="2000" fill="hold"/>
                                        <p:tgtEl>
                                          <p:spTgt spid="11"/>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80">
                                          <p:stCondLst>
                                            <p:cond delay="0"/>
                                          </p:stCondLst>
                                        </p:cTn>
                                        <p:tgtEl>
                                          <p:spTgt spid="14"/>
                                        </p:tgtEl>
                                      </p:cBhvr>
                                    </p:animEffect>
                                    <p:anim calcmode="lin" valueType="num">
                                      <p:cBhvr>
                                        <p:cTn id="3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9" dur="26">
                                          <p:stCondLst>
                                            <p:cond delay="650"/>
                                          </p:stCondLst>
                                        </p:cTn>
                                        <p:tgtEl>
                                          <p:spTgt spid="14"/>
                                        </p:tgtEl>
                                      </p:cBhvr>
                                      <p:to x="100000" y="60000"/>
                                    </p:animScale>
                                    <p:animScale>
                                      <p:cBhvr>
                                        <p:cTn id="40" dur="166" decel="50000">
                                          <p:stCondLst>
                                            <p:cond delay="676"/>
                                          </p:stCondLst>
                                        </p:cTn>
                                        <p:tgtEl>
                                          <p:spTgt spid="14"/>
                                        </p:tgtEl>
                                      </p:cBhvr>
                                      <p:to x="100000" y="100000"/>
                                    </p:animScale>
                                    <p:animScale>
                                      <p:cBhvr>
                                        <p:cTn id="41" dur="26">
                                          <p:stCondLst>
                                            <p:cond delay="1312"/>
                                          </p:stCondLst>
                                        </p:cTn>
                                        <p:tgtEl>
                                          <p:spTgt spid="14"/>
                                        </p:tgtEl>
                                      </p:cBhvr>
                                      <p:to x="100000" y="80000"/>
                                    </p:animScale>
                                    <p:animScale>
                                      <p:cBhvr>
                                        <p:cTn id="42" dur="166" decel="50000">
                                          <p:stCondLst>
                                            <p:cond delay="1338"/>
                                          </p:stCondLst>
                                        </p:cTn>
                                        <p:tgtEl>
                                          <p:spTgt spid="14"/>
                                        </p:tgtEl>
                                      </p:cBhvr>
                                      <p:to x="100000" y="100000"/>
                                    </p:animScale>
                                    <p:animScale>
                                      <p:cBhvr>
                                        <p:cTn id="43" dur="26">
                                          <p:stCondLst>
                                            <p:cond delay="1642"/>
                                          </p:stCondLst>
                                        </p:cTn>
                                        <p:tgtEl>
                                          <p:spTgt spid="14"/>
                                        </p:tgtEl>
                                      </p:cBhvr>
                                      <p:to x="100000" y="90000"/>
                                    </p:animScale>
                                    <p:animScale>
                                      <p:cBhvr>
                                        <p:cTn id="44" dur="166" decel="50000">
                                          <p:stCondLst>
                                            <p:cond delay="1668"/>
                                          </p:stCondLst>
                                        </p:cTn>
                                        <p:tgtEl>
                                          <p:spTgt spid="14"/>
                                        </p:tgtEl>
                                      </p:cBhvr>
                                      <p:to x="100000" y="100000"/>
                                    </p:animScale>
                                    <p:animScale>
                                      <p:cBhvr>
                                        <p:cTn id="45" dur="26">
                                          <p:stCondLst>
                                            <p:cond delay="1808"/>
                                          </p:stCondLst>
                                        </p:cTn>
                                        <p:tgtEl>
                                          <p:spTgt spid="14"/>
                                        </p:tgtEl>
                                      </p:cBhvr>
                                      <p:to x="100000" y="95000"/>
                                    </p:animScale>
                                    <p:animScale>
                                      <p:cBhvr>
                                        <p:cTn id="4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250" y="1283057"/>
            <a:ext cx="2603500" cy="30099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288" y="2041475"/>
            <a:ext cx="3291839" cy="2775050"/>
          </a:xfrm>
          <a:prstGeom prst="rect">
            <a:avLst/>
          </a:prstGeom>
        </p:spPr>
      </p:pic>
      <p:sp>
        <p:nvSpPr>
          <p:cNvPr id="5" name="TextBox 4"/>
          <p:cNvSpPr txBox="1"/>
          <p:nvPr/>
        </p:nvSpPr>
        <p:spPr>
          <a:xfrm>
            <a:off x="1007288" y="4816525"/>
            <a:ext cx="3291839" cy="400110"/>
          </a:xfrm>
          <a:prstGeom prst="rect">
            <a:avLst/>
          </a:prstGeom>
          <a:solidFill>
            <a:srgbClr val="FFFF00"/>
          </a:solidFill>
        </p:spPr>
        <p:txBody>
          <a:bodyPr wrap="square" rtlCol="0">
            <a:spAutoFit/>
          </a:bodyPr>
          <a:lstStyle/>
          <a:p>
            <a:pPr algn="ctr"/>
            <a:r>
              <a:rPr lang="en-GB" sz="2000" dirty="0"/>
              <a:t>Perhaps eyes</a:t>
            </a:r>
          </a:p>
        </p:txBody>
      </p:sp>
      <p:pic>
        <p:nvPicPr>
          <p:cNvPr id="6"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3729" y="1602148"/>
            <a:ext cx="2537563" cy="34144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23729" y="4816525"/>
            <a:ext cx="2537564" cy="400110"/>
          </a:xfrm>
          <a:prstGeom prst="rect">
            <a:avLst/>
          </a:prstGeom>
          <a:solidFill>
            <a:srgbClr val="FFFF00"/>
          </a:solidFill>
        </p:spPr>
        <p:txBody>
          <a:bodyPr wrap="square" rtlCol="0">
            <a:spAutoFit/>
          </a:bodyPr>
          <a:lstStyle/>
          <a:p>
            <a:pPr algn="ctr"/>
            <a:r>
              <a:rPr lang="en-GB" sz="2000" dirty="0"/>
              <a:t>Or head</a:t>
            </a:r>
          </a:p>
        </p:txBody>
      </p:sp>
      <p:pic>
        <p:nvPicPr>
          <p:cNvPr id="8" name="Picture 2" descr="Image result for junk model robot"/>
          <p:cNvPicPr>
            <a:picLocks noChangeAspect="1" noChangeArrowheads="1"/>
          </p:cNvPicPr>
          <p:nvPr/>
        </p:nvPicPr>
        <p:blipFill rotWithShape="1">
          <a:blip r:embed="rId5">
            <a:extLst>
              <a:ext uri="{28A0092B-C50C-407E-A947-70E740481C1C}">
                <a14:useLocalDpi xmlns:a14="http://schemas.microsoft.com/office/drawing/2010/main" val="0"/>
              </a:ext>
            </a:extLst>
          </a:blip>
          <a:srcRect l="18246" t="6522" r="18246" b="9241"/>
          <a:stretch/>
        </p:blipFill>
        <p:spPr bwMode="auto">
          <a:xfrm>
            <a:off x="4976719" y="3732493"/>
            <a:ext cx="2136776" cy="30313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81081" y="1093841"/>
            <a:ext cx="5957049" cy="461665"/>
          </a:xfrm>
          <a:prstGeom prst="rect">
            <a:avLst/>
          </a:prstGeom>
          <a:solidFill>
            <a:srgbClr val="FFFF00"/>
          </a:solidFill>
        </p:spPr>
        <p:txBody>
          <a:bodyPr wrap="square" rtlCol="0">
            <a:spAutoFit/>
          </a:bodyPr>
          <a:lstStyle/>
          <a:p>
            <a:pPr algn="ctr"/>
            <a:r>
              <a:rPr lang="en-GB" sz="2400" dirty="0"/>
              <a:t>Or you could make something light up</a:t>
            </a:r>
          </a:p>
        </p:txBody>
      </p:sp>
      <p:sp>
        <p:nvSpPr>
          <p:cNvPr id="9" name="TextBox 8"/>
          <p:cNvSpPr txBox="1"/>
          <p:nvPr/>
        </p:nvSpPr>
        <p:spPr>
          <a:xfrm>
            <a:off x="4794250" y="6069834"/>
            <a:ext cx="2537564" cy="400110"/>
          </a:xfrm>
          <a:prstGeom prst="rect">
            <a:avLst/>
          </a:prstGeom>
          <a:solidFill>
            <a:srgbClr val="FFFF00"/>
          </a:solidFill>
        </p:spPr>
        <p:txBody>
          <a:bodyPr wrap="square" rtlCol="0">
            <a:spAutoFit/>
          </a:bodyPr>
          <a:lstStyle/>
          <a:p>
            <a:pPr algn="ctr"/>
            <a:r>
              <a:rPr lang="en-GB" sz="2000" dirty="0"/>
              <a:t>Or light up buttons</a:t>
            </a:r>
          </a:p>
        </p:txBody>
      </p:sp>
    </p:spTree>
    <p:extLst>
      <p:ext uri="{BB962C8B-B14F-4D97-AF65-F5344CB8AC3E}">
        <p14:creationId xmlns:p14="http://schemas.microsoft.com/office/powerpoint/2010/main" val="229329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80">
                                          <p:stCondLst>
                                            <p:cond delay="0"/>
                                          </p:stCondLst>
                                        </p:cTn>
                                        <p:tgtEl>
                                          <p:spTgt spid="9"/>
                                        </p:tgtEl>
                                      </p:cBhvr>
                                    </p:animEffect>
                                    <p:anim calcmode="lin" valueType="num">
                                      <p:cBhvr>
                                        <p:cTn id="5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5" dur="26">
                                          <p:stCondLst>
                                            <p:cond delay="650"/>
                                          </p:stCondLst>
                                        </p:cTn>
                                        <p:tgtEl>
                                          <p:spTgt spid="9"/>
                                        </p:tgtEl>
                                      </p:cBhvr>
                                      <p:to x="100000" y="60000"/>
                                    </p:animScale>
                                    <p:animScale>
                                      <p:cBhvr>
                                        <p:cTn id="56" dur="166" decel="50000">
                                          <p:stCondLst>
                                            <p:cond delay="676"/>
                                          </p:stCondLst>
                                        </p:cTn>
                                        <p:tgtEl>
                                          <p:spTgt spid="9"/>
                                        </p:tgtEl>
                                      </p:cBhvr>
                                      <p:to x="100000" y="100000"/>
                                    </p:animScale>
                                    <p:animScale>
                                      <p:cBhvr>
                                        <p:cTn id="57" dur="26">
                                          <p:stCondLst>
                                            <p:cond delay="1312"/>
                                          </p:stCondLst>
                                        </p:cTn>
                                        <p:tgtEl>
                                          <p:spTgt spid="9"/>
                                        </p:tgtEl>
                                      </p:cBhvr>
                                      <p:to x="100000" y="80000"/>
                                    </p:animScale>
                                    <p:animScale>
                                      <p:cBhvr>
                                        <p:cTn id="58" dur="166" decel="50000">
                                          <p:stCondLst>
                                            <p:cond delay="1338"/>
                                          </p:stCondLst>
                                        </p:cTn>
                                        <p:tgtEl>
                                          <p:spTgt spid="9"/>
                                        </p:tgtEl>
                                      </p:cBhvr>
                                      <p:to x="100000" y="100000"/>
                                    </p:animScale>
                                    <p:animScale>
                                      <p:cBhvr>
                                        <p:cTn id="59" dur="26">
                                          <p:stCondLst>
                                            <p:cond delay="1642"/>
                                          </p:stCondLst>
                                        </p:cTn>
                                        <p:tgtEl>
                                          <p:spTgt spid="9"/>
                                        </p:tgtEl>
                                      </p:cBhvr>
                                      <p:to x="100000" y="90000"/>
                                    </p:animScale>
                                    <p:animScale>
                                      <p:cBhvr>
                                        <p:cTn id="60" dur="166" decel="50000">
                                          <p:stCondLst>
                                            <p:cond delay="1668"/>
                                          </p:stCondLst>
                                        </p:cTn>
                                        <p:tgtEl>
                                          <p:spTgt spid="9"/>
                                        </p:tgtEl>
                                      </p:cBhvr>
                                      <p:to x="100000" y="100000"/>
                                    </p:animScale>
                                    <p:animScale>
                                      <p:cBhvr>
                                        <p:cTn id="61" dur="26">
                                          <p:stCondLst>
                                            <p:cond delay="1808"/>
                                          </p:stCondLst>
                                        </p:cTn>
                                        <p:tgtEl>
                                          <p:spTgt spid="9"/>
                                        </p:tgtEl>
                                      </p:cBhvr>
                                      <p:to x="100000" y="95000"/>
                                    </p:animScale>
                                    <p:animScale>
                                      <p:cBhvr>
                                        <p:cTn id="6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47430">
            <a:off x="3311632" y="-148037"/>
            <a:ext cx="4605030" cy="3358963"/>
          </a:xfrm>
          <a:prstGeom prst="rect">
            <a:avLst/>
          </a:prstGeom>
        </p:spPr>
      </p:pic>
      <p:sp>
        <p:nvSpPr>
          <p:cNvPr id="3" name="TextBox 2"/>
          <p:cNvSpPr txBox="1"/>
          <p:nvPr/>
        </p:nvSpPr>
        <p:spPr>
          <a:xfrm>
            <a:off x="3175818" y="3408340"/>
            <a:ext cx="5957049" cy="461665"/>
          </a:xfrm>
          <a:prstGeom prst="rect">
            <a:avLst/>
          </a:prstGeom>
          <a:solidFill>
            <a:schemeClr val="accent6">
              <a:lumMod val="60000"/>
              <a:lumOff val="40000"/>
            </a:schemeClr>
          </a:solidFill>
        </p:spPr>
        <p:txBody>
          <a:bodyPr wrap="square" rtlCol="0">
            <a:spAutoFit/>
          </a:bodyPr>
          <a:lstStyle/>
          <a:p>
            <a:pPr algn="ctr"/>
            <a:r>
              <a:rPr lang="en-GB" sz="2400" dirty="0"/>
              <a:t>Or you could use a buzzer</a:t>
            </a:r>
          </a:p>
        </p:txBody>
      </p:sp>
      <p:pic>
        <p:nvPicPr>
          <p:cNvPr id="3074"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6459" y="2026153"/>
            <a:ext cx="3226041" cy="32260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6459" y="5252194"/>
            <a:ext cx="3226041" cy="646331"/>
          </a:xfrm>
          <a:prstGeom prst="rect">
            <a:avLst/>
          </a:prstGeom>
          <a:solidFill>
            <a:schemeClr val="accent6">
              <a:lumMod val="60000"/>
              <a:lumOff val="40000"/>
            </a:schemeClr>
          </a:solidFill>
        </p:spPr>
        <p:txBody>
          <a:bodyPr wrap="square" rtlCol="0">
            <a:spAutoFit/>
          </a:bodyPr>
          <a:lstStyle/>
          <a:p>
            <a:pPr algn="ctr"/>
            <a:r>
              <a:rPr lang="en-GB" dirty="0"/>
              <a:t>So that your character can talk in a buzz language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6453" y="969071"/>
            <a:ext cx="2727405" cy="3636540"/>
          </a:xfrm>
          <a:prstGeom prst="rect">
            <a:avLst/>
          </a:prstGeom>
        </p:spPr>
      </p:pic>
      <p:sp>
        <p:nvSpPr>
          <p:cNvPr id="7" name="TextBox 6"/>
          <p:cNvSpPr txBox="1"/>
          <p:nvPr/>
        </p:nvSpPr>
        <p:spPr>
          <a:xfrm>
            <a:off x="7976453" y="4605611"/>
            <a:ext cx="2727406" cy="707886"/>
          </a:xfrm>
          <a:prstGeom prst="rect">
            <a:avLst/>
          </a:prstGeom>
          <a:solidFill>
            <a:schemeClr val="accent6">
              <a:lumMod val="60000"/>
              <a:lumOff val="40000"/>
            </a:schemeClr>
          </a:solidFill>
        </p:spPr>
        <p:txBody>
          <a:bodyPr wrap="square" rtlCol="0">
            <a:spAutoFit/>
          </a:bodyPr>
          <a:lstStyle/>
          <a:p>
            <a:pPr algn="ctr"/>
            <a:r>
              <a:rPr lang="en-GB" sz="2000" dirty="0"/>
              <a:t>Or your personality can hold a buzz wire game</a:t>
            </a:r>
          </a:p>
        </p:txBody>
      </p:sp>
      <p:sp>
        <p:nvSpPr>
          <p:cNvPr id="5" name="TextBox 4"/>
          <p:cNvSpPr txBox="1"/>
          <p:nvPr/>
        </p:nvSpPr>
        <p:spPr>
          <a:xfrm>
            <a:off x="4693024" y="5432611"/>
            <a:ext cx="3160058" cy="523220"/>
          </a:xfrm>
          <a:prstGeom prst="rect">
            <a:avLst/>
          </a:prstGeom>
          <a:solidFill>
            <a:srgbClr val="FFFF00"/>
          </a:solidFill>
        </p:spPr>
        <p:txBody>
          <a:bodyPr wrap="square" rtlCol="0">
            <a:spAutoFit/>
          </a:bodyPr>
          <a:lstStyle/>
          <a:p>
            <a:r>
              <a:rPr lang="en-GB" sz="2800" dirty="0"/>
              <a:t>The choice is yours!</a:t>
            </a:r>
          </a:p>
        </p:txBody>
      </p:sp>
    </p:spTree>
    <p:extLst>
      <p:ext uri="{BB962C8B-B14F-4D97-AF65-F5344CB8AC3E}">
        <p14:creationId xmlns:p14="http://schemas.microsoft.com/office/powerpoint/2010/main" val="2159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par>
                                <p:cTn id="24" presetID="45"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ppt_w</p:attrName>
                                        </p:attrNameLst>
                                      </p:cBhvr>
                                      <p:tavLst>
                                        <p:tav tm="0" fmla="#ppt_w*sin(2.5*pi*$)">
                                          <p:val>
                                            <p:fltVal val="0"/>
                                          </p:val>
                                        </p:tav>
                                        <p:tav tm="100000">
                                          <p:val>
                                            <p:fltVal val="1"/>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80">
                                          <p:stCondLst>
                                            <p:cond delay="0"/>
                                          </p:stCondLst>
                                        </p:cTn>
                                        <p:tgtEl>
                                          <p:spTgt spid="5"/>
                                        </p:tgtEl>
                                      </p:cBhvr>
                                    </p:animEffect>
                                    <p:anim calcmode="lin" valueType="num">
                                      <p:cBhvr>
                                        <p:cTn id="3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9" dur="26">
                                          <p:stCondLst>
                                            <p:cond delay="650"/>
                                          </p:stCondLst>
                                        </p:cTn>
                                        <p:tgtEl>
                                          <p:spTgt spid="5"/>
                                        </p:tgtEl>
                                      </p:cBhvr>
                                      <p:to x="100000" y="60000"/>
                                    </p:animScale>
                                    <p:animScale>
                                      <p:cBhvr>
                                        <p:cTn id="40" dur="166" decel="50000">
                                          <p:stCondLst>
                                            <p:cond delay="676"/>
                                          </p:stCondLst>
                                        </p:cTn>
                                        <p:tgtEl>
                                          <p:spTgt spid="5"/>
                                        </p:tgtEl>
                                      </p:cBhvr>
                                      <p:to x="100000" y="100000"/>
                                    </p:animScale>
                                    <p:animScale>
                                      <p:cBhvr>
                                        <p:cTn id="41" dur="26">
                                          <p:stCondLst>
                                            <p:cond delay="1312"/>
                                          </p:stCondLst>
                                        </p:cTn>
                                        <p:tgtEl>
                                          <p:spTgt spid="5"/>
                                        </p:tgtEl>
                                      </p:cBhvr>
                                      <p:to x="100000" y="80000"/>
                                    </p:animScale>
                                    <p:animScale>
                                      <p:cBhvr>
                                        <p:cTn id="42" dur="166" decel="50000">
                                          <p:stCondLst>
                                            <p:cond delay="1338"/>
                                          </p:stCondLst>
                                        </p:cTn>
                                        <p:tgtEl>
                                          <p:spTgt spid="5"/>
                                        </p:tgtEl>
                                      </p:cBhvr>
                                      <p:to x="100000" y="100000"/>
                                    </p:animScale>
                                    <p:animScale>
                                      <p:cBhvr>
                                        <p:cTn id="43" dur="26">
                                          <p:stCondLst>
                                            <p:cond delay="1642"/>
                                          </p:stCondLst>
                                        </p:cTn>
                                        <p:tgtEl>
                                          <p:spTgt spid="5"/>
                                        </p:tgtEl>
                                      </p:cBhvr>
                                      <p:to x="100000" y="90000"/>
                                    </p:animScale>
                                    <p:animScale>
                                      <p:cBhvr>
                                        <p:cTn id="44" dur="166" decel="50000">
                                          <p:stCondLst>
                                            <p:cond delay="1668"/>
                                          </p:stCondLst>
                                        </p:cTn>
                                        <p:tgtEl>
                                          <p:spTgt spid="5"/>
                                        </p:tgtEl>
                                      </p:cBhvr>
                                      <p:to x="100000" y="100000"/>
                                    </p:animScale>
                                    <p:animScale>
                                      <p:cBhvr>
                                        <p:cTn id="45" dur="26">
                                          <p:stCondLst>
                                            <p:cond delay="1808"/>
                                          </p:stCondLst>
                                        </p:cTn>
                                        <p:tgtEl>
                                          <p:spTgt spid="5"/>
                                        </p:tgtEl>
                                      </p:cBhvr>
                                      <p:to x="100000" y="95000"/>
                                    </p:animScale>
                                    <p:animScale>
                                      <p:cBhvr>
                                        <p:cTn id="4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830004" y="1642389"/>
            <a:ext cx="4899989" cy="2754455"/>
            <a:chOff x="3830004" y="1642389"/>
            <a:chExt cx="4899989" cy="2754455"/>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6462" t="-3663"/>
            <a:stretch/>
          </p:blipFill>
          <p:spPr>
            <a:xfrm>
              <a:off x="5405514" y="2257744"/>
              <a:ext cx="1882996" cy="2139100"/>
            </a:xfrm>
            <a:prstGeom prst="rect">
              <a:avLst/>
            </a:prstGeom>
          </p:spPr>
        </p:pic>
        <p:sp>
          <p:nvSpPr>
            <p:cNvPr id="10" name="Diagonal Stripe 9"/>
            <p:cNvSpPr/>
            <p:nvPr/>
          </p:nvSpPr>
          <p:spPr>
            <a:xfrm>
              <a:off x="5758577" y="2615350"/>
              <a:ext cx="2829171" cy="1651785"/>
            </a:xfrm>
            <a:prstGeom prst="diagStrip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Diagonal Stripe 12"/>
            <p:cNvSpPr/>
            <p:nvPr/>
          </p:nvSpPr>
          <p:spPr>
            <a:xfrm rot="21059719">
              <a:off x="4789076" y="2715790"/>
              <a:ext cx="1322065" cy="490308"/>
            </a:xfrm>
            <a:prstGeom prst="diagStrip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rot="18682943">
              <a:off x="5028572" y="2645600"/>
              <a:ext cx="752880" cy="166618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iagonal Stripe 16"/>
            <p:cNvSpPr/>
            <p:nvPr/>
          </p:nvSpPr>
          <p:spPr>
            <a:xfrm rot="15412890">
              <a:off x="6496610" y="1610287"/>
              <a:ext cx="1178217" cy="1242421"/>
            </a:xfrm>
            <a:prstGeom prst="diagStrip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p:cNvSpPr/>
            <p:nvPr/>
          </p:nvSpPr>
          <p:spPr>
            <a:xfrm>
              <a:off x="5405012" y="1669982"/>
              <a:ext cx="2031212" cy="723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rot="2289300">
              <a:off x="7416029" y="2112254"/>
              <a:ext cx="1313964" cy="6814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rot="20347318">
              <a:off x="3830004" y="2268629"/>
              <a:ext cx="2031212" cy="723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2608199" y="838985"/>
            <a:ext cx="7368988" cy="707886"/>
          </a:xfrm>
          <a:prstGeom prst="rect">
            <a:avLst/>
          </a:prstGeom>
          <a:solidFill>
            <a:schemeClr val="accent1">
              <a:lumMod val="20000"/>
              <a:lumOff val="80000"/>
            </a:schemeClr>
          </a:solidFill>
        </p:spPr>
        <p:txBody>
          <a:bodyPr wrap="square" rtlCol="0">
            <a:spAutoFit/>
          </a:bodyPr>
          <a:lstStyle/>
          <a:p>
            <a:r>
              <a:rPr lang="en-GB" sz="2000" dirty="0"/>
              <a:t>The switch for your circuit will go on the outside of your model but most of the wiring will be hidden neatly inside.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317951" y="2019652"/>
            <a:ext cx="3243431" cy="243257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0951" y="1804376"/>
            <a:ext cx="3243430" cy="2432573"/>
          </a:xfrm>
          <a:prstGeom prst="rect">
            <a:avLst/>
          </a:prstGeom>
        </p:spPr>
      </p:pic>
      <p:sp>
        <p:nvSpPr>
          <p:cNvPr id="23" name="TextBox 22"/>
          <p:cNvSpPr txBox="1"/>
          <p:nvPr/>
        </p:nvSpPr>
        <p:spPr>
          <a:xfrm>
            <a:off x="1536290" y="4892985"/>
            <a:ext cx="4884328" cy="646331"/>
          </a:xfrm>
          <a:prstGeom prst="rect">
            <a:avLst/>
          </a:prstGeom>
          <a:solidFill>
            <a:schemeClr val="accent1">
              <a:lumMod val="20000"/>
              <a:lumOff val="80000"/>
            </a:schemeClr>
          </a:solidFill>
        </p:spPr>
        <p:txBody>
          <a:bodyPr wrap="square" rtlCol="0">
            <a:spAutoFit/>
          </a:bodyPr>
          <a:lstStyle/>
          <a:p>
            <a:r>
              <a:rPr lang="en-GB" dirty="0"/>
              <a:t>The switch could be a homemade paperclip switch or a bought switch that does the same job</a:t>
            </a:r>
          </a:p>
        </p:txBody>
      </p:sp>
      <p:sp>
        <p:nvSpPr>
          <p:cNvPr id="24" name="TextBox 23"/>
          <p:cNvSpPr txBox="1"/>
          <p:nvPr/>
        </p:nvSpPr>
        <p:spPr>
          <a:xfrm>
            <a:off x="7173162" y="4447601"/>
            <a:ext cx="3749624" cy="1200329"/>
          </a:xfrm>
          <a:prstGeom prst="rect">
            <a:avLst/>
          </a:prstGeom>
          <a:solidFill>
            <a:schemeClr val="accent1">
              <a:lumMod val="20000"/>
              <a:lumOff val="80000"/>
            </a:schemeClr>
          </a:solidFill>
        </p:spPr>
        <p:txBody>
          <a:bodyPr wrap="square" rtlCol="0">
            <a:spAutoFit/>
          </a:bodyPr>
          <a:lstStyle/>
          <a:p>
            <a:r>
              <a:rPr lang="en-GB" dirty="0"/>
              <a:t>Here the split pins from the paperclip switch have been pushed through to the inside of the box where they have been wired up into a circuit</a:t>
            </a:r>
          </a:p>
        </p:txBody>
      </p:sp>
    </p:spTree>
    <p:extLst>
      <p:ext uri="{BB962C8B-B14F-4D97-AF65-F5344CB8AC3E}">
        <p14:creationId xmlns:p14="http://schemas.microsoft.com/office/powerpoint/2010/main" val="317179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383" t="16229" b="19215"/>
          <a:stretch/>
        </p:blipFill>
        <p:spPr>
          <a:xfrm rot="16200000">
            <a:off x="1370002" y="2454659"/>
            <a:ext cx="3687806" cy="357691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731730" y="1862068"/>
            <a:ext cx="1913626" cy="2551502"/>
          </a:xfrm>
          <a:prstGeom prst="rect">
            <a:avLst/>
          </a:prstGeom>
        </p:spPr>
      </p:pic>
      <p:sp>
        <p:nvSpPr>
          <p:cNvPr id="4" name="TextBox 3"/>
          <p:cNvSpPr txBox="1"/>
          <p:nvPr/>
        </p:nvSpPr>
        <p:spPr>
          <a:xfrm>
            <a:off x="1452282" y="739588"/>
            <a:ext cx="9964271" cy="1323439"/>
          </a:xfrm>
          <a:prstGeom prst="rect">
            <a:avLst/>
          </a:prstGeom>
          <a:solidFill>
            <a:schemeClr val="accent6"/>
          </a:solidFill>
        </p:spPr>
        <p:txBody>
          <a:bodyPr wrap="square" rtlCol="0">
            <a:spAutoFit/>
          </a:bodyPr>
          <a:lstStyle/>
          <a:p>
            <a:r>
              <a:rPr lang="en-GB" sz="2000" dirty="0"/>
              <a:t>This is a different kind of switch called a pressure switch. When you press down on the button it closes the circuit (as the split pin touches the one underneath). When you stop pressing, it springs open again and the connection is broken. Both the split pins are neatly wired into a circuit from underneath.</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696750" y="1911480"/>
            <a:ext cx="1998545" cy="2664726"/>
          </a:xfrm>
          <a:prstGeom prst="rect">
            <a:avLst/>
          </a:prstGeom>
        </p:spPr>
      </p:pic>
      <p:sp>
        <p:nvSpPr>
          <p:cNvPr id="6" name="TextBox 5"/>
          <p:cNvSpPr txBox="1"/>
          <p:nvPr/>
        </p:nvSpPr>
        <p:spPr>
          <a:xfrm>
            <a:off x="6118172" y="4027944"/>
            <a:ext cx="1546412" cy="369332"/>
          </a:xfrm>
          <a:prstGeom prst="rect">
            <a:avLst/>
          </a:prstGeom>
          <a:solidFill>
            <a:srgbClr val="92D050"/>
          </a:solidFill>
        </p:spPr>
        <p:txBody>
          <a:bodyPr wrap="square" rtlCol="0">
            <a:spAutoFit/>
          </a:bodyPr>
          <a:lstStyle/>
          <a:p>
            <a:pPr algn="ctr"/>
            <a:r>
              <a:rPr lang="en-GB" dirty="0"/>
              <a:t>Underneath</a:t>
            </a:r>
          </a:p>
        </p:txBody>
      </p:sp>
      <p:sp>
        <p:nvSpPr>
          <p:cNvPr id="7" name="TextBox 6"/>
          <p:cNvSpPr txBox="1"/>
          <p:nvPr/>
        </p:nvSpPr>
        <p:spPr>
          <a:xfrm>
            <a:off x="9080103" y="4062619"/>
            <a:ext cx="1546412" cy="369332"/>
          </a:xfrm>
          <a:prstGeom prst="rect">
            <a:avLst/>
          </a:prstGeom>
          <a:solidFill>
            <a:srgbClr val="92D050"/>
          </a:solidFill>
        </p:spPr>
        <p:txBody>
          <a:bodyPr wrap="square" rtlCol="0">
            <a:spAutoFit/>
          </a:bodyPr>
          <a:lstStyle/>
          <a:p>
            <a:pPr algn="ctr"/>
            <a:r>
              <a:rPr lang="en-GB" dirty="0"/>
              <a:t>Inside</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3775" t="23333" r="52696" b="26079"/>
          <a:stretch/>
        </p:blipFill>
        <p:spPr>
          <a:xfrm>
            <a:off x="10395097" y="4212611"/>
            <a:ext cx="915861" cy="2568388"/>
          </a:xfrm>
          <a:prstGeom prst="rect">
            <a:avLst/>
          </a:prstGeom>
        </p:spPr>
      </p:pic>
      <p:sp>
        <p:nvSpPr>
          <p:cNvPr id="9" name="TextBox 8"/>
          <p:cNvSpPr txBox="1"/>
          <p:nvPr/>
        </p:nvSpPr>
        <p:spPr>
          <a:xfrm>
            <a:off x="5771066" y="5029497"/>
            <a:ext cx="4502487" cy="923330"/>
          </a:xfrm>
          <a:prstGeom prst="rect">
            <a:avLst/>
          </a:prstGeom>
          <a:solidFill>
            <a:srgbClr val="92D050"/>
          </a:solidFill>
        </p:spPr>
        <p:txBody>
          <a:bodyPr wrap="square" rtlCol="0">
            <a:spAutoFit/>
          </a:bodyPr>
          <a:lstStyle/>
          <a:p>
            <a:pPr algn="ctr"/>
            <a:r>
              <a:rPr lang="en-GB" dirty="0"/>
              <a:t>This is a bought pressure switch which works in the same way. It only connects the circuit when the button is pressed</a:t>
            </a:r>
          </a:p>
        </p:txBody>
      </p:sp>
    </p:spTree>
    <p:extLst>
      <p:ext uri="{BB962C8B-B14F-4D97-AF65-F5344CB8AC3E}">
        <p14:creationId xmlns:p14="http://schemas.microsoft.com/office/powerpoint/2010/main" val="2570978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2473" y="1415513"/>
            <a:ext cx="2046730" cy="2728972"/>
          </a:xfrm>
          <a:prstGeom prst="rect">
            <a:avLst/>
          </a:prstGeom>
        </p:spPr>
      </p:pic>
      <p:pic>
        <p:nvPicPr>
          <p:cNvPr id="4" name="Picture 6" descr="Image result for junk model robot"/>
          <p:cNvPicPr>
            <a:picLocks noChangeAspect="1" noChangeArrowheads="1"/>
          </p:cNvPicPr>
          <p:nvPr/>
        </p:nvPicPr>
        <p:blipFill rotWithShape="1">
          <a:blip r:embed="rId3">
            <a:extLst>
              <a:ext uri="{28A0092B-C50C-407E-A947-70E740481C1C}">
                <a14:useLocalDpi xmlns:a14="http://schemas.microsoft.com/office/drawing/2010/main" val="0"/>
              </a:ext>
            </a:extLst>
          </a:blip>
          <a:srcRect t="-752" r="2267" b="12138"/>
          <a:stretch/>
        </p:blipFill>
        <p:spPr bwMode="auto">
          <a:xfrm>
            <a:off x="6296428" y="3547532"/>
            <a:ext cx="2263784" cy="30845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5164" y="652533"/>
            <a:ext cx="2278085" cy="2109617"/>
          </a:xfrm>
          <a:prstGeom prst="rect">
            <a:avLst/>
          </a:prstGeom>
        </p:spPr>
      </p:pic>
      <p:pic>
        <p:nvPicPr>
          <p:cNvPr id="6"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5830" y="652534"/>
            <a:ext cx="2040092" cy="27851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02060" y="5662195"/>
            <a:ext cx="896854" cy="1195805"/>
          </a:xfrm>
          <a:prstGeom prst="rect">
            <a:avLst/>
          </a:prstGeom>
        </p:spPr>
      </p:pic>
      <p:pic>
        <p:nvPicPr>
          <p:cNvPr id="8" name="Picture 2" descr="Image result for junk model anim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8366" y="4364266"/>
            <a:ext cx="2224863" cy="16686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junk model animal"/>
          <p:cNvPicPr>
            <a:picLocks noChangeAspect="1" noChangeArrowheads="1"/>
          </p:cNvPicPr>
          <p:nvPr/>
        </p:nvPicPr>
        <p:blipFill rotWithShape="1">
          <a:blip r:embed="rId8">
            <a:extLst>
              <a:ext uri="{28A0092B-C50C-407E-A947-70E740481C1C}">
                <a14:useLocalDpi xmlns:a14="http://schemas.microsoft.com/office/drawing/2010/main" val="0"/>
              </a:ext>
            </a:extLst>
          </a:blip>
          <a:srcRect r="35599" b="3262"/>
          <a:stretch/>
        </p:blipFill>
        <p:spPr bwMode="auto">
          <a:xfrm>
            <a:off x="1757924" y="706778"/>
            <a:ext cx="2453684" cy="207322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junk model rob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1608" y="3926125"/>
            <a:ext cx="1999481" cy="26659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26678" y="4061185"/>
            <a:ext cx="2395854" cy="23958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junk model robot"/>
          <p:cNvPicPr>
            <a:picLocks noChangeAspect="1" noChangeArrowheads="1"/>
          </p:cNvPicPr>
          <p:nvPr/>
        </p:nvPicPr>
        <p:blipFill rotWithShape="1">
          <a:blip r:embed="rId11">
            <a:extLst>
              <a:ext uri="{28A0092B-C50C-407E-A947-70E740481C1C}">
                <a14:useLocalDpi xmlns:a14="http://schemas.microsoft.com/office/drawing/2010/main" val="0"/>
              </a:ext>
            </a:extLst>
          </a:blip>
          <a:srcRect l="18246" t="6522" r="18246" b="9241"/>
          <a:stretch/>
        </p:blipFill>
        <p:spPr bwMode="auto">
          <a:xfrm>
            <a:off x="391719" y="1865907"/>
            <a:ext cx="1679423" cy="29682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36145" y="2762151"/>
            <a:ext cx="7229566" cy="1200329"/>
          </a:xfrm>
          <a:prstGeom prst="rect">
            <a:avLst/>
          </a:prstGeom>
          <a:solidFill>
            <a:srgbClr val="FFC000"/>
          </a:solidFill>
        </p:spPr>
        <p:txBody>
          <a:bodyPr wrap="square" rtlCol="0">
            <a:spAutoFit/>
          </a:bodyPr>
          <a:lstStyle/>
          <a:p>
            <a:pPr algn="ctr"/>
            <a:r>
              <a:rPr lang="en-GB" dirty="0"/>
              <a:t>Think which type of switch would suit your model best. If you want to turn it on and leave it working, the on/off switch would be best, but if you want it to flash or make a series of quick buzzes, the pressure switch would be the right choice.</a:t>
            </a:r>
          </a:p>
        </p:txBody>
      </p:sp>
    </p:spTree>
    <p:extLst>
      <p:ext uri="{BB962C8B-B14F-4D97-AF65-F5344CB8AC3E}">
        <p14:creationId xmlns:p14="http://schemas.microsoft.com/office/powerpoint/2010/main" val="261505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6788" y="981386"/>
            <a:ext cx="8740588" cy="461665"/>
          </a:xfrm>
          <a:prstGeom prst="rect">
            <a:avLst/>
          </a:prstGeom>
          <a:solidFill>
            <a:srgbClr val="FFC000"/>
          </a:solidFill>
        </p:spPr>
        <p:txBody>
          <a:bodyPr wrap="square" rtlCol="0">
            <a:spAutoFit/>
          </a:bodyPr>
          <a:lstStyle/>
          <a:p>
            <a:r>
              <a:rPr lang="en-GB" sz="2400" dirty="0"/>
              <a:t>Here is your task for today – </a:t>
            </a:r>
            <a:r>
              <a:rPr lang="en-GB" sz="2400" b="1" dirty="0"/>
              <a:t>designing your electric personality</a:t>
            </a:r>
          </a:p>
        </p:txBody>
      </p:sp>
      <p:sp>
        <p:nvSpPr>
          <p:cNvPr id="3" name="TextBox 2"/>
          <p:cNvSpPr txBox="1"/>
          <p:nvPr/>
        </p:nvSpPr>
        <p:spPr>
          <a:xfrm>
            <a:off x="3308524" y="1653329"/>
            <a:ext cx="8323730" cy="4247317"/>
          </a:xfrm>
          <a:prstGeom prst="rect">
            <a:avLst/>
          </a:prstGeom>
          <a:solidFill>
            <a:schemeClr val="accent4">
              <a:lumMod val="60000"/>
              <a:lumOff val="40000"/>
            </a:schemeClr>
          </a:solidFill>
        </p:spPr>
        <p:txBody>
          <a:bodyPr wrap="square" rtlCol="0">
            <a:spAutoFit/>
          </a:bodyPr>
          <a:lstStyle/>
          <a:p>
            <a:pPr marL="457200" indent="-457200">
              <a:buFont typeface="+mj-lt"/>
              <a:buAutoNum type="arabicPeriod"/>
            </a:pPr>
            <a:r>
              <a:rPr lang="en-GB" dirty="0"/>
              <a:t>Decide what you want to make as your model and gather together the main items you will need for the head, body, eyes, feet or any </a:t>
            </a:r>
            <a:r>
              <a:rPr lang="en-GB"/>
              <a:t>other parts, </a:t>
            </a:r>
            <a:r>
              <a:rPr lang="en-GB" dirty="0"/>
              <a:t>e.g. boxes, tubs, paper cups or cardboard tubes. Put the items you need into your own named bag.</a:t>
            </a:r>
          </a:p>
          <a:p>
            <a:pPr marL="457200" indent="-457200">
              <a:buFont typeface="+mj-lt"/>
              <a:buAutoNum type="arabicPeriod"/>
            </a:pPr>
            <a:endParaRPr lang="en-GB" dirty="0"/>
          </a:p>
          <a:p>
            <a:pPr marL="457200" indent="-457200">
              <a:buFont typeface="+mj-lt"/>
              <a:buAutoNum type="arabicPeriod"/>
            </a:pPr>
            <a:r>
              <a:rPr lang="en-GB" dirty="0"/>
              <a:t>Decide on the components you will need in your electric circuit (a motor, bulb/bulbs or buzzer) and build your circuit using crocodile leads and cells in a battery holder. In a future session you will replace your crocodile leads with your own electrical wiring which will be more secure.</a:t>
            </a:r>
          </a:p>
          <a:p>
            <a:pPr marL="457200" indent="-457200">
              <a:buFont typeface="+mj-lt"/>
              <a:buAutoNum type="arabicPeriod"/>
            </a:pPr>
            <a:endParaRPr lang="en-GB" dirty="0"/>
          </a:p>
          <a:p>
            <a:pPr marL="457200" indent="-457200">
              <a:buFont typeface="+mj-lt"/>
              <a:buAutoNum type="arabicPeriod"/>
            </a:pPr>
            <a:r>
              <a:rPr lang="en-GB" dirty="0"/>
              <a:t>Decide what kind of switch you will need (either an on/off switch for a long connection or a pressure switch for short bursts). Make the switch with card and split pins or connect the right bought switch to your circuit.</a:t>
            </a:r>
          </a:p>
          <a:p>
            <a:pPr marL="457200" indent="-457200">
              <a:buFont typeface="+mj-lt"/>
              <a:buAutoNum type="arabicPeriod"/>
            </a:pPr>
            <a:endParaRPr lang="en-GB" dirty="0"/>
          </a:p>
          <a:p>
            <a:pPr marL="457200" indent="-457200">
              <a:buFont typeface="+mj-lt"/>
              <a:buAutoNum type="arabicPeriod"/>
            </a:pPr>
            <a:r>
              <a:rPr lang="en-GB" dirty="0"/>
              <a:t>Use your task sheet to plan your electric personality.</a:t>
            </a:r>
          </a:p>
          <a:p>
            <a:pPr marL="457200" indent="-457200">
              <a:buFont typeface="+mj-lt"/>
              <a:buAutoNum type="arabicPeriod"/>
            </a:pPr>
            <a:endParaRPr lang="en-GB"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1388" r="6370" b="22277"/>
          <a:stretch/>
        </p:blipFill>
        <p:spPr>
          <a:xfrm>
            <a:off x="2006272" y="2333887"/>
            <a:ext cx="1061712" cy="638807"/>
          </a:xfrm>
          <a:prstGeom prst="rect">
            <a:avLst/>
          </a:prstGeom>
        </p:spPr>
      </p:pic>
      <p:pic>
        <p:nvPicPr>
          <p:cNvPr id="5" name="Picture 14" descr="Image result for tea box"/>
          <p:cNvPicPr>
            <a:picLocks noChangeAspect="1" noChangeArrowheads="1"/>
          </p:cNvPicPr>
          <p:nvPr/>
        </p:nvPicPr>
        <p:blipFill rotWithShape="1">
          <a:blip r:embed="rId3">
            <a:extLst>
              <a:ext uri="{28A0092B-C50C-407E-A947-70E740481C1C}">
                <a14:useLocalDpi xmlns:a14="http://schemas.microsoft.com/office/drawing/2010/main" val="0"/>
              </a:ext>
            </a:extLst>
          </a:blip>
          <a:srcRect l="7009" t="11246"/>
          <a:stretch/>
        </p:blipFill>
        <p:spPr bwMode="auto">
          <a:xfrm>
            <a:off x="574056" y="1653329"/>
            <a:ext cx="1191676" cy="1137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3024" r="18346" b="12759"/>
          <a:stretch/>
        </p:blipFill>
        <p:spPr>
          <a:xfrm>
            <a:off x="1709831" y="3162877"/>
            <a:ext cx="1358153" cy="12948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58" y="2946419"/>
            <a:ext cx="1041774" cy="1204392"/>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6563" t="16229" r="28587" b="29202"/>
          <a:stretch/>
        </p:blipFill>
        <p:spPr>
          <a:xfrm rot="16200000">
            <a:off x="2099489" y="5468582"/>
            <a:ext cx="883934" cy="1197282"/>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4184" t="31007" r="19895" b="24217"/>
          <a:stretch/>
        </p:blipFill>
        <p:spPr>
          <a:xfrm rot="10800000">
            <a:off x="481010" y="4657181"/>
            <a:ext cx="1284722" cy="654481"/>
          </a:xfrm>
          <a:prstGeom prst="rect">
            <a:avLst/>
          </a:prstGeom>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57010" t="-6504" b="-1"/>
          <a:stretch/>
        </p:blipFill>
        <p:spPr>
          <a:xfrm>
            <a:off x="723958" y="5404146"/>
            <a:ext cx="1030050" cy="1217517"/>
          </a:xfrm>
          <a:prstGeom prst="rect">
            <a:avLst/>
          </a:prstGeom>
        </p:spPr>
      </p:pic>
      <p:sp>
        <p:nvSpPr>
          <p:cNvPr id="12" name="TextBox 11"/>
          <p:cNvSpPr txBox="1"/>
          <p:nvPr/>
        </p:nvSpPr>
        <p:spPr>
          <a:xfrm>
            <a:off x="9049871" y="5190415"/>
            <a:ext cx="2393576" cy="461665"/>
          </a:xfrm>
          <a:prstGeom prst="rect">
            <a:avLst/>
          </a:prstGeom>
          <a:solidFill>
            <a:srgbClr val="FFC000"/>
          </a:solidFill>
        </p:spPr>
        <p:txBody>
          <a:bodyPr wrap="square" rtlCol="0">
            <a:spAutoFit/>
          </a:bodyPr>
          <a:lstStyle/>
          <a:p>
            <a:r>
              <a:rPr lang="en-GB" sz="2400" b="1" dirty="0"/>
              <a:t>Let’s get started!</a:t>
            </a:r>
          </a:p>
        </p:txBody>
      </p:sp>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33775" t="23333" r="52696" b="26079"/>
          <a:stretch/>
        </p:blipFill>
        <p:spPr>
          <a:xfrm>
            <a:off x="2723110" y="4222841"/>
            <a:ext cx="513300" cy="1439469"/>
          </a:xfrm>
          <a:prstGeom prst="rect">
            <a:avLst/>
          </a:prstGeom>
        </p:spPr>
      </p:pic>
    </p:spTree>
    <p:extLst>
      <p:ext uri="{BB962C8B-B14F-4D97-AF65-F5344CB8AC3E}">
        <p14:creationId xmlns:p14="http://schemas.microsoft.com/office/powerpoint/2010/main" val="335520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65DD798DCDB54D888DD82965E0F072" ma:contentTypeVersion="14" ma:contentTypeDescription="Create a new document." ma:contentTypeScope="" ma:versionID="78301e36bde9679970fe0a0417e449d4">
  <xsd:schema xmlns:xsd="http://www.w3.org/2001/XMLSchema" xmlns:xs="http://www.w3.org/2001/XMLSchema" xmlns:p="http://schemas.microsoft.com/office/2006/metadata/properties" xmlns:ns2="f570d878-3bfc-40dd-953c-5fba00ce2450" xmlns:ns3="ed71928e-1982-4d05-8842-0ec262cf174a" targetNamespace="http://schemas.microsoft.com/office/2006/metadata/properties" ma:root="true" ma:fieldsID="3380beb6929d720f724954d2ef370132" ns2:_="" ns3:_="">
    <xsd:import namespace="f570d878-3bfc-40dd-953c-5fba00ce2450"/>
    <xsd:import namespace="ed71928e-1982-4d05-8842-0ec262cf17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0d878-3bfc-40dd-953c-5fba00ce2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0dc97c-4265-4286-a30f-3f951028d51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71928e-1982-4d05-8842-0ec262cf17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a201bf4a-ca21-4b0c-b036-5346b658ce62}" ma:internalName="TaxCatchAll" ma:showField="CatchAllData" ma:web="ed71928e-1982-4d05-8842-0ec262cf17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70d878-3bfc-40dd-953c-5fba00ce2450">
      <Terms xmlns="http://schemas.microsoft.com/office/infopath/2007/PartnerControls"/>
    </lcf76f155ced4ddcb4097134ff3c332f>
    <TaxCatchAll xmlns="ed71928e-1982-4d05-8842-0ec262cf174a" xsi:nil="true"/>
  </documentManagement>
</p:properties>
</file>

<file path=customXml/itemProps1.xml><?xml version="1.0" encoding="utf-8"?>
<ds:datastoreItem xmlns:ds="http://schemas.openxmlformats.org/officeDocument/2006/customXml" ds:itemID="{D916BD62-501E-4274-9D69-7EB40AAB6715}">
  <ds:schemaRefs>
    <ds:schemaRef ds:uri="http://schemas.microsoft.com/sharepoint/v3/contenttype/forms"/>
  </ds:schemaRefs>
</ds:datastoreItem>
</file>

<file path=customXml/itemProps2.xml><?xml version="1.0" encoding="utf-8"?>
<ds:datastoreItem xmlns:ds="http://schemas.openxmlformats.org/officeDocument/2006/customXml" ds:itemID="{7FF7B7A4-DB00-4A25-9988-C2D4AC250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70d878-3bfc-40dd-953c-5fba00ce2450"/>
    <ds:schemaRef ds:uri="ed71928e-1982-4d05-8842-0ec262cf17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4D618A-045E-45C8-A110-C83DBD29F603}">
  <ds:schemaRefs>
    <ds:schemaRef ds:uri="http://schemas.microsoft.com/office/2006/documentManagement/types"/>
    <ds:schemaRef ds:uri="http://schemas.microsoft.com/office/2006/metadata/properties"/>
    <ds:schemaRef ds:uri="ed71928e-1982-4d05-8842-0ec262cf174a"/>
    <ds:schemaRef ds:uri="http://www.w3.org/XML/1998/namespace"/>
    <ds:schemaRef ds:uri="http://purl.org/dc/dcmitype/"/>
    <ds:schemaRef ds:uri="http://schemas.microsoft.com/office/infopath/2007/PartnerControls"/>
    <ds:schemaRef ds:uri="http://purl.org/dc/elements/1.1/"/>
    <ds:schemaRef ds:uri="http://schemas.openxmlformats.org/package/2006/metadata/core-properties"/>
    <ds:schemaRef ds:uri="f570d878-3bfc-40dd-953c-5fba00ce2450"/>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553</TotalTime>
  <Words>553</Words>
  <Application>Microsoft Macintosh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Searson</dc:creator>
  <cp:lastModifiedBy>Microsoft Office User</cp:lastModifiedBy>
  <cp:revision>25</cp:revision>
  <dcterms:created xsi:type="dcterms:W3CDTF">2019-01-15T10:18:19Z</dcterms:created>
  <dcterms:modified xsi:type="dcterms:W3CDTF">2024-03-12T07:19:43Z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0x0101005B65DD798DCDB54D888DD82965E0F072</vt:lpwstr>
  </property>
  <property fmtid="{D5CDD505-2E9C-101B-9397-08002B2CF9AE}" pid="3" name="MediaServiceImageTags">
    <vt:lpwstr/>
  </property>
</Properties>
</file>