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7" r:id="rId2"/>
    <p:sldId id="303" r:id="rId3"/>
    <p:sldId id="293" r:id="rId4"/>
    <p:sldId id="300" r:id="rId5"/>
    <p:sldId id="311" r:id="rId6"/>
    <p:sldId id="309" r:id="rId7"/>
    <p:sldId id="313" r:id="rId8"/>
    <p:sldId id="302" r:id="rId9"/>
    <p:sldId id="314" r:id="rId10"/>
    <p:sldId id="31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0099FF"/>
    <a:srgbClr val="004A76"/>
    <a:srgbClr val="F6B350"/>
    <a:srgbClr val="3F9DA7"/>
    <a:srgbClr val="6EBFC8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4" autoAdjust="0"/>
    <p:restoredTop sz="81447" autoAdjust="0"/>
  </p:normalViewPr>
  <p:slideViewPr>
    <p:cSldViewPr snapToGrid="0">
      <p:cViewPr varScale="1">
        <p:scale>
          <a:sx n="54" d="100"/>
          <a:sy n="54" d="100"/>
        </p:scale>
        <p:origin x="17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F4864F2C-AE7D-407D-8A1E-87086C0A041C}"/>
    <pc:docChg chg="undo addSld delSld modSld">
      <pc:chgData name="saba zubair" userId="cd0c6b642a85ca9b" providerId="LiveId" clId="{F4864F2C-AE7D-407D-8A1E-87086C0A041C}" dt="2024-10-18T20:52:00.469" v="63" actId="1076"/>
      <pc:docMkLst>
        <pc:docMk/>
      </pc:docMkLst>
      <pc:sldChg chg="del">
        <pc:chgData name="saba zubair" userId="cd0c6b642a85ca9b" providerId="LiveId" clId="{F4864F2C-AE7D-407D-8A1E-87086C0A041C}" dt="2024-10-18T20:44:47.793" v="4" actId="47"/>
        <pc:sldMkLst>
          <pc:docMk/>
          <pc:sldMk cId="2047842423" sldId="279"/>
        </pc:sldMkLst>
      </pc:sldChg>
      <pc:sldChg chg="del">
        <pc:chgData name="saba zubair" userId="cd0c6b642a85ca9b" providerId="LiveId" clId="{F4864F2C-AE7D-407D-8A1E-87086C0A041C}" dt="2024-10-18T20:47:56.694" v="32" actId="47"/>
        <pc:sldMkLst>
          <pc:docMk/>
          <pc:sldMk cId="3262603198" sldId="280"/>
        </pc:sldMkLst>
      </pc:sldChg>
      <pc:sldChg chg="del">
        <pc:chgData name="saba zubair" userId="cd0c6b642a85ca9b" providerId="LiveId" clId="{F4864F2C-AE7D-407D-8A1E-87086C0A041C}" dt="2024-10-18T20:44:43.777" v="0" actId="47"/>
        <pc:sldMkLst>
          <pc:docMk/>
          <pc:sldMk cId="2754893100" sldId="284"/>
        </pc:sldMkLst>
      </pc:sldChg>
      <pc:sldChg chg="del">
        <pc:chgData name="saba zubair" userId="cd0c6b642a85ca9b" providerId="LiveId" clId="{F4864F2C-AE7D-407D-8A1E-87086C0A041C}" dt="2024-10-18T20:44:45.039" v="1" actId="47"/>
        <pc:sldMkLst>
          <pc:docMk/>
          <pc:sldMk cId="1450291885" sldId="285"/>
        </pc:sldMkLst>
      </pc:sldChg>
      <pc:sldChg chg="del">
        <pc:chgData name="saba zubair" userId="cd0c6b642a85ca9b" providerId="LiveId" clId="{F4864F2C-AE7D-407D-8A1E-87086C0A041C}" dt="2024-10-18T20:44:45.736" v="2" actId="47"/>
        <pc:sldMkLst>
          <pc:docMk/>
          <pc:sldMk cId="499201509" sldId="286"/>
        </pc:sldMkLst>
      </pc:sldChg>
      <pc:sldChg chg="del">
        <pc:chgData name="saba zubair" userId="cd0c6b642a85ca9b" providerId="LiveId" clId="{F4864F2C-AE7D-407D-8A1E-87086C0A041C}" dt="2024-10-18T20:44:49.335" v="8" actId="47"/>
        <pc:sldMkLst>
          <pc:docMk/>
          <pc:sldMk cId="2814342108" sldId="291"/>
        </pc:sldMkLst>
      </pc:sldChg>
      <pc:sldChg chg="del">
        <pc:chgData name="saba zubair" userId="cd0c6b642a85ca9b" providerId="LiveId" clId="{F4864F2C-AE7D-407D-8A1E-87086C0A041C}" dt="2024-10-18T20:47:53.873" v="31" actId="47"/>
        <pc:sldMkLst>
          <pc:docMk/>
          <pc:sldMk cId="1837382425" sldId="292"/>
        </pc:sldMkLst>
      </pc:sldChg>
      <pc:sldChg chg="del">
        <pc:chgData name="saba zubair" userId="cd0c6b642a85ca9b" providerId="LiveId" clId="{F4864F2C-AE7D-407D-8A1E-87086C0A041C}" dt="2024-10-18T20:44:49.795" v="9" actId="47"/>
        <pc:sldMkLst>
          <pc:docMk/>
          <pc:sldMk cId="4232436115" sldId="294"/>
        </pc:sldMkLst>
      </pc:sldChg>
      <pc:sldChg chg="del">
        <pc:chgData name="saba zubair" userId="cd0c6b642a85ca9b" providerId="LiveId" clId="{F4864F2C-AE7D-407D-8A1E-87086C0A041C}" dt="2024-10-18T20:44:47.448" v="3" actId="47"/>
        <pc:sldMkLst>
          <pc:docMk/>
          <pc:sldMk cId="2776791179" sldId="295"/>
        </pc:sldMkLst>
      </pc:sldChg>
      <pc:sldChg chg="del">
        <pc:chgData name="saba zubair" userId="cd0c6b642a85ca9b" providerId="LiveId" clId="{F4864F2C-AE7D-407D-8A1E-87086C0A041C}" dt="2024-10-18T20:44:48.971" v="7" actId="47"/>
        <pc:sldMkLst>
          <pc:docMk/>
          <pc:sldMk cId="274212403" sldId="296"/>
        </pc:sldMkLst>
      </pc:sldChg>
      <pc:sldChg chg="del">
        <pc:chgData name="saba zubair" userId="cd0c6b642a85ca9b" providerId="LiveId" clId="{F4864F2C-AE7D-407D-8A1E-87086C0A041C}" dt="2024-10-18T20:44:50.189" v="10" actId="47"/>
        <pc:sldMkLst>
          <pc:docMk/>
          <pc:sldMk cId="11509344" sldId="297"/>
        </pc:sldMkLst>
      </pc:sldChg>
      <pc:sldChg chg="del">
        <pc:chgData name="saba zubair" userId="cd0c6b642a85ca9b" providerId="LiveId" clId="{F4864F2C-AE7D-407D-8A1E-87086C0A041C}" dt="2024-10-18T20:44:52.172" v="13" actId="47"/>
        <pc:sldMkLst>
          <pc:docMk/>
          <pc:sldMk cId="4234667469" sldId="299"/>
        </pc:sldMkLst>
      </pc:sldChg>
      <pc:sldChg chg="addSp">
        <pc:chgData name="saba zubair" userId="cd0c6b642a85ca9b" providerId="LiveId" clId="{F4864F2C-AE7D-407D-8A1E-87086C0A041C}" dt="2024-10-18T20:47:46.053" v="30"/>
        <pc:sldMkLst>
          <pc:docMk/>
          <pc:sldMk cId="1914155354" sldId="302"/>
        </pc:sldMkLst>
        <pc:spChg chg="add">
          <ac:chgData name="saba zubair" userId="cd0c6b642a85ca9b" providerId="LiveId" clId="{F4864F2C-AE7D-407D-8A1E-87086C0A041C}" dt="2024-10-18T20:47:46.053" v="30"/>
          <ac:spMkLst>
            <pc:docMk/>
            <pc:sldMk cId="1914155354" sldId="302"/>
            <ac:spMk id="9" creationId="{EB2CF1D2-31EE-4E74-B791-2E92976BA4E0}"/>
          </ac:spMkLst>
        </pc:spChg>
      </pc:sldChg>
      <pc:sldChg chg="del">
        <pc:chgData name="saba zubair" userId="cd0c6b642a85ca9b" providerId="LiveId" clId="{F4864F2C-AE7D-407D-8A1E-87086C0A041C}" dt="2024-10-18T20:44:48.575" v="6" actId="47"/>
        <pc:sldMkLst>
          <pc:docMk/>
          <pc:sldMk cId="117452570" sldId="304"/>
        </pc:sldMkLst>
      </pc:sldChg>
      <pc:sldChg chg="del">
        <pc:chgData name="saba zubair" userId="cd0c6b642a85ca9b" providerId="LiveId" clId="{F4864F2C-AE7D-407D-8A1E-87086C0A041C}" dt="2024-10-18T20:44:48.226" v="5" actId="47"/>
        <pc:sldMkLst>
          <pc:docMk/>
          <pc:sldMk cId="4268877596" sldId="305"/>
        </pc:sldMkLst>
      </pc:sldChg>
      <pc:sldChg chg="del">
        <pc:chgData name="saba zubair" userId="cd0c6b642a85ca9b" providerId="LiveId" clId="{F4864F2C-AE7D-407D-8A1E-87086C0A041C}" dt="2024-10-18T20:44:51.001" v="12" actId="47"/>
        <pc:sldMkLst>
          <pc:docMk/>
          <pc:sldMk cId="1155890231" sldId="307"/>
        </pc:sldMkLst>
      </pc:sldChg>
      <pc:sldChg chg="del">
        <pc:chgData name="saba zubair" userId="cd0c6b642a85ca9b" providerId="LiveId" clId="{F4864F2C-AE7D-407D-8A1E-87086C0A041C}" dt="2024-10-18T20:44:50.587" v="11" actId="47"/>
        <pc:sldMkLst>
          <pc:docMk/>
          <pc:sldMk cId="2591979807" sldId="310"/>
        </pc:sldMkLst>
      </pc:sldChg>
      <pc:sldChg chg="add del">
        <pc:chgData name="saba zubair" userId="cd0c6b642a85ca9b" providerId="LiveId" clId="{F4864F2C-AE7D-407D-8A1E-87086C0A041C}" dt="2024-10-18T20:48:55.481" v="38" actId="47"/>
        <pc:sldMkLst>
          <pc:docMk/>
          <pc:sldMk cId="143499392" sldId="312"/>
        </pc:sldMkLst>
      </pc:sldChg>
      <pc:sldChg chg="addSp modSp new add">
        <pc:chgData name="saba zubair" userId="cd0c6b642a85ca9b" providerId="LiveId" clId="{F4864F2C-AE7D-407D-8A1E-87086C0A041C}" dt="2024-10-18T20:47:30.562" v="29" actId="1076"/>
        <pc:sldMkLst>
          <pc:docMk/>
          <pc:sldMk cId="1569085546" sldId="313"/>
        </pc:sldMkLst>
        <pc:spChg chg="add mod">
          <ac:chgData name="saba zubair" userId="cd0c6b642a85ca9b" providerId="LiveId" clId="{F4864F2C-AE7D-407D-8A1E-87086C0A041C}" dt="2024-10-18T20:46:40.444" v="21" actId="1076"/>
          <ac:spMkLst>
            <pc:docMk/>
            <pc:sldMk cId="1569085546" sldId="313"/>
            <ac:spMk id="4" creationId="{C73F13A3-08F0-46F6-899D-91FF49DE854D}"/>
          </ac:spMkLst>
        </pc:spChg>
        <pc:spChg chg="add mod">
          <ac:chgData name="saba zubair" userId="cd0c6b642a85ca9b" providerId="LiveId" clId="{F4864F2C-AE7D-407D-8A1E-87086C0A041C}" dt="2024-10-18T20:46:46.998" v="22" actId="1076"/>
          <ac:spMkLst>
            <pc:docMk/>
            <pc:sldMk cId="1569085546" sldId="313"/>
            <ac:spMk id="5" creationId="{F587150D-4173-4792-ADF5-CCCBE6CCBB61}"/>
          </ac:spMkLst>
        </pc:spChg>
        <pc:picChg chg="add mod">
          <ac:chgData name="saba zubair" userId="cd0c6b642a85ca9b" providerId="LiveId" clId="{F4864F2C-AE7D-407D-8A1E-87086C0A041C}" dt="2024-10-18T20:47:30.562" v="29" actId="1076"/>
          <ac:picMkLst>
            <pc:docMk/>
            <pc:sldMk cId="1569085546" sldId="313"/>
            <ac:picMk id="6" creationId="{BAE51F8B-133B-4BDE-B933-4BE92D70AE1B}"/>
          </ac:picMkLst>
        </pc:picChg>
      </pc:sldChg>
      <pc:sldChg chg="new add del">
        <pc:chgData name="saba zubair" userId="cd0c6b642a85ca9b" providerId="LiveId" clId="{F4864F2C-AE7D-407D-8A1E-87086C0A041C}" dt="2024-10-18T20:48:15.012" v="36" actId="680"/>
        <pc:sldMkLst>
          <pc:docMk/>
          <pc:sldMk cId="382425905" sldId="314"/>
        </pc:sldMkLst>
      </pc:sldChg>
      <pc:sldChg chg="addSp modSp new add">
        <pc:chgData name="saba zubair" userId="cd0c6b642a85ca9b" providerId="LiveId" clId="{F4864F2C-AE7D-407D-8A1E-87086C0A041C}" dt="2024-10-18T20:50:33.201" v="51" actId="1076"/>
        <pc:sldMkLst>
          <pc:docMk/>
          <pc:sldMk cId="1525125713" sldId="314"/>
        </pc:sldMkLst>
        <pc:spChg chg="add mod">
          <ac:chgData name="saba zubair" userId="cd0c6b642a85ca9b" providerId="LiveId" clId="{F4864F2C-AE7D-407D-8A1E-87086C0A041C}" dt="2024-10-18T20:49:22.224" v="42" actId="14100"/>
          <ac:spMkLst>
            <pc:docMk/>
            <pc:sldMk cId="1525125713" sldId="314"/>
            <ac:spMk id="4" creationId="{E721E497-A26A-48E3-AB6E-31F9222ADEB2}"/>
          </ac:spMkLst>
        </pc:spChg>
        <pc:spChg chg="add mod">
          <ac:chgData name="saba zubair" userId="cd0c6b642a85ca9b" providerId="LiveId" clId="{F4864F2C-AE7D-407D-8A1E-87086C0A041C}" dt="2024-10-18T20:49:57.456" v="48" actId="20577"/>
          <ac:spMkLst>
            <pc:docMk/>
            <pc:sldMk cId="1525125713" sldId="314"/>
            <ac:spMk id="5" creationId="{B6354A06-9EA4-4046-858F-89F01D8F7AF9}"/>
          </ac:spMkLst>
        </pc:spChg>
        <pc:picChg chg="add mod">
          <ac:chgData name="saba zubair" userId="cd0c6b642a85ca9b" providerId="LiveId" clId="{F4864F2C-AE7D-407D-8A1E-87086C0A041C}" dt="2024-10-18T20:50:33.201" v="51" actId="1076"/>
          <ac:picMkLst>
            <pc:docMk/>
            <pc:sldMk cId="1525125713" sldId="314"/>
            <ac:picMk id="6" creationId="{0D9D288F-F229-43FA-A68C-C6DB1E2571A8}"/>
          </ac:picMkLst>
        </pc:picChg>
      </pc:sldChg>
      <pc:sldChg chg="addSp modSp new add">
        <pc:chgData name="saba zubair" userId="cd0c6b642a85ca9b" providerId="LiveId" clId="{F4864F2C-AE7D-407D-8A1E-87086C0A041C}" dt="2024-10-18T20:52:00.469" v="63" actId="1076"/>
        <pc:sldMkLst>
          <pc:docMk/>
          <pc:sldMk cId="1201944559" sldId="315"/>
        </pc:sldMkLst>
        <pc:spChg chg="add mod">
          <ac:chgData name="saba zubair" userId="cd0c6b642a85ca9b" providerId="LiveId" clId="{F4864F2C-AE7D-407D-8A1E-87086C0A041C}" dt="2024-10-18T20:51:00.090" v="55" actId="14100"/>
          <ac:spMkLst>
            <pc:docMk/>
            <pc:sldMk cId="1201944559" sldId="315"/>
            <ac:spMk id="4" creationId="{63C0027A-C903-4680-AF8C-A3071F38446B}"/>
          </ac:spMkLst>
        </pc:spChg>
        <pc:spChg chg="add mod">
          <ac:chgData name="saba zubair" userId="cd0c6b642a85ca9b" providerId="LiveId" clId="{F4864F2C-AE7D-407D-8A1E-87086C0A041C}" dt="2024-10-18T20:52:00.469" v="63" actId="1076"/>
          <ac:spMkLst>
            <pc:docMk/>
            <pc:sldMk cId="1201944559" sldId="315"/>
            <ac:spMk id="6" creationId="{C5619C15-8E38-4D04-B263-310141D49FB0}"/>
          </ac:spMkLst>
        </pc:spChg>
        <pc:picChg chg="add mod">
          <ac:chgData name="saba zubair" userId="cd0c6b642a85ca9b" providerId="LiveId" clId="{F4864F2C-AE7D-407D-8A1E-87086C0A041C}" dt="2024-10-18T20:51:20.926" v="58" actId="1076"/>
          <ac:picMkLst>
            <pc:docMk/>
            <pc:sldMk cId="1201944559" sldId="315"/>
            <ac:picMk id="5" creationId="{C9135D5A-49C0-4EE6-9D28-3B201276C9F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Days 1 and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ideally you will need a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real 100-bead bar. Alternatively use the slides.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3</a:t>
            </a: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Show 10 pegs on a hanger. Children close their eyes whilst you remove 4. </a:t>
            </a:r>
            <a:r>
              <a:rPr lang="en-GB" sz="120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How many have gone?</a:t>
            </a:r>
            <a:r>
              <a:rPr lang="en-GB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Children hold up 4 fingers. Repeat.</a:t>
            </a:r>
            <a:endParaRPr lang="en-GB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45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708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back 2 in one step (to 30) and then 4 in one step (to 26) on the grid.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819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 back 5 in one step (to 30) and then 2 in one step (to 26) on the grid.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404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out their ideas using the bead bar or the beaded line above.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WT/ARE/GD:  Children sort and solve subtractions by bridging 10, using 1-100 number grids, beaded or landmarked lines.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06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Matching up Sheet 1 – match subtractions to answers.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ARE:/GD:  Matching up Sheet 2 – match more subtractions to answers. Greater depth do the challenge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15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 1-digit number to a 2-digit number, bridging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Add a 1-digit number to a 2-digit number, bridging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Subtract a 1-digit number from a 2-digit number, bridging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DC4241-D918-475B-BA48-EB4A7D4F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734624-9AC1-46A3-BB50-EA35BE7D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10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63C0027A-C903-4680-AF8C-A3071F38446B}"/>
              </a:ext>
            </a:extLst>
          </p:cNvPr>
          <p:cNvSpPr txBox="1">
            <a:spLocks/>
          </p:cNvSpPr>
          <p:nvPr/>
        </p:nvSpPr>
        <p:spPr>
          <a:xfrm>
            <a:off x="3336967" y="125499"/>
            <a:ext cx="2312818" cy="7414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Homework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135D5A-49C0-4EE6-9D28-3B201276C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444" y="1496311"/>
            <a:ext cx="4447111" cy="522516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5619C15-8E38-4D04-B263-310141D49FB0}"/>
              </a:ext>
            </a:extLst>
          </p:cNvPr>
          <p:cNvSpPr/>
          <p:nvPr/>
        </p:nvSpPr>
        <p:spPr>
          <a:xfrm>
            <a:off x="2914153" y="866899"/>
            <a:ext cx="331569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Q4 on page 151, Learners book.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4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Starter</a:t>
            </a:r>
          </a:p>
          <a:p>
            <a:pPr lvl="0"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Subtraction facts for 10 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1B1753-00D5-49F2-A510-A953F9979007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Addition and Subtraction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11303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Subtract a 1-digit number from a 2-digit number, bridging 10.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More Addition and Subtraction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Add/subtract single digit numbers using facts and patterns</a:t>
            </a:r>
          </a:p>
        </p:txBody>
      </p:sp>
    </p:spTree>
    <p:extLst>
      <p:ext uri="{BB962C8B-B14F-4D97-AF65-F5344CB8AC3E}">
        <p14:creationId xmlns:p14="http://schemas.microsoft.com/office/powerpoint/2010/main" val="287115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Subtract a 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1-digit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 number from a 2-digit number, bridging 10.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44E2F30-52F8-4D70-B8BD-046B866B52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13384" r="25536" b="11616"/>
          <a:stretch/>
        </p:blipFill>
        <p:spPr>
          <a:xfrm>
            <a:off x="898072" y="791936"/>
            <a:ext cx="4579466" cy="4579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5CB127C-3279-41C4-8B1E-332F71B90BE3}"/>
              </a:ext>
            </a:extLst>
          </p:cNvPr>
          <p:cNvSpPr/>
          <p:nvPr/>
        </p:nvSpPr>
        <p:spPr>
          <a:xfrm>
            <a:off x="5716902" y="1802449"/>
            <a:ext cx="2769384" cy="86782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noProof="0" dirty="0">
                <a:solidFill>
                  <a:srgbClr val="253746"/>
                </a:solidFill>
                <a:latin typeface="Myriad Pro Light" panose="020B0603030403020204" pitchFamily="34" charset="0"/>
              </a:rPr>
              <a:t>32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– 6 =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8" name="Speech Bubble: Rectangle with Corners Rounded 14">
            <a:extLst>
              <a:ext uri="{FF2B5EF4-FFF2-40B4-BE49-F238E27FC236}">
                <a16:creationId xmlns:a16="http://schemas.microsoft.com/office/drawing/2014/main" id="{C1CFCCA7-86BE-44EB-807A-A719D2087075}"/>
              </a:ext>
            </a:extLst>
          </p:cNvPr>
          <p:cNvSpPr/>
          <p:nvPr/>
        </p:nvSpPr>
        <p:spPr>
          <a:xfrm>
            <a:off x="5477538" y="4176075"/>
            <a:ext cx="3170690" cy="1805626"/>
          </a:xfrm>
          <a:prstGeom prst="cloudCallout">
            <a:avLst>
              <a:gd name="adj1" fmla="val -65412"/>
              <a:gd name="adj2" fmla="val 520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This is the opposite of when we were adding. </a:t>
            </a:r>
          </a:p>
        </p:txBody>
      </p:sp>
      <p:sp>
        <p:nvSpPr>
          <p:cNvPr id="11" name="Speech Bubble: Rectangle with Corners Rounded 14">
            <a:extLst>
              <a:ext uri="{FF2B5EF4-FFF2-40B4-BE49-F238E27FC236}">
                <a16:creationId xmlns:a16="http://schemas.microsoft.com/office/drawing/2014/main" id="{C688AB44-7025-49FB-9F3B-6C75D5272613}"/>
              </a:ext>
            </a:extLst>
          </p:cNvPr>
          <p:cNvSpPr/>
          <p:nvPr/>
        </p:nvSpPr>
        <p:spPr>
          <a:xfrm>
            <a:off x="5542180" y="2626019"/>
            <a:ext cx="3524450" cy="1550055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If we count back 6, we will cross a multiple of ten (30).</a:t>
            </a: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D7CA7C-B692-4717-ADC9-653AD971DCE1}"/>
              </a:ext>
            </a:extLst>
          </p:cNvPr>
          <p:cNvSpPr txBox="1"/>
          <p:nvPr/>
        </p:nvSpPr>
        <p:spPr>
          <a:xfrm>
            <a:off x="7510073" y="1294973"/>
            <a:ext cx="719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noProof="0" dirty="0">
                <a:solidFill>
                  <a:srgbClr val="FF0000"/>
                </a:solidFill>
                <a:latin typeface="Myriad Pro Light" panose="020B0603030403020204"/>
              </a:rPr>
              <a:t>26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yriad Pro Light" panose="020B0603030403020204"/>
              <a:ea typeface="+mn-ea"/>
              <a:cs typeface="+mn-cs"/>
            </a:endParaRP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93461D91-8B27-42E0-8AD2-3366FEF1BAE6}"/>
              </a:ext>
            </a:extLst>
          </p:cNvPr>
          <p:cNvSpPr/>
          <p:nvPr/>
        </p:nvSpPr>
        <p:spPr>
          <a:xfrm flipH="1">
            <a:off x="5336313" y="619210"/>
            <a:ext cx="3135028" cy="1148967"/>
          </a:xfrm>
          <a:prstGeom prst="homePlate">
            <a:avLst>
              <a:gd name="adj" fmla="val 55550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Remember that these are special numbers.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384B3DD-F12B-43A4-8787-A6F95ED7B04C}"/>
              </a:ext>
            </a:extLst>
          </p:cNvPr>
          <p:cNvSpPr/>
          <p:nvPr/>
        </p:nvSpPr>
        <p:spPr>
          <a:xfrm>
            <a:off x="1492814" y="2235448"/>
            <a:ext cx="385304" cy="39057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6DC60EA-813C-42CD-B700-B39156A95909}"/>
              </a:ext>
            </a:extLst>
          </p:cNvPr>
          <p:cNvSpPr/>
          <p:nvPr/>
        </p:nvSpPr>
        <p:spPr>
          <a:xfrm>
            <a:off x="3230064" y="1785909"/>
            <a:ext cx="385304" cy="3905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72A60E-EFEA-4BEB-8955-EDDEB13B91CC}"/>
              </a:ext>
            </a:extLst>
          </p:cNvPr>
          <p:cNvSpPr txBox="1"/>
          <p:nvPr/>
        </p:nvSpPr>
        <p:spPr>
          <a:xfrm>
            <a:off x="7526007" y="2040739"/>
            <a:ext cx="719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Myriad Pro Light" panose="020B0603030403020204"/>
              </a:rPr>
              <a:t>26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D46619-A57C-42B8-9546-839A7140E58E}"/>
              </a:ext>
            </a:extLst>
          </p:cNvPr>
          <p:cNvSpPr/>
          <p:nvPr/>
        </p:nvSpPr>
        <p:spPr>
          <a:xfrm>
            <a:off x="4967338" y="1809743"/>
            <a:ext cx="385304" cy="390571"/>
          </a:xfrm>
          <a:prstGeom prst="ellipse">
            <a:avLst/>
          </a:prstGeom>
          <a:noFill/>
          <a:ln w="28575">
            <a:solidFill>
              <a:srgbClr val="253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8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9" grpId="0" animBg="1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Subtract a 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1-digit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number from a 2-digit number, bridging 10.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44E2F30-52F8-4D70-B8BD-046B866B52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13384" r="25536" b="11616"/>
          <a:stretch/>
        </p:blipFill>
        <p:spPr>
          <a:xfrm>
            <a:off x="898072" y="791936"/>
            <a:ext cx="4579466" cy="4579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C5CB127C-3279-41C4-8B1E-332F71B90BE3}"/>
              </a:ext>
            </a:extLst>
          </p:cNvPr>
          <p:cNvSpPr/>
          <p:nvPr/>
        </p:nvSpPr>
        <p:spPr>
          <a:xfrm>
            <a:off x="5716902" y="1802449"/>
            <a:ext cx="2769384" cy="86782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45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– 7 = 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11" name="Speech Bubble: Rectangle with Corners Rounded 14">
            <a:extLst>
              <a:ext uri="{FF2B5EF4-FFF2-40B4-BE49-F238E27FC236}">
                <a16:creationId xmlns:a16="http://schemas.microsoft.com/office/drawing/2014/main" id="{C688AB44-7025-49FB-9F3B-6C75D5272613}"/>
              </a:ext>
            </a:extLst>
          </p:cNvPr>
          <p:cNvSpPr/>
          <p:nvPr/>
        </p:nvSpPr>
        <p:spPr>
          <a:xfrm>
            <a:off x="5542180" y="2694455"/>
            <a:ext cx="3524450" cy="1541403"/>
          </a:xfrm>
          <a:prstGeom prst="cloudCallout">
            <a:avLst>
              <a:gd name="adj1" fmla="val -59741"/>
              <a:gd name="adj2" fmla="val 6679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If we count back 5, we will cross a multiple of ten (40).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D7CA7C-B692-4717-ADC9-653AD971DCE1}"/>
              </a:ext>
            </a:extLst>
          </p:cNvPr>
          <p:cNvSpPr txBox="1"/>
          <p:nvPr/>
        </p:nvSpPr>
        <p:spPr>
          <a:xfrm>
            <a:off x="7510073" y="1294973"/>
            <a:ext cx="719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/>
                <a:ea typeface="+mn-ea"/>
                <a:cs typeface="+mn-cs"/>
              </a:rPr>
              <a:t>26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93461D91-8B27-42E0-8AD2-3366FEF1BAE6}"/>
              </a:ext>
            </a:extLst>
          </p:cNvPr>
          <p:cNvSpPr/>
          <p:nvPr/>
        </p:nvSpPr>
        <p:spPr>
          <a:xfrm flipH="1">
            <a:off x="5336313" y="619210"/>
            <a:ext cx="3135028" cy="1148967"/>
          </a:xfrm>
          <a:prstGeom prst="homePlate">
            <a:avLst>
              <a:gd name="adj" fmla="val 55550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Remember that these are special numbers.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384B3DD-F12B-43A4-8787-A6F95ED7B04C}"/>
              </a:ext>
            </a:extLst>
          </p:cNvPr>
          <p:cNvSpPr/>
          <p:nvPr/>
        </p:nvSpPr>
        <p:spPr>
          <a:xfrm>
            <a:off x="2802501" y="2670272"/>
            <a:ext cx="385304" cy="39057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6DC60EA-813C-42CD-B700-B39156A95909}"/>
              </a:ext>
            </a:extLst>
          </p:cNvPr>
          <p:cNvSpPr/>
          <p:nvPr/>
        </p:nvSpPr>
        <p:spPr>
          <a:xfrm>
            <a:off x="4094827" y="2228089"/>
            <a:ext cx="385304" cy="39057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72A60E-EFEA-4BEB-8955-EDDEB13B91CC}"/>
              </a:ext>
            </a:extLst>
          </p:cNvPr>
          <p:cNvSpPr txBox="1"/>
          <p:nvPr/>
        </p:nvSpPr>
        <p:spPr>
          <a:xfrm>
            <a:off x="7526007" y="2031312"/>
            <a:ext cx="719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FF0000"/>
                </a:solidFill>
                <a:latin typeface="Myriad Pro Light" panose="020B0603030403020204"/>
              </a:rPr>
              <a:t>38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yriad Pro Light" panose="020B0603030403020204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D46619-A57C-42B8-9546-839A7140E58E}"/>
              </a:ext>
            </a:extLst>
          </p:cNvPr>
          <p:cNvSpPr/>
          <p:nvPr/>
        </p:nvSpPr>
        <p:spPr>
          <a:xfrm>
            <a:off x="4983667" y="2236360"/>
            <a:ext cx="385304" cy="390571"/>
          </a:xfrm>
          <a:prstGeom prst="ellipse">
            <a:avLst/>
          </a:prstGeom>
          <a:noFill/>
          <a:ln w="28575">
            <a:solidFill>
              <a:srgbClr val="2537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9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 3: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Subtract a </a:t>
            </a: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1-digit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number from a 2-digit number, bridging 10.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A9317-9507-4A41-9345-5DA0F93C1E6E}"/>
              </a:ext>
            </a:extLst>
          </p:cNvPr>
          <p:cNvSpPr txBox="1"/>
          <p:nvPr/>
        </p:nvSpPr>
        <p:spPr>
          <a:xfrm>
            <a:off x="1330905" y="932260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27 – 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0DADCA-2BF3-44C9-8162-BCDCF6E77190}"/>
              </a:ext>
            </a:extLst>
          </p:cNvPr>
          <p:cNvSpPr txBox="1"/>
          <p:nvPr/>
        </p:nvSpPr>
        <p:spPr>
          <a:xfrm>
            <a:off x="2121660" y="1497748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lvl="0" algn="ctr"/>
            <a:r>
              <a:rPr lang="en-GB" sz="2400" b="1" dirty="0">
                <a:solidFill>
                  <a:prstClr val="black"/>
                </a:solidFill>
                <a:latin typeface="Myriad Pro Light" pitchFamily="34" charset="0"/>
              </a:rPr>
              <a:t>22 – 6</a:t>
            </a:r>
            <a:endParaRPr lang="en-GB" sz="2400" b="1" dirty="0">
              <a:latin typeface="Myriad Pro Light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5FDA34-3ACE-4C0D-B9A9-FE7D85597E1E}"/>
              </a:ext>
            </a:extLst>
          </p:cNvPr>
          <p:cNvSpPr txBox="1"/>
          <p:nvPr/>
        </p:nvSpPr>
        <p:spPr>
          <a:xfrm>
            <a:off x="2949801" y="932260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22 – 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3BB331-699F-4CF7-A3F6-DC75BE8A009A}"/>
              </a:ext>
            </a:extLst>
          </p:cNvPr>
          <p:cNvSpPr txBox="1"/>
          <p:nvPr/>
        </p:nvSpPr>
        <p:spPr>
          <a:xfrm>
            <a:off x="3740554" y="1497748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27 –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264743-8988-471F-A3FE-DC1A5945DD95}"/>
              </a:ext>
            </a:extLst>
          </p:cNvPr>
          <p:cNvSpPr txBox="1"/>
          <p:nvPr/>
        </p:nvSpPr>
        <p:spPr>
          <a:xfrm>
            <a:off x="4568694" y="932260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33 –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E95B07-31AD-4092-A6CD-BE57040889AF}"/>
              </a:ext>
            </a:extLst>
          </p:cNvPr>
          <p:cNvSpPr txBox="1"/>
          <p:nvPr/>
        </p:nvSpPr>
        <p:spPr>
          <a:xfrm>
            <a:off x="5359447" y="1497748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53 – 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206D54-C4C2-4486-901D-34F679BD11F5}"/>
              </a:ext>
            </a:extLst>
          </p:cNvPr>
          <p:cNvSpPr txBox="1"/>
          <p:nvPr/>
        </p:nvSpPr>
        <p:spPr>
          <a:xfrm>
            <a:off x="6187587" y="932259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38 –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4F25C0-D9CB-4ABD-A4E2-9DDA4A8663CB}"/>
              </a:ext>
            </a:extLst>
          </p:cNvPr>
          <p:cNvSpPr txBox="1"/>
          <p:nvPr/>
        </p:nvSpPr>
        <p:spPr>
          <a:xfrm>
            <a:off x="6967339" y="1497748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48 – 6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E41738-B1E8-4308-803A-69602AB3209E}"/>
              </a:ext>
            </a:extLst>
          </p:cNvPr>
          <p:cNvGrpSpPr/>
          <p:nvPr/>
        </p:nvGrpSpPr>
        <p:grpSpPr>
          <a:xfrm>
            <a:off x="8329" y="1935470"/>
            <a:ext cx="4446745" cy="2716972"/>
            <a:chOff x="3153012" y="3450399"/>
            <a:chExt cx="4446745" cy="2716972"/>
          </a:xfrm>
        </p:grpSpPr>
        <p:sp>
          <p:nvSpPr>
            <p:cNvPr id="17" name="Speech Bubble: Rectangle with Corners Rounded 14">
              <a:extLst>
                <a:ext uri="{FF2B5EF4-FFF2-40B4-BE49-F238E27FC236}">
                  <a16:creationId xmlns:a16="http://schemas.microsoft.com/office/drawing/2014/main" id="{688980FF-5857-402C-B5F2-FB20F80264E1}"/>
                </a:ext>
              </a:extLst>
            </p:cNvPr>
            <p:cNvSpPr/>
            <p:nvPr/>
          </p:nvSpPr>
          <p:spPr>
            <a:xfrm>
              <a:off x="3153012" y="3450399"/>
              <a:ext cx="4446745" cy="2716972"/>
            </a:xfrm>
            <a:prstGeom prst="cloudCallout">
              <a:avLst>
                <a:gd name="adj1" fmla="val -41014"/>
                <a:gd name="adj2" fmla="val 6499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Which will cross a ‘red’ number and ‘go up a line’ on the 100-grid; that is, they will ‘break’ into the next group of 10 beads on a bead bar?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44C345A-66A4-4B79-BDFF-039D8944B2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01996" y="3790607"/>
              <a:ext cx="303365" cy="658107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5E2EFB3-4593-4B13-8686-ECD30FCCE1E7}"/>
              </a:ext>
            </a:extLst>
          </p:cNvPr>
          <p:cNvSpPr txBox="1"/>
          <p:nvPr/>
        </p:nvSpPr>
        <p:spPr>
          <a:xfrm>
            <a:off x="4295114" y="2343710"/>
            <a:ext cx="2053009" cy="769441"/>
          </a:xfrm>
          <a:prstGeom prst="rect">
            <a:avLst/>
          </a:prstGeom>
          <a:solidFill>
            <a:srgbClr val="6EBFC8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yriad Pro Light" pitchFamily="34" charset="0"/>
              </a:rPr>
              <a:t>Don’t cross a 10s </a:t>
            </a:r>
            <a:r>
              <a:rPr lang="en-GB" sz="2400" b="1" dirty="0">
                <a:latin typeface="Myriad Pro Light" pitchFamily="34" charset="0"/>
              </a:rPr>
              <a:t>number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558E04-2EC9-44D5-8414-33E8FC135321}"/>
              </a:ext>
            </a:extLst>
          </p:cNvPr>
          <p:cNvSpPr txBox="1"/>
          <p:nvPr/>
        </p:nvSpPr>
        <p:spPr>
          <a:xfrm>
            <a:off x="6952402" y="2331810"/>
            <a:ext cx="1999002" cy="707886"/>
          </a:xfrm>
          <a:prstGeom prst="rect">
            <a:avLst/>
          </a:prstGeom>
          <a:solidFill>
            <a:srgbClr val="92D050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Myriad Pro Light" pitchFamily="34" charset="0"/>
              </a:rPr>
              <a:t>Cross a 10s number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3BC63E-FAFE-4FD2-8F4D-DBB09A05B534}"/>
              </a:ext>
            </a:extLst>
          </p:cNvPr>
          <p:cNvSpPr txBox="1"/>
          <p:nvPr/>
        </p:nvSpPr>
        <p:spPr>
          <a:xfrm>
            <a:off x="4219828" y="3250051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27 –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A14C06-8895-462D-A2FB-43795D374F88}"/>
              </a:ext>
            </a:extLst>
          </p:cNvPr>
          <p:cNvSpPr txBox="1"/>
          <p:nvPr/>
        </p:nvSpPr>
        <p:spPr>
          <a:xfrm>
            <a:off x="6812739" y="3250050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22 – 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F363DE-D734-4A9C-A6FB-945B9828ECBB}"/>
              </a:ext>
            </a:extLst>
          </p:cNvPr>
          <p:cNvSpPr txBox="1"/>
          <p:nvPr/>
        </p:nvSpPr>
        <p:spPr>
          <a:xfrm>
            <a:off x="8047003" y="3245474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33 –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DE865A-D6C3-4537-A8B0-A4ACA49BB2B1}"/>
              </a:ext>
            </a:extLst>
          </p:cNvPr>
          <p:cNvSpPr txBox="1"/>
          <p:nvPr/>
        </p:nvSpPr>
        <p:spPr>
          <a:xfrm>
            <a:off x="5438800" y="3254629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38 – 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B0D708A-B258-4A16-AB25-E312744F9E09}"/>
              </a:ext>
            </a:extLst>
          </p:cNvPr>
          <p:cNvSpPr txBox="1"/>
          <p:nvPr/>
        </p:nvSpPr>
        <p:spPr>
          <a:xfrm>
            <a:off x="6794752" y="3886201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22 – 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E3FF22-15C5-4D59-92BB-AEE536247720}"/>
              </a:ext>
            </a:extLst>
          </p:cNvPr>
          <p:cNvSpPr txBox="1"/>
          <p:nvPr/>
        </p:nvSpPr>
        <p:spPr>
          <a:xfrm>
            <a:off x="4201841" y="3886201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27 – 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445A6C-2BC7-4C00-BB1D-5CC9306F7016}"/>
              </a:ext>
            </a:extLst>
          </p:cNvPr>
          <p:cNvSpPr txBox="1"/>
          <p:nvPr/>
        </p:nvSpPr>
        <p:spPr>
          <a:xfrm>
            <a:off x="8096107" y="3886201"/>
            <a:ext cx="954108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53 - 7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61BB20E-7947-4FF9-B4D9-730161712D3F}"/>
              </a:ext>
            </a:extLst>
          </p:cNvPr>
          <p:cNvSpPr txBox="1"/>
          <p:nvPr/>
        </p:nvSpPr>
        <p:spPr>
          <a:xfrm>
            <a:off x="5447651" y="3886201"/>
            <a:ext cx="98456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atin typeface="Myriad Pro Light" pitchFamily="34" charset="0"/>
              </a:rPr>
              <a:t>48 – 6</a:t>
            </a:r>
          </a:p>
        </p:txBody>
      </p:sp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2865F9C8-17ED-4E1E-A59C-DCA9D1814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91" y="5016571"/>
            <a:ext cx="9195969" cy="10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6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E8E907-CA35-4F52-9CDE-4038E7F7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8F96A8-D61F-4E84-AB8B-27E97980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7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3F13A3-08F0-46F6-899D-91FF49DE854D}"/>
              </a:ext>
            </a:extLst>
          </p:cNvPr>
          <p:cNvSpPr txBox="1"/>
          <p:nvPr/>
        </p:nvSpPr>
        <p:spPr>
          <a:xfrm>
            <a:off x="2903499" y="209976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7150D-4173-4792-ADF5-CCCBE6CCBB61}"/>
              </a:ext>
            </a:extLst>
          </p:cNvPr>
          <p:cNvSpPr txBox="1"/>
          <p:nvPr/>
        </p:nvSpPr>
        <p:spPr>
          <a:xfrm>
            <a:off x="273771" y="950089"/>
            <a:ext cx="8471006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Choose to use a beaded line or 1-100 grid with red multiples of 10 to help you.</a:t>
            </a:r>
          </a:p>
          <a:p>
            <a:pPr lvl="0"/>
            <a:r>
              <a:rPr lang="en-GB" dirty="0"/>
              <a:t>Work in pairs to choose a number from each set from ‘make your own subtraction’ resource.</a:t>
            </a:r>
          </a:p>
          <a:p>
            <a:pPr lvl="0"/>
            <a:r>
              <a:rPr lang="en-GB" dirty="0"/>
              <a:t>Draw either </a:t>
            </a:r>
            <a:r>
              <a:rPr lang="en-GB" b="1" dirty="0"/>
              <a:t>Y</a:t>
            </a:r>
            <a:r>
              <a:rPr lang="en-GB" dirty="0"/>
              <a:t> for yes or </a:t>
            </a:r>
            <a:r>
              <a:rPr lang="en-GB" b="1" dirty="0"/>
              <a:t>N</a:t>
            </a:r>
            <a:r>
              <a:rPr lang="en-GB" dirty="0"/>
              <a:t> for no beside it.  Write </a:t>
            </a:r>
            <a:r>
              <a:rPr lang="en-GB" b="1" dirty="0"/>
              <a:t>Y</a:t>
            </a:r>
            <a:r>
              <a:rPr lang="en-GB" dirty="0"/>
              <a:t> if you think that you WILL have to cross a ‘red’ number (multiple of 10) when you subtract. Write </a:t>
            </a:r>
            <a:r>
              <a:rPr lang="en-GB" b="1" dirty="0"/>
              <a:t>N</a:t>
            </a:r>
            <a:r>
              <a:rPr lang="en-GB" dirty="0"/>
              <a:t> if you think you will NOT have to cross a ‘red’ number when you subtract. </a:t>
            </a:r>
          </a:p>
          <a:p>
            <a:pPr lvl="0"/>
            <a:r>
              <a:rPr lang="en-GB" dirty="0"/>
              <a:t>Now perform the subtraction, drawing ‘hops’ on your beaded line or 1-100 grid.  Record and compare answers.</a:t>
            </a:r>
          </a:p>
          <a:p>
            <a:pPr lvl="0"/>
            <a:r>
              <a:rPr lang="en-GB" dirty="0"/>
              <a:t>Choose another pair of numbers and repeat the process.  </a:t>
            </a:r>
          </a:p>
          <a:p>
            <a:pPr lvl="0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E51F8B-133B-4BDE-B933-4BE92D70A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026" y="3656243"/>
            <a:ext cx="5572495" cy="306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8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5" name="Picture 4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0E9DFC0A-BCDE-4FFA-B189-019BB20A5F2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5" t="8776" r="7054" b="29529"/>
          <a:stretch/>
        </p:blipFill>
        <p:spPr>
          <a:xfrm>
            <a:off x="606189" y="601911"/>
            <a:ext cx="7878514" cy="3989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2AC84401-2A6E-4297-BEFC-82EF42FD23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5" t="70471" r="7054" b="12017"/>
          <a:stretch/>
        </p:blipFill>
        <p:spPr>
          <a:xfrm>
            <a:off x="606189" y="4974419"/>
            <a:ext cx="7878515" cy="1132324"/>
          </a:xfrm>
          <a:prstGeom prst="rect">
            <a:avLst/>
          </a:prstGeom>
          <a:ln>
            <a:solidFill>
              <a:schemeClr val="accent2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3715180" y="4851792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B2CF1D2-31EE-4E74-B791-2E92976BA4E0}"/>
              </a:ext>
            </a:extLst>
          </p:cNvPr>
          <p:cNvSpPr txBox="1"/>
          <p:nvPr/>
        </p:nvSpPr>
        <p:spPr>
          <a:xfrm>
            <a:off x="892658" y="172848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191415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C4FE8A-2D41-4BB4-A012-1826AF278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82F21C-BEDA-4359-B5BF-D7A980A5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9</a:t>
            </a:fld>
            <a:endParaRPr lang="en-GB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E721E497-A26A-48E3-AB6E-31F9222ADEB2}"/>
              </a:ext>
            </a:extLst>
          </p:cNvPr>
          <p:cNvSpPr txBox="1">
            <a:spLocks/>
          </p:cNvSpPr>
          <p:nvPr/>
        </p:nvSpPr>
        <p:spPr>
          <a:xfrm>
            <a:off x="3538847" y="125499"/>
            <a:ext cx="2110937" cy="575145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Plenary 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354A06-9EA4-4046-858F-89F01D8F7AF9}"/>
              </a:ext>
            </a:extLst>
          </p:cNvPr>
          <p:cNvSpPr/>
          <p:nvPr/>
        </p:nvSpPr>
        <p:spPr>
          <a:xfrm>
            <a:off x="903248" y="774323"/>
            <a:ext cx="7337503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Q2 and Q3 on page 150, Learners book.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9D288F-F229-43FA-A68C-C6DB1E257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592" y="1217334"/>
            <a:ext cx="4070358" cy="533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2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3774</TotalTime>
  <Words>758</Words>
  <Application>Microsoft Office PowerPoint</Application>
  <PresentationFormat>On-screen Show (4:3)</PresentationFormat>
  <Paragraphs>103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259</cp:revision>
  <dcterms:created xsi:type="dcterms:W3CDTF">2018-09-13T11:08:58Z</dcterms:created>
  <dcterms:modified xsi:type="dcterms:W3CDTF">2024-10-18T20:52:09Z</dcterms:modified>
</cp:coreProperties>
</file>