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84" r:id="rId2"/>
    <p:sldId id="285" r:id="rId3"/>
    <p:sldId id="299" r:id="rId4"/>
    <p:sldId id="293" r:id="rId5"/>
    <p:sldId id="296" r:id="rId6"/>
    <p:sldId id="303" r:id="rId7"/>
    <p:sldId id="312" r:id="rId8"/>
    <p:sldId id="313" r:id="rId9"/>
    <p:sldId id="314" r:id="rId10"/>
    <p:sldId id="315" r:id="rId11"/>
    <p:sldId id="316" r:id="rId12"/>
    <p:sldId id="321" r:id="rId13"/>
    <p:sldId id="318" r:id="rId14"/>
    <p:sldId id="298" r:id="rId15"/>
    <p:sldId id="319" r:id="rId16"/>
    <p:sldId id="320"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746"/>
    <a:srgbClr val="004A76"/>
    <a:srgbClr val="F6B350"/>
    <a:srgbClr val="3F9DA7"/>
    <a:srgbClr val="6EBFC8"/>
    <a:srgbClr val="AED2BC"/>
    <a:srgbClr val="87BB9B"/>
    <a:srgbClr val="F7E3FD"/>
    <a:srgbClr val="6C3FAF"/>
    <a:srgbClr val="5632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50" autoAdjust="0"/>
    <p:restoredTop sz="90068" autoAdjust="0"/>
  </p:normalViewPr>
  <p:slideViewPr>
    <p:cSldViewPr snapToGrid="0">
      <p:cViewPr varScale="1">
        <p:scale>
          <a:sx n="60" d="100"/>
          <a:sy n="60" d="100"/>
        </p:scale>
        <p:origin x="1628" y="40"/>
      </p:cViewPr>
      <p:guideLst>
        <p:guide orient="horz" pos="2160"/>
        <p:guide pos="2880"/>
      </p:guideLst>
    </p:cSldViewPr>
  </p:slideViewPr>
  <p:notesTextViewPr>
    <p:cViewPr>
      <p:scale>
        <a:sx n="100" d="100"/>
        <a:sy n="100" d="100"/>
      </p:scale>
      <p:origin x="0" y="0"/>
    </p:cViewPr>
  </p:notesTextViewPr>
  <p:notesViewPr>
    <p:cSldViewPr snapToGrid="0">
      <p:cViewPr>
        <p:scale>
          <a:sx n="80" d="100"/>
          <a:sy n="80" d="100"/>
        </p:scale>
        <p:origin x="2256" y="-7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ba zubair" userId="cd0c6b642a85ca9b" providerId="LiveId" clId="{A5449503-4A2E-4D5C-85AD-B07CA396DF76}"/>
    <pc:docChg chg="undo custSel addSld delSld modSld">
      <pc:chgData name="saba zubair" userId="cd0c6b642a85ca9b" providerId="LiveId" clId="{A5449503-4A2E-4D5C-85AD-B07CA396DF76}" dt="2024-11-13T19:19:39.359" v="417" actId="1076"/>
      <pc:docMkLst>
        <pc:docMk/>
      </pc:docMkLst>
      <pc:sldChg chg="addSp delSp modSp">
        <pc:chgData name="saba zubair" userId="cd0c6b642a85ca9b" providerId="LiveId" clId="{A5449503-4A2E-4D5C-85AD-B07CA396DF76}" dt="2024-10-27T20:50:20.147" v="133" actId="1076"/>
        <pc:sldMkLst>
          <pc:docMk/>
          <pc:sldMk cId="1562936485" sldId="298"/>
        </pc:sldMkLst>
        <pc:spChg chg="add mod">
          <ac:chgData name="saba zubair" userId="cd0c6b642a85ca9b" providerId="LiveId" clId="{A5449503-4A2E-4D5C-85AD-B07CA396DF76}" dt="2024-10-27T20:50:20.147" v="133" actId="1076"/>
          <ac:spMkLst>
            <pc:docMk/>
            <pc:sldMk cId="1562936485" sldId="298"/>
            <ac:spMk id="6" creationId="{EABBE2F6-2D42-46A9-ACAB-3B6088BACC7C}"/>
          </ac:spMkLst>
        </pc:spChg>
        <pc:picChg chg="add del">
          <ac:chgData name="saba zubair" userId="cd0c6b642a85ca9b" providerId="LiveId" clId="{A5449503-4A2E-4D5C-85AD-B07CA396DF76}" dt="2024-10-27T20:50:05.606" v="131"/>
          <ac:picMkLst>
            <pc:docMk/>
            <pc:sldMk cId="1562936485" sldId="298"/>
            <ac:picMk id="5" creationId="{D327713F-8615-4C4F-B9D2-3BFADB09B299}"/>
          </ac:picMkLst>
        </pc:picChg>
      </pc:sldChg>
      <pc:sldChg chg="addSp delSp modSp new add">
        <pc:chgData name="saba zubair" userId="cd0c6b642a85ca9b" providerId="LiveId" clId="{A5449503-4A2E-4D5C-85AD-B07CA396DF76}" dt="2024-11-13T19:19:39.359" v="417" actId="1076"/>
        <pc:sldMkLst>
          <pc:docMk/>
          <pc:sldMk cId="3256294532" sldId="318"/>
        </pc:sldMkLst>
        <pc:spChg chg="del">
          <ac:chgData name="saba zubair" userId="cd0c6b642a85ca9b" providerId="LiveId" clId="{A5449503-4A2E-4D5C-85AD-B07CA396DF76}" dt="2024-10-27T20:47:05.075" v="15" actId="478"/>
          <ac:spMkLst>
            <pc:docMk/>
            <pc:sldMk cId="3256294532" sldId="318"/>
            <ac:spMk id="2" creationId="{79C36EED-B3C7-4260-958E-59290542DE13}"/>
          </ac:spMkLst>
        </pc:spChg>
        <pc:spChg chg="add mod">
          <ac:chgData name="saba zubair" userId="cd0c6b642a85ca9b" providerId="LiveId" clId="{A5449503-4A2E-4D5C-85AD-B07CA396DF76}" dt="2024-11-13T19:19:39.359" v="417" actId="1076"/>
          <ac:spMkLst>
            <pc:docMk/>
            <pc:sldMk cId="3256294532" sldId="318"/>
            <ac:spMk id="5" creationId="{01EEE15E-AA8C-40D1-B4DE-F80C06A6EAFB}"/>
          </ac:spMkLst>
        </pc:spChg>
        <pc:spChg chg="add mod">
          <ac:chgData name="saba zubair" userId="cd0c6b642a85ca9b" providerId="LiveId" clId="{A5449503-4A2E-4D5C-85AD-B07CA396DF76}" dt="2024-11-13T19:19:30.759" v="416" actId="20577"/>
          <ac:spMkLst>
            <pc:docMk/>
            <pc:sldMk cId="3256294532" sldId="318"/>
            <ac:spMk id="6" creationId="{156313A8-E314-4948-9A70-752EAE90EB05}"/>
          </ac:spMkLst>
        </pc:spChg>
        <pc:picChg chg="add del mod">
          <ac:chgData name="saba zubair" userId="cd0c6b642a85ca9b" providerId="LiveId" clId="{A5449503-4A2E-4D5C-85AD-B07CA396DF76}" dt="2024-11-13T19:19:30.336" v="415" actId="478"/>
          <ac:picMkLst>
            <pc:docMk/>
            <pc:sldMk cId="3256294532" sldId="318"/>
            <ac:picMk id="7" creationId="{624CFE52-749C-4178-9FB5-0F9D4E74167A}"/>
          </ac:picMkLst>
        </pc:picChg>
      </pc:sldChg>
      <pc:sldChg chg="addSp modSp new add">
        <pc:chgData name="saba zubair" userId="cd0c6b642a85ca9b" providerId="LiveId" clId="{A5449503-4A2E-4D5C-85AD-B07CA396DF76}" dt="2024-10-27T20:52:37.827" v="162" actId="1076"/>
        <pc:sldMkLst>
          <pc:docMk/>
          <pc:sldMk cId="3546161269" sldId="319"/>
        </pc:sldMkLst>
        <pc:spChg chg="add mod">
          <ac:chgData name="saba zubair" userId="cd0c6b642a85ca9b" providerId="LiveId" clId="{A5449503-4A2E-4D5C-85AD-B07CA396DF76}" dt="2024-10-27T20:50:44.667" v="140" actId="122"/>
          <ac:spMkLst>
            <pc:docMk/>
            <pc:sldMk cId="3546161269" sldId="319"/>
            <ac:spMk id="4" creationId="{E955DDF0-A2C1-4EC6-9701-3C495648E329}"/>
          </ac:spMkLst>
        </pc:spChg>
        <pc:spChg chg="add mod">
          <ac:chgData name="saba zubair" userId="cd0c6b642a85ca9b" providerId="LiveId" clId="{A5449503-4A2E-4D5C-85AD-B07CA396DF76}" dt="2024-10-27T20:51:34.486" v="159"/>
          <ac:spMkLst>
            <pc:docMk/>
            <pc:sldMk cId="3546161269" sldId="319"/>
            <ac:spMk id="5" creationId="{A4349D26-6D68-41AC-BD01-6F338D92D30B}"/>
          </ac:spMkLst>
        </pc:spChg>
        <pc:picChg chg="add mod">
          <ac:chgData name="saba zubair" userId="cd0c6b642a85ca9b" providerId="LiveId" clId="{A5449503-4A2E-4D5C-85AD-B07CA396DF76}" dt="2024-10-27T20:52:37.827" v="162" actId="1076"/>
          <ac:picMkLst>
            <pc:docMk/>
            <pc:sldMk cId="3546161269" sldId="319"/>
            <ac:picMk id="6" creationId="{5A2C54B2-2C57-4CDB-8486-1E2B0340830D}"/>
          </ac:picMkLst>
        </pc:picChg>
      </pc:sldChg>
      <pc:sldChg chg="addSp modSp new add del">
        <pc:chgData name="saba zubair" userId="cd0c6b642a85ca9b" providerId="LiveId" clId="{A5449503-4A2E-4D5C-85AD-B07CA396DF76}" dt="2024-11-13T19:07:06.079" v="226" actId="2696"/>
        <pc:sldMkLst>
          <pc:docMk/>
          <pc:sldMk cId="1311552478" sldId="320"/>
        </pc:sldMkLst>
        <pc:spChg chg="add mod">
          <ac:chgData name="saba zubair" userId="cd0c6b642a85ca9b" providerId="LiveId" clId="{A5449503-4A2E-4D5C-85AD-B07CA396DF76}" dt="2024-10-27T20:52:57.197" v="168" actId="122"/>
          <ac:spMkLst>
            <pc:docMk/>
            <pc:sldMk cId="1311552478" sldId="320"/>
            <ac:spMk id="4" creationId="{BA907923-6C6D-4451-94EB-FAB1CF173165}"/>
          </ac:spMkLst>
        </pc:spChg>
        <pc:spChg chg="add mod">
          <ac:chgData name="saba zubair" userId="cd0c6b642a85ca9b" providerId="LiveId" clId="{A5449503-4A2E-4D5C-85AD-B07CA396DF76}" dt="2024-10-28T09:45:36.601" v="222" actId="1076"/>
          <ac:spMkLst>
            <pc:docMk/>
            <pc:sldMk cId="1311552478" sldId="320"/>
            <ac:spMk id="6" creationId="{06645469-82C3-4F29-96BF-9412DCAE65A5}"/>
          </ac:spMkLst>
        </pc:spChg>
        <pc:picChg chg="add mod">
          <ac:chgData name="saba zubair" userId="cd0c6b642a85ca9b" providerId="LiveId" clId="{A5449503-4A2E-4D5C-85AD-B07CA396DF76}" dt="2024-10-28T09:45:09.888" v="171" actId="1076"/>
          <ac:picMkLst>
            <pc:docMk/>
            <pc:sldMk cId="1311552478" sldId="320"/>
            <ac:picMk id="5" creationId="{66957C0C-3BB8-44E4-83A1-43806EEAE912}"/>
          </ac:picMkLst>
        </pc:picChg>
      </pc:sldChg>
      <pc:sldChg chg="add">
        <pc:chgData name="saba zubair" userId="cd0c6b642a85ca9b" providerId="LiveId" clId="{A5449503-4A2E-4D5C-85AD-B07CA396DF76}" dt="2024-11-13T19:07:57.130" v="227"/>
        <pc:sldMkLst>
          <pc:docMk/>
          <pc:sldMk cId="3527308103" sldId="320"/>
        </pc:sldMkLst>
      </pc:sldChg>
      <pc:sldChg chg="addSp delSp modSp new add">
        <pc:chgData name="saba zubair" userId="cd0c6b642a85ca9b" providerId="LiveId" clId="{A5449503-4A2E-4D5C-85AD-B07CA396DF76}" dt="2024-11-13T19:13:46.436" v="407" actId="1076"/>
        <pc:sldMkLst>
          <pc:docMk/>
          <pc:sldMk cId="2435991912" sldId="321"/>
        </pc:sldMkLst>
        <pc:spChg chg="del">
          <ac:chgData name="saba zubair" userId="cd0c6b642a85ca9b" providerId="LiveId" clId="{A5449503-4A2E-4D5C-85AD-B07CA396DF76}" dt="2024-11-13T19:09:19.473" v="230" actId="478"/>
          <ac:spMkLst>
            <pc:docMk/>
            <pc:sldMk cId="2435991912" sldId="321"/>
            <ac:spMk id="2" creationId="{BBBA569E-A387-4481-A1EA-14B160B12D4E}"/>
          </ac:spMkLst>
        </pc:spChg>
        <pc:spChg chg="del">
          <ac:chgData name="saba zubair" userId="cd0c6b642a85ca9b" providerId="LiveId" clId="{A5449503-4A2E-4D5C-85AD-B07CA396DF76}" dt="2024-11-13T19:09:21.545" v="231" actId="478"/>
          <ac:spMkLst>
            <pc:docMk/>
            <pc:sldMk cId="2435991912" sldId="321"/>
            <ac:spMk id="3" creationId="{3C1E7095-F4CC-4700-B6F1-10D329B9734A}"/>
          </ac:spMkLst>
        </pc:spChg>
        <pc:spChg chg="add">
          <ac:chgData name="saba zubair" userId="cd0c6b642a85ca9b" providerId="LiveId" clId="{A5449503-4A2E-4D5C-85AD-B07CA396DF76}" dt="2024-11-13T19:09:49.425" v="232"/>
          <ac:spMkLst>
            <pc:docMk/>
            <pc:sldMk cId="2435991912" sldId="321"/>
            <ac:spMk id="6" creationId="{6D197E10-86DE-4D9B-BD6A-5368B735B573}"/>
          </ac:spMkLst>
        </pc:spChg>
        <pc:spChg chg="add mod">
          <ac:chgData name="saba zubair" userId="cd0c6b642a85ca9b" providerId="LiveId" clId="{A5449503-4A2E-4D5C-85AD-B07CA396DF76}" dt="2024-11-13T19:11:24.139" v="242" actId="122"/>
          <ac:spMkLst>
            <pc:docMk/>
            <pc:sldMk cId="2435991912" sldId="321"/>
            <ac:spMk id="7" creationId="{83C30674-F205-4BA4-AA27-1A08B05C485F}"/>
          </ac:spMkLst>
        </pc:spChg>
        <pc:spChg chg="add mod">
          <ac:chgData name="saba zubair" userId="cd0c6b642a85ca9b" providerId="LiveId" clId="{A5449503-4A2E-4D5C-85AD-B07CA396DF76}" dt="2024-11-13T19:13:46.436" v="407" actId="1076"/>
          <ac:spMkLst>
            <pc:docMk/>
            <pc:sldMk cId="2435991912" sldId="321"/>
            <ac:spMk id="9" creationId="{F1148571-683C-4984-92D0-7A5DF88B31C0}"/>
          </ac:spMkLst>
        </pc:spChg>
        <pc:picChg chg="add mod">
          <ac:chgData name="saba zubair" userId="cd0c6b642a85ca9b" providerId="LiveId" clId="{A5449503-4A2E-4D5C-85AD-B07CA396DF76}" dt="2024-11-13T19:10:51.753" v="237" actId="1076"/>
          <ac:picMkLst>
            <pc:docMk/>
            <pc:sldMk cId="2435991912" sldId="321"/>
            <ac:picMk id="8" creationId="{63636170-5EF4-414E-81AE-350B21FB61C3}"/>
          </ac:picMkLst>
        </pc:picChg>
      </pc:sldChg>
      <pc:sldChg chg="addSp delSp modSp new add del delAnim modAnim">
        <pc:chgData name="saba zubair" userId="cd0c6b642a85ca9b" providerId="LiveId" clId="{A5449503-4A2E-4D5C-85AD-B07CA396DF76}" dt="2024-11-13T19:13:48.965" v="408" actId="47"/>
        <pc:sldMkLst>
          <pc:docMk/>
          <pc:sldMk cId="128660776" sldId="322"/>
        </pc:sldMkLst>
        <pc:spChg chg="add mod">
          <ac:chgData name="saba zubair" userId="cd0c6b642a85ca9b" providerId="LiveId" clId="{A5449503-4A2E-4D5C-85AD-B07CA396DF76}" dt="2024-11-13T19:13:26.185" v="405" actId="1076"/>
          <ac:spMkLst>
            <pc:docMk/>
            <pc:sldMk cId="128660776" sldId="322"/>
            <ac:spMk id="4" creationId="{55BF6EA6-4BB8-4E61-88ED-32C8569A64E7}"/>
          </ac:spMkLst>
        </pc:spChg>
        <pc:spChg chg="add del">
          <ac:chgData name="saba zubair" userId="cd0c6b642a85ca9b" providerId="LiveId" clId="{A5449503-4A2E-4D5C-85AD-B07CA396DF76}" dt="2024-11-13T19:13:15.903" v="403" actId="478"/>
          <ac:spMkLst>
            <pc:docMk/>
            <pc:sldMk cId="128660776" sldId="322"/>
            <ac:spMk id="5" creationId="{D3469C97-EC55-46BA-B119-DD4E1D829DF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ECC001-2C7A-4C2A-8B06-705CA02DC7C6}" type="datetimeFigureOut">
              <a:rPr lang="en-GB" smtClean="0"/>
              <a:t>13/11/2024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73E03-7F6C-40B1-9C82-92C8804404E5}" type="slidenum">
              <a:rPr lang="en-GB" smtClean="0"/>
              <a:t>‹#›</a:t>
            </a:fld>
            <a:endParaRPr lang="en-GB"/>
          </a:p>
        </p:txBody>
      </p:sp>
    </p:spTree>
    <p:extLst>
      <p:ext uri="{BB962C8B-B14F-4D97-AF65-F5344CB8AC3E}">
        <p14:creationId xmlns:p14="http://schemas.microsoft.com/office/powerpoint/2010/main" val="186270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Choose starters that suit your class by dragging and dropping the relevant slide or slides below to the start of the teaching for each day.</a:t>
            </a:r>
          </a:p>
          <a:p>
            <a:endParaRPr lang="en-GB" dirty="0">
              <a:solidFill>
                <a:srgbClr val="253746"/>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1</a:t>
            </a:fld>
            <a:endParaRPr lang="en-GB"/>
          </a:p>
        </p:txBody>
      </p:sp>
    </p:spTree>
    <p:extLst>
      <p:ext uri="{BB962C8B-B14F-4D97-AF65-F5344CB8AC3E}">
        <p14:creationId xmlns:p14="http://schemas.microsoft.com/office/powerpoint/2010/main" val="1031696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873E03-7F6C-40B1-9C82-92C8804404E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4269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Today would be a great day to use a problem-solving investigation – </a:t>
            </a:r>
            <a:r>
              <a:rPr kumimoji="0" lang="en-US" sz="1200" b="1" i="1" u="none" strike="noStrike" kern="1200" cap="none" spc="0" normalizeH="0" baseline="0" noProof="0" dirty="0">
                <a:ln>
                  <a:noFill/>
                </a:ln>
                <a:solidFill>
                  <a:prstClr val="black"/>
                </a:solidFill>
                <a:effectLst/>
                <a:uLnTx/>
                <a:uFillTx/>
                <a:latin typeface="+mn-lt"/>
                <a:ea typeface="+mn-ea"/>
                <a:cs typeface="+mn-cs"/>
              </a:rPr>
              <a:t>The Number Square! </a:t>
            </a:r>
            <a:r>
              <a:rPr kumimoji="0" lang="en-GB" sz="1200" b="1" i="0" u="none" strike="noStrike" kern="1200" cap="none" spc="0" normalizeH="0" baseline="0" noProof="0" dirty="0">
                <a:ln>
                  <a:noFill/>
                </a:ln>
                <a:solidFill>
                  <a:prstClr val="black"/>
                </a:solidFill>
                <a:effectLst/>
                <a:uLnTx/>
                <a:uFillTx/>
                <a:latin typeface="+mn-lt"/>
                <a:ea typeface="+mn-ea"/>
                <a:cs typeface="+mn-cs"/>
              </a:rPr>
              <a:t>– as the group activity, which you can find in this unit’s IN-DEPTH INVESTIGATION box on Hamilton’s website.</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Alternatively, children can now go on to do differentiated GROUP ACTIVITIES. You can find Hamilton’s group activities in this unit’s TEACHING AND GROUP ACTIVITIES download.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WT/ARE:  Select pairs of numbers to practise adding or subtracting 20, 30, 40 or 50.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GD:  Investigate patterns when adding and subtracting multiples of 10 to 2-digit numbers.</a:t>
            </a:r>
          </a:p>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873E03-7F6C-40B1-9C82-92C8804404E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7664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The Practice Sheet on this slide is suitable for most children.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Differentiated PRACTICE WORKSHEETS are available on Hamilton’s website in this unit’s PROCEDURAL FLUENCY box.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WT:  Add and subtract multiples of 10 Sheet 1 – add/subtract 20, 30 and 40 using jumps on the beaded line.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ARE:   Add and subtract multiples of 10 Sheet 2 – add/subtract 20, 30 and 50 using jumps on the beaded line.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GD:  Add and subtract multiples of 10 Sheet 3  – add/subtract 20, 30, 40 and 50 without the image of the beaded line. Work out missing numbers.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14</a:t>
            </a:fld>
            <a:endParaRPr lang="en-GB"/>
          </a:p>
        </p:txBody>
      </p:sp>
    </p:spTree>
    <p:extLst>
      <p:ext uri="{BB962C8B-B14F-4D97-AF65-F5344CB8AC3E}">
        <p14:creationId xmlns:p14="http://schemas.microsoft.com/office/powerpoint/2010/main" val="1539720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Pre-requisite skills – to use this starter, drag this slide to the start of Day 1</a:t>
            </a:r>
          </a:p>
          <a:p>
            <a:r>
              <a:rPr lang="en-GB" dirty="0">
                <a:solidFill>
                  <a:srgbClr val="253746"/>
                </a:solidFill>
              </a:rPr>
              <a:t>Place Spider on 2 on a 1-100 grid and move down the grid as you count on in 10s to 92, and then back again. Repeat, this time with Spider starting on 5. Children close their eyes and imagine Spider moving up and down the grid.</a:t>
            </a:r>
          </a:p>
        </p:txBody>
      </p:sp>
      <p:sp>
        <p:nvSpPr>
          <p:cNvPr id="4" name="Slide Number Placeholder 3"/>
          <p:cNvSpPr>
            <a:spLocks noGrp="1"/>
          </p:cNvSpPr>
          <p:nvPr>
            <p:ph type="sldNum" sz="quarter" idx="10"/>
          </p:nvPr>
        </p:nvSpPr>
        <p:spPr/>
        <p:txBody>
          <a:bodyPr/>
          <a:lstStyle/>
          <a:p>
            <a:fld id="{33873E03-7F6C-40B1-9C82-92C8804404E5}" type="slidenum">
              <a:rPr lang="en-GB" smtClean="0"/>
              <a:t>2</a:t>
            </a:fld>
            <a:endParaRPr lang="en-GB"/>
          </a:p>
        </p:txBody>
      </p:sp>
    </p:spTree>
    <p:extLst>
      <p:ext uri="{BB962C8B-B14F-4D97-AF65-F5344CB8AC3E}">
        <p14:creationId xmlns:p14="http://schemas.microsoft.com/office/powerpoint/2010/main" val="1031696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Pre-requisite skills – to use this starter, drag this slide to the start of Day 2</a:t>
            </a:r>
          </a:p>
          <a:p>
            <a:r>
              <a:rPr lang="en-GB" dirty="0">
                <a:solidFill>
                  <a:srgbClr val="253746"/>
                </a:solidFill>
              </a:rPr>
              <a:t>Children count on in 10s from 3 to 93 and then back again as you move groups of 10 beads across the 0-100 bead bar (or use a 10s catcher). Repeat starting at 8.</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873E03-7F6C-40B1-9C82-92C8804404E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9384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200" b="0" i="0" u="none" strike="noStrike" kern="1200" cap="none" spc="0" normalizeH="0" baseline="0" noProof="0" dirty="0">
              <a:ln>
                <a:noFill/>
              </a:ln>
              <a:solidFill>
                <a:srgbClr val="253746"/>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4</a:t>
            </a:fld>
            <a:endParaRPr lang="en-GB"/>
          </a:p>
        </p:txBody>
      </p:sp>
    </p:spTree>
    <p:extLst>
      <p:ext uri="{BB962C8B-B14F-4D97-AF65-F5344CB8AC3E}">
        <p14:creationId xmlns:p14="http://schemas.microsoft.com/office/powerpoint/2010/main" val="744323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5</a:t>
            </a:fld>
            <a:endParaRPr lang="en-GB"/>
          </a:p>
        </p:txBody>
      </p:sp>
    </p:spTree>
    <p:extLst>
      <p:ext uri="{BB962C8B-B14F-4D97-AF65-F5344CB8AC3E}">
        <p14:creationId xmlns:p14="http://schemas.microsoft.com/office/powerpoint/2010/main" val="4080254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873E03-7F6C-40B1-9C82-92C8804404E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6943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873E03-7F6C-40B1-9C82-92C8804404E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8102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873E03-7F6C-40B1-9C82-92C8804404E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0655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873E03-7F6C-40B1-9C82-92C8804404E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2379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hamilton-trust.org.uk/maths/year-2-maths/"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Year 2</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1618754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Year 2</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2211625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Year 2</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3077515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B96D1F-83BC-4887-89A5-175B6E6C68B9}"/>
              </a:ext>
            </a:extLst>
          </p:cNvPr>
          <p:cNvSpPr/>
          <p:nvPr userDrawn="1"/>
        </p:nvSpPr>
        <p:spPr>
          <a:xfrm>
            <a:off x="-53107" y="6221405"/>
            <a:ext cx="9197108" cy="657069"/>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b="1" dirty="0"/>
          </a:p>
        </p:txBody>
      </p:sp>
      <p:sp>
        <p:nvSpPr>
          <p:cNvPr id="3" name="Subtitle 2">
            <a:extLst>
              <a:ext uri="{FF2B5EF4-FFF2-40B4-BE49-F238E27FC236}">
                <a16:creationId xmlns:a16="http://schemas.microsoft.com/office/drawing/2014/main" id="{7413BC91-F6D0-4DC8-B0B8-6E7E7FAB663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
        <p:nvSpPr>
          <p:cNvPr id="17" name="Slide Number Placeholder 16">
            <a:extLst>
              <a:ext uri="{FF2B5EF4-FFF2-40B4-BE49-F238E27FC236}">
                <a16:creationId xmlns:a16="http://schemas.microsoft.com/office/drawing/2014/main" id="{5D9A2E24-96C9-44BE-881E-97F4ADE1902D}"/>
              </a:ext>
            </a:extLst>
          </p:cNvPr>
          <p:cNvSpPr>
            <a:spLocks noGrp="1"/>
          </p:cNvSpPr>
          <p:nvPr>
            <p:ph type="sldNum" sz="quarter" idx="12"/>
          </p:nvPr>
        </p:nvSpPr>
        <p:spPr>
          <a:xfrm>
            <a:off x="4185487" y="6367375"/>
            <a:ext cx="719921" cy="365125"/>
          </a:xfrm>
        </p:spPr>
        <p:txBody>
          <a:bodyPr/>
          <a:lstStyle>
            <a:lvl1pPr algn="ctr">
              <a:defRPr sz="1300" b="0">
                <a:solidFill>
                  <a:srgbClr val="EA7600"/>
                </a:solidFill>
                <a:latin typeface="+mn-lt"/>
              </a:defRPr>
            </a:lvl1pPr>
          </a:lstStyle>
          <a:p>
            <a:fld id="{BA0EE811-478C-4958-8104-2A70B5A19611}" type="slidenum">
              <a:rPr lang="en-GB" smtClean="0"/>
              <a:pPr/>
              <a:t>‹#›</a:t>
            </a:fld>
            <a:endParaRPr lang="en-GB" dirty="0"/>
          </a:p>
        </p:txBody>
      </p:sp>
      <p:sp>
        <p:nvSpPr>
          <p:cNvPr id="2" name="Rectangle 1">
            <a:extLst>
              <a:ext uri="{FF2B5EF4-FFF2-40B4-BE49-F238E27FC236}">
                <a16:creationId xmlns:a16="http://schemas.microsoft.com/office/drawing/2014/main" id="{D89D1CB2-11BF-434A-9AE8-BEAF97E774D6}"/>
              </a:ext>
            </a:extLst>
          </p:cNvPr>
          <p:cNvSpPr/>
          <p:nvPr userDrawn="1"/>
        </p:nvSpPr>
        <p:spPr>
          <a:xfrm>
            <a:off x="810409" y="6380189"/>
            <a:ext cx="2271837" cy="292388"/>
          </a:xfrm>
          <a:prstGeom prst="rect">
            <a:avLst/>
          </a:prstGeom>
        </p:spPr>
        <p:txBody>
          <a:bodyPr wrap="square">
            <a:spAutoFit/>
          </a:bodyPr>
          <a:lstStyle/>
          <a:p>
            <a:pPr algn="l"/>
            <a:r>
              <a:rPr lang="en-GB" sz="1300" b="0" dirty="0">
                <a:solidFill>
                  <a:srgbClr val="EA7600"/>
                </a:solidFill>
              </a:rPr>
              <a:t>©</a:t>
            </a:r>
            <a:r>
              <a:rPr lang="en-GB" sz="1200" b="0" dirty="0">
                <a:solidFill>
                  <a:srgbClr val="EA7600"/>
                </a:solidFill>
              </a:rPr>
              <a:t>  </a:t>
            </a:r>
            <a:r>
              <a:rPr lang="en-GB" sz="1300" b="0" u="none" dirty="0">
                <a:solidFill>
                  <a:srgbClr val="EA7600"/>
                </a:solidFill>
                <a:hlinkClick r:id="rId2"/>
              </a:rPr>
              <a:t>hamilton-trust.org.uk</a:t>
            </a:r>
            <a:endParaRPr lang="en-GB" sz="1300" b="0" u="none" dirty="0">
              <a:solidFill>
                <a:srgbClr val="EA7600"/>
              </a:solidFill>
            </a:endParaRPr>
          </a:p>
        </p:txBody>
      </p:sp>
      <p:pic>
        <p:nvPicPr>
          <p:cNvPr id="9" name="Picture 8">
            <a:extLst>
              <a:ext uri="{FF2B5EF4-FFF2-40B4-BE49-F238E27FC236}">
                <a16:creationId xmlns:a16="http://schemas.microsoft.com/office/drawing/2014/main" id="{251EBB7B-6C39-48C7-850C-99BEC78CA16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5058" y="6091747"/>
            <a:ext cx="775846" cy="721945"/>
          </a:xfrm>
          <a:prstGeom prst="rect">
            <a:avLst/>
          </a:prstGeom>
        </p:spPr>
      </p:pic>
      <p:sp>
        <p:nvSpPr>
          <p:cNvPr id="16" name="Footer Placeholder 15">
            <a:extLst>
              <a:ext uri="{FF2B5EF4-FFF2-40B4-BE49-F238E27FC236}">
                <a16:creationId xmlns:a16="http://schemas.microsoft.com/office/drawing/2014/main" id="{7E7D638D-B41C-46A9-87E5-34C770A46C82}"/>
              </a:ext>
            </a:extLst>
          </p:cNvPr>
          <p:cNvSpPr>
            <a:spLocks noGrp="1"/>
          </p:cNvSpPr>
          <p:nvPr>
            <p:ph type="ftr" sz="quarter" idx="11"/>
          </p:nvPr>
        </p:nvSpPr>
        <p:spPr>
          <a:xfrm>
            <a:off x="5943602" y="6367376"/>
            <a:ext cx="3086100" cy="365125"/>
          </a:xfrm>
        </p:spPr>
        <p:txBody>
          <a:bodyPr/>
          <a:lstStyle>
            <a:lvl1pPr>
              <a:defRPr sz="1300" b="0">
                <a:solidFill>
                  <a:srgbClr val="EA7600"/>
                </a:solidFill>
                <a:latin typeface="+mn-lt"/>
              </a:defRPr>
            </a:lvl1pPr>
          </a:lstStyle>
          <a:p>
            <a:pPr algn="r"/>
            <a:r>
              <a:rPr lang="en-GB" dirty="0"/>
              <a:t>Year 2</a:t>
            </a:r>
          </a:p>
        </p:txBody>
      </p:sp>
    </p:spTree>
    <p:extLst>
      <p:ext uri="{BB962C8B-B14F-4D97-AF65-F5344CB8AC3E}">
        <p14:creationId xmlns:p14="http://schemas.microsoft.com/office/powerpoint/2010/main" val="1291871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Year 2</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3763184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Year 2</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3391776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a:t>Year 2</a:t>
            </a:r>
          </a:p>
        </p:txBody>
      </p:sp>
      <p:sp>
        <p:nvSpPr>
          <p:cNvPr id="7" name="Slide Number Placeholder 6"/>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686770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r>
              <a:rPr lang="en-GB"/>
              <a:t>Year 2</a:t>
            </a:r>
          </a:p>
        </p:txBody>
      </p:sp>
      <p:sp>
        <p:nvSpPr>
          <p:cNvPr id="9" name="Slide Number Placeholder 8"/>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3882469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r>
              <a:rPr lang="en-GB"/>
              <a:t>Year 2</a:t>
            </a:r>
          </a:p>
        </p:txBody>
      </p:sp>
      <p:sp>
        <p:nvSpPr>
          <p:cNvPr id="5" name="Slide Number Placeholder 4"/>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766172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r>
              <a:rPr lang="en-GB"/>
              <a:t>Year 2</a:t>
            </a:r>
          </a:p>
        </p:txBody>
      </p:sp>
      <p:sp>
        <p:nvSpPr>
          <p:cNvPr id="4" name="Slide Number Placeholder 3"/>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3848032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a:t>Year 2</a:t>
            </a:r>
          </a:p>
        </p:txBody>
      </p:sp>
      <p:sp>
        <p:nvSpPr>
          <p:cNvPr id="7" name="Slide Number Placeholder 6"/>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686641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a:t>Year 2</a:t>
            </a:r>
          </a:p>
        </p:txBody>
      </p:sp>
      <p:sp>
        <p:nvSpPr>
          <p:cNvPr id="7" name="Slide Number Placeholder 6"/>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3111712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9000">
              <a:schemeClr val="bg1">
                <a:lumMod val="95000"/>
              </a:schemeClr>
            </a:gs>
            <a:gs pos="0">
              <a:schemeClr val="accent1">
                <a:lumMod val="40000"/>
                <a:lumOff val="60000"/>
              </a:schemeClr>
            </a:gs>
            <a:gs pos="100000">
              <a:schemeClr val="bg1">
                <a:lumMod val="75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Year 2</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0EE811-478C-4958-8104-2A70B5A19611}" type="slidenum">
              <a:rPr lang="en-GB" smtClean="0"/>
              <a:t>‹#›</a:t>
            </a:fld>
            <a:endParaRPr lang="en-GB"/>
          </a:p>
        </p:txBody>
      </p:sp>
    </p:spTree>
    <p:extLst>
      <p:ext uri="{BB962C8B-B14F-4D97-AF65-F5344CB8AC3E}">
        <p14:creationId xmlns:p14="http://schemas.microsoft.com/office/powerpoint/2010/main" val="4128276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ordwall.net/resource/5467183/2-digit-addition"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ordwall.net/resource/27253967/two-digit-addition-without-regrouping"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a:t>Year 2</a:t>
            </a:r>
            <a:endParaRPr lang="en-GB" dirty="0"/>
          </a:p>
        </p:txBody>
      </p:sp>
      <p:sp>
        <p:nvSpPr>
          <p:cNvPr id="13" name="TextBox 12">
            <a:extLst>
              <a:ext uri="{FF2B5EF4-FFF2-40B4-BE49-F238E27FC236}">
                <a16:creationId xmlns:a16="http://schemas.microsoft.com/office/drawing/2014/main" id="{B69677ED-5C54-4353-B94F-C526DD00205C}"/>
              </a:ext>
            </a:extLst>
          </p:cNvPr>
          <p:cNvSpPr txBox="1"/>
          <p:nvPr/>
        </p:nvSpPr>
        <p:spPr>
          <a:xfrm>
            <a:off x="449557" y="1454349"/>
            <a:ext cx="8130503" cy="1885131"/>
          </a:xfrm>
          <a:prstGeom prst="rect">
            <a:avLst/>
          </a:prstGeom>
          <a:noFill/>
        </p:spPr>
        <p:txBody>
          <a:bodyPr wrap="square" rtlCol="0">
            <a:spAutoFit/>
          </a:bodyPr>
          <a:lstStyle/>
          <a:p>
            <a:pPr algn="ctr">
              <a:spcAft>
                <a:spcPts val="450"/>
              </a:spcAft>
              <a:buClr>
                <a:schemeClr val="accent2"/>
              </a:buClr>
            </a:pPr>
            <a:r>
              <a:rPr lang="en-GB" sz="2400" b="1" dirty="0">
                <a:solidFill>
                  <a:srgbClr val="253746"/>
                </a:solidFill>
              </a:rPr>
              <a:t>Starters</a:t>
            </a:r>
          </a:p>
          <a:p>
            <a:pPr>
              <a:buClr>
                <a:srgbClr val="EA7600"/>
              </a:buClr>
              <a:buSzPct val="120000"/>
            </a:pPr>
            <a:r>
              <a:rPr lang="en-GB" sz="2000" b="1" dirty="0">
                <a:solidFill>
                  <a:srgbClr val="253746"/>
                </a:solidFill>
              </a:rPr>
              <a:t>Day 1</a:t>
            </a:r>
          </a:p>
          <a:p>
            <a:pPr>
              <a:spcAft>
                <a:spcPts val="1000"/>
              </a:spcAft>
              <a:buClr>
                <a:srgbClr val="EA7600"/>
              </a:buClr>
              <a:buSzPct val="120000"/>
            </a:pPr>
            <a:r>
              <a:rPr lang="en-GB" sz="2000" b="1" dirty="0">
                <a:solidFill>
                  <a:schemeClr val="accent5">
                    <a:lumMod val="75000"/>
                  </a:schemeClr>
                </a:solidFill>
              </a:rPr>
              <a:t>Count on and back in 10s, with 100 grid (pre-requisite skills)</a:t>
            </a:r>
          </a:p>
          <a:p>
            <a:pPr>
              <a:buClr>
                <a:srgbClr val="EA7600"/>
              </a:buClr>
              <a:buSzPct val="120000"/>
            </a:pPr>
            <a:r>
              <a:rPr lang="en-GB" sz="2000" b="1" dirty="0">
                <a:solidFill>
                  <a:srgbClr val="253746"/>
                </a:solidFill>
              </a:rPr>
              <a:t>Day 2</a:t>
            </a:r>
          </a:p>
          <a:p>
            <a:pPr>
              <a:spcAft>
                <a:spcPts val="1000"/>
              </a:spcAft>
              <a:buClr>
                <a:srgbClr val="EA7600"/>
              </a:buClr>
              <a:buSzPct val="120000"/>
            </a:pPr>
            <a:r>
              <a:rPr lang="en-GB" sz="2000" b="1" dirty="0">
                <a:solidFill>
                  <a:schemeClr val="accent5">
                    <a:lumMod val="75000"/>
                  </a:schemeClr>
                </a:solidFill>
              </a:rPr>
              <a:t>Count on and back in 10s, using a bead bar (pre-requisite skills)</a:t>
            </a:r>
          </a:p>
        </p:txBody>
      </p:sp>
      <p:sp>
        <p:nvSpPr>
          <p:cNvPr id="6" name="TextBox 5">
            <a:extLst>
              <a:ext uri="{FF2B5EF4-FFF2-40B4-BE49-F238E27FC236}">
                <a16:creationId xmlns:a16="http://schemas.microsoft.com/office/drawing/2014/main" id="{79ED6AE6-7ED3-41D6-92EF-3577D6692A46}"/>
              </a:ext>
            </a:extLst>
          </p:cNvPr>
          <p:cNvSpPr txBox="1"/>
          <p:nvPr/>
        </p:nvSpPr>
        <p:spPr>
          <a:xfrm>
            <a:off x="116681" y="16610"/>
            <a:ext cx="8910088" cy="892552"/>
          </a:xfrm>
          <a:prstGeom prst="rect">
            <a:avLst/>
          </a:prstGeom>
          <a:noFill/>
        </p:spPr>
        <p:txBody>
          <a:bodyPr wrap="square" rtlCol="0">
            <a:spAutoFit/>
          </a:bodyPr>
          <a:lstStyle/>
          <a:p>
            <a:pPr algn="ctr"/>
            <a:r>
              <a:rPr lang="en-GB" sz="2800" b="1" dirty="0">
                <a:solidFill>
                  <a:srgbClr val="253746"/>
                </a:solidFill>
              </a:rPr>
              <a:t>More Addition and Subtraction</a:t>
            </a:r>
          </a:p>
          <a:p>
            <a:pPr algn="ctr"/>
            <a:r>
              <a:rPr lang="en-GB" sz="2400" b="1" dirty="0">
                <a:solidFill>
                  <a:srgbClr val="253746"/>
                </a:solidFill>
              </a:rPr>
              <a:t>Add/subtract multiples of 10 to/from 2-digit numbers</a:t>
            </a:r>
          </a:p>
        </p:txBody>
      </p:sp>
    </p:spTree>
    <p:extLst>
      <p:ext uri="{BB962C8B-B14F-4D97-AF65-F5344CB8AC3E}">
        <p14:creationId xmlns:p14="http://schemas.microsoft.com/office/powerpoint/2010/main" val="2754893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0EE811-478C-4958-8104-2A70B5A19611}" type="slidenum">
              <a:rPr kumimoji="0" lang="en-GB" sz="1300" b="0" i="0" u="none" strike="noStrike" kern="1200" cap="none" spc="0" normalizeH="0" baseline="0" noProof="0" smtClean="0">
                <a:ln>
                  <a:noFill/>
                </a:ln>
                <a:solidFill>
                  <a:srgbClr val="EA7600"/>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10</a:t>
            </a:fld>
            <a:endParaRPr kumimoji="0" lang="en-GB" sz="1300" b="0" i="0" u="none" strike="noStrike" kern="1200" cap="none" spc="0" normalizeH="0" baseline="0" noProof="0" dirty="0">
              <a:ln>
                <a:noFill/>
              </a:ln>
              <a:solidFill>
                <a:srgbClr val="EA7600"/>
              </a:solidFill>
              <a:effectLst/>
              <a:uLnTx/>
              <a:uFillTx/>
              <a:latin typeface="Calibri" panose="020F0502020204030204"/>
              <a:ea typeface="+mn-ea"/>
              <a:cs typeface="+mn-cs"/>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EA7600"/>
                </a:solidFill>
                <a:effectLst/>
                <a:uLnTx/>
                <a:uFillTx/>
                <a:latin typeface="Calibri" panose="020F0502020204030204"/>
                <a:ea typeface="+mn-ea"/>
                <a:cs typeface="+mn-cs"/>
              </a:rPr>
              <a:t>Year 2</a:t>
            </a:r>
            <a:endParaRPr kumimoji="0" lang="en-GB" sz="1300" b="0" i="0" u="none" strike="noStrike" kern="1200" cap="none" spc="0" normalizeH="0" baseline="0" noProof="0" dirty="0">
              <a:ln>
                <a:noFill/>
              </a:ln>
              <a:solidFill>
                <a:srgbClr val="EA7600"/>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
                <a:srgbClr val="EA7600"/>
              </a:buClr>
              <a:buSzPct val="120000"/>
              <a:buFontTx/>
              <a:buNone/>
              <a:tabLst/>
              <a:defRPr/>
            </a:pPr>
            <a:r>
              <a:rPr kumimoji="0" lang="en-GB" sz="2000" b="1" i="0" u="none" strike="noStrike" kern="1200" cap="none" spc="0" normalizeH="0" baseline="0" noProof="0" dirty="0">
                <a:ln>
                  <a:noFill/>
                </a:ln>
                <a:solidFill>
                  <a:srgbClr val="253746"/>
                </a:solidFill>
                <a:effectLst/>
                <a:uLnTx/>
                <a:uFillTx/>
                <a:latin typeface="Calibri" panose="020F0502020204030204"/>
                <a:ea typeface="+mn-ea"/>
                <a:cs typeface="+mn-cs"/>
              </a:rPr>
              <a:t>Day 2: </a:t>
            </a:r>
            <a:r>
              <a:rPr kumimoji="0" lang="en-GB" sz="20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Add and subtract 20, 30, 40, 50 to/from 2-digit numbers using the beaded line.</a:t>
            </a:r>
          </a:p>
        </p:txBody>
      </p:sp>
      <p:sp>
        <p:nvSpPr>
          <p:cNvPr id="5" name="Speech Bubble: Rectangle with Corners Rounded 14">
            <a:extLst>
              <a:ext uri="{FF2B5EF4-FFF2-40B4-BE49-F238E27FC236}">
                <a16:creationId xmlns:a16="http://schemas.microsoft.com/office/drawing/2014/main" id="{08E0646E-DC17-4D5C-9B81-8BE0719CBEA5}"/>
              </a:ext>
            </a:extLst>
          </p:cNvPr>
          <p:cNvSpPr/>
          <p:nvPr/>
        </p:nvSpPr>
        <p:spPr>
          <a:xfrm>
            <a:off x="742510" y="1026218"/>
            <a:ext cx="3442977" cy="1578429"/>
          </a:xfrm>
          <a:prstGeom prst="cloudCallout">
            <a:avLst>
              <a:gd name="adj1" fmla="val -54559"/>
              <a:gd name="adj2" fmla="val 46605"/>
            </a:avLst>
          </a:prstGeom>
          <a:solidFill>
            <a:schemeClr val="accent5">
              <a:lumMod val="20000"/>
              <a:lumOff val="80000"/>
            </a:schemeClr>
          </a:solidFill>
          <a:ln w="28575">
            <a:solidFill>
              <a:srgbClr val="004A76"/>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14000"/>
              </a:lnSpc>
              <a:spcBef>
                <a:spcPts val="0"/>
              </a:spcBef>
              <a:spcAft>
                <a:spcPts val="0"/>
              </a:spcAft>
              <a:buClrTx/>
              <a:buSzTx/>
              <a:buFontTx/>
              <a:buNone/>
              <a:tabLst/>
              <a:defRPr/>
            </a:pPr>
            <a:r>
              <a:rPr kumimoji="0" lang="en-GB" b="1" i="0" u="none" strike="noStrike" kern="1200" cap="none" spc="0" normalizeH="0" baseline="0" noProof="0" dirty="0">
                <a:ln>
                  <a:noFill/>
                </a:ln>
                <a:solidFill>
                  <a:srgbClr val="253746"/>
                </a:solidFill>
                <a:effectLst/>
                <a:uLnTx/>
                <a:uFillTx/>
                <a:latin typeface="Myriad Pro Light" panose="020B0603030403020204" pitchFamily="34" charset="0"/>
              </a:rPr>
              <a:t>Show me 4</a:t>
            </a:r>
            <a:r>
              <a:rPr lang="en-GB" b="1" dirty="0">
                <a:solidFill>
                  <a:srgbClr val="253746"/>
                </a:solidFill>
                <a:latin typeface="Myriad Pro Light" panose="020B0603030403020204" pitchFamily="34" charset="0"/>
              </a:rPr>
              <a:t>7</a:t>
            </a:r>
            <a:r>
              <a:rPr kumimoji="0" lang="en-GB" b="1" i="0" u="none" strike="noStrike" kern="1200" cap="none" spc="0" normalizeH="0" baseline="0" noProof="0" dirty="0">
                <a:ln>
                  <a:noFill/>
                </a:ln>
                <a:solidFill>
                  <a:srgbClr val="253746"/>
                </a:solidFill>
                <a:effectLst/>
                <a:uLnTx/>
                <a:uFillTx/>
                <a:latin typeface="Myriad Pro Light" panose="020B0603030403020204" pitchFamily="34" charset="0"/>
              </a:rPr>
              <a:t> on your bead strings. </a:t>
            </a:r>
          </a:p>
        </p:txBody>
      </p:sp>
      <p:sp>
        <p:nvSpPr>
          <p:cNvPr id="6" name="Speech Bubble: Rectangle with Corners Rounded 14">
            <a:extLst>
              <a:ext uri="{FF2B5EF4-FFF2-40B4-BE49-F238E27FC236}">
                <a16:creationId xmlns:a16="http://schemas.microsoft.com/office/drawing/2014/main" id="{8B8E33BD-A629-410B-9F9B-18579DBB3A23}"/>
              </a:ext>
            </a:extLst>
          </p:cNvPr>
          <p:cNvSpPr/>
          <p:nvPr/>
        </p:nvSpPr>
        <p:spPr>
          <a:xfrm>
            <a:off x="4583448" y="1026217"/>
            <a:ext cx="3442977" cy="1578429"/>
          </a:xfrm>
          <a:prstGeom prst="cloudCallout">
            <a:avLst>
              <a:gd name="adj1" fmla="val -54559"/>
              <a:gd name="adj2" fmla="val 46605"/>
            </a:avLst>
          </a:prstGeom>
          <a:solidFill>
            <a:schemeClr val="accent5">
              <a:lumMod val="20000"/>
              <a:lumOff val="80000"/>
            </a:schemeClr>
          </a:solidFill>
          <a:ln w="28575">
            <a:solidFill>
              <a:srgbClr val="004A76"/>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14000"/>
              </a:lnSpc>
              <a:spcBef>
                <a:spcPts val="0"/>
              </a:spcBef>
              <a:spcAft>
                <a:spcPts val="0"/>
              </a:spcAft>
              <a:buClrTx/>
              <a:buSzTx/>
              <a:buFontTx/>
              <a:buNone/>
              <a:tabLst/>
              <a:defRPr/>
            </a:pPr>
            <a:r>
              <a:rPr kumimoji="0" lang="en-GB" b="1" i="0" u="none" strike="noStrike" kern="1200" cap="none" spc="0" normalizeH="0" baseline="0" noProof="0" dirty="0">
                <a:ln>
                  <a:noFill/>
                </a:ln>
                <a:solidFill>
                  <a:srgbClr val="253746"/>
                </a:solidFill>
                <a:effectLst/>
                <a:uLnTx/>
                <a:uFillTx/>
                <a:latin typeface="Myriad Pro Light" panose="020B0603030403020204" pitchFamily="34" charset="0"/>
                <a:ea typeface="+mn-ea"/>
                <a:cs typeface="+mn-cs"/>
              </a:rPr>
              <a:t>We are going to add 50 by </a:t>
            </a:r>
            <a:r>
              <a:rPr kumimoji="0" lang="en-GB" b="1" i="0" u="none" strike="noStrike" kern="1200" cap="none" spc="0" normalizeH="0" baseline="0" noProof="0" dirty="0">
                <a:ln>
                  <a:noFill/>
                </a:ln>
                <a:solidFill>
                  <a:srgbClr val="FF0000"/>
                </a:solidFill>
                <a:effectLst/>
                <a:uLnTx/>
                <a:uFillTx/>
                <a:latin typeface="Myriad Pro Light" panose="020B0603030403020204" pitchFamily="34" charset="0"/>
                <a:ea typeface="+mn-ea"/>
                <a:cs typeface="+mn-cs"/>
              </a:rPr>
              <a:t>counting on in 10s</a:t>
            </a:r>
            <a:r>
              <a:rPr kumimoji="0" lang="en-GB" b="1" i="0" u="none" strike="noStrike" kern="1200" cap="none" spc="0" normalizeH="0" baseline="0" noProof="0" dirty="0">
                <a:ln>
                  <a:noFill/>
                </a:ln>
                <a:solidFill>
                  <a:srgbClr val="253746"/>
                </a:solidFill>
                <a:effectLst/>
                <a:uLnTx/>
                <a:uFillTx/>
                <a:latin typeface="Myriad Pro Light" panose="020B0603030403020204" pitchFamily="34" charset="0"/>
                <a:ea typeface="+mn-ea"/>
                <a:cs typeface="+mn-cs"/>
              </a:rPr>
              <a:t>. </a:t>
            </a:r>
          </a:p>
        </p:txBody>
      </p:sp>
      <p:pic>
        <p:nvPicPr>
          <p:cNvPr id="7" name="Picture 6" descr="A screenshot of a cell phone&#10;&#10;Description automatically generated">
            <a:extLst>
              <a:ext uri="{FF2B5EF4-FFF2-40B4-BE49-F238E27FC236}">
                <a16:creationId xmlns:a16="http://schemas.microsoft.com/office/drawing/2014/main" id="{2BB21905-A80A-460C-8F96-E960EFE84CCB}"/>
              </a:ext>
            </a:extLst>
          </p:cNvPr>
          <p:cNvPicPr>
            <a:picLocks noChangeAspect="1"/>
          </p:cNvPicPr>
          <p:nvPr/>
        </p:nvPicPr>
        <p:blipFill rotWithShape="1">
          <a:blip r:embed="rId3">
            <a:extLst>
              <a:ext uri="{28A0092B-C50C-407E-A947-70E740481C1C}">
                <a14:useLocalDpi xmlns:a14="http://schemas.microsoft.com/office/drawing/2010/main" val="0"/>
              </a:ext>
            </a:extLst>
          </a:blip>
          <a:srcRect l="6047" t="46040" r="6047" b="44498"/>
          <a:stretch/>
        </p:blipFill>
        <p:spPr>
          <a:xfrm>
            <a:off x="70682" y="3129254"/>
            <a:ext cx="8977621" cy="683311"/>
          </a:xfrm>
          <a:prstGeom prst="rect">
            <a:avLst/>
          </a:prstGeom>
          <a:ln>
            <a:noFill/>
          </a:ln>
          <a:effectLst>
            <a:outerShdw blurRad="292100" dist="139700" dir="2700000" algn="tl" rotWithShape="0">
              <a:srgbClr val="333333">
                <a:alpha val="65000"/>
              </a:srgbClr>
            </a:outerShdw>
          </a:effectLst>
        </p:spPr>
      </p:pic>
      <p:grpSp>
        <p:nvGrpSpPr>
          <p:cNvPr id="8" name="Group 7">
            <a:extLst>
              <a:ext uri="{FF2B5EF4-FFF2-40B4-BE49-F238E27FC236}">
                <a16:creationId xmlns:a16="http://schemas.microsoft.com/office/drawing/2014/main" id="{BAAD1248-4F66-40B8-BDE5-9AFCA93FCF5B}"/>
              </a:ext>
            </a:extLst>
          </p:cNvPr>
          <p:cNvGrpSpPr/>
          <p:nvPr/>
        </p:nvGrpSpPr>
        <p:grpSpPr>
          <a:xfrm>
            <a:off x="4078188" y="3377268"/>
            <a:ext cx="418158" cy="482619"/>
            <a:chOff x="4479874" y="5454502"/>
            <a:chExt cx="418158" cy="482619"/>
          </a:xfrm>
        </p:grpSpPr>
        <p:cxnSp>
          <p:nvCxnSpPr>
            <p:cNvPr id="9" name="Straight Connector 8">
              <a:extLst>
                <a:ext uri="{FF2B5EF4-FFF2-40B4-BE49-F238E27FC236}">
                  <a16:creationId xmlns:a16="http://schemas.microsoft.com/office/drawing/2014/main" id="{3E0713B3-9695-4675-B834-3FA6E1DB05A0}"/>
                </a:ext>
              </a:extLst>
            </p:cNvPr>
            <p:cNvCxnSpPr/>
            <p:nvPr/>
          </p:nvCxnSpPr>
          <p:spPr>
            <a:xfrm>
              <a:off x="4657057" y="5454502"/>
              <a:ext cx="0" cy="191386"/>
            </a:xfrm>
            <a:prstGeom prst="line">
              <a:avLst/>
            </a:prstGeom>
            <a:ln w="38100">
              <a:solidFill>
                <a:srgbClr val="253746"/>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2344E87-876C-4B66-8688-1AC9D00B3AA9}"/>
                </a:ext>
              </a:extLst>
            </p:cNvPr>
            <p:cNvSpPr txBox="1"/>
            <p:nvPr/>
          </p:nvSpPr>
          <p:spPr>
            <a:xfrm>
              <a:off x="4479874" y="5598567"/>
              <a:ext cx="418158"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1" dirty="0">
                  <a:solidFill>
                    <a:srgbClr val="253746"/>
                  </a:solidFill>
                  <a:latin typeface="Calibri" panose="020F0502020204030204"/>
                </a:rPr>
                <a:t>47</a:t>
              </a:r>
              <a:endParaRPr kumimoji="0" lang="en-GB" sz="1600" b="1" i="0" u="none" strike="noStrike" kern="1200" cap="none" spc="0" normalizeH="0" baseline="0" noProof="0" dirty="0">
                <a:ln>
                  <a:noFill/>
                </a:ln>
                <a:solidFill>
                  <a:srgbClr val="253746"/>
                </a:solidFill>
                <a:effectLst/>
                <a:uLnTx/>
                <a:uFillTx/>
                <a:latin typeface="Calibri" panose="020F0502020204030204"/>
                <a:ea typeface="+mn-ea"/>
                <a:cs typeface="+mn-cs"/>
              </a:endParaRPr>
            </a:p>
          </p:txBody>
        </p:sp>
      </p:grpSp>
      <p:sp>
        <p:nvSpPr>
          <p:cNvPr id="13" name="Freeform: Shape 12">
            <a:extLst>
              <a:ext uri="{FF2B5EF4-FFF2-40B4-BE49-F238E27FC236}">
                <a16:creationId xmlns:a16="http://schemas.microsoft.com/office/drawing/2014/main" id="{F74D7E22-C0AC-4BA6-B950-4841D429559F}"/>
              </a:ext>
            </a:extLst>
          </p:cNvPr>
          <p:cNvSpPr/>
          <p:nvPr/>
        </p:nvSpPr>
        <p:spPr>
          <a:xfrm>
            <a:off x="4245845" y="3129254"/>
            <a:ext cx="907229" cy="223706"/>
          </a:xfrm>
          <a:custGeom>
            <a:avLst/>
            <a:gdLst>
              <a:gd name="connsiteX0" fmla="*/ 0 w 202018"/>
              <a:gd name="connsiteY0" fmla="*/ 170147 h 180780"/>
              <a:gd name="connsiteX1" fmla="*/ 74428 w 202018"/>
              <a:gd name="connsiteY1" fmla="*/ 26 h 180780"/>
              <a:gd name="connsiteX2" fmla="*/ 202018 w 202018"/>
              <a:gd name="connsiteY2" fmla="*/ 180780 h 180780"/>
              <a:gd name="connsiteX0" fmla="*/ 0 w 202018"/>
              <a:gd name="connsiteY0" fmla="*/ 178925 h 189558"/>
              <a:gd name="connsiteX1" fmla="*/ 106463 w 202018"/>
              <a:gd name="connsiteY1" fmla="*/ 24 h 189558"/>
              <a:gd name="connsiteX2" fmla="*/ 202018 w 202018"/>
              <a:gd name="connsiteY2" fmla="*/ 189558 h 189558"/>
            </a:gdLst>
            <a:ahLst/>
            <a:cxnLst>
              <a:cxn ang="0">
                <a:pos x="connsiteX0" y="connsiteY0"/>
              </a:cxn>
              <a:cxn ang="0">
                <a:pos x="connsiteX1" y="connsiteY1"/>
              </a:cxn>
              <a:cxn ang="0">
                <a:pos x="connsiteX2" y="connsiteY2"/>
              </a:cxn>
            </a:cxnLst>
            <a:rect l="l" t="t" r="r" b="b"/>
            <a:pathLst>
              <a:path w="202018" h="189558">
                <a:moveTo>
                  <a:pt x="0" y="178925"/>
                </a:moveTo>
                <a:cubicBezTo>
                  <a:pt x="20379" y="92978"/>
                  <a:pt x="72793" y="-1748"/>
                  <a:pt x="106463" y="24"/>
                </a:cubicBezTo>
                <a:cubicBezTo>
                  <a:pt x="140133" y="1796"/>
                  <a:pt x="155058" y="100067"/>
                  <a:pt x="202018" y="189558"/>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0E297676-C60A-427C-8130-F388227C53AD}"/>
              </a:ext>
            </a:extLst>
          </p:cNvPr>
          <p:cNvSpPr txBox="1"/>
          <p:nvPr/>
        </p:nvSpPr>
        <p:spPr>
          <a:xfrm>
            <a:off x="4424620" y="2878159"/>
            <a:ext cx="494303"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253746"/>
                </a:solidFill>
                <a:effectLst/>
                <a:uLnTx/>
                <a:uFillTx/>
                <a:latin typeface="Calibri" panose="020F0502020204030204"/>
                <a:ea typeface="+mn-ea"/>
                <a:cs typeface="+mn-cs"/>
              </a:rPr>
              <a:t>+10</a:t>
            </a:r>
          </a:p>
        </p:txBody>
      </p:sp>
      <p:sp>
        <p:nvSpPr>
          <p:cNvPr id="15" name="Freeform: Shape 14">
            <a:extLst>
              <a:ext uri="{FF2B5EF4-FFF2-40B4-BE49-F238E27FC236}">
                <a16:creationId xmlns:a16="http://schemas.microsoft.com/office/drawing/2014/main" id="{639D8823-C140-4066-85F8-1E994A41D1BB}"/>
              </a:ext>
            </a:extLst>
          </p:cNvPr>
          <p:cNvSpPr/>
          <p:nvPr/>
        </p:nvSpPr>
        <p:spPr>
          <a:xfrm>
            <a:off x="5135352" y="3129254"/>
            <a:ext cx="875338" cy="205262"/>
          </a:xfrm>
          <a:custGeom>
            <a:avLst/>
            <a:gdLst>
              <a:gd name="connsiteX0" fmla="*/ 0 w 202018"/>
              <a:gd name="connsiteY0" fmla="*/ 170147 h 180780"/>
              <a:gd name="connsiteX1" fmla="*/ 74428 w 202018"/>
              <a:gd name="connsiteY1" fmla="*/ 26 h 180780"/>
              <a:gd name="connsiteX2" fmla="*/ 202018 w 202018"/>
              <a:gd name="connsiteY2" fmla="*/ 180780 h 180780"/>
              <a:gd name="connsiteX0" fmla="*/ 0 w 202018"/>
              <a:gd name="connsiteY0" fmla="*/ 178925 h 189558"/>
              <a:gd name="connsiteX1" fmla="*/ 106463 w 202018"/>
              <a:gd name="connsiteY1" fmla="*/ 24 h 189558"/>
              <a:gd name="connsiteX2" fmla="*/ 202018 w 202018"/>
              <a:gd name="connsiteY2" fmla="*/ 189558 h 189558"/>
              <a:gd name="connsiteX0" fmla="*/ 0 w 202018"/>
              <a:gd name="connsiteY0" fmla="*/ 180990 h 191623"/>
              <a:gd name="connsiteX1" fmla="*/ 106463 w 202018"/>
              <a:gd name="connsiteY1" fmla="*/ 2089 h 191623"/>
              <a:gd name="connsiteX2" fmla="*/ 167651 w 202018"/>
              <a:gd name="connsiteY2" fmla="*/ 78226 h 191623"/>
              <a:gd name="connsiteX3" fmla="*/ 202018 w 202018"/>
              <a:gd name="connsiteY3" fmla="*/ 191623 h 191623"/>
            </a:gdLst>
            <a:ahLst/>
            <a:cxnLst>
              <a:cxn ang="0">
                <a:pos x="connsiteX0" y="connsiteY0"/>
              </a:cxn>
              <a:cxn ang="0">
                <a:pos x="connsiteX1" y="connsiteY1"/>
              </a:cxn>
              <a:cxn ang="0">
                <a:pos x="connsiteX2" y="connsiteY2"/>
              </a:cxn>
              <a:cxn ang="0">
                <a:pos x="connsiteX3" y="connsiteY3"/>
              </a:cxn>
            </a:cxnLst>
            <a:rect l="l" t="t" r="r" b="b"/>
            <a:pathLst>
              <a:path w="202018" h="191623">
                <a:moveTo>
                  <a:pt x="0" y="180990"/>
                </a:moveTo>
                <a:cubicBezTo>
                  <a:pt x="20379" y="95043"/>
                  <a:pt x="72793" y="317"/>
                  <a:pt x="106463" y="2089"/>
                </a:cubicBezTo>
                <a:cubicBezTo>
                  <a:pt x="133618" y="-11765"/>
                  <a:pt x="151725" y="46637"/>
                  <a:pt x="167651" y="78226"/>
                </a:cubicBezTo>
                <a:cubicBezTo>
                  <a:pt x="183577" y="109815"/>
                  <a:pt x="195503" y="175997"/>
                  <a:pt x="202018" y="191623"/>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08B07CCD-FE26-404F-845C-E85DF479D250}"/>
              </a:ext>
            </a:extLst>
          </p:cNvPr>
          <p:cNvSpPr txBox="1"/>
          <p:nvPr/>
        </p:nvSpPr>
        <p:spPr>
          <a:xfrm>
            <a:off x="5338389" y="2857518"/>
            <a:ext cx="494303"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253746"/>
                </a:solidFill>
                <a:effectLst/>
                <a:uLnTx/>
                <a:uFillTx/>
                <a:latin typeface="Calibri" panose="020F0502020204030204"/>
                <a:ea typeface="+mn-ea"/>
                <a:cs typeface="+mn-cs"/>
              </a:rPr>
              <a:t>+10</a:t>
            </a:r>
          </a:p>
        </p:txBody>
      </p:sp>
      <p:grpSp>
        <p:nvGrpSpPr>
          <p:cNvPr id="17" name="Group 16">
            <a:extLst>
              <a:ext uri="{FF2B5EF4-FFF2-40B4-BE49-F238E27FC236}">
                <a16:creationId xmlns:a16="http://schemas.microsoft.com/office/drawing/2014/main" id="{0D344C19-FA8B-474A-AF02-ECF367816F67}"/>
              </a:ext>
            </a:extLst>
          </p:cNvPr>
          <p:cNvGrpSpPr/>
          <p:nvPr/>
        </p:nvGrpSpPr>
        <p:grpSpPr>
          <a:xfrm>
            <a:off x="8450980" y="3377268"/>
            <a:ext cx="418158" cy="482619"/>
            <a:chOff x="4479874" y="5454502"/>
            <a:chExt cx="418158" cy="482619"/>
          </a:xfrm>
        </p:grpSpPr>
        <p:cxnSp>
          <p:nvCxnSpPr>
            <p:cNvPr id="18" name="Straight Connector 17">
              <a:extLst>
                <a:ext uri="{FF2B5EF4-FFF2-40B4-BE49-F238E27FC236}">
                  <a16:creationId xmlns:a16="http://schemas.microsoft.com/office/drawing/2014/main" id="{5463C32B-84FD-46D3-8CE6-B0075EC60485}"/>
                </a:ext>
              </a:extLst>
            </p:cNvPr>
            <p:cNvCxnSpPr/>
            <p:nvPr/>
          </p:nvCxnSpPr>
          <p:spPr>
            <a:xfrm>
              <a:off x="4657057" y="5454502"/>
              <a:ext cx="0" cy="191386"/>
            </a:xfrm>
            <a:prstGeom prst="line">
              <a:avLst/>
            </a:prstGeom>
            <a:ln w="38100">
              <a:solidFill>
                <a:srgbClr val="253746"/>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B09C60B-2918-44DA-9294-5EEA138FDFE1}"/>
                </a:ext>
              </a:extLst>
            </p:cNvPr>
            <p:cNvSpPr txBox="1"/>
            <p:nvPr/>
          </p:nvSpPr>
          <p:spPr>
            <a:xfrm>
              <a:off x="4479874" y="5598567"/>
              <a:ext cx="418158"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253746"/>
                  </a:solidFill>
                  <a:effectLst/>
                  <a:uLnTx/>
                  <a:uFillTx/>
                  <a:latin typeface="Calibri" panose="020F0502020204030204"/>
                  <a:ea typeface="+mn-ea"/>
                  <a:cs typeface="+mn-cs"/>
                </a:rPr>
                <a:t>97</a:t>
              </a:r>
            </a:p>
          </p:txBody>
        </p:sp>
      </p:grpSp>
      <p:sp>
        <p:nvSpPr>
          <p:cNvPr id="20" name="Freeform: Shape 19">
            <a:extLst>
              <a:ext uri="{FF2B5EF4-FFF2-40B4-BE49-F238E27FC236}">
                <a16:creationId xmlns:a16="http://schemas.microsoft.com/office/drawing/2014/main" id="{324C88CB-5E65-4B92-BDAD-87864936B592}"/>
              </a:ext>
            </a:extLst>
          </p:cNvPr>
          <p:cNvSpPr/>
          <p:nvPr/>
        </p:nvSpPr>
        <p:spPr>
          <a:xfrm>
            <a:off x="6010689" y="3150305"/>
            <a:ext cx="875338" cy="205262"/>
          </a:xfrm>
          <a:custGeom>
            <a:avLst/>
            <a:gdLst>
              <a:gd name="connsiteX0" fmla="*/ 0 w 202018"/>
              <a:gd name="connsiteY0" fmla="*/ 170147 h 180780"/>
              <a:gd name="connsiteX1" fmla="*/ 74428 w 202018"/>
              <a:gd name="connsiteY1" fmla="*/ 26 h 180780"/>
              <a:gd name="connsiteX2" fmla="*/ 202018 w 202018"/>
              <a:gd name="connsiteY2" fmla="*/ 180780 h 180780"/>
              <a:gd name="connsiteX0" fmla="*/ 0 w 202018"/>
              <a:gd name="connsiteY0" fmla="*/ 178925 h 189558"/>
              <a:gd name="connsiteX1" fmla="*/ 106463 w 202018"/>
              <a:gd name="connsiteY1" fmla="*/ 24 h 189558"/>
              <a:gd name="connsiteX2" fmla="*/ 202018 w 202018"/>
              <a:gd name="connsiteY2" fmla="*/ 189558 h 189558"/>
              <a:gd name="connsiteX0" fmla="*/ 0 w 202018"/>
              <a:gd name="connsiteY0" fmla="*/ 180990 h 191623"/>
              <a:gd name="connsiteX1" fmla="*/ 106463 w 202018"/>
              <a:gd name="connsiteY1" fmla="*/ 2089 h 191623"/>
              <a:gd name="connsiteX2" fmla="*/ 167651 w 202018"/>
              <a:gd name="connsiteY2" fmla="*/ 78226 h 191623"/>
              <a:gd name="connsiteX3" fmla="*/ 202018 w 202018"/>
              <a:gd name="connsiteY3" fmla="*/ 191623 h 191623"/>
            </a:gdLst>
            <a:ahLst/>
            <a:cxnLst>
              <a:cxn ang="0">
                <a:pos x="connsiteX0" y="connsiteY0"/>
              </a:cxn>
              <a:cxn ang="0">
                <a:pos x="connsiteX1" y="connsiteY1"/>
              </a:cxn>
              <a:cxn ang="0">
                <a:pos x="connsiteX2" y="connsiteY2"/>
              </a:cxn>
              <a:cxn ang="0">
                <a:pos x="connsiteX3" y="connsiteY3"/>
              </a:cxn>
            </a:cxnLst>
            <a:rect l="l" t="t" r="r" b="b"/>
            <a:pathLst>
              <a:path w="202018" h="191623">
                <a:moveTo>
                  <a:pt x="0" y="180990"/>
                </a:moveTo>
                <a:cubicBezTo>
                  <a:pt x="20379" y="95043"/>
                  <a:pt x="72793" y="317"/>
                  <a:pt x="106463" y="2089"/>
                </a:cubicBezTo>
                <a:cubicBezTo>
                  <a:pt x="133618" y="-11765"/>
                  <a:pt x="151725" y="46637"/>
                  <a:pt x="167651" y="78226"/>
                </a:cubicBezTo>
                <a:cubicBezTo>
                  <a:pt x="183577" y="109815"/>
                  <a:pt x="195503" y="175997"/>
                  <a:pt x="202018" y="191623"/>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CF4E9487-383A-434A-A66A-ABA1EECE3A28}"/>
              </a:ext>
            </a:extLst>
          </p:cNvPr>
          <p:cNvSpPr txBox="1"/>
          <p:nvPr/>
        </p:nvSpPr>
        <p:spPr>
          <a:xfrm>
            <a:off x="6194676" y="2878569"/>
            <a:ext cx="494303"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253746"/>
                </a:solidFill>
                <a:effectLst/>
                <a:uLnTx/>
                <a:uFillTx/>
                <a:latin typeface="Calibri" panose="020F0502020204030204"/>
                <a:ea typeface="+mn-ea"/>
                <a:cs typeface="+mn-cs"/>
              </a:rPr>
              <a:t>+10</a:t>
            </a:r>
          </a:p>
        </p:txBody>
      </p:sp>
      <p:sp>
        <p:nvSpPr>
          <p:cNvPr id="22" name="Speech Bubble: Rectangle with Corners Rounded 10">
            <a:extLst>
              <a:ext uri="{FF2B5EF4-FFF2-40B4-BE49-F238E27FC236}">
                <a16:creationId xmlns:a16="http://schemas.microsoft.com/office/drawing/2014/main" id="{7647C2CB-A4E1-48C0-A7EF-1D671C1ACD78}"/>
              </a:ext>
            </a:extLst>
          </p:cNvPr>
          <p:cNvSpPr/>
          <p:nvPr/>
        </p:nvSpPr>
        <p:spPr>
          <a:xfrm>
            <a:off x="2937602" y="4354455"/>
            <a:ext cx="3169035" cy="1065827"/>
          </a:xfrm>
          <a:prstGeom prst="wedgeEllipseCallout">
            <a:avLst>
              <a:gd name="adj1" fmla="val -18402"/>
              <a:gd name="adj2" fmla="val -7439"/>
            </a:avLst>
          </a:prstGeom>
          <a:blipFill dpi="0" rotWithShape="1">
            <a:blip r:embed="rId4">
              <a:extLst>
                <a:ext uri="{BEBA8EAE-BF5A-486C-A8C5-ECC9F3942E4B}">
                  <a14:imgProps xmlns:a14="http://schemas.microsoft.com/office/drawing/2010/main">
                    <a14:imgLayer r:embed="rId5">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457200" rtl="0" eaLnBrk="1" fontAlgn="auto" latinLnBrk="0" hangingPunct="1">
              <a:lnSpc>
                <a:spcPct val="114000"/>
              </a:lnSpc>
              <a:spcBef>
                <a:spcPts val="0"/>
              </a:spcBef>
              <a:spcAft>
                <a:spcPts val="0"/>
              </a:spcAft>
              <a:buClrTx/>
              <a:buSzTx/>
              <a:buFontTx/>
              <a:buNone/>
              <a:tabLst/>
              <a:defRPr/>
            </a:pPr>
            <a:r>
              <a:rPr lang="en-GB" sz="2400" b="1" dirty="0">
                <a:solidFill>
                  <a:srgbClr val="253746"/>
                </a:solidFill>
                <a:latin typeface="Myriad Pro Light" panose="020B0603030403020204" pitchFamily="34" charset="0"/>
              </a:rPr>
              <a:t>47</a:t>
            </a:r>
            <a:r>
              <a:rPr kumimoji="0" lang="en-GB" sz="2400" b="1" i="0" u="none" strike="noStrike" kern="1200" cap="none" spc="0" normalizeH="0" baseline="0" noProof="0" dirty="0">
                <a:ln>
                  <a:noFill/>
                </a:ln>
                <a:solidFill>
                  <a:srgbClr val="253746"/>
                </a:solidFill>
                <a:effectLst/>
                <a:uLnTx/>
                <a:uFillTx/>
                <a:latin typeface="Myriad Pro Light" panose="020B0603030403020204" pitchFamily="34" charset="0"/>
                <a:ea typeface="+mn-ea"/>
                <a:cs typeface="+mn-cs"/>
              </a:rPr>
              <a:t> + </a:t>
            </a:r>
            <a:r>
              <a:rPr lang="en-GB" sz="2400" b="1" dirty="0">
                <a:solidFill>
                  <a:srgbClr val="FF0000"/>
                </a:solidFill>
                <a:latin typeface="Myriad Pro Light" panose="020B0603030403020204" pitchFamily="34" charset="0"/>
              </a:rPr>
              <a:t>5</a:t>
            </a:r>
            <a:r>
              <a:rPr kumimoji="0" lang="en-GB" sz="2400" b="1" i="0" u="none" strike="noStrike" kern="1200" cap="none" spc="0" normalizeH="0" baseline="0" noProof="0" dirty="0">
                <a:ln>
                  <a:noFill/>
                </a:ln>
                <a:solidFill>
                  <a:srgbClr val="FF0000"/>
                </a:solidFill>
                <a:effectLst/>
                <a:uLnTx/>
                <a:uFillTx/>
                <a:latin typeface="Myriad Pro Light" panose="020B0603030403020204" pitchFamily="34" charset="0"/>
                <a:ea typeface="+mn-ea"/>
                <a:cs typeface="+mn-cs"/>
              </a:rPr>
              <a:t>0 </a:t>
            </a:r>
            <a:r>
              <a:rPr kumimoji="0" lang="en-GB" sz="2400" b="1" i="0" u="none" strike="noStrike" kern="1200" cap="none" spc="0" normalizeH="0" baseline="0" noProof="0" dirty="0">
                <a:ln>
                  <a:noFill/>
                </a:ln>
                <a:solidFill>
                  <a:srgbClr val="253746"/>
                </a:solidFill>
                <a:effectLst/>
                <a:uLnTx/>
                <a:uFillTx/>
                <a:latin typeface="Myriad Pro Light" panose="020B0603030403020204" pitchFamily="34" charset="0"/>
                <a:ea typeface="+mn-ea"/>
                <a:cs typeface="+mn-cs"/>
              </a:rPr>
              <a:t>= 97  </a:t>
            </a:r>
          </a:p>
        </p:txBody>
      </p:sp>
      <p:sp>
        <p:nvSpPr>
          <p:cNvPr id="23" name="Freeform: Shape 22">
            <a:extLst>
              <a:ext uri="{FF2B5EF4-FFF2-40B4-BE49-F238E27FC236}">
                <a16:creationId xmlns:a16="http://schemas.microsoft.com/office/drawing/2014/main" id="{40CF389F-B6C6-4A55-99F9-B91FD2351F18}"/>
              </a:ext>
            </a:extLst>
          </p:cNvPr>
          <p:cNvSpPr/>
          <p:nvPr/>
        </p:nvSpPr>
        <p:spPr>
          <a:xfrm>
            <a:off x="6864845" y="3153847"/>
            <a:ext cx="875338" cy="205262"/>
          </a:xfrm>
          <a:custGeom>
            <a:avLst/>
            <a:gdLst>
              <a:gd name="connsiteX0" fmla="*/ 0 w 202018"/>
              <a:gd name="connsiteY0" fmla="*/ 170147 h 180780"/>
              <a:gd name="connsiteX1" fmla="*/ 74428 w 202018"/>
              <a:gd name="connsiteY1" fmla="*/ 26 h 180780"/>
              <a:gd name="connsiteX2" fmla="*/ 202018 w 202018"/>
              <a:gd name="connsiteY2" fmla="*/ 180780 h 180780"/>
              <a:gd name="connsiteX0" fmla="*/ 0 w 202018"/>
              <a:gd name="connsiteY0" fmla="*/ 178925 h 189558"/>
              <a:gd name="connsiteX1" fmla="*/ 106463 w 202018"/>
              <a:gd name="connsiteY1" fmla="*/ 24 h 189558"/>
              <a:gd name="connsiteX2" fmla="*/ 202018 w 202018"/>
              <a:gd name="connsiteY2" fmla="*/ 189558 h 189558"/>
              <a:gd name="connsiteX0" fmla="*/ 0 w 202018"/>
              <a:gd name="connsiteY0" fmla="*/ 180990 h 191623"/>
              <a:gd name="connsiteX1" fmla="*/ 106463 w 202018"/>
              <a:gd name="connsiteY1" fmla="*/ 2089 h 191623"/>
              <a:gd name="connsiteX2" fmla="*/ 167651 w 202018"/>
              <a:gd name="connsiteY2" fmla="*/ 78226 h 191623"/>
              <a:gd name="connsiteX3" fmla="*/ 202018 w 202018"/>
              <a:gd name="connsiteY3" fmla="*/ 191623 h 191623"/>
            </a:gdLst>
            <a:ahLst/>
            <a:cxnLst>
              <a:cxn ang="0">
                <a:pos x="connsiteX0" y="connsiteY0"/>
              </a:cxn>
              <a:cxn ang="0">
                <a:pos x="connsiteX1" y="connsiteY1"/>
              </a:cxn>
              <a:cxn ang="0">
                <a:pos x="connsiteX2" y="connsiteY2"/>
              </a:cxn>
              <a:cxn ang="0">
                <a:pos x="connsiteX3" y="connsiteY3"/>
              </a:cxn>
            </a:cxnLst>
            <a:rect l="l" t="t" r="r" b="b"/>
            <a:pathLst>
              <a:path w="202018" h="191623">
                <a:moveTo>
                  <a:pt x="0" y="180990"/>
                </a:moveTo>
                <a:cubicBezTo>
                  <a:pt x="20379" y="95043"/>
                  <a:pt x="72793" y="317"/>
                  <a:pt x="106463" y="2089"/>
                </a:cubicBezTo>
                <a:cubicBezTo>
                  <a:pt x="133618" y="-11765"/>
                  <a:pt x="151725" y="46637"/>
                  <a:pt x="167651" y="78226"/>
                </a:cubicBezTo>
                <a:cubicBezTo>
                  <a:pt x="183577" y="109815"/>
                  <a:pt x="195503" y="175997"/>
                  <a:pt x="202018" y="191623"/>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7354FC97-D0DE-4923-8CC8-0ED4875B5E24}"/>
              </a:ext>
            </a:extLst>
          </p:cNvPr>
          <p:cNvSpPr txBox="1"/>
          <p:nvPr/>
        </p:nvSpPr>
        <p:spPr>
          <a:xfrm>
            <a:off x="7048832" y="2882111"/>
            <a:ext cx="494303"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253746"/>
                </a:solidFill>
                <a:effectLst/>
                <a:uLnTx/>
                <a:uFillTx/>
                <a:latin typeface="Calibri" panose="020F0502020204030204"/>
                <a:ea typeface="+mn-ea"/>
                <a:cs typeface="+mn-cs"/>
              </a:rPr>
              <a:t>+10</a:t>
            </a:r>
          </a:p>
        </p:txBody>
      </p:sp>
      <p:sp>
        <p:nvSpPr>
          <p:cNvPr id="25" name="Freeform: Shape 24">
            <a:extLst>
              <a:ext uri="{FF2B5EF4-FFF2-40B4-BE49-F238E27FC236}">
                <a16:creationId xmlns:a16="http://schemas.microsoft.com/office/drawing/2014/main" id="{E464CE73-0EDA-4049-B888-645CFC22DE12}"/>
              </a:ext>
            </a:extLst>
          </p:cNvPr>
          <p:cNvSpPr/>
          <p:nvPr/>
        </p:nvSpPr>
        <p:spPr>
          <a:xfrm>
            <a:off x="7767878" y="3156119"/>
            <a:ext cx="875338" cy="205262"/>
          </a:xfrm>
          <a:custGeom>
            <a:avLst/>
            <a:gdLst>
              <a:gd name="connsiteX0" fmla="*/ 0 w 202018"/>
              <a:gd name="connsiteY0" fmla="*/ 170147 h 180780"/>
              <a:gd name="connsiteX1" fmla="*/ 74428 w 202018"/>
              <a:gd name="connsiteY1" fmla="*/ 26 h 180780"/>
              <a:gd name="connsiteX2" fmla="*/ 202018 w 202018"/>
              <a:gd name="connsiteY2" fmla="*/ 180780 h 180780"/>
              <a:gd name="connsiteX0" fmla="*/ 0 w 202018"/>
              <a:gd name="connsiteY0" fmla="*/ 178925 h 189558"/>
              <a:gd name="connsiteX1" fmla="*/ 106463 w 202018"/>
              <a:gd name="connsiteY1" fmla="*/ 24 h 189558"/>
              <a:gd name="connsiteX2" fmla="*/ 202018 w 202018"/>
              <a:gd name="connsiteY2" fmla="*/ 189558 h 189558"/>
              <a:gd name="connsiteX0" fmla="*/ 0 w 202018"/>
              <a:gd name="connsiteY0" fmla="*/ 180990 h 191623"/>
              <a:gd name="connsiteX1" fmla="*/ 106463 w 202018"/>
              <a:gd name="connsiteY1" fmla="*/ 2089 h 191623"/>
              <a:gd name="connsiteX2" fmla="*/ 167651 w 202018"/>
              <a:gd name="connsiteY2" fmla="*/ 78226 h 191623"/>
              <a:gd name="connsiteX3" fmla="*/ 202018 w 202018"/>
              <a:gd name="connsiteY3" fmla="*/ 191623 h 191623"/>
            </a:gdLst>
            <a:ahLst/>
            <a:cxnLst>
              <a:cxn ang="0">
                <a:pos x="connsiteX0" y="connsiteY0"/>
              </a:cxn>
              <a:cxn ang="0">
                <a:pos x="connsiteX1" y="connsiteY1"/>
              </a:cxn>
              <a:cxn ang="0">
                <a:pos x="connsiteX2" y="connsiteY2"/>
              </a:cxn>
              <a:cxn ang="0">
                <a:pos x="connsiteX3" y="connsiteY3"/>
              </a:cxn>
            </a:cxnLst>
            <a:rect l="l" t="t" r="r" b="b"/>
            <a:pathLst>
              <a:path w="202018" h="191623">
                <a:moveTo>
                  <a:pt x="0" y="180990"/>
                </a:moveTo>
                <a:cubicBezTo>
                  <a:pt x="20379" y="95043"/>
                  <a:pt x="72793" y="317"/>
                  <a:pt x="106463" y="2089"/>
                </a:cubicBezTo>
                <a:cubicBezTo>
                  <a:pt x="133618" y="-11765"/>
                  <a:pt x="151725" y="46637"/>
                  <a:pt x="167651" y="78226"/>
                </a:cubicBezTo>
                <a:cubicBezTo>
                  <a:pt x="183577" y="109815"/>
                  <a:pt x="195503" y="175997"/>
                  <a:pt x="202018" y="191623"/>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0FC4C547-77D6-4B23-8249-F9DEE47B0F6C}"/>
              </a:ext>
            </a:extLst>
          </p:cNvPr>
          <p:cNvSpPr txBox="1"/>
          <p:nvPr/>
        </p:nvSpPr>
        <p:spPr>
          <a:xfrm>
            <a:off x="7951865" y="2884383"/>
            <a:ext cx="494303"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253746"/>
                </a:solidFill>
                <a:effectLst/>
                <a:uLnTx/>
                <a:uFillTx/>
                <a:latin typeface="Calibri" panose="020F0502020204030204"/>
                <a:ea typeface="+mn-ea"/>
                <a:cs typeface="+mn-cs"/>
              </a:rPr>
              <a:t>+10</a:t>
            </a:r>
          </a:p>
        </p:txBody>
      </p:sp>
    </p:spTree>
    <p:extLst>
      <p:ext uri="{BB962C8B-B14F-4D97-AF65-F5344CB8AC3E}">
        <p14:creationId xmlns:p14="http://schemas.microsoft.com/office/powerpoint/2010/main" val="1678195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0"/>
                            </p:stCondLst>
                            <p:childTnLst>
                              <p:par>
                                <p:cTn id="12" presetID="22" presetClass="entr" presetSubtype="8"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500"/>
                                        <p:tgtEl>
                                          <p:spTgt spid="23"/>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left)">
                                      <p:cBhvr>
                                        <p:cTn id="42" dur="500"/>
                                        <p:tgtEl>
                                          <p:spTgt spid="24"/>
                                        </p:tgtEl>
                                      </p:cBhvr>
                                    </p:animEffect>
                                  </p:childTnLst>
                                </p:cTn>
                              </p:par>
                            </p:childTnLst>
                          </p:cTn>
                        </p:par>
                        <p:par>
                          <p:cTn id="43" fill="hold">
                            <p:stCondLst>
                              <p:cond delay="4000"/>
                            </p:stCondLst>
                            <p:childTnLst>
                              <p:par>
                                <p:cTn id="44" presetID="22" presetClass="entr" presetSubtype="8" fill="hold" grpId="0" nodeType="after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ipe(left)">
                                      <p:cBhvr>
                                        <p:cTn id="46" dur="500"/>
                                        <p:tgtEl>
                                          <p:spTgt spid="25"/>
                                        </p:tgtEl>
                                      </p:cBhvr>
                                    </p:animEffect>
                                  </p:childTnLst>
                                </p:cTn>
                              </p:par>
                            </p:childTnLst>
                          </p:cTn>
                        </p:par>
                        <p:par>
                          <p:cTn id="47" fill="hold">
                            <p:stCondLst>
                              <p:cond delay="4500"/>
                            </p:stCondLst>
                            <p:childTnLst>
                              <p:par>
                                <p:cTn id="48" presetID="22" presetClass="entr" presetSubtype="8"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wipe(left)">
                                      <p:cBhvr>
                                        <p:cTn id="50" dur="500"/>
                                        <p:tgtEl>
                                          <p:spTgt spid="26"/>
                                        </p:tgtEl>
                                      </p:cBhvr>
                                    </p:animEffect>
                                  </p:childTnLst>
                                </p:cTn>
                              </p:par>
                            </p:childTnLst>
                          </p:cTn>
                        </p:par>
                        <p:par>
                          <p:cTn id="51" fill="hold">
                            <p:stCondLst>
                              <p:cond delay="5000"/>
                            </p:stCondLst>
                            <p:childTnLst>
                              <p:par>
                                <p:cTn id="52" presetID="1" presetClass="entr" presetSubtype="0" fill="hold" nodeType="afterEffect">
                                  <p:stCondLst>
                                    <p:cond delay="0"/>
                                  </p:stCondLst>
                                  <p:childTnLst>
                                    <p:set>
                                      <p:cBhvr>
                                        <p:cTn id="53" dur="1" fill="hold">
                                          <p:stCondLst>
                                            <p:cond delay="0"/>
                                          </p:stCondLst>
                                        </p:cTn>
                                        <p:tgtEl>
                                          <p:spTgt spid="17"/>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p:bldP spid="15" grpId="0" animBg="1"/>
      <p:bldP spid="16" grpId="0"/>
      <p:bldP spid="20" grpId="0" animBg="1"/>
      <p:bldP spid="21" grpId="0"/>
      <p:bldP spid="22" grpId="0" animBg="1"/>
      <p:bldP spid="23" grpId="0" animBg="1"/>
      <p:bldP spid="24" grpId="0"/>
      <p:bldP spid="25" grpId="0" animBg="1"/>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0EE811-478C-4958-8104-2A70B5A19611}" type="slidenum">
              <a:rPr kumimoji="0" lang="en-GB" sz="1300" b="0" i="0" u="none" strike="noStrike" kern="1200" cap="none" spc="0" normalizeH="0" baseline="0" noProof="0" smtClean="0">
                <a:ln>
                  <a:noFill/>
                </a:ln>
                <a:solidFill>
                  <a:srgbClr val="EA7600"/>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11</a:t>
            </a:fld>
            <a:endParaRPr kumimoji="0" lang="en-GB" sz="1300" b="0" i="0" u="none" strike="noStrike" kern="1200" cap="none" spc="0" normalizeH="0" baseline="0" noProof="0" dirty="0">
              <a:ln>
                <a:noFill/>
              </a:ln>
              <a:solidFill>
                <a:srgbClr val="EA7600"/>
              </a:solidFill>
              <a:effectLst/>
              <a:uLnTx/>
              <a:uFillTx/>
              <a:latin typeface="Calibri" panose="020F0502020204030204"/>
              <a:ea typeface="+mn-ea"/>
              <a:cs typeface="+mn-cs"/>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EA7600"/>
                </a:solidFill>
                <a:effectLst/>
                <a:uLnTx/>
                <a:uFillTx/>
                <a:latin typeface="Calibri" panose="020F0502020204030204"/>
                <a:ea typeface="+mn-ea"/>
                <a:cs typeface="+mn-cs"/>
              </a:rPr>
              <a:t>Year 2</a:t>
            </a:r>
            <a:endParaRPr kumimoji="0" lang="en-GB" sz="1300" b="0" i="0" u="none" strike="noStrike" kern="1200" cap="none" spc="0" normalizeH="0" baseline="0" noProof="0" dirty="0">
              <a:ln>
                <a:noFill/>
              </a:ln>
              <a:solidFill>
                <a:srgbClr val="EA7600"/>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
                <a:srgbClr val="EA7600"/>
              </a:buClr>
              <a:buSzPct val="120000"/>
              <a:buFontTx/>
              <a:buNone/>
              <a:tabLst/>
              <a:defRPr/>
            </a:pPr>
            <a:r>
              <a:rPr kumimoji="0" lang="en-GB" sz="2000" b="1" i="0" u="none" strike="noStrike" kern="1200" cap="none" spc="0" normalizeH="0" baseline="0" noProof="0" dirty="0">
                <a:ln>
                  <a:noFill/>
                </a:ln>
                <a:solidFill>
                  <a:srgbClr val="253746"/>
                </a:solidFill>
                <a:effectLst/>
                <a:uLnTx/>
                <a:uFillTx/>
                <a:latin typeface="Calibri" panose="020F0502020204030204"/>
                <a:ea typeface="+mn-ea"/>
                <a:cs typeface="+mn-cs"/>
              </a:rPr>
              <a:t>Day 2: </a:t>
            </a:r>
            <a:r>
              <a:rPr kumimoji="0" lang="en-GB" sz="20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Add and subtract 20, 30, 40, 50 to/from 2-digit numbers using the beaded line.</a:t>
            </a:r>
          </a:p>
        </p:txBody>
      </p:sp>
      <p:sp>
        <p:nvSpPr>
          <p:cNvPr id="5" name="Speech Bubble: Rectangle with Corners Rounded 14">
            <a:extLst>
              <a:ext uri="{FF2B5EF4-FFF2-40B4-BE49-F238E27FC236}">
                <a16:creationId xmlns:a16="http://schemas.microsoft.com/office/drawing/2014/main" id="{08E0646E-DC17-4D5C-9B81-8BE0719CBEA5}"/>
              </a:ext>
            </a:extLst>
          </p:cNvPr>
          <p:cNvSpPr/>
          <p:nvPr/>
        </p:nvSpPr>
        <p:spPr>
          <a:xfrm>
            <a:off x="742510" y="1026218"/>
            <a:ext cx="3442977" cy="1578429"/>
          </a:xfrm>
          <a:prstGeom prst="cloudCallout">
            <a:avLst>
              <a:gd name="adj1" fmla="val -54559"/>
              <a:gd name="adj2" fmla="val 46605"/>
            </a:avLst>
          </a:prstGeom>
          <a:solidFill>
            <a:schemeClr val="accent5">
              <a:lumMod val="20000"/>
              <a:lumOff val="80000"/>
            </a:schemeClr>
          </a:solidFill>
          <a:ln w="28575">
            <a:solidFill>
              <a:srgbClr val="004A76"/>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14000"/>
              </a:lnSpc>
              <a:spcBef>
                <a:spcPts val="0"/>
              </a:spcBef>
              <a:spcAft>
                <a:spcPts val="0"/>
              </a:spcAft>
              <a:buClrTx/>
              <a:buSzTx/>
              <a:buFontTx/>
              <a:buNone/>
              <a:tabLst/>
              <a:defRPr/>
            </a:pPr>
            <a:r>
              <a:rPr kumimoji="0" lang="en-GB" b="1" i="0" u="none" strike="noStrike" kern="1200" cap="none" spc="0" normalizeH="0" baseline="0" noProof="0" dirty="0">
                <a:ln>
                  <a:noFill/>
                </a:ln>
                <a:solidFill>
                  <a:srgbClr val="253746"/>
                </a:solidFill>
                <a:effectLst/>
                <a:uLnTx/>
                <a:uFillTx/>
                <a:latin typeface="Myriad Pro Light" panose="020B0603030403020204" pitchFamily="34" charset="0"/>
              </a:rPr>
              <a:t>Show me </a:t>
            </a:r>
            <a:r>
              <a:rPr lang="en-GB" b="1" dirty="0">
                <a:solidFill>
                  <a:srgbClr val="253746"/>
                </a:solidFill>
                <a:latin typeface="Myriad Pro Light" panose="020B0603030403020204" pitchFamily="34" charset="0"/>
              </a:rPr>
              <a:t>92</a:t>
            </a:r>
            <a:r>
              <a:rPr kumimoji="0" lang="en-GB" b="1" i="0" u="none" strike="noStrike" kern="1200" cap="none" spc="0" normalizeH="0" baseline="0" noProof="0" dirty="0">
                <a:ln>
                  <a:noFill/>
                </a:ln>
                <a:solidFill>
                  <a:srgbClr val="253746"/>
                </a:solidFill>
                <a:effectLst/>
                <a:uLnTx/>
                <a:uFillTx/>
                <a:latin typeface="Myriad Pro Light" panose="020B0603030403020204" pitchFamily="34" charset="0"/>
              </a:rPr>
              <a:t> on your bead strings. </a:t>
            </a:r>
          </a:p>
        </p:txBody>
      </p:sp>
      <p:sp>
        <p:nvSpPr>
          <p:cNvPr id="6" name="Speech Bubble: Rectangle with Corners Rounded 14">
            <a:extLst>
              <a:ext uri="{FF2B5EF4-FFF2-40B4-BE49-F238E27FC236}">
                <a16:creationId xmlns:a16="http://schemas.microsoft.com/office/drawing/2014/main" id="{8B8E33BD-A629-410B-9F9B-18579DBB3A23}"/>
              </a:ext>
            </a:extLst>
          </p:cNvPr>
          <p:cNvSpPr/>
          <p:nvPr/>
        </p:nvSpPr>
        <p:spPr>
          <a:xfrm>
            <a:off x="4583448" y="1026217"/>
            <a:ext cx="3818042" cy="1578429"/>
          </a:xfrm>
          <a:prstGeom prst="cloudCallout">
            <a:avLst>
              <a:gd name="adj1" fmla="val -54559"/>
              <a:gd name="adj2" fmla="val 46605"/>
            </a:avLst>
          </a:prstGeom>
          <a:solidFill>
            <a:schemeClr val="accent5">
              <a:lumMod val="20000"/>
              <a:lumOff val="80000"/>
            </a:schemeClr>
          </a:solidFill>
          <a:ln w="28575">
            <a:solidFill>
              <a:srgbClr val="004A76"/>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14000"/>
              </a:lnSpc>
              <a:spcBef>
                <a:spcPts val="0"/>
              </a:spcBef>
              <a:spcAft>
                <a:spcPts val="0"/>
              </a:spcAft>
              <a:buClrTx/>
              <a:buSzTx/>
              <a:buFontTx/>
              <a:buNone/>
              <a:tabLst/>
              <a:defRPr/>
            </a:pPr>
            <a:r>
              <a:rPr kumimoji="0" lang="en-GB" b="1" i="0" u="none" strike="noStrike" kern="1200" cap="none" spc="0" normalizeH="0" baseline="0" noProof="0" dirty="0">
                <a:ln>
                  <a:noFill/>
                </a:ln>
                <a:solidFill>
                  <a:srgbClr val="253746"/>
                </a:solidFill>
                <a:effectLst/>
                <a:uLnTx/>
                <a:uFillTx/>
                <a:latin typeface="Myriad Pro Light" panose="020B0603030403020204" pitchFamily="34" charset="0"/>
                <a:ea typeface="+mn-ea"/>
                <a:cs typeface="+mn-cs"/>
              </a:rPr>
              <a:t>We are going to subtract 50 by </a:t>
            </a:r>
            <a:r>
              <a:rPr kumimoji="0" lang="en-GB" b="1" i="0" u="none" strike="noStrike" kern="1200" cap="none" spc="0" normalizeH="0" baseline="0" noProof="0" dirty="0">
                <a:ln>
                  <a:noFill/>
                </a:ln>
                <a:solidFill>
                  <a:srgbClr val="FF0000"/>
                </a:solidFill>
                <a:effectLst/>
                <a:uLnTx/>
                <a:uFillTx/>
                <a:latin typeface="Myriad Pro Light" panose="020B0603030403020204" pitchFamily="34" charset="0"/>
                <a:ea typeface="+mn-ea"/>
                <a:cs typeface="+mn-cs"/>
              </a:rPr>
              <a:t>counting back in 10s</a:t>
            </a:r>
            <a:r>
              <a:rPr kumimoji="0" lang="en-GB" b="1" i="0" u="none" strike="noStrike" kern="1200" cap="none" spc="0" normalizeH="0" baseline="0" noProof="0" dirty="0">
                <a:ln>
                  <a:noFill/>
                </a:ln>
                <a:solidFill>
                  <a:srgbClr val="253746"/>
                </a:solidFill>
                <a:effectLst/>
                <a:uLnTx/>
                <a:uFillTx/>
                <a:latin typeface="Myriad Pro Light" panose="020B0603030403020204" pitchFamily="34" charset="0"/>
                <a:ea typeface="+mn-ea"/>
                <a:cs typeface="+mn-cs"/>
              </a:rPr>
              <a:t>. </a:t>
            </a:r>
          </a:p>
        </p:txBody>
      </p:sp>
      <p:pic>
        <p:nvPicPr>
          <p:cNvPr id="7" name="Picture 6" descr="A screenshot of a cell phone&#10;&#10;Description automatically generated">
            <a:extLst>
              <a:ext uri="{FF2B5EF4-FFF2-40B4-BE49-F238E27FC236}">
                <a16:creationId xmlns:a16="http://schemas.microsoft.com/office/drawing/2014/main" id="{2BB21905-A80A-460C-8F96-E960EFE84CCB}"/>
              </a:ext>
            </a:extLst>
          </p:cNvPr>
          <p:cNvPicPr>
            <a:picLocks noChangeAspect="1"/>
          </p:cNvPicPr>
          <p:nvPr/>
        </p:nvPicPr>
        <p:blipFill rotWithShape="1">
          <a:blip r:embed="rId3">
            <a:extLst>
              <a:ext uri="{28A0092B-C50C-407E-A947-70E740481C1C}">
                <a14:useLocalDpi xmlns:a14="http://schemas.microsoft.com/office/drawing/2010/main" val="0"/>
              </a:ext>
            </a:extLst>
          </a:blip>
          <a:srcRect l="6047" t="46040" r="6047" b="44498"/>
          <a:stretch/>
        </p:blipFill>
        <p:spPr>
          <a:xfrm>
            <a:off x="70682" y="3129254"/>
            <a:ext cx="8977621" cy="683311"/>
          </a:xfrm>
          <a:prstGeom prst="rect">
            <a:avLst/>
          </a:prstGeom>
          <a:ln>
            <a:noFill/>
          </a:ln>
          <a:effectLst>
            <a:outerShdw blurRad="292100" dist="139700" dir="2700000" algn="tl" rotWithShape="0">
              <a:srgbClr val="333333">
                <a:alpha val="65000"/>
              </a:srgbClr>
            </a:outerShdw>
          </a:effectLst>
        </p:spPr>
      </p:pic>
      <p:grpSp>
        <p:nvGrpSpPr>
          <p:cNvPr id="8" name="Group 7">
            <a:extLst>
              <a:ext uri="{FF2B5EF4-FFF2-40B4-BE49-F238E27FC236}">
                <a16:creationId xmlns:a16="http://schemas.microsoft.com/office/drawing/2014/main" id="{BAAD1248-4F66-40B8-BDE5-9AFCA93FCF5B}"/>
              </a:ext>
            </a:extLst>
          </p:cNvPr>
          <p:cNvGrpSpPr/>
          <p:nvPr/>
        </p:nvGrpSpPr>
        <p:grpSpPr>
          <a:xfrm>
            <a:off x="3647922" y="3377268"/>
            <a:ext cx="418158" cy="482619"/>
            <a:chOff x="4479874" y="5454502"/>
            <a:chExt cx="418158" cy="482619"/>
          </a:xfrm>
        </p:grpSpPr>
        <p:cxnSp>
          <p:nvCxnSpPr>
            <p:cNvPr id="9" name="Straight Connector 8">
              <a:extLst>
                <a:ext uri="{FF2B5EF4-FFF2-40B4-BE49-F238E27FC236}">
                  <a16:creationId xmlns:a16="http://schemas.microsoft.com/office/drawing/2014/main" id="{3E0713B3-9695-4675-B834-3FA6E1DB05A0}"/>
                </a:ext>
              </a:extLst>
            </p:cNvPr>
            <p:cNvCxnSpPr/>
            <p:nvPr/>
          </p:nvCxnSpPr>
          <p:spPr>
            <a:xfrm>
              <a:off x="4657057" y="5454502"/>
              <a:ext cx="0" cy="191386"/>
            </a:xfrm>
            <a:prstGeom prst="line">
              <a:avLst/>
            </a:prstGeom>
            <a:ln w="38100">
              <a:solidFill>
                <a:srgbClr val="253746"/>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2344E87-876C-4B66-8688-1AC9D00B3AA9}"/>
                </a:ext>
              </a:extLst>
            </p:cNvPr>
            <p:cNvSpPr txBox="1"/>
            <p:nvPr/>
          </p:nvSpPr>
          <p:spPr>
            <a:xfrm>
              <a:off x="4479874" y="5598567"/>
              <a:ext cx="418158"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253746"/>
                  </a:solidFill>
                  <a:effectLst/>
                  <a:uLnTx/>
                  <a:uFillTx/>
                  <a:latin typeface="Calibri" panose="020F0502020204030204"/>
                  <a:ea typeface="+mn-ea"/>
                  <a:cs typeface="+mn-cs"/>
                </a:rPr>
                <a:t>42</a:t>
              </a:r>
            </a:p>
          </p:txBody>
        </p:sp>
      </p:grpSp>
      <p:sp>
        <p:nvSpPr>
          <p:cNvPr id="13" name="Freeform: Shape 12">
            <a:extLst>
              <a:ext uri="{FF2B5EF4-FFF2-40B4-BE49-F238E27FC236}">
                <a16:creationId xmlns:a16="http://schemas.microsoft.com/office/drawing/2014/main" id="{F74D7E22-C0AC-4BA6-B950-4841D429559F}"/>
              </a:ext>
            </a:extLst>
          </p:cNvPr>
          <p:cNvSpPr/>
          <p:nvPr/>
        </p:nvSpPr>
        <p:spPr>
          <a:xfrm>
            <a:off x="5577562" y="3129254"/>
            <a:ext cx="907229" cy="223706"/>
          </a:xfrm>
          <a:custGeom>
            <a:avLst/>
            <a:gdLst>
              <a:gd name="connsiteX0" fmla="*/ 0 w 202018"/>
              <a:gd name="connsiteY0" fmla="*/ 170147 h 180780"/>
              <a:gd name="connsiteX1" fmla="*/ 74428 w 202018"/>
              <a:gd name="connsiteY1" fmla="*/ 26 h 180780"/>
              <a:gd name="connsiteX2" fmla="*/ 202018 w 202018"/>
              <a:gd name="connsiteY2" fmla="*/ 180780 h 180780"/>
              <a:gd name="connsiteX0" fmla="*/ 0 w 202018"/>
              <a:gd name="connsiteY0" fmla="*/ 178925 h 189558"/>
              <a:gd name="connsiteX1" fmla="*/ 106463 w 202018"/>
              <a:gd name="connsiteY1" fmla="*/ 24 h 189558"/>
              <a:gd name="connsiteX2" fmla="*/ 202018 w 202018"/>
              <a:gd name="connsiteY2" fmla="*/ 189558 h 189558"/>
            </a:gdLst>
            <a:ahLst/>
            <a:cxnLst>
              <a:cxn ang="0">
                <a:pos x="connsiteX0" y="connsiteY0"/>
              </a:cxn>
              <a:cxn ang="0">
                <a:pos x="connsiteX1" y="connsiteY1"/>
              </a:cxn>
              <a:cxn ang="0">
                <a:pos x="connsiteX2" y="connsiteY2"/>
              </a:cxn>
            </a:cxnLst>
            <a:rect l="l" t="t" r="r" b="b"/>
            <a:pathLst>
              <a:path w="202018" h="189558">
                <a:moveTo>
                  <a:pt x="0" y="178925"/>
                </a:moveTo>
                <a:cubicBezTo>
                  <a:pt x="20379" y="92978"/>
                  <a:pt x="72793" y="-1748"/>
                  <a:pt x="106463" y="24"/>
                </a:cubicBezTo>
                <a:cubicBezTo>
                  <a:pt x="140133" y="1796"/>
                  <a:pt x="155058" y="100067"/>
                  <a:pt x="202018" y="189558"/>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0E297676-C60A-427C-8130-F388227C53AD}"/>
              </a:ext>
            </a:extLst>
          </p:cNvPr>
          <p:cNvSpPr txBox="1"/>
          <p:nvPr/>
        </p:nvSpPr>
        <p:spPr>
          <a:xfrm>
            <a:off x="5756337" y="2878159"/>
            <a:ext cx="494303"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1" dirty="0">
                <a:solidFill>
                  <a:srgbClr val="253746"/>
                </a:solidFill>
                <a:latin typeface="Calibri" panose="020F0502020204030204"/>
              </a:rPr>
              <a:t>-1</a:t>
            </a:r>
            <a:r>
              <a:rPr kumimoji="0" lang="en-GB" sz="1600" b="1" i="0" u="none" strike="noStrike" kern="1200" cap="none" spc="0" normalizeH="0" baseline="0" noProof="0" dirty="0">
                <a:ln>
                  <a:noFill/>
                </a:ln>
                <a:solidFill>
                  <a:srgbClr val="253746"/>
                </a:solidFill>
                <a:effectLst/>
                <a:uLnTx/>
                <a:uFillTx/>
                <a:latin typeface="Calibri" panose="020F0502020204030204"/>
                <a:ea typeface="+mn-ea"/>
                <a:cs typeface="+mn-cs"/>
              </a:rPr>
              <a:t>0</a:t>
            </a:r>
          </a:p>
        </p:txBody>
      </p:sp>
      <p:sp>
        <p:nvSpPr>
          <p:cNvPr id="15" name="Freeform: Shape 14">
            <a:extLst>
              <a:ext uri="{FF2B5EF4-FFF2-40B4-BE49-F238E27FC236}">
                <a16:creationId xmlns:a16="http://schemas.microsoft.com/office/drawing/2014/main" id="{639D8823-C140-4066-85F8-1E994A41D1BB}"/>
              </a:ext>
            </a:extLst>
          </p:cNvPr>
          <p:cNvSpPr/>
          <p:nvPr/>
        </p:nvSpPr>
        <p:spPr>
          <a:xfrm>
            <a:off x="6467069" y="3129254"/>
            <a:ext cx="875338" cy="205262"/>
          </a:xfrm>
          <a:custGeom>
            <a:avLst/>
            <a:gdLst>
              <a:gd name="connsiteX0" fmla="*/ 0 w 202018"/>
              <a:gd name="connsiteY0" fmla="*/ 170147 h 180780"/>
              <a:gd name="connsiteX1" fmla="*/ 74428 w 202018"/>
              <a:gd name="connsiteY1" fmla="*/ 26 h 180780"/>
              <a:gd name="connsiteX2" fmla="*/ 202018 w 202018"/>
              <a:gd name="connsiteY2" fmla="*/ 180780 h 180780"/>
              <a:gd name="connsiteX0" fmla="*/ 0 w 202018"/>
              <a:gd name="connsiteY0" fmla="*/ 178925 h 189558"/>
              <a:gd name="connsiteX1" fmla="*/ 106463 w 202018"/>
              <a:gd name="connsiteY1" fmla="*/ 24 h 189558"/>
              <a:gd name="connsiteX2" fmla="*/ 202018 w 202018"/>
              <a:gd name="connsiteY2" fmla="*/ 189558 h 189558"/>
              <a:gd name="connsiteX0" fmla="*/ 0 w 202018"/>
              <a:gd name="connsiteY0" fmla="*/ 180990 h 191623"/>
              <a:gd name="connsiteX1" fmla="*/ 106463 w 202018"/>
              <a:gd name="connsiteY1" fmla="*/ 2089 h 191623"/>
              <a:gd name="connsiteX2" fmla="*/ 167651 w 202018"/>
              <a:gd name="connsiteY2" fmla="*/ 78226 h 191623"/>
              <a:gd name="connsiteX3" fmla="*/ 202018 w 202018"/>
              <a:gd name="connsiteY3" fmla="*/ 191623 h 191623"/>
            </a:gdLst>
            <a:ahLst/>
            <a:cxnLst>
              <a:cxn ang="0">
                <a:pos x="connsiteX0" y="connsiteY0"/>
              </a:cxn>
              <a:cxn ang="0">
                <a:pos x="connsiteX1" y="connsiteY1"/>
              </a:cxn>
              <a:cxn ang="0">
                <a:pos x="connsiteX2" y="connsiteY2"/>
              </a:cxn>
              <a:cxn ang="0">
                <a:pos x="connsiteX3" y="connsiteY3"/>
              </a:cxn>
            </a:cxnLst>
            <a:rect l="l" t="t" r="r" b="b"/>
            <a:pathLst>
              <a:path w="202018" h="191623">
                <a:moveTo>
                  <a:pt x="0" y="180990"/>
                </a:moveTo>
                <a:cubicBezTo>
                  <a:pt x="20379" y="95043"/>
                  <a:pt x="72793" y="317"/>
                  <a:pt x="106463" y="2089"/>
                </a:cubicBezTo>
                <a:cubicBezTo>
                  <a:pt x="133618" y="-11765"/>
                  <a:pt x="151725" y="46637"/>
                  <a:pt x="167651" y="78226"/>
                </a:cubicBezTo>
                <a:cubicBezTo>
                  <a:pt x="183577" y="109815"/>
                  <a:pt x="195503" y="175997"/>
                  <a:pt x="202018" y="191623"/>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08B07CCD-FE26-404F-845C-E85DF479D250}"/>
              </a:ext>
            </a:extLst>
          </p:cNvPr>
          <p:cNvSpPr txBox="1"/>
          <p:nvPr/>
        </p:nvSpPr>
        <p:spPr>
          <a:xfrm>
            <a:off x="6691372" y="2857518"/>
            <a:ext cx="494303"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1" dirty="0">
                <a:solidFill>
                  <a:srgbClr val="253746"/>
                </a:solidFill>
                <a:latin typeface="Calibri" panose="020F0502020204030204"/>
              </a:rPr>
              <a:t>-</a:t>
            </a:r>
            <a:r>
              <a:rPr kumimoji="0" lang="en-GB" sz="1600" b="1" i="0" u="none" strike="noStrike" kern="1200" cap="none" spc="0" normalizeH="0" baseline="0" noProof="0" dirty="0">
                <a:ln>
                  <a:noFill/>
                </a:ln>
                <a:solidFill>
                  <a:srgbClr val="253746"/>
                </a:solidFill>
                <a:effectLst/>
                <a:uLnTx/>
                <a:uFillTx/>
                <a:latin typeface="Calibri" panose="020F0502020204030204"/>
                <a:ea typeface="+mn-ea"/>
                <a:cs typeface="+mn-cs"/>
              </a:rPr>
              <a:t>10</a:t>
            </a:r>
          </a:p>
        </p:txBody>
      </p:sp>
      <p:grpSp>
        <p:nvGrpSpPr>
          <p:cNvPr id="17" name="Group 16">
            <a:extLst>
              <a:ext uri="{FF2B5EF4-FFF2-40B4-BE49-F238E27FC236}">
                <a16:creationId xmlns:a16="http://schemas.microsoft.com/office/drawing/2014/main" id="{0D344C19-FA8B-474A-AF02-ECF367816F67}"/>
              </a:ext>
            </a:extLst>
          </p:cNvPr>
          <p:cNvGrpSpPr/>
          <p:nvPr/>
        </p:nvGrpSpPr>
        <p:grpSpPr>
          <a:xfrm>
            <a:off x="8041962" y="3377268"/>
            <a:ext cx="418158" cy="482619"/>
            <a:chOff x="4479874" y="5454502"/>
            <a:chExt cx="418158" cy="482619"/>
          </a:xfrm>
        </p:grpSpPr>
        <p:cxnSp>
          <p:nvCxnSpPr>
            <p:cNvPr id="18" name="Straight Connector 17">
              <a:extLst>
                <a:ext uri="{FF2B5EF4-FFF2-40B4-BE49-F238E27FC236}">
                  <a16:creationId xmlns:a16="http://schemas.microsoft.com/office/drawing/2014/main" id="{5463C32B-84FD-46D3-8CE6-B0075EC60485}"/>
                </a:ext>
              </a:extLst>
            </p:cNvPr>
            <p:cNvCxnSpPr/>
            <p:nvPr/>
          </p:nvCxnSpPr>
          <p:spPr>
            <a:xfrm>
              <a:off x="4657057" y="5454502"/>
              <a:ext cx="0" cy="191386"/>
            </a:xfrm>
            <a:prstGeom prst="line">
              <a:avLst/>
            </a:prstGeom>
            <a:ln w="38100">
              <a:solidFill>
                <a:srgbClr val="253746"/>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B09C60B-2918-44DA-9294-5EEA138FDFE1}"/>
                </a:ext>
              </a:extLst>
            </p:cNvPr>
            <p:cNvSpPr txBox="1"/>
            <p:nvPr/>
          </p:nvSpPr>
          <p:spPr>
            <a:xfrm>
              <a:off x="4479874" y="5598567"/>
              <a:ext cx="418158"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1" dirty="0">
                  <a:solidFill>
                    <a:srgbClr val="253746"/>
                  </a:solidFill>
                  <a:latin typeface="Calibri" panose="020F0502020204030204"/>
                </a:rPr>
                <a:t>92</a:t>
              </a:r>
              <a:endParaRPr kumimoji="0" lang="en-GB" sz="1600" b="1" i="0" u="none" strike="noStrike" kern="1200" cap="none" spc="0" normalizeH="0" baseline="0" noProof="0" dirty="0">
                <a:ln>
                  <a:noFill/>
                </a:ln>
                <a:solidFill>
                  <a:srgbClr val="253746"/>
                </a:solidFill>
                <a:effectLst/>
                <a:uLnTx/>
                <a:uFillTx/>
                <a:latin typeface="Calibri" panose="020F0502020204030204"/>
                <a:ea typeface="+mn-ea"/>
                <a:cs typeface="+mn-cs"/>
              </a:endParaRPr>
            </a:p>
          </p:txBody>
        </p:sp>
      </p:grpSp>
      <p:sp>
        <p:nvSpPr>
          <p:cNvPr id="20" name="Freeform: Shape 19">
            <a:extLst>
              <a:ext uri="{FF2B5EF4-FFF2-40B4-BE49-F238E27FC236}">
                <a16:creationId xmlns:a16="http://schemas.microsoft.com/office/drawing/2014/main" id="{324C88CB-5E65-4B92-BDAD-87864936B592}"/>
              </a:ext>
            </a:extLst>
          </p:cNvPr>
          <p:cNvSpPr/>
          <p:nvPr/>
        </p:nvSpPr>
        <p:spPr>
          <a:xfrm>
            <a:off x="7363672" y="3150305"/>
            <a:ext cx="875338" cy="205262"/>
          </a:xfrm>
          <a:custGeom>
            <a:avLst/>
            <a:gdLst>
              <a:gd name="connsiteX0" fmla="*/ 0 w 202018"/>
              <a:gd name="connsiteY0" fmla="*/ 170147 h 180780"/>
              <a:gd name="connsiteX1" fmla="*/ 74428 w 202018"/>
              <a:gd name="connsiteY1" fmla="*/ 26 h 180780"/>
              <a:gd name="connsiteX2" fmla="*/ 202018 w 202018"/>
              <a:gd name="connsiteY2" fmla="*/ 180780 h 180780"/>
              <a:gd name="connsiteX0" fmla="*/ 0 w 202018"/>
              <a:gd name="connsiteY0" fmla="*/ 178925 h 189558"/>
              <a:gd name="connsiteX1" fmla="*/ 106463 w 202018"/>
              <a:gd name="connsiteY1" fmla="*/ 24 h 189558"/>
              <a:gd name="connsiteX2" fmla="*/ 202018 w 202018"/>
              <a:gd name="connsiteY2" fmla="*/ 189558 h 189558"/>
              <a:gd name="connsiteX0" fmla="*/ 0 w 202018"/>
              <a:gd name="connsiteY0" fmla="*/ 180990 h 191623"/>
              <a:gd name="connsiteX1" fmla="*/ 106463 w 202018"/>
              <a:gd name="connsiteY1" fmla="*/ 2089 h 191623"/>
              <a:gd name="connsiteX2" fmla="*/ 167651 w 202018"/>
              <a:gd name="connsiteY2" fmla="*/ 78226 h 191623"/>
              <a:gd name="connsiteX3" fmla="*/ 202018 w 202018"/>
              <a:gd name="connsiteY3" fmla="*/ 191623 h 191623"/>
            </a:gdLst>
            <a:ahLst/>
            <a:cxnLst>
              <a:cxn ang="0">
                <a:pos x="connsiteX0" y="connsiteY0"/>
              </a:cxn>
              <a:cxn ang="0">
                <a:pos x="connsiteX1" y="connsiteY1"/>
              </a:cxn>
              <a:cxn ang="0">
                <a:pos x="connsiteX2" y="connsiteY2"/>
              </a:cxn>
              <a:cxn ang="0">
                <a:pos x="connsiteX3" y="connsiteY3"/>
              </a:cxn>
            </a:cxnLst>
            <a:rect l="l" t="t" r="r" b="b"/>
            <a:pathLst>
              <a:path w="202018" h="191623">
                <a:moveTo>
                  <a:pt x="0" y="180990"/>
                </a:moveTo>
                <a:cubicBezTo>
                  <a:pt x="20379" y="95043"/>
                  <a:pt x="72793" y="317"/>
                  <a:pt x="106463" y="2089"/>
                </a:cubicBezTo>
                <a:cubicBezTo>
                  <a:pt x="133618" y="-11765"/>
                  <a:pt x="151725" y="46637"/>
                  <a:pt x="167651" y="78226"/>
                </a:cubicBezTo>
                <a:cubicBezTo>
                  <a:pt x="183577" y="109815"/>
                  <a:pt x="195503" y="175997"/>
                  <a:pt x="202018" y="191623"/>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CF4E9487-383A-434A-A66A-ABA1EECE3A28}"/>
              </a:ext>
            </a:extLst>
          </p:cNvPr>
          <p:cNvSpPr txBox="1"/>
          <p:nvPr/>
        </p:nvSpPr>
        <p:spPr>
          <a:xfrm>
            <a:off x="7547659" y="2878569"/>
            <a:ext cx="494303"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1" dirty="0">
                <a:solidFill>
                  <a:srgbClr val="253746"/>
                </a:solidFill>
                <a:latin typeface="Calibri" panose="020F0502020204030204"/>
              </a:rPr>
              <a:t>-</a:t>
            </a:r>
            <a:r>
              <a:rPr kumimoji="0" lang="en-GB" sz="1600" b="1" i="0" u="none" strike="noStrike" kern="1200" cap="none" spc="0" normalizeH="0" baseline="0" noProof="0" dirty="0">
                <a:ln>
                  <a:noFill/>
                </a:ln>
                <a:solidFill>
                  <a:srgbClr val="253746"/>
                </a:solidFill>
                <a:effectLst/>
                <a:uLnTx/>
                <a:uFillTx/>
                <a:latin typeface="Calibri" panose="020F0502020204030204"/>
                <a:ea typeface="+mn-ea"/>
                <a:cs typeface="+mn-cs"/>
              </a:rPr>
              <a:t>10</a:t>
            </a:r>
          </a:p>
        </p:txBody>
      </p:sp>
      <p:sp>
        <p:nvSpPr>
          <p:cNvPr id="22" name="Speech Bubble: Rectangle with Corners Rounded 10">
            <a:extLst>
              <a:ext uri="{FF2B5EF4-FFF2-40B4-BE49-F238E27FC236}">
                <a16:creationId xmlns:a16="http://schemas.microsoft.com/office/drawing/2014/main" id="{7647C2CB-A4E1-48C0-A7EF-1D671C1ACD78}"/>
              </a:ext>
            </a:extLst>
          </p:cNvPr>
          <p:cNvSpPr/>
          <p:nvPr/>
        </p:nvSpPr>
        <p:spPr>
          <a:xfrm>
            <a:off x="2937602" y="4354455"/>
            <a:ext cx="3169035" cy="1065827"/>
          </a:xfrm>
          <a:prstGeom prst="wedgeEllipseCallout">
            <a:avLst>
              <a:gd name="adj1" fmla="val -18402"/>
              <a:gd name="adj2" fmla="val -7439"/>
            </a:avLst>
          </a:prstGeom>
          <a:blipFill dpi="0" rotWithShape="1">
            <a:blip r:embed="rId4">
              <a:extLst>
                <a:ext uri="{BEBA8EAE-BF5A-486C-A8C5-ECC9F3942E4B}">
                  <a14:imgProps xmlns:a14="http://schemas.microsoft.com/office/drawing/2010/main">
                    <a14:imgLayer r:embed="rId5">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457200" rtl="0" eaLnBrk="1" fontAlgn="auto" latinLnBrk="0" hangingPunct="1">
              <a:lnSpc>
                <a:spcPct val="114000"/>
              </a:lnSpc>
              <a:spcBef>
                <a:spcPts val="0"/>
              </a:spcBef>
              <a:spcAft>
                <a:spcPts val="0"/>
              </a:spcAft>
              <a:buClrTx/>
              <a:buSzTx/>
              <a:buFontTx/>
              <a:buNone/>
              <a:tabLst/>
              <a:defRPr/>
            </a:pPr>
            <a:r>
              <a:rPr lang="en-GB" sz="2400" b="1" dirty="0">
                <a:solidFill>
                  <a:srgbClr val="253746"/>
                </a:solidFill>
                <a:latin typeface="Myriad Pro Light" panose="020B0603030403020204" pitchFamily="34" charset="0"/>
              </a:rPr>
              <a:t>92</a:t>
            </a:r>
            <a:r>
              <a:rPr kumimoji="0" lang="en-GB" sz="2400" b="1" i="0" u="none" strike="noStrike" kern="1200" cap="none" spc="0" normalizeH="0" baseline="0" noProof="0" dirty="0">
                <a:ln>
                  <a:noFill/>
                </a:ln>
                <a:solidFill>
                  <a:srgbClr val="253746"/>
                </a:solidFill>
                <a:effectLst/>
                <a:uLnTx/>
                <a:uFillTx/>
                <a:latin typeface="Myriad Pro Light" panose="020B0603030403020204" pitchFamily="34" charset="0"/>
                <a:ea typeface="+mn-ea"/>
                <a:cs typeface="+mn-cs"/>
              </a:rPr>
              <a:t> – </a:t>
            </a:r>
            <a:r>
              <a:rPr lang="en-GB" sz="2400" b="1" noProof="0" dirty="0">
                <a:solidFill>
                  <a:srgbClr val="FF0000"/>
                </a:solidFill>
                <a:latin typeface="Myriad Pro Light" panose="020B0603030403020204" pitchFamily="34" charset="0"/>
              </a:rPr>
              <a:t>5</a:t>
            </a:r>
            <a:r>
              <a:rPr kumimoji="0" lang="en-GB" sz="2400" b="1" i="0" u="none" strike="noStrike" kern="1200" cap="none" spc="0" normalizeH="0" baseline="0" noProof="0" dirty="0">
                <a:ln>
                  <a:noFill/>
                </a:ln>
                <a:solidFill>
                  <a:srgbClr val="FF0000"/>
                </a:solidFill>
                <a:effectLst/>
                <a:uLnTx/>
                <a:uFillTx/>
                <a:latin typeface="Myriad Pro Light" panose="020B0603030403020204" pitchFamily="34" charset="0"/>
                <a:ea typeface="+mn-ea"/>
                <a:cs typeface="+mn-cs"/>
              </a:rPr>
              <a:t>0</a:t>
            </a:r>
            <a:r>
              <a:rPr kumimoji="0" lang="en-GB" sz="2400" b="1" i="0" u="none" strike="noStrike" kern="1200" cap="none" spc="0" normalizeH="0" baseline="0" noProof="0" dirty="0">
                <a:ln>
                  <a:noFill/>
                </a:ln>
                <a:solidFill>
                  <a:srgbClr val="253746"/>
                </a:solidFill>
                <a:effectLst/>
                <a:uLnTx/>
                <a:uFillTx/>
                <a:latin typeface="Myriad Pro Light" panose="020B0603030403020204" pitchFamily="34" charset="0"/>
                <a:ea typeface="+mn-ea"/>
                <a:cs typeface="+mn-cs"/>
              </a:rPr>
              <a:t> = 42  </a:t>
            </a:r>
          </a:p>
        </p:txBody>
      </p:sp>
      <p:sp>
        <p:nvSpPr>
          <p:cNvPr id="23" name="Freeform: Shape 22">
            <a:extLst>
              <a:ext uri="{FF2B5EF4-FFF2-40B4-BE49-F238E27FC236}">
                <a16:creationId xmlns:a16="http://schemas.microsoft.com/office/drawing/2014/main" id="{AF53F614-56AC-41A2-9A2E-A2055E41A5B6}"/>
              </a:ext>
            </a:extLst>
          </p:cNvPr>
          <p:cNvSpPr/>
          <p:nvPr/>
        </p:nvSpPr>
        <p:spPr>
          <a:xfrm>
            <a:off x="4709234" y="3111534"/>
            <a:ext cx="907229" cy="223706"/>
          </a:xfrm>
          <a:custGeom>
            <a:avLst/>
            <a:gdLst>
              <a:gd name="connsiteX0" fmla="*/ 0 w 202018"/>
              <a:gd name="connsiteY0" fmla="*/ 170147 h 180780"/>
              <a:gd name="connsiteX1" fmla="*/ 74428 w 202018"/>
              <a:gd name="connsiteY1" fmla="*/ 26 h 180780"/>
              <a:gd name="connsiteX2" fmla="*/ 202018 w 202018"/>
              <a:gd name="connsiteY2" fmla="*/ 180780 h 180780"/>
              <a:gd name="connsiteX0" fmla="*/ 0 w 202018"/>
              <a:gd name="connsiteY0" fmla="*/ 178925 h 189558"/>
              <a:gd name="connsiteX1" fmla="*/ 106463 w 202018"/>
              <a:gd name="connsiteY1" fmla="*/ 24 h 189558"/>
              <a:gd name="connsiteX2" fmla="*/ 202018 w 202018"/>
              <a:gd name="connsiteY2" fmla="*/ 189558 h 189558"/>
            </a:gdLst>
            <a:ahLst/>
            <a:cxnLst>
              <a:cxn ang="0">
                <a:pos x="connsiteX0" y="connsiteY0"/>
              </a:cxn>
              <a:cxn ang="0">
                <a:pos x="connsiteX1" y="connsiteY1"/>
              </a:cxn>
              <a:cxn ang="0">
                <a:pos x="connsiteX2" y="connsiteY2"/>
              </a:cxn>
            </a:cxnLst>
            <a:rect l="l" t="t" r="r" b="b"/>
            <a:pathLst>
              <a:path w="202018" h="189558">
                <a:moveTo>
                  <a:pt x="0" y="178925"/>
                </a:moveTo>
                <a:cubicBezTo>
                  <a:pt x="20379" y="92978"/>
                  <a:pt x="72793" y="-1748"/>
                  <a:pt x="106463" y="24"/>
                </a:cubicBezTo>
                <a:cubicBezTo>
                  <a:pt x="140133" y="1796"/>
                  <a:pt x="155058" y="100067"/>
                  <a:pt x="202018" y="189558"/>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0F31B824-49B9-4331-9532-6E73717D73DA}"/>
              </a:ext>
            </a:extLst>
          </p:cNvPr>
          <p:cNvSpPr txBox="1"/>
          <p:nvPr/>
        </p:nvSpPr>
        <p:spPr>
          <a:xfrm>
            <a:off x="4888009" y="2860439"/>
            <a:ext cx="494303"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1" dirty="0">
                <a:solidFill>
                  <a:srgbClr val="253746"/>
                </a:solidFill>
                <a:latin typeface="Calibri" panose="020F0502020204030204"/>
              </a:rPr>
              <a:t>-</a:t>
            </a:r>
            <a:r>
              <a:rPr kumimoji="0" lang="en-GB" sz="1600" b="1" i="0" u="none" strike="noStrike" kern="1200" cap="none" spc="0" normalizeH="0" baseline="0" noProof="0" dirty="0">
                <a:ln>
                  <a:noFill/>
                </a:ln>
                <a:solidFill>
                  <a:srgbClr val="253746"/>
                </a:solidFill>
                <a:effectLst/>
                <a:uLnTx/>
                <a:uFillTx/>
                <a:latin typeface="Calibri" panose="020F0502020204030204"/>
                <a:ea typeface="+mn-ea"/>
                <a:cs typeface="+mn-cs"/>
              </a:rPr>
              <a:t>10</a:t>
            </a:r>
          </a:p>
        </p:txBody>
      </p:sp>
      <p:sp>
        <p:nvSpPr>
          <p:cNvPr id="25" name="Freeform: Shape 24">
            <a:extLst>
              <a:ext uri="{FF2B5EF4-FFF2-40B4-BE49-F238E27FC236}">
                <a16:creationId xmlns:a16="http://schemas.microsoft.com/office/drawing/2014/main" id="{1859DBEE-7B7A-4283-8CB0-1438852DE210}"/>
              </a:ext>
            </a:extLst>
          </p:cNvPr>
          <p:cNvSpPr/>
          <p:nvPr/>
        </p:nvSpPr>
        <p:spPr>
          <a:xfrm>
            <a:off x="3838050" y="3127454"/>
            <a:ext cx="907229" cy="223706"/>
          </a:xfrm>
          <a:custGeom>
            <a:avLst/>
            <a:gdLst>
              <a:gd name="connsiteX0" fmla="*/ 0 w 202018"/>
              <a:gd name="connsiteY0" fmla="*/ 170147 h 180780"/>
              <a:gd name="connsiteX1" fmla="*/ 74428 w 202018"/>
              <a:gd name="connsiteY1" fmla="*/ 26 h 180780"/>
              <a:gd name="connsiteX2" fmla="*/ 202018 w 202018"/>
              <a:gd name="connsiteY2" fmla="*/ 180780 h 180780"/>
              <a:gd name="connsiteX0" fmla="*/ 0 w 202018"/>
              <a:gd name="connsiteY0" fmla="*/ 178925 h 189558"/>
              <a:gd name="connsiteX1" fmla="*/ 106463 w 202018"/>
              <a:gd name="connsiteY1" fmla="*/ 24 h 189558"/>
              <a:gd name="connsiteX2" fmla="*/ 202018 w 202018"/>
              <a:gd name="connsiteY2" fmla="*/ 189558 h 189558"/>
            </a:gdLst>
            <a:ahLst/>
            <a:cxnLst>
              <a:cxn ang="0">
                <a:pos x="connsiteX0" y="connsiteY0"/>
              </a:cxn>
              <a:cxn ang="0">
                <a:pos x="connsiteX1" y="connsiteY1"/>
              </a:cxn>
              <a:cxn ang="0">
                <a:pos x="connsiteX2" y="connsiteY2"/>
              </a:cxn>
            </a:cxnLst>
            <a:rect l="l" t="t" r="r" b="b"/>
            <a:pathLst>
              <a:path w="202018" h="189558">
                <a:moveTo>
                  <a:pt x="0" y="178925"/>
                </a:moveTo>
                <a:cubicBezTo>
                  <a:pt x="20379" y="92978"/>
                  <a:pt x="72793" y="-1748"/>
                  <a:pt x="106463" y="24"/>
                </a:cubicBezTo>
                <a:cubicBezTo>
                  <a:pt x="140133" y="1796"/>
                  <a:pt x="155058" y="100067"/>
                  <a:pt x="202018" y="189558"/>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ADC25760-D901-4E6A-BD86-21EC0475853C}"/>
              </a:ext>
            </a:extLst>
          </p:cNvPr>
          <p:cNvSpPr txBox="1"/>
          <p:nvPr/>
        </p:nvSpPr>
        <p:spPr>
          <a:xfrm>
            <a:off x="4016825" y="2876359"/>
            <a:ext cx="494303"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1" dirty="0">
                <a:solidFill>
                  <a:srgbClr val="253746"/>
                </a:solidFill>
                <a:latin typeface="Calibri" panose="020F0502020204030204"/>
              </a:rPr>
              <a:t>-</a:t>
            </a:r>
            <a:r>
              <a:rPr kumimoji="0" lang="en-GB" sz="1600" b="1" i="0" u="none" strike="noStrike" kern="1200" cap="none" spc="0" normalizeH="0" baseline="0" noProof="0" dirty="0">
                <a:ln>
                  <a:noFill/>
                </a:ln>
                <a:solidFill>
                  <a:srgbClr val="253746"/>
                </a:solidFill>
                <a:effectLst/>
                <a:uLnTx/>
                <a:uFillTx/>
                <a:latin typeface="Calibri" panose="020F0502020204030204"/>
                <a:ea typeface="+mn-ea"/>
                <a:cs typeface="+mn-cs"/>
              </a:rPr>
              <a:t>10</a:t>
            </a:r>
          </a:p>
        </p:txBody>
      </p:sp>
    </p:spTree>
    <p:extLst>
      <p:ext uri="{BB962C8B-B14F-4D97-AF65-F5344CB8AC3E}">
        <p14:creationId xmlns:p14="http://schemas.microsoft.com/office/powerpoint/2010/main" val="392252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par>
                          <p:cTn id="11" fill="hold">
                            <p:stCondLst>
                              <p:cond delay="0"/>
                            </p:stCondLst>
                            <p:childTnLst>
                              <p:par>
                                <p:cTn id="12" presetID="22" presetClass="entr" presetSubtype="2"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right)">
                                      <p:cBhvr>
                                        <p:cTn id="14" dur="500"/>
                                        <p:tgtEl>
                                          <p:spTgt spid="20"/>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left)">
                                      <p:cBhvr>
                                        <p:cTn id="18" dur="500"/>
                                        <p:tgtEl>
                                          <p:spTgt spid="21"/>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right)">
                                      <p:cBhvr>
                                        <p:cTn id="22" dur="500"/>
                                        <p:tgtEl>
                                          <p:spTgt spid="15"/>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000"/>
                            </p:stCondLst>
                            <p:childTnLst>
                              <p:par>
                                <p:cTn id="28" presetID="22" presetClass="entr" presetSubtype="2"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right)">
                                      <p:cBhvr>
                                        <p:cTn id="30" dur="500"/>
                                        <p:tgtEl>
                                          <p:spTgt spid="13"/>
                                        </p:tgtEl>
                                      </p:cBhvr>
                                    </p:animEffec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par>
                          <p:cTn id="35" fill="hold">
                            <p:stCondLst>
                              <p:cond delay="3000"/>
                            </p:stCondLst>
                            <p:childTnLst>
                              <p:par>
                                <p:cTn id="36" presetID="22" presetClass="entr" presetSubtype="2"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right)">
                                      <p:cBhvr>
                                        <p:cTn id="38" dur="500"/>
                                        <p:tgtEl>
                                          <p:spTgt spid="23"/>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left)">
                                      <p:cBhvr>
                                        <p:cTn id="42" dur="500"/>
                                        <p:tgtEl>
                                          <p:spTgt spid="24"/>
                                        </p:tgtEl>
                                      </p:cBhvr>
                                    </p:animEffect>
                                  </p:childTnLst>
                                </p:cTn>
                              </p:par>
                            </p:childTnLst>
                          </p:cTn>
                        </p:par>
                        <p:par>
                          <p:cTn id="43" fill="hold">
                            <p:stCondLst>
                              <p:cond delay="4000"/>
                            </p:stCondLst>
                            <p:childTnLst>
                              <p:par>
                                <p:cTn id="44" presetID="1" presetClass="entr" presetSubtype="0"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childTnLst>
                                </p:cTn>
                              </p:par>
                            </p:childTnLst>
                          </p:cTn>
                        </p:par>
                        <p:par>
                          <p:cTn id="46" fill="hold">
                            <p:stCondLst>
                              <p:cond delay="4000"/>
                            </p:stCondLst>
                            <p:childTnLst>
                              <p:par>
                                <p:cTn id="47" presetID="22" presetClass="entr" presetSubtype="2"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right)">
                                      <p:cBhvr>
                                        <p:cTn id="49" dur="500"/>
                                        <p:tgtEl>
                                          <p:spTgt spid="25"/>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left)">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p:bldP spid="15" grpId="0" animBg="1"/>
      <p:bldP spid="16" grpId="0"/>
      <p:bldP spid="20" grpId="0" animBg="1"/>
      <p:bldP spid="21" grpId="0"/>
      <p:bldP spid="22" grpId="0" animBg="1"/>
      <p:bldP spid="23" grpId="0" animBg="1"/>
      <p:bldP spid="24" grpId="0"/>
      <p:bldP spid="25" grpId="0" animBg="1"/>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431490E-06AB-4311-91C7-F3A9FF1BAFA9}"/>
              </a:ext>
            </a:extLst>
          </p:cNvPr>
          <p:cNvSpPr>
            <a:spLocks noGrp="1"/>
          </p:cNvSpPr>
          <p:nvPr>
            <p:ph type="ftr" sz="quarter" idx="11"/>
          </p:nvPr>
        </p:nvSpPr>
        <p:spPr/>
        <p:txBody>
          <a:bodyPr/>
          <a:lstStyle/>
          <a:p>
            <a:r>
              <a:rPr lang="en-GB"/>
              <a:t>Year 2</a:t>
            </a:r>
          </a:p>
        </p:txBody>
      </p:sp>
      <p:sp>
        <p:nvSpPr>
          <p:cNvPr id="5" name="Slide Number Placeholder 4">
            <a:extLst>
              <a:ext uri="{FF2B5EF4-FFF2-40B4-BE49-F238E27FC236}">
                <a16:creationId xmlns:a16="http://schemas.microsoft.com/office/drawing/2014/main" id="{9F6834C4-BD6D-4812-83EB-E64F6B81DF0B}"/>
              </a:ext>
            </a:extLst>
          </p:cNvPr>
          <p:cNvSpPr>
            <a:spLocks noGrp="1"/>
          </p:cNvSpPr>
          <p:nvPr>
            <p:ph type="sldNum" sz="quarter" idx="12"/>
          </p:nvPr>
        </p:nvSpPr>
        <p:spPr/>
        <p:txBody>
          <a:bodyPr/>
          <a:lstStyle/>
          <a:p>
            <a:fld id="{BA0EE811-478C-4958-8104-2A70B5A19611}" type="slidenum">
              <a:rPr lang="en-GB" smtClean="0"/>
              <a:t>12</a:t>
            </a:fld>
            <a:endParaRPr lang="en-GB"/>
          </a:p>
        </p:txBody>
      </p:sp>
      <p:sp>
        <p:nvSpPr>
          <p:cNvPr id="6" name="TextBox 5">
            <a:extLst>
              <a:ext uri="{FF2B5EF4-FFF2-40B4-BE49-F238E27FC236}">
                <a16:creationId xmlns:a16="http://schemas.microsoft.com/office/drawing/2014/main" id="{6D197E10-86DE-4D9B-BD6A-5368B735B573}"/>
              </a:ext>
            </a:extLst>
          </p:cNvPr>
          <p:cNvSpPr txBox="1"/>
          <p:nvPr/>
        </p:nvSpPr>
        <p:spPr>
          <a:xfrm>
            <a:off x="1286540" y="606056"/>
            <a:ext cx="6464595" cy="646331"/>
          </a:xfrm>
          <a:prstGeom prst="rect">
            <a:avLst/>
          </a:prstGeom>
          <a:solidFill>
            <a:srgbClr val="FFFF00"/>
          </a:solidFill>
        </p:spPr>
        <p:txBody>
          <a:bodyPr wrap="square" rtlCol="0">
            <a:spAutoFit/>
          </a:bodyPr>
          <a:lstStyle/>
          <a:p>
            <a:pPr algn="ctr"/>
            <a:r>
              <a:rPr lang="en-GB" sz="3600" b="1" dirty="0"/>
              <a:t>QNID</a:t>
            </a:r>
          </a:p>
        </p:txBody>
      </p:sp>
      <p:sp>
        <p:nvSpPr>
          <p:cNvPr id="7" name="TextBox 6">
            <a:extLst>
              <a:ext uri="{FF2B5EF4-FFF2-40B4-BE49-F238E27FC236}">
                <a16:creationId xmlns:a16="http://schemas.microsoft.com/office/drawing/2014/main" id="{83C30674-F205-4BA4-AA27-1A08B05C485F}"/>
              </a:ext>
            </a:extLst>
          </p:cNvPr>
          <p:cNvSpPr txBox="1"/>
          <p:nvPr/>
        </p:nvSpPr>
        <p:spPr>
          <a:xfrm>
            <a:off x="903768" y="3827721"/>
            <a:ext cx="6847368" cy="1292662"/>
          </a:xfrm>
          <a:prstGeom prst="rect">
            <a:avLst/>
          </a:prstGeom>
          <a:solidFill>
            <a:srgbClr val="92D050"/>
          </a:solidFill>
        </p:spPr>
        <p:txBody>
          <a:bodyPr wrap="square" rtlCol="0">
            <a:spAutoFit/>
          </a:bodyPr>
          <a:lstStyle/>
          <a:p>
            <a:pPr algn="ctr"/>
            <a:r>
              <a:rPr lang="en-US" sz="2600" dirty="0"/>
              <a:t>Expo 2023 Doha is held under the theme "Green Desert, Better Environment" and aims to promote sustainable innovations </a:t>
            </a:r>
            <a:endParaRPr lang="en-GB" sz="2600" dirty="0"/>
          </a:p>
        </p:txBody>
      </p:sp>
      <p:pic>
        <p:nvPicPr>
          <p:cNvPr id="8" name="Picture 7" descr="C:\Users\sabaz\AppData\Local\Microsoft\Windows\INetCache\Content.MSO\A46EDCFD.tmp">
            <a:extLst>
              <a:ext uri="{FF2B5EF4-FFF2-40B4-BE49-F238E27FC236}">
                <a16:creationId xmlns:a16="http://schemas.microsoft.com/office/drawing/2014/main" id="{63636170-5EF4-414E-81AE-350B21FB61C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600081" y="1504164"/>
            <a:ext cx="3943837" cy="1783716"/>
          </a:xfrm>
          <a:prstGeom prst="rect">
            <a:avLst/>
          </a:prstGeom>
          <a:noFill/>
          <a:ln>
            <a:noFill/>
          </a:ln>
        </p:spPr>
      </p:pic>
      <p:sp>
        <p:nvSpPr>
          <p:cNvPr id="9" name="TextBox 8">
            <a:extLst>
              <a:ext uri="{FF2B5EF4-FFF2-40B4-BE49-F238E27FC236}">
                <a16:creationId xmlns:a16="http://schemas.microsoft.com/office/drawing/2014/main" id="{F1148571-683C-4984-92D0-7A5DF88B31C0}"/>
              </a:ext>
            </a:extLst>
          </p:cNvPr>
          <p:cNvSpPr txBox="1"/>
          <p:nvPr/>
        </p:nvSpPr>
        <p:spPr>
          <a:xfrm>
            <a:off x="772914" y="5170716"/>
            <a:ext cx="7109075" cy="1384995"/>
          </a:xfrm>
          <a:prstGeom prst="rect">
            <a:avLst/>
          </a:prstGeom>
          <a:solidFill>
            <a:srgbClr val="FFFF00"/>
          </a:solidFill>
        </p:spPr>
        <p:txBody>
          <a:bodyPr wrap="square" rtlCol="0">
            <a:spAutoFit/>
          </a:bodyPr>
          <a:lstStyle/>
          <a:p>
            <a:pPr algn="ctr"/>
            <a:r>
              <a:rPr lang="en-GB" sz="2800" dirty="0"/>
              <a:t>55 local visitors went to Doha Expo on Sunday and 20 visitors went on Monday. How many visited altogether in both days.</a:t>
            </a:r>
          </a:p>
        </p:txBody>
      </p:sp>
    </p:spTree>
    <p:extLst>
      <p:ext uri="{BB962C8B-B14F-4D97-AF65-F5344CB8AC3E}">
        <p14:creationId xmlns:p14="http://schemas.microsoft.com/office/powerpoint/2010/main" val="2435991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F94E5D0-9F7E-4C4B-B32C-7F2D5C670B51}"/>
              </a:ext>
            </a:extLst>
          </p:cNvPr>
          <p:cNvSpPr>
            <a:spLocks noGrp="1"/>
          </p:cNvSpPr>
          <p:nvPr>
            <p:ph type="sldNum" sz="quarter" idx="12"/>
          </p:nvPr>
        </p:nvSpPr>
        <p:spPr/>
        <p:txBody>
          <a:bodyPr/>
          <a:lstStyle/>
          <a:p>
            <a:fld id="{BA0EE811-478C-4958-8104-2A70B5A19611}" type="slidenum">
              <a:rPr lang="en-GB" smtClean="0"/>
              <a:pPr/>
              <a:t>13</a:t>
            </a:fld>
            <a:endParaRPr lang="en-GB" dirty="0"/>
          </a:p>
        </p:txBody>
      </p:sp>
      <p:sp>
        <p:nvSpPr>
          <p:cNvPr id="4" name="Footer Placeholder 3">
            <a:extLst>
              <a:ext uri="{FF2B5EF4-FFF2-40B4-BE49-F238E27FC236}">
                <a16:creationId xmlns:a16="http://schemas.microsoft.com/office/drawing/2014/main" id="{ABD5ED88-D650-4829-BD9A-D8D217758EFF}"/>
              </a:ext>
            </a:extLst>
          </p:cNvPr>
          <p:cNvSpPr>
            <a:spLocks noGrp="1"/>
          </p:cNvSpPr>
          <p:nvPr>
            <p:ph type="ftr" sz="quarter" idx="11"/>
          </p:nvPr>
        </p:nvSpPr>
        <p:spPr/>
        <p:txBody>
          <a:bodyPr/>
          <a:lstStyle/>
          <a:p>
            <a:pPr algn="r"/>
            <a:r>
              <a:rPr lang="en-GB"/>
              <a:t>Year 2</a:t>
            </a:r>
            <a:endParaRPr lang="en-GB" dirty="0"/>
          </a:p>
        </p:txBody>
      </p:sp>
      <p:sp>
        <p:nvSpPr>
          <p:cNvPr id="5" name="TextBox 4">
            <a:extLst>
              <a:ext uri="{FF2B5EF4-FFF2-40B4-BE49-F238E27FC236}">
                <a16:creationId xmlns:a16="http://schemas.microsoft.com/office/drawing/2014/main" id="{01EEE15E-AA8C-40D1-B4DE-F80C06A6EAFB}"/>
              </a:ext>
            </a:extLst>
          </p:cNvPr>
          <p:cNvSpPr txBox="1"/>
          <p:nvPr/>
        </p:nvSpPr>
        <p:spPr>
          <a:xfrm>
            <a:off x="422449" y="1480417"/>
            <a:ext cx="3211551" cy="646331"/>
          </a:xfrm>
          <a:prstGeom prst="rect">
            <a:avLst/>
          </a:prstGeom>
          <a:solidFill>
            <a:schemeClr val="accent6"/>
          </a:solidFill>
        </p:spPr>
        <p:txBody>
          <a:bodyPr wrap="square" rtlCol="0">
            <a:spAutoFit/>
          </a:bodyPr>
          <a:lstStyle/>
          <a:p>
            <a:r>
              <a:rPr lang="en-US" b="1" dirty="0"/>
              <a:t>Task 1 – Pair/Group Work</a:t>
            </a:r>
          </a:p>
          <a:p>
            <a:endParaRPr lang="en-GB" dirty="0"/>
          </a:p>
        </p:txBody>
      </p:sp>
      <p:sp>
        <p:nvSpPr>
          <p:cNvPr id="6" name="TextBox 5">
            <a:extLst>
              <a:ext uri="{FF2B5EF4-FFF2-40B4-BE49-F238E27FC236}">
                <a16:creationId xmlns:a16="http://schemas.microsoft.com/office/drawing/2014/main" id="{156313A8-E314-4948-9A70-752EAE90EB05}"/>
              </a:ext>
            </a:extLst>
          </p:cNvPr>
          <p:cNvSpPr txBox="1"/>
          <p:nvPr/>
        </p:nvSpPr>
        <p:spPr>
          <a:xfrm>
            <a:off x="422449" y="2505670"/>
            <a:ext cx="3211551" cy="923330"/>
          </a:xfrm>
          <a:prstGeom prst="rect">
            <a:avLst/>
          </a:prstGeom>
          <a:solidFill>
            <a:srgbClr val="FFFF00"/>
          </a:solidFill>
        </p:spPr>
        <p:txBody>
          <a:bodyPr wrap="square" rtlCol="0">
            <a:spAutoFit/>
          </a:bodyPr>
          <a:lstStyle/>
          <a:p>
            <a:pPr lvl="0"/>
            <a:r>
              <a:rPr lang="en-GB" dirty="0"/>
              <a:t>Using choose your own sheet and the number lines given, follow the instructions given.</a:t>
            </a:r>
          </a:p>
        </p:txBody>
      </p:sp>
      <p:pic>
        <p:nvPicPr>
          <p:cNvPr id="7" name="Picture 6">
            <a:extLst>
              <a:ext uri="{FF2B5EF4-FFF2-40B4-BE49-F238E27FC236}">
                <a16:creationId xmlns:a16="http://schemas.microsoft.com/office/drawing/2014/main" id="{624CFE52-749C-4178-9FB5-0F9D4E74167A}"/>
              </a:ext>
            </a:extLst>
          </p:cNvPr>
          <p:cNvPicPr>
            <a:picLocks noChangeAspect="1"/>
          </p:cNvPicPr>
          <p:nvPr/>
        </p:nvPicPr>
        <p:blipFill>
          <a:blip r:embed="rId2"/>
          <a:stretch>
            <a:fillRect/>
          </a:stretch>
        </p:blipFill>
        <p:spPr>
          <a:xfrm>
            <a:off x="3934046" y="1118631"/>
            <a:ext cx="4901718" cy="3445250"/>
          </a:xfrm>
          <a:prstGeom prst="rect">
            <a:avLst/>
          </a:prstGeom>
        </p:spPr>
      </p:pic>
    </p:spTree>
    <p:extLst>
      <p:ext uri="{BB962C8B-B14F-4D97-AF65-F5344CB8AC3E}">
        <p14:creationId xmlns:p14="http://schemas.microsoft.com/office/powerpoint/2010/main" val="3256294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14</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2</a:t>
            </a:r>
            <a:endParaRPr lang="en-GB" dirty="0"/>
          </a:p>
        </p:txBody>
      </p:sp>
      <p:pic>
        <p:nvPicPr>
          <p:cNvPr id="4" name="Picture 3">
            <a:extLst>
              <a:ext uri="{FF2B5EF4-FFF2-40B4-BE49-F238E27FC236}">
                <a16:creationId xmlns:a16="http://schemas.microsoft.com/office/drawing/2014/main" id="{4DCA19F0-7192-4568-A103-737F1730369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400" t="10119" r="7300" b="14927"/>
          <a:stretch/>
        </p:blipFill>
        <p:spPr>
          <a:xfrm>
            <a:off x="444363" y="548640"/>
            <a:ext cx="8202168" cy="5096306"/>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EABBE2F6-2D42-46A9-ACAB-3B6088BACC7C}"/>
              </a:ext>
            </a:extLst>
          </p:cNvPr>
          <p:cNvSpPr txBox="1"/>
          <p:nvPr/>
        </p:nvSpPr>
        <p:spPr>
          <a:xfrm>
            <a:off x="497469" y="332336"/>
            <a:ext cx="2170323" cy="661012"/>
          </a:xfrm>
          <a:prstGeom prst="rect">
            <a:avLst/>
          </a:prstGeom>
          <a:solidFill>
            <a:srgbClr val="92D050"/>
          </a:solidFill>
        </p:spPr>
        <p:txBody>
          <a:bodyPr wrap="square" rtlCol="0">
            <a:spAutoFit/>
          </a:bodyPr>
          <a:lstStyle/>
          <a:p>
            <a:r>
              <a:rPr lang="en-US" b="1" dirty="0"/>
              <a:t>Task 2 – Independent Work</a:t>
            </a:r>
          </a:p>
        </p:txBody>
      </p:sp>
    </p:spTree>
    <p:extLst>
      <p:ext uri="{BB962C8B-B14F-4D97-AF65-F5344CB8AC3E}">
        <p14:creationId xmlns:p14="http://schemas.microsoft.com/office/powerpoint/2010/main" val="1562936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518C61A-BF2F-4BE6-9D4F-4EB4F64C0F7F}"/>
              </a:ext>
            </a:extLst>
          </p:cNvPr>
          <p:cNvSpPr>
            <a:spLocks noGrp="1"/>
          </p:cNvSpPr>
          <p:nvPr>
            <p:ph type="ftr" sz="quarter" idx="11"/>
          </p:nvPr>
        </p:nvSpPr>
        <p:spPr/>
        <p:txBody>
          <a:bodyPr/>
          <a:lstStyle/>
          <a:p>
            <a:r>
              <a:rPr lang="en-GB"/>
              <a:t>Year 2</a:t>
            </a:r>
          </a:p>
        </p:txBody>
      </p:sp>
      <p:sp>
        <p:nvSpPr>
          <p:cNvPr id="3" name="Slide Number Placeholder 2">
            <a:extLst>
              <a:ext uri="{FF2B5EF4-FFF2-40B4-BE49-F238E27FC236}">
                <a16:creationId xmlns:a16="http://schemas.microsoft.com/office/drawing/2014/main" id="{B6116A5A-F0FC-4303-AFFD-071DB9FB6F79}"/>
              </a:ext>
            </a:extLst>
          </p:cNvPr>
          <p:cNvSpPr>
            <a:spLocks noGrp="1"/>
          </p:cNvSpPr>
          <p:nvPr>
            <p:ph type="sldNum" sz="quarter" idx="12"/>
          </p:nvPr>
        </p:nvSpPr>
        <p:spPr/>
        <p:txBody>
          <a:bodyPr/>
          <a:lstStyle/>
          <a:p>
            <a:fld id="{BA0EE811-478C-4958-8104-2A70B5A19611}" type="slidenum">
              <a:rPr lang="en-GB" smtClean="0"/>
              <a:t>15</a:t>
            </a:fld>
            <a:endParaRPr lang="en-GB"/>
          </a:p>
        </p:txBody>
      </p:sp>
      <p:sp>
        <p:nvSpPr>
          <p:cNvPr id="4" name="Subtitle 1">
            <a:extLst>
              <a:ext uri="{FF2B5EF4-FFF2-40B4-BE49-F238E27FC236}">
                <a16:creationId xmlns:a16="http://schemas.microsoft.com/office/drawing/2014/main" id="{E955DDF0-A2C1-4EC6-9701-3C495648E329}"/>
              </a:ext>
            </a:extLst>
          </p:cNvPr>
          <p:cNvSpPr txBox="1">
            <a:spLocks/>
          </p:cNvSpPr>
          <p:nvPr/>
        </p:nvSpPr>
        <p:spPr>
          <a:xfrm>
            <a:off x="3583173" y="657127"/>
            <a:ext cx="2247365" cy="544352"/>
          </a:xfrm>
          <a:prstGeom prst="rect">
            <a:avLst/>
          </a:prstGeom>
          <a:solidFill>
            <a:srgbClr val="92D05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t>Plenary </a:t>
            </a:r>
          </a:p>
        </p:txBody>
      </p:sp>
      <p:sp>
        <p:nvSpPr>
          <p:cNvPr id="5" name="Rectangle 4">
            <a:extLst>
              <a:ext uri="{FF2B5EF4-FFF2-40B4-BE49-F238E27FC236}">
                <a16:creationId xmlns:a16="http://schemas.microsoft.com/office/drawing/2014/main" id="{A4349D26-6D68-41AC-BD01-6F338D92D30B}"/>
              </a:ext>
            </a:extLst>
          </p:cNvPr>
          <p:cNvSpPr/>
          <p:nvPr/>
        </p:nvSpPr>
        <p:spPr>
          <a:xfrm>
            <a:off x="903248" y="1201479"/>
            <a:ext cx="7337503" cy="923330"/>
          </a:xfrm>
          <a:prstGeom prst="rect">
            <a:avLst/>
          </a:prstGeom>
          <a:solidFill>
            <a:srgbClr val="FFFF00"/>
          </a:solidFill>
        </p:spPr>
        <p:txBody>
          <a:bodyPr wrap="square">
            <a:spAutoFit/>
          </a:bodyPr>
          <a:lstStyle/>
          <a:p>
            <a:pPr>
              <a:spcAft>
                <a:spcPts val="0"/>
              </a:spcAft>
            </a:pPr>
            <a:r>
              <a:rPr lang="en-GB" dirty="0">
                <a:latin typeface="Cambria" panose="02040503050406030204" pitchFamily="18" charset="0"/>
                <a:ea typeface="Times New Roman" panose="02020603050405020304" pitchFamily="18" charset="0"/>
                <a:cs typeface="Arial" panose="020B0604020202020204" pitchFamily="34" charset="0"/>
              </a:rPr>
              <a:t>Play in pairs</a:t>
            </a:r>
          </a:p>
          <a:p>
            <a:r>
              <a:rPr lang="en-US" u="sng" dirty="0">
                <a:hlinkClick r:id="rId2"/>
              </a:rPr>
              <a:t>https://wordwall.net/resource/5467183/2-digit-addition</a:t>
            </a:r>
            <a:endParaRPr lang="en-GB" dirty="0"/>
          </a:p>
          <a:p>
            <a:pPr>
              <a:spcAft>
                <a:spcPts val="0"/>
              </a:spcAft>
            </a:pPr>
            <a:endParaRPr lang="en-GB" dirty="0">
              <a:latin typeface="Cambria" panose="02040503050406030204" pitchFamily="18" charset="0"/>
              <a:ea typeface="Times New Roman" panose="02020603050405020304" pitchFamily="18" charset="0"/>
              <a:cs typeface="Arial" panose="020B0604020202020204" pitchFamily="34" charset="0"/>
            </a:endParaRPr>
          </a:p>
        </p:txBody>
      </p:sp>
      <p:pic>
        <p:nvPicPr>
          <p:cNvPr id="6" name="Picture 5">
            <a:extLst>
              <a:ext uri="{FF2B5EF4-FFF2-40B4-BE49-F238E27FC236}">
                <a16:creationId xmlns:a16="http://schemas.microsoft.com/office/drawing/2014/main" id="{5A2C54B2-2C57-4CDB-8486-1E2B0340830D}"/>
              </a:ext>
            </a:extLst>
          </p:cNvPr>
          <p:cNvPicPr>
            <a:picLocks noChangeAspect="1"/>
          </p:cNvPicPr>
          <p:nvPr/>
        </p:nvPicPr>
        <p:blipFill>
          <a:blip r:embed="rId3"/>
          <a:stretch>
            <a:fillRect/>
          </a:stretch>
        </p:blipFill>
        <p:spPr>
          <a:xfrm>
            <a:off x="738962" y="2124809"/>
            <a:ext cx="7666074" cy="4508474"/>
          </a:xfrm>
          <a:prstGeom prst="rect">
            <a:avLst/>
          </a:prstGeom>
        </p:spPr>
      </p:pic>
    </p:spTree>
    <p:extLst>
      <p:ext uri="{BB962C8B-B14F-4D97-AF65-F5344CB8AC3E}">
        <p14:creationId xmlns:p14="http://schemas.microsoft.com/office/powerpoint/2010/main" val="3546161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02B1373-D3C9-4B47-B44B-8A1E471BB3F4}"/>
              </a:ext>
            </a:extLst>
          </p:cNvPr>
          <p:cNvSpPr>
            <a:spLocks noGrp="1"/>
          </p:cNvSpPr>
          <p:nvPr>
            <p:ph type="sldNum" sz="quarter" idx="12"/>
          </p:nvPr>
        </p:nvSpPr>
        <p:spPr/>
        <p:txBody>
          <a:bodyPr/>
          <a:lstStyle/>
          <a:p>
            <a:fld id="{BA0EE811-478C-4958-8104-2A70B5A19611}" type="slidenum">
              <a:rPr lang="en-GB" smtClean="0"/>
              <a:pPr/>
              <a:t>16</a:t>
            </a:fld>
            <a:endParaRPr lang="en-GB" dirty="0"/>
          </a:p>
        </p:txBody>
      </p:sp>
      <p:sp>
        <p:nvSpPr>
          <p:cNvPr id="4" name="Footer Placeholder 3">
            <a:extLst>
              <a:ext uri="{FF2B5EF4-FFF2-40B4-BE49-F238E27FC236}">
                <a16:creationId xmlns:a16="http://schemas.microsoft.com/office/drawing/2014/main" id="{3D9D885A-1375-41C5-97D8-852FAE3A1275}"/>
              </a:ext>
            </a:extLst>
          </p:cNvPr>
          <p:cNvSpPr>
            <a:spLocks noGrp="1"/>
          </p:cNvSpPr>
          <p:nvPr>
            <p:ph type="ftr" sz="quarter" idx="11"/>
          </p:nvPr>
        </p:nvSpPr>
        <p:spPr/>
        <p:txBody>
          <a:bodyPr/>
          <a:lstStyle/>
          <a:p>
            <a:pPr algn="r"/>
            <a:r>
              <a:rPr lang="en-GB"/>
              <a:t>Year 2</a:t>
            </a:r>
            <a:endParaRPr lang="en-GB" dirty="0"/>
          </a:p>
        </p:txBody>
      </p:sp>
      <p:sp>
        <p:nvSpPr>
          <p:cNvPr id="5" name="Subtitle 1">
            <a:extLst>
              <a:ext uri="{FF2B5EF4-FFF2-40B4-BE49-F238E27FC236}">
                <a16:creationId xmlns:a16="http://schemas.microsoft.com/office/drawing/2014/main" id="{1C4708EE-C3AF-4330-A7A7-AD2B349964B8}"/>
              </a:ext>
            </a:extLst>
          </p:cNvPr>
          <p:cNvSpPr txBox="1">
            <a:spLocks/>
          </p:cNvSpPr>
          <p:nvPr/>
        </p:nvSpPr>
        <p:spPr>
          <a:xfrm>
            <a:off x="848795" y="444475"/>
            <a:ext cx="2287810" cy="533720"/>
          </a:xfrm>
          <a:prstGeom prst="rect">
            <a:avLst/>
          </a:prstGeom>
          <a:solidFill>
            <a:srgbClr val="92D050"/>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342900" indent="0" algn="ctr" defTabSz="914400" rtl="0" eaLnBrk="1" latinLnBrk="0" hangingPunct="1">
              <a:lnSpc>
                <a:spcPct val="90000"/>
              </a:lnSpc>
              <a:spcBef>
                <a:spcPts val="500"/>
              </a:spcBef>
              <a:buFont typeface="Arial" panose="020B0604020202020204" pitchFamily="34" charset="0"/>
              <a:buNone/>
              <a:defRPr sz="1500" kern="1200">
                <a:solidFill>
                  <a:schemeClr val="tx1"/>
                </a:solidFill>
                <a:latin typeface="+mn-lt"/>
                <a:ea typeface="+mn-ea"/>
                <a:cs typeface="+mn-cs"/>
              </a:defRPr>
            </a:lvl2pPr>
            <a:lvl3pPr marL="685800" indent="0" algn="ctr" defTabSz="914400" rtl="0" eaLnBrk="1" latinLnBrk="0" hangingPunct="1">
              <a:lnSpc>
                <a:spcPct val="90000"/>
              </a:lnSpc>
              <a:spcBef>
                <a:spcPts val="500"/>
              </a:spcBef>
              <a:buFont typeface="Arial" panose="020B0604020202020204" pitchFamily="34" charset="0"/>
              <a:buNone/>
              <a:defRPr sz="1350" kern="1200">
                <a:solidFill>
                  <a:schemeClr val="tx1"/>
                </a:solidFill>
                <a:latin typeface="+mn-lt"/>
                <a:ea typeface="+mn-ea"/>
                <a:cs typeface="+mn-cs"/>
              </a:defRPr>
            </a:lvl3pPr>
            <a:lvl4pPr marL="10287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3716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17145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1"/>
              <a:t>Homework</a:t>
            </a:r>
            <a:endParaRPr lang="en-US" b="1" dirty="0"/>
          </a:p>
        </p:txBody>
      </p:sp>
      <p:sp>
        <p:nvSpPr>
          <p:cNvPr id="6" name="Rectangle 5">
            <a:extLst>
              <a:ext uri="{FF2B5EF4-FFF2-40B4-BE49-F238E27FC236}">
                <a16:creationId xmlns:a16="http://schemas.microsoft.com/office/drawing/2014/main" id="{9CF4FB9E-FD5A-44C2-9965-C31E4CA495B3}"/>
              </a:ext>
            </a:extLst>
          </p:cNvPr>
          <p:cNvSpPr/>
          <p:nvPr/>
        </p:nvSpPr>
        <p:spPr>
          <a:xfrm>
            <a:off x="759626" y="1144141"/>
            <a:ext cx="7629461" cy="923330"/>
          </a:xfrm>
          <a:prstGeom prst="rect">
            <a:avLst/>
          </a:prstGeom>
          <a:solidFill>
            <a:srgbClr val="FFFF00"/>
          </a:solidFill>
        </p:spPr>
        <p:txBody>
          <a:bodyPr wrap="square">
            <a:spAutoFit/>
          </a:bodyPr>
          <a:lstStyle/>
          <a:p>
            <a:pPr>
              <a:spcAft>
                <a:spcPts val="0"/>
              </a:spcAft>
            </a:pPr>
            <a:r>
              <a:rPr lang="en-GB" dirty="0">
                <a:latin typeface="Cambria" panose="02040503050406030204" pitchFamily="18" charset="0"/>
                <a:ea typeface="Times New Roman" panose="02020603050405020304" pitchFamily="18" charset="0"/>
                <a:cs typeface="Arial" panose="020B0604020202020204" pitchFamily="34" charset="0"/>
              </a:rPr>
              <a:t>Play </a:t>
            </a:r>
            <a:r>
              <a:rPr lang="en-GB" dirty="0">
                <a:latin typeface="Cambria" panose="02040503050406030204" pitchFamily="18" charset="0"/>
                <a:ea typeface="Times New Roman" panose="02020603050405020304" pitchFamily="18" charset="0"/>
                <a:cs typeface="Arial" panose="020B0604020202020204" pitchFamily="34" charset="0"/>
                <a:hlinkClick r:id="rId2"/>
              </a:rPr>
              <a:t>https://wordwall.net/resource/27253967/two-digit-addition-without-regrouping</a:t>
            </a:r>
            <a:endParaRPr lang="en-GB" dirty="0">
              <a:latin typeface="Cambria" panose="02040503050406030204" pitchFamily="18" charset="0"/>
              <a:ea typeface="Times New Roman" panose="02020603050405020304" pitchFamily="18" charset="0"/>
              <a:cs typeface="Arial" panose="020B0604020202020204" pitchFamily="34" charset="0"/>
            </a:endParaRPr>
          </a:p>
          <a:p>
            <a:pPr>
              <a:spcAft>
                <a:spcPts val="0"/>
              </a:spcAft>
            </a:pPr>
            <a:endParaRPr lang="en-GB" dirty="0">
              <a:latin typeface="Cambria" panose="02040503050406030204" pitchFamily="18" charset="0"/>
              <a:ea typeface="Times New Roman" panose="02020603050405020304" pitchFamily="18" charset="0"/>
              <a:cs typeface="Arial" panose="020B0604020202020204" pitchFamily="34" charset="0"/>
            </a:endParaRPr>
          </a:p>
        </p:txBody>
      </p:sp>
      <p:pic>
        <p:nvPicPr>
          <p:cNvPr id="7" name="Picture 6">
            <a:extLst>
              <a:ext uri="{FF2B5EF4-FFF2-40B4-BE49-F238E27FC236}">
                <a16:creationId xmlns:a16="http://schemas.microsoft.com/office/drawing/2014/main" id="{78F2CD17-48B9-4C03-8B55-57D0DE37804E}"/>
              </a:ext>
            </a:extLst>
          </p:cNvPr>
          <p:cNvPicPr>
            <a:picLocks noChangeAspect="1"/>
          </p:cNvPicPr>
          <p:nvPr/>
        </p:nvPicPr>
        <p:blipFill>
          <a:blip r:embed="rId3"/>
          <a:stretch>
            <a:fillRect/>
          </a:stretch>
        </p:blipFill>
        <p:spPr>
          <a:xfrm>
            <a:off x="1228060" y="2233417"/>
            <a:ext cx="6687879" cy="3518129"/>
          </a:xfrm>
          <a:prstGeom prst="rect">
            <a:avLst/>
          </a:prstGeom>
        </p:spPr>
      </p:pic>
    </p:spTree>
    <p:extLst>
      <p:ext uri="{BB962C8B-B14F-4D97-AF65-F5344CB8AC3E}">
        <p14:creationId xmlns:p14="http://schemas.microsoft.com/office/powerpoint/2010/main" val="3527308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a:t>Year 2</a:t>
            </a:r>
            <a:endParaRPr lang="en-GB" dirty="0"/>
          </a:p>
        </p:txBody>
      </p:sp>
      <p:sp>
        <p:nvSpPr>
          <p:cNvPr id="13" name="TextBox 12">
            <a:extLst>
              <a:ext uri="{FF2B5EF4-FFF2-40B4-BE49-F238E27FC236}">
                <a16:creationId xmlns:a16="http://schemas.microsoft.com/office/drawing/2014/main" id="{B69677ED-5C54-4353-B94F-C526DD00205C}"/>
              </a:ext>
            </a:extLst>
          </p:cNvPr>
          <p:cNvSpPr txBox="1"/>
          <p:nvPr/>
        </p:nvSpPr>
        <p:spPr>
          <a:xfrm>
            <a:off x="480193" y="3527780"/>
            <a:ext cx="8130503" cy="833562"/>
          </a:xfrm>
          <a:prstGeom prst="rect">
            <a:avLst/>
          </a:prstGeom>
          <a:noFill/>
        </p:spPr>
        <p:txBody>
          <a:bodyPr wrap="square" rtlCol="0">
            <a:spAutoFit/>
          </a:bodyPr>
          <a:lstStyle/>
          <a:p>
            <a:pPr algn="ctr">
              <a:spcAft>
                <a:spcPts val="450"/>
              </a:spcAft>
              <a:buClr>
                <a:schemeClr val="accent2"/>
              </a:buClr>
            </a:pPr>
            <a:r>
              <a:rPr lang="en-GB" sz="2400" b="1" dirty="0">
                <a:solidFill>
                  <a:srgbClr val="253746"/>
                </a:solidFill>
              </a:rPr>
              <a:t>Starter</a:t>
            </a:r>
          </a:p>
          <a:p>
            <a:pPr algn="ctr">
              <a:spcAft>
                <a:spcPts val="1000"/>
              </a:spcAft>
              <a:buClr>
                <a:srgbClr val="EA7600"/>
              </a:buClr>
              <a:buSzPct val="120000"/>
            </a:pPr>
            <a:r>
              <a:rPr lang="en-GB" sz="2000" b="1" dirty="0">
                <a:solidFill>
                  <a:srgbClr val="5B9BD5">
                    <a:lumMod val="75000"/>
                  </a:srgbClr>
                </a:solidFill>
              </a:rPr>
              <a:t>Count on and back in 10s </a:t>
            </a:r>
            <a:endParaRPr lang="en-GB" sz="2000" b="1" dirty="0">
              <a:solidFill>
                <a:schemeClr val="accent5">
                  <a:lumMod val="75000"/>
                </a:schemeClr>
              </a:solidFill>
            </a:endParaRPr>
          </a:p>
        </p:txBody>
      </p:sp>
      <p:pic>
        <p:nvPicPr>
          <p:cNvPr id="3074" name="Picture 2" descr="N:\Documents\Website\Wagtail Website\User Manuel for HT\Alarm-clock---wake-up-your-maths-brain-FINAL.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85420" y="1084332"/>
            <a:ext cx="1984330" cy="187883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D8DC70B-2EA2-4799-B634-5A531B1E5658}"/>
              </a:ext>
            </a:extLst>
          </p:cNvPr>
          <p:cNvSpPr txBox="1"/>
          <p:nvPr/>
        </p:nvSpPr>
        <p:spPr>
          <a:xfrm>
            <a:off x="116681" y="16610"/>
            <a:ext cx="8910088" cy="892552"/>
          </a:xfrm>
          <a:prstGeom prst="rect">
            <a:avLst/>
          </a:prstGeom>
          <a:noFill/>
        </p:spPr>
        <p:txBody>
          <a:bodyPr wrap="square" rtlCol="0">
            <a:spAutoFit/>
          </a:bodyPr>
          <a:lstStyle/>
          <a:p>
            <a:pPr algn="ctr"/>
            <a:r>
              <a:rPr lang="en-GB" sz="2800" b="1" dirty="0">
                <a:solidFill>
                  <a:srgbClr val="253746"/>
                </a:solidFill>
              </a:rPr>
              <a:t>More Addition and Subtraction</a:t>
            </a:r>
          </a:p>
          <a:p>
            <a:pPr algn="ctr"/>
            <a:r>
              <a:rPr lang="en-GB" sz="2400" b="1" dirty="0">
                <a:solidFill>
                  <a:srgbClr val="253746"/>
                </a:solidFill>
              </a:rPr>
              <a:t>Add/subtract multiples of 10 to/from 2-digit numbers</a:t>
            </a:r>
          </a:p>
        </p:txBody>
      </p:sp>
    </p:spTree>
    <p:extLst>
      <p:ext uri="{BB962C8B-B14F-4D97-AF65-F5344CB8AC3E}">
        <p14:creationId xmlns:p14="http://schemas.microsoft.com/office/powerpoint/2010/main" val="1450291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0EE811-478C-4958-8104-2A70B5A19611}" type="slidenum">
              <a:rPr kumimoji="0" lang="en-GB" sz="1300" b="0" i="0" u="none" strike="noStrike" kern="1200" cap="none" spc="0" normalizeH="0" baseline="0" noProof="0" smtClean="0">
                <a:ln>
                  <a:noFill/>
                </a:ln>
                <a:solidFill>
                  <a:srgbClr val="EA7600"/>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a:t>
            </a:fld>
            <a:endParaRPr kumimoji="0" lang="en-GB" sz="1300" b="0" i="0" u="none" strike="noStrike" kern="1200" cap="none" spc="0" normalizeH="0" baseline="0" noProof="0" dirty="0">
              <a:ln>
                <a:noFill/>
              </a:ln>
              <a:solidFill>
                <a:srgbClr val="EA7600"/>
              </a:solidFill>
              <a:effectLst/>
              <a:uLnTx/>
              <a:uFillTx/>
              <a:latin typeface="Calibri" panose="020F0502020204030204"/>
              <a:ea typeface="+mn-ea"/>
              <a:cs typeface="+mn-cs"/>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EA7600"/>
                </a:solidFill>
                <a:effectLst/>
                <a:uLnTx/>
                <a:uFillTx/>
                <a:latin typeface="Calibri" panose="020F0502020204030204"/>
                <a:ea typeface="+mn-ea"/>
                <a:cs typeface="+mn-cs"/>
              </a:rPr>
              <a:t>Year 2</a:t>
            </a:r>
            <a:endParaRPr kumimoji="0" lang="en-GB" sz="1300" b="0" i="0" u="none" strike="noStrike" kern="1200" cap="none" spc="0" normalizeH="0" baseline="0" noProof="0" dirty="0">
              <a:ln>
                <a:noFill/>
              </a:ln>
              <a:solidFill>
                <a:srgbClr val="EA7600"/>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B69677ED-5C54-4353-B94F-C526DD00205C}"/>
              </a:ext>
            </a:extLst>
          </p:cNvPr>
          <p:cNvSpPr txBox="1"/>
          <p:nvPr/>
        </p:nvSpPr>
        <p:spPr>
          <a:xfrm>
            <a:off x="480193" y="3527780"/>
            <a:ext cx="8130503" cy="83356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450"/>
              </a:spcAft>
              <a:buClr>
                <a:srgbClr val="ED7D31"/>
              </a:buClr>
              <a:buSzTx/>
              <a:buFontTx/>
              <a:buNone/>
              <a:tabLst/>
              <a:defRPr/>
            </a:pPr>
            <a:r>
              <a:rPr kumimoji="0" lang="en-GB" sz="2400" b="1" i="0" u="none" strike="noStrike" kern="1200" cap="none" spc="0" normalizeH="0" baseline="0" noProof="0" dirty="0">
                <a:ln>
                  <a:noFill/>
                </a:ln>
                <a:solidFill>
                  <a:srgbClr val="253746"/>
                </a:solidFill>
                <a:effectLst/>
                <a:uLnTx/>
                <a:uFillTx/>
                <a:latin typeface="Calibri" panose="020F0502020204030204"/>
                <a:ea typeface="+mn-ea"/>
                <a:cs typeface="+mn-cs"/>
              </a:rPr>
              <a:t>Starter</a:t>
            </a:r>
          </a:p>
          <a:p>
            <a:pPr lvl="0" algn="ctr">
              <a:spcAft>
                <a:spcPts val="1000"/>
              </a:spcAft>
              <a:buClr>
                <a:srgbClr val="EA7600"/>
              </a:buClr>
              <a:buSzPct val="120000"/>
            </a:pPr>
            <a:r>
              <a:rPr lang="en-GB" sz="2000" b="1" dirty="0">
                <a:solidFill>
                  <a:srgbClr val="5B9BD5">
                    <a:lumMod val="75000"/>
                  </a:srgbClr>
                </a:solidFill>
              </a:rPr>
              <a:t>Count on and back in 10s </a:t>
            </a:r>
            <a:endParaRPr kumimoji="0" lang="en-GB" sz="20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p:txBody>
      </p:sp>
      <p:pic>
        <p:nvPicPr>
          <p:cNvPr id="3074" name="Picture 2" descr="N:\Documents\Website\Wagtail Website\User Manuel for HT\Alarm-clock---wake-up-your-maths-brain-FINAL.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85420" y="1084332"/>
            <a:ext cx="1984330" cy="187883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D8DC70B-2EA2-4799-B634-5A531B1E5658}"/>
              </a:ext>
            </a:extLst>
          </p:cNvPr>
          <p:cNvSpPr txBox="1"/>
          <p:nvPr/>
        </p:nvSpPr>
        <p:spPr>
          <a:xfrm>
            <a:off x="116681" y="16610"/>
            <a:ext cx="8910088" cy="89255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53746"/>
                </a:solidFill>
                <a:effectLst/>
                <a:uLnTx/>
                <a:uFillTx/>
                <a:latin typeface="Calibri" panose="020F0502020204030204"/>
                <a:ea typeface="+mn-ea"/>
                <a:cs typeface="+mn-cs"/>
              </a:rPr>
              <a:t>More Addition and Subtraction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53746"/>
                </a:solidFill>
                <a:effectLst/>
                <a:uLnTx/>
                <a:uFillTx/>
                <a:latin typeface="Calibri" panose="020F0502020204030204"/>
                <a:ea typeface="+mn-ea"/>
                <a:cs typeface="+mn-cs"/>
              </a:rPr>
              <a:t>Add/subtract multiples of 10 to/from 2-digit numbers</a:t>
            </a:r>
          </a:p>
        </p:txBody>
      </p:sp>
    </p:spTree>
    <p:extLst>
      <p:ext uri="{BB962C8B-B14F-4D97-AF65-F5344CB8AC3E}">
        <p14:creationId xmlns:p14="http://schemas.microsoft.com/office/powerpoint/2010/main" val="2419359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4</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dirty="0"/>
              <a:t>Year 2</a:t>
            </a:r>
          </a:p>
        </p:txBody>
      </p:sp>
      <p:sp>
        <p:nvSpPr>
          <p:cNvPr id="13" name="TextBox 12">
            <a:extLst>
              <a:ext uri="{FF2B5EF4-FFF2-40B4-BE49-F238E27FC236}">
                <a16:creationId xmlns:a16="http://schemas.microsoft.com/office/drawing/2014/main" id="{B69677ED-5C54-4353-B94F-C526DD00205C}"/>
              </a:ext>
            </a:extLst>
          </p:cNvPr>
          <p:cNvSpPr txBox="1"/>
          <p:nvPr/>
        </p:nvSpPr>
        <p:spPr>
          <a:xfrm>
            <a:off x="480194" y="1743331"/>
            <a:ext cx="8130503" cy="1449115"/>
          </a:xfrm>
          <a:prstGeom prst="rect">
            <a:avLst/>
          </a:prstGeom>
          <a:noFill/>
        </p:spPr>
        <p:txBody>
          <a:bodyPr wrap="square" rtlCol="0">
            <a:spAutoFit/>
          </a:bodyPr>
          <a:lstStyle/>
          <a:p>
            <a:pPr algn="ctr">
              <a:spcAft>
                <a:spcPts val="450"/>
              </a:spcAft>
              <a:buClr>
                <a:schemeClr val="accent2"/>
              </a:buClr>
            </a:pPr>
            <a:r>
              <a:rPr lang="en-US" sz="2400" b="1" dirty="0">
                <a:solidFill>
                  <a:srgbClr val="253746"/>
                </a:solidFill>
              </a:rPr>
              <a:t>Objectives</a:t>
            </a:r>
            <a:endParaRPr lang="en-GB" sz="2400" b="1" dirty="0">
              <a:solidFill>
                <a:srgbClr val="253746"/>
              </a:solidFill>
            </a:endParaRPr>
          </a:p>
          <a:p>
            <a:pPr>
              <a:buClr>
                <a:srgbClr val="EA7600"/>
              </a:buClr>
              <a:buSzPct val="120000"/>
            </a:pPr>
            <a:r>
              <a:rPr lang="en-GB" sz="2000" b="1" dirty="0">
                <a:solidFill>
                  <a:srgbClr val="253746"/>
                </a:solidFill>
              </a:rPr>
              <a:t>Day 2</a:t>
            </a:r>
          </a:p>
          <a:p>
            <a:pPr>
              <a:spcAft>
                <a:spcPts val="1000"/>
              </a:spcAft>
              <a:buClr>
                <a:srgbClr val="EA7600"/>
              </a:buClr>
              <a:buSzPct val="120000"/>
            </a:pPr>
            <a:r>
              <a:rPr lang="en-GB" sz="2000" b="1" dirty="0">
                <a:solidFill>
                  <a:schemeClr val="accent5">
                    <a:lumMod val="75000"/>
                  </a:schemeClr>
                </a:solidFill>
              </a:rPr>
              <a:t>Add and subtract 20, 30, 40, 50 to/from 2-digit numbers using the beaded line.</a:t>
            </a:r>
          </a:p>
        </p:txBody>
      </p:sp>
      <p:sp>
        <p:nvSpPr>
          <p:cNvPr id="15" name="TextBox 14">
            <a:extLst>
              <a:ext uri="{FF2B5EF4-FFF2-40B4-BE49-F238E27FC236}">
                <a16:creationId xmlns:a16="http://schemas.microsoft.com/office/drawing/2014/main" id="{A64F3FED-3247-4F55-BF8A-D1D9E087C650}"/>
              </a:ext>
            </a:extLst>
          </p:cNvPr>
          <p:cNvSpPr txBox="1"/>
          <p:nvPr/>
        </p:nvSpPr>
        <p:spPr>
          <a:xfrm>
            <a:off x="116681" y="16610"/>
            <a:ext cx="8910088" cy="892552"/>
          </a:xfrm>
          <a:prstGeom prst="rect">
            <a:avLst/>
          </a:prstGeom>
          <a:noFill/>
        </p:spPr>
        <p:txBody>
          <a:bodyPr wrap="square" rtlCol="0">
            <a:spAutoFit/>
          </a:bodyPr>
          <a:lstStyle/>
          <a:p>
            <a:pPr algn="ctr"/>
            <a:r>
              <a:rPr lang="en-GB" sz="2800" b="1" dirty="0">
                <a:solidFill>
                  <a:srgbClr val="253746"/>
                </a:solidFill>
              </a:rPr>
              <a:t>More Addition and Subtraction</a:t>
            </a:r>
          </a:p>
          <a:p>
            <a:pPr algn="ctr"/>
            <a:r>
              <a:rPr lang="en-GB" sz="2400" b="1" dirty="0">
                <a:solidFill>
                  <a:srgbClr val="253746"/>
                </a:solidFill>
              </a:rPr>
              <a:t>Add/subtract multiples of 10 to/from 2-digit numbers</a:t>
            </a:r>
          </a:p>
        </p:txBody>
      </p:sp>
    </p:spTree>
    <p:extLst>
      <p:ext uri="{BB962C8B-B14F-4D97-AF65-F5344CB8AC3E}">
        <p14:creationId xmlns:p14="http://schemas.microsoft.com/office/powerpoint/2010/main" val="3882711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5</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a:t>Year 2</a:t>
            </a:r>
            <a:endParaRPr lang="en-GB" dirty="0"/>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707886"/>
          </a:xfrm>
          <a:prstGeom prst="rect">
            <a:avLst/>
          </a:prstGeom>
          <a:noFill/>
        </p:spPr>
        <p:txBody>
          <a:bodyPr wrap="square" rtlCol="0">
            <a:spAutoFit/>
          </a:bodyPr>
          <a:lstStyle/>
          <a:p>
            <a:pPr lvl="0">
              <a:buClr>
                <a:srgbClr val="EA7600"/>
              </a:buClr>
              <a:buSzPct val="120000"/>
            </a:pPr>
            <a:r>
              <a:rPr lang="en-GB" sz="2000" b="1" dirty="0">
                <a:solidFill>
                  <a:srgbClr val="253746"/>
                </a:solidFill>
              </a:rPr>
              <a:t>Day 2: </a:t>
            </a:r>
            <a:r>
              <a:rPr lang="en-GB" sz="2000" b="1" dirty="0">
                <a:solidFill>
                  <a:srgbClr val="5B9BD5">
                    <a:lumMod val="75000"/>
                  </a:srgbClr>
                </a:solidFill>
              </a:rPr>
              <a:t>Add and subtract 20, 30, 40, 50 to/from 2-digit numbers using the beaded line.</a:t>
            </a:r>
          </a:p>
        </p:txBody>
      </p:sp>
      <p:sp>
        <p:nvSpPr>
          <p:cNvPr id="5" name="Speech Bubble: Rectangle with Corners Rounded 14">
            <a:extLst>
              <a:ext uri="{FF2B5EF4-FFF2-40B4-BE49-F238E27FC236}">
                <a16:creationId xmlns:a16="http://schemas.microsoft.com/office/drawing/2014/main" id="{36282AC6-F3B8-4332-9B75-7BA4277C2819}"/>
              </a:ext>
            </a:extLst>
          </p:cNvPr>
          <p:cNvSpPr/>
          <p:nvPr/>
        </p:nvSpPr>
        <p:spPr>
          <a:xfrm>
            <a:off x="301324" y="721418"/>
            <a:ext cx="3442977" cy="1578429"/>
          </a:xfrm>
          <a:prstGeom prst="cloudCallout">
            <a:avLst>
              <a:gd name="adj1" fmla="val -54559"/>
              <a:gd name="adj2" fmla="val 46605"/>
            </a:avLst>
          </a:prstGeom>
          <a:solidFill>
            <a:schemeClr val="accent5">
              <a:lumMod val="20000"/>
              <a:lumOff val="80000"/>
            </a:schemeClr>
          </a:solidFill>
          <a:ln w="28575">
            <a:solidFill>
              <a:srgbClr val="004A76"/>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b="1" dirty="0">
                <a:solidFill>
                  <a:srgbClr val="253746"/>
                </a:solidFill>
                <a:latin typeface="Myriad Pro Light" panose="020B0603030403020204" pitchFamily="34" charset="0"/>
              </a:rPr>
              <a:t>Show me 45 on your bead strings. </a:t>
            </a:r>
          </a:p>
        </p:txBody>
      </p:sp>
      <p:sp>
        <p:nvSpPr>
          <p:cNvPr id="6" name="Speech Bubble: Rectangle with Corners Rounded 14">
            <a:extLst>
              <a:ext uri="{FF2B5EF4-FFF2-40B4-BE49-F238E27FC236}">
                <a16:creationId xmlns:a16="http://schemas.microsoft.com/office/drawing/2014/main" id="{B3099D95-BD44-4B7A-A85F-D733A1980DF7}"/>
              </a:ext>
            </a:extLst>
          </p:cNvPr>
          <p:cNvSpPr/>
          <p:nvPr/>
        </p:nvSpPr>
        <p:spPr>
          <a:xfrm>
            <a:off x="2578090" y="1356384"/>
            <a:ext cx="2727836" cy="1578429"/>
          </a:xfrm>
          <a:prstGeom prst="cloudCallout">
            <a:avLst>
              <a:gd name="adj1" fmla="val -52865"/>
              <a:gd name="adj2" fmla="val 71570"/>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b="1" dirty="0">
                <a:solidFill>
                  <a:srgbClr val="253746"/>
                </a:solidFill>
                <a:latin typeface="Myriad Pro Light" panose="020B0603030403020204" pitchFamily="34" charset="0"/>
              </a:rPr>
              <a:t>Now show me the number 10 more.</a:t>
            </a:r>
          </a:p>
        </p:txBody>
      </p:sp>
      <p:sp>
        <p:nvSpPr>
          <p:cNvPr id="7" name="Speech Bubble: Rectangle with Corners Rounded 14">
            <a:extLst>
              <a:ext uri="{FF2B5EF4-FFF2-40B4-BE49-F238E27FC236}">
                <a16:creationId xmlns:a16="http://schemas.microsoft.com/office/drawing/2014/main" id="{8B65C53E-814C-49C0-BE74-0EA22077A02D}"/>
              </a:ext>
            </a:extLst>
          </p:cNvPr>
          <p:cNvSpPr/>
          <p:nvPr/>
        </p:nvSpPr>
        <p:spPr>
          <a:xfrm>
            <a:off x="4583448" y="637894"/>
            <a:ext cx="2727836" cy="1578429"/>
          </a:xfrm>
          <a:prstGeom prst="cloudCallout">
            <a:avLst>
              <a:gd name="adj1" fmla="val -52865"/>
              <a:gd name="adj2" fmla="val 71570"/>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b="1" dirty="0">
                <a:solidFill>
                  <a:srgbClr val="253746"/>
                </a:solidFill>
                <a:latin typeface="Myriad Pro Light" panose="020B0603030403020204" pitchFamily="34" charset="0"/>
              </a:rPr>
              <a:t>Now show me the number 10 more.</a:t>
            </a:r>
          </a:p>
        </p:txBody>
      </p:sp>
      <p:sp>
        <p:nvSpPr>
          <p:cNvPr id="8" name="Speech Bubble: Rectangle with Corners Rounded 14">
            <a:extLst>
              <a:ext uri="{FF2B5EF4-FFF2-40B4-BE49-F238E27FC236}">
                <a16:creationId xmlns:a16="http://schemas.microsoft.com/office/drawing/2014/main" id="{A1F8EE22-2DC5-4C49-A3C2-F4D7EF951D2F}"/>
              </a:ext>
            </a:extLst>
          </p:cNvPr>
          <p:cNvSpPr/>
          <p:nvPr/>
        </p:nvSpPr>
        <p:spPr>
          <a:xfrm>
            <a:off x="6063129" y="1510632"/>
            <a:ext cx="2727836" cy="1578429"/>
          </a:xfrm>
          <a:prstGeom prst="cloudCallout">
            <a:avLst>
              <a:gd name="adj1" fmla="val -52865"/>
              <a:gd name="adj2" fmla="val 71570"/>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b="1" dirty="0">
                <a:solidFill>
                  <a:srgbClr val="253746"/>
                </a:solidFill>
                <a:latin typeface="Myriad Pro Light" panose="020B0603030403020204" pitchFamily="34" charset="0"/>
              </a:rPr>
              <a:t>Now show me the number 10 more.</a:t>
            </a:r>
          </a:p>
        </p:txBody>
      </p:sp>
      <p:grpSp>
        <p:nvGrpSpPr>
          <p:cNvPr id="9" name="Group 8">
            <a:extLst>
              <a:ext uri="{FF2B5EF4-FFF2-40B4-BE49-F238E27FC236}">
                <a16:creationId xmlns:a16="http://schemas.microsoft.com/office/drawing/2014/main" id="{902B3297-4811-48FD-8284-A0FDF2A8189E}"/>
              </a:ext>
            </a:extLst>
          </p:cNvPr>
          <p:cNvGrpSpPr/>
          <p:nvPr/>
        </p:nvGrpSpPr>
        <p:grpSpPr>
          <a:xfrm>
            <a:off x="621973" y="2945579"/>
            <a:ext cx="2801678" cy="1569186"/>
            <a:chOff x="4298496" y="4063018"/>
            <a:chExt cx="2801678" cy="1569186"/>
          </a:xfrm>
        </p:grpSpPr>
        <p:sp>
          <p:nvSpPr>
            <p:cNvPr id="11" name="Speech Bubble: Rectangle with Corners Rounded 14">
              <a:extLst>
                <a:ext uri="{FF2B5EF4-FFF2-40B4-BE49-F238E27FC236}">
                  <a16:creationId xmlns:a16="http://schemas.microsoft.com/office/drawing/2014/main" id="{70677906-5A21-4179-803E-2C620C1C36D2}"/>
                </a:ext>
              </a:extLst>
            </p:cNvPr>
            <p:cNvSpPr/>
            <p:nvPr/>
          </p:nvSpPr>
          <p:spPr>
            <a:xfrm>
              <a:off x="4298496" y="4063018"/>
              <a:ext cx="2801678" cy="1569186"/>
            </a:xfrm>
            <a:prstGeom prst="cloudCallout">
              <a:avLst>
                <a:gd name="adj1" fmla="val -59741"/>
                <a:gd name="adj2" fmla="val 66793"/>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b="1" dirty="0">
                  <a:solidFill>
                    <a:srgbClr val="253746"/>
                  </a:solidFill>
                  <a:latin typeface="Myriad Pro Light" panose="020B0603030403020204" pitchFamily="34" charset="0"/>
                </a:rPr>
                <a:t>How much have we added on altogether? </a:t>
              </a:r>
            </a:p>
          </p:txBody>
        </p:sp>
        <p:pic>
          <p:nvPicPr>
            <p:cNvPr id="13" name="Picture 12">
              <a:extLst>
                <a:ext uri="{FF2B5EF4-FFF2-40B4-BE49-F238E27FC236}">
                  <a16:creationId xmlns:a16="http://schemas.microsoft.com/office/drawing/2014/main" id="{CCC47544-8686-4369-87AE-0502DBA88263}"/>
                </a:ext>
              </a:extLst>
            </p:cNvPr>
            <p:cNvPicPr>
              <a:picLocks noChangeAspect="1"/>
            </p:cNvPicPr>
            <p:nvPr/>
          </p:nvPicPr>
          <p:blipFill rotWithShape="1">
            <a:blip r:embed="rId3" cstate="screen">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6443398" y="4287950"/>
              <a:ext cx="391606" cy="849534"/>
            </a:xfrm>
            <a:prstGeom prst="rect">
              <a:avLst/>
            </a:prstGeom>
          </p:spPr>
        </p:pic>
      </p:grpSp>
      <p:grpSp>
        <p:nvGrpSpPr>
          <p:cNvPr id="14" name="Group 13">
            <a:extLst>
              <a:ext uri="{FF2B5EF4-FFF2-40B4-BE49-F238E27FC236}">
                <a16:creationId xmlns:a16="http://schemas.microsoft.com/office/drawing/2014/main" id="{CF35C07C-10A4-48E4-BF10-8FC04DFBA807}"/>
              </a:ext>
            </a:extLst>
          </p:cNvPr>
          <p:cNvGrpSpPr/>
          <p:nvPr/>
        </p:nvGrpSpPr>
        <p:grpSpPr>
          <a:xfrm>
            <a:off x="2847793" y="3482812"/>
            <a:ext cx="2801678" cy="1569186"/>
            <a:chOff x="4298496" y="4063018"/>
            <a:chExt cx="2801678" cy="1569186"/>
          </a:xfrm>
        </p:grpSpPr>
        <p:sp>
          <p:nvSpPr>
            <p:cNvPr id="15" name="Speech Bubble: Rectangle with Corners Rounded 14">
              <a:extLst>
                <a:ext uri="{FF2B5EF4-FFF2-40B4-BE49-F238E27FC236}">
                  <a16:creationId xmlns:a16="http://schemas.microsoft.com/office/drawing/2014/main" id="{205D5F8F-D6CC-4FB6-B66D-9CC30E453D71}"/>
                </a:ext>
              </a:extLst>
            </p:cNvPr>
            <p:cNvSpPr/>
            <p:nvPr/>
          </p:nvSpPr>
          <p:spPr>
            <a:xfrm>
              <a:off x="4298496" y="4063018"/>
              <a:ext cx="2801678" cy="1569186"/>
            </a:xfrm>
            <a:prstGeom prst="cloudCallout">
              <a:avLst>
                <a:gd name="adj1" fmla="val -59741"/>
                <a:gd name="adj2" fmla="val 66793"/>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b="1" dirty="0">
                  <a:solidFill>
                    <a:srgbClr val="253746"/>
                  </a:solidFill>
                  <a:latin typeface="Myriad Pro Light" panose="020B0603030403020204" pitchFamily="34" charset="0"/>
                </a:rPr>
                <a:t>What number sentence could we write?</a:t>
              </a:r>
            </a:p>
          </p:txBody>
        </p:sp>
        <p:pic>
          <p:nvPicPr>
            <p:cNvPr id="16" name="Picture 15">
              <a:extLst>
                <a:ext uri="{FF2B5EF4-FFF2-40B4-BE49-F238E27FC236}">
                  <a16:creationId xmlns:a16="http://schemas.microsoft.com/office/drawing/2014/main" id="{E5903423-4F2F-4060-B31B-FB9311EDE78B}"/>
                </a:ext>
              </a:extLst>
            </p:cNvPr>
            <p:cNvPicPr>
              <a:picLocks noChangeAspect="1"/>
            </p:cNvPicPr>
            <p:nvPr/>
          </p:nvPicPr>
          <p:blipFill rotWithShape="1">
            <a:blip r:embed="rId3" cstate="screen">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6443398" y="4287950"/>
              <a:ext cx="391606" cy="849534"/>
            </a:xfrm>
            <a:prstGeom prst="rect">
              <a:avLst/>
            </a:prstGeom>
          </p:spPr>
        </p:pic>
      </p:grpSp>
      <p:sp>
        <p:nvSpPr>
          <p:cNvPr id="17" name="Speech Bubble: Rectangle with Corners Rounded 10">
            <a:extLst>
              <a:ext uri="{FF2B5EF4-FFF2-40B4-BE49-F238E27FC236}">
                <a16:creationId xmlns:a16="http://schemas.microsoft.com/office/drawing/2014/main" id="{6A5DAA9A-6FB7-4B8D-9C03-965E0F1DD1B3}"/>
              </a:ext>
            </a:extLst>
          </p:cNvPr>
          <p:cNvSpPr/>
          <p:nvPr/>
        </p:nvSpPr>
        <p:spPr>
          <a:xfrm>
            <a:off x="5473628" y="3439692"/>
            <a:ext cx="3169035" cy="1065827"/>
          </a:xfrm>
          <a:prstGeom prst="wedgeEllipseCallout">
            <a:avLst>
              <a:gd name="adj1" fmla="val -18402"/>
              <a:gd name="adj2" fmla="val -7439"/>
            </a:avLst>
          </a:prstGeom>
          <a:blipFill dpi="0" rotWithShape="1">
            <a:blip r:embed="rId4">
              <a:extLst>
                <a:ext uri="{BEBA8EAE-BF5A-486C-A8C5-ECC9F3942E4B}">
                  <a14:imgProps xmlns:a14="http://schemas.microsoft.com/office/drawing/2010/main">
                    <a14:imgLayer r:embed="rId5">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457200" rtl="0" eaLnBrk="1" fontAlgn="auto" latinLnBrk="0" hangingPunct="1">
              <a:lnSpc>
                <a:spcPct val="114000"/>
              </a:lnSpc>
              <a:spcBef>
                <a:spcPts val="0"/>
              </a:spcBef>
              <a:spcAft>
                <a:spcPts val="0"/>
              </a:spcAft>
              <a:buClrTx/>
              <a:buSzTx/>
              <a:buFontTx/>
              <a:buNone/>
              <a:tabLst/>
              <a:defRPr/>
            </a:pPr>
            <a:r>
              <a:rPr lang="en-GB" sz="2400" b="1" dirty="0">
                <a:solidFill>
                  <a:srgbClr val="253746"/>
                </a:solidFill>
                <a:latin typeface="Myriad Pro Light" panose="020B0603030403020204" pitchFamily="34" charset="0"/>
              </a:rPr>
              <a:t>45 + </a:t>
            </a:r>
            <a:r>
              <a:rPr kumimoji="0" lang="en-GB" sz="2400" b="1" i="0" u="none" strike="noStrike" kern="1200" cap="none" spc="0" normalizeH="0" baseline="0" noProof="0" dirty="0">
                <a:ln>
                  <a:noFill/>
                </a:ln>
                <a:solidFill>
                  <a:srgbClr val="FF0000"/>
                </a:solidFill>
                <a:effectLst/>
                <a:uLnTx/>
                <a:uFillTx/>
                <a:latin typeface="Myriad Pro Light" panose="020B0603030403020204" pitchFamily="34" charset="0"/>
                <a:ea typeface="+mn-ea"/>
                <a:cs typeface="+mn-cs"/>
              </a:rPr>
              <a:t>30 </a:t>
            </a:r>
            <a:r>
              <a:rPr kumimoji="0" lang="en-GB" sz="2400" b="1" i="0" u="none" strike="noStrike" kern="1200" cap="none" spc="0" normalizeH="0" baseline="0" noProof="0" dirty="0">
                <a:ln>
                  <a:noFill/>
                </a:ln>
                <a:solidFill>
                  <a:srgbClr val="253746"/>
                </a:solidFill>
                <a:effectLst/>
                <a:uLnTx/>
                <a:uFillTx/>
                <a:latin typeface="Myriad Pro Light" panose="020B0603030403020204" pitchFamily="34" charset="0"/>
                <a:ea typeface="+mn-ea"/>
                <a:cs typeface="+mn-cs"/>
              </a:rPr>
              <a:t>= </a:t>
            </a:r>
            <a:r>
              <a:rPr lang="en-GB" sz="2400" b="1" noProof="0" dirty="0">
                <a:solidFill>
                  <a:srgbClr val="253746"/>
                </a:solidFill>
                <a:latin typeface="Myriad Pro Light" panose="020B0603030403020204" pitchFamily="34" charset="0"/>
              </a:rPr>
              <a:t>75</a:t>
            </a:r>
            <a:r>
              <a:rPr kumimoji="0" lang="en-GB" sz="2400" b="1" i="0" u="none" strike="noStrike" kern="1200" cap="none" spc="0" normalizeH="0" baseline="0" noProof="0" dirty="0">
                <a:ln>
                  <a:noFill/>
                </a:ln>
                <a:solidFill>
                  <a:srgbClr val="253746"/>
                </a:solidFill>
                <a:effectLst/>
                <a:uLnTx/>
                <a:uFillTx/>
                <a:latin typeface="Myriad Pro Light" panose="020B0603030403020204" pitchFamily="34" charset="0"/>
                <a:ea typeface="+mn-ea"/>
                <a:cs typeface="+mn-cs"/>
              </a:rPr>
              <a:t>  </a:t>
            </a:r>
          </a:p>
        </p:txBody>
      </p:sp>
      <p:sp>
        <p:nvSpPr>
          <p:cNvPr id="18" name="Speech Bubble: Rectangle with Corners Rounded 14">
            <a:extLst>
              <a:ext uri="{FF2B5EF4-FFF2-40B4-BE49-F238E27FC236}">
                <a16:creationId xmlns:a16="http://schemas.microsoft.com/office/drawing/2014/main" id="{BE27AAA6-A232-43CF-805D-7A57A11225F4}"/>
              </a:ext>
            </a:extLst>
          </p:cNvPr>
          <p:cNvSpPr/>
          <p:nvPr/>
        </p:nvSpPr>
        <p:spPr>
          <a:xfrm>
            <a:off x="1439118" y="4712401"/>
            <a:ext cx="3132881" cy="1578429"/>
          </a:xfrm>
          <a:prstGeom prst="cloudCallout">
            <a:avLst>
              <a:gd name="adj1" fmla="val -52865"/>
              <a:gd name="adj2" fmla="val 71570"/>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b="1" dirty="0">
                <a:solidFill>
                  <a:srgbClr val="253746"/>
                </a:solidFill>
                <a:latin typeface="Myriad Pro Light" panose="020B0603030403020204" pitchFamily="34" charset="0"/>
              </a:rPr>
              <a:t>You are Spider counting on the bead string! </a:t>
            </a:r>
          </a:p>
        </p:txBody>
      </p:sp>
      <p:sp>
        <p:nvSpPr>
          <p:cNvPr id="19" name="Speech Bubble: Rectangle with Corners Rounded 14">
            <a:extLst>
              <a:ext uri="{FF2B5EF4-FFF2-40B4-BE49-F238E27FC236}">
                <a16:creationId xmlns:a16="http://schemas.microsoft.com/office/drawing/2014/main" id="{7E09A908-856B-4502-B21A-5F90D61AEC93}"/>
              </a:ext>
            </a:extLst>
          </p:cNvPr>
          <p:cNvSpPr/>
          <p:nvPr/>
        </p:nvSpPr>
        <p:spPr>
          <a:xfrm>
            <a:off x="4845251" y="4661670"/>
            <a:ext cx="3132881" cy="1578429"/>
          </a:xfrm>
          <a:prstGeom prst="cloudCallout">
            <a:avLst>
              <a:gd name="adj1" fmla="val -52865"/>
              <a:gd name="adj2" fmla="val 71570"/>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b="1" dirty="0">
                <a:solidFill>
                  <a:srgbClr val="253746"/>
                </a:solidFill>
                <a:latin typeface="Myriad Pro Light" panose="020B0603030403020204" pitchFamily="34" charset="0"/>
              </a:rPr>
              <a:t>Notice that the 1s digit doesn’t change.</a:t>
            </a:r>
          </a:p>
        </p:txBody>
      </p:sp>
    </p:spTree>
    <p:extLst>
      <p:ext uri="{BB962C8B-B14F-4D97-AF65-F5344CB8AC3E}">
        <p14:creationId xmlns:p14="http://schemas.microsoft.com/office/powerpoint/2010/main" val="20346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7" grpId="0" animBg="1"/>
      <p:bldP spid="18"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0EE811-478C-4958-8104-2A70B5A19611}" type="slidenum">
              <a:rPr kumimoji="0" lang="en-GB" sz="1300" b="0" i="0" u="none" strike="noStrike" kern="1200" cap="none" spc="0" normalizeH="0" baseline="0" noProof="0" smtClean="0">
                <a:ln>
                  <a:noFill/>
                </a:ln>
                <a:solidFill>
                  <a:srgbClr val="EA7600"/>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6</a:t>
            </a:fld>
            <a:endParaRPr kumimoji="0" lang="en-GB" sz="1300" b="0" i="0" u="none" strike="noStrike" kern="1200" cap="none" spc="0" normalizeH="0" baseline="0" noProof="0" dirty="0">
              <a:ln>
                <a:noFill/>
              </a:ln>
              <a:solidFill>
                <a:srgbClr val="EA7600"/>
              </a:solidFill>
              <a:effectLst/>
              <a:uLnTx/>
              <a:uFillTx/>
              <a:latin typeface="Calibri" panose="020F0502020204030204"/>
              <a:ea typeface="+mn-ea"/>
              <a:cs typeface="+mn-cs"/>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EA7600"/>
                </a:solidFill>
                <a:effectLst/>
                <a:uLnTx/>
                <a:uFillTx/>
                <a:latin typeface="Calibri" panose="020F0502020204030204"/>
                <a:ea typeface="+mn-ea"/>
                <a:cs typeface="+mn-cs"/>
              </a:rPr>
              <a:t>Year 2</a:t>
            </a:r>
            <a:endParaRPr kumimoji="0" lang="en-GB" sz="1300" b="0" i="0" u="none" strike="noStrike" kern="1200" cap="none" spc="0" normalizeH="0" baseline="0" noProof="0" dirty="0">
              <a:ln>
                <a:noFill/>
              </a:ln>
              <a:solidFill>
                <a:srgbClr val="EA7600"/>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
                <a:srgbClr val="EA7600"/>
              </a:buClr>
              <a:buSzPct val="120000"/>
              <a:buFontTx/>
              <a:buNone/>
              <a:tabLst/>
              <a:defRPr/>
            </a:pPr>
            <a:r>
              <a:rPr kumimoji="0" lang="en-GB" sz="2000" b="1" i="0" u="none" strike="noStrike" kern="1200" cap="none" spc="0" normalizeH="0" baseline="0" noProof="0" dirty="0">
                <a:ln>
                  <a:noFill/>
                </a:ln>
                <a:solidFill>
                  <a:srgbClr val="253746"/>
                </a:solidFill>
                <a:effectLst/>
                <a:uLnTx/>
                <a:uFillTx/>
                <a:latin typeface="Calibri" panose="020F0502020204030204"/>
                <a:ea typeface="+mn-ea"/>
                <a:cs typeface="+mn-cs"/>
              </a:rPr>
              <a:t>Day 2: </a:t>
            </a:r>
            <a:r>
              <a:rPr kumimoji="0" lang="en-GB" sz="20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Add and subtract 20, 30, 40, 50 to/from 2-digit numbers using the beaded line.</a:t>
            </a:r>
          </a:p>
        </p:txBody>
      </p:sp>
      <p:sp>
        <p:nvSpPr>
          <p:cNvPr id="5" name="Speech Bubble: Rectangle with Corners Rounded 14">
            <a:extLst>
              <a:ext uri="{FF2B5EF4-FFF2-40B4-BE49-F238E27FC236}">
                <a16:creationId xmlns:a16="http://schemas.microsoft.com/office/drawing/2014/main" id="{08E0646E-DC17-4D5C-9B81-8BE0719CBEA5}"/>
              </a:ext>
            </a:extLst>
          </p:cNvPr>
          <p:cNvSpPr/>
          <p:nvPr/>
        </p:nvSpPr>
        <p:spPr>
          <a:xfrm>
            <a:off x="742510" y="1026218"/>
            <a:ext cx="3442977" cy="1578429"/>
          </a:xfrm>
          <a:prstGeom prst="cloudCallout">
            <a:avLst>
              <a:gd name="adj1" fmla="val -54559"/>
              <a:gd name="adj2" fmla="val 46605"/>
            </a:avLst>
          </a:prstGeom>
          <a:solidFill>
            <a:schemeClr val="accent5">
              <a:lumMod val="20000"/>
              <a:lumOff val="80000"/>
            </a:schemeClr>
          </a:solidFill>
          <a:ln w="28575">
            <a:solidFill>
              <a:srgbClr val="004A76"/>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b="1" dirty="0">
                <a:solidFill>
                  <a:srgbClr val="253746"/>
                </a:solidFill>
                <a:latin typeface="Myriad Pro Light" panose="020B0603030403020204" pitchFamily="34" charset="0"/>
              </a:rPr>
              <a:t>Show me 45 on your bead strings. </a:t>
            </a:r>
          </a:p>
        </p:txBody>
      </p:sp>
      <p:sp>
        <p:nvSpPr>
          <p:cNvPr id="6" name="Speech Bubble: Rectangle with Corners Rounded 14">
            <a:extLst>
              <a:ext uri="{FF2B5EF4-FFF2-40B4-BE49-F238E27FC236}">
                <a16:creationId xmlns:a16="http://schemas.microsoft.com/office/drawing/2014/main" id="{8B8E33BD-A629-410B-9F9B-18579DBB3A23}"/>
              </a:ext>
            </a:extLst>
          </p:cNvPr>
          <p:cNvSpPr/>
          <p:nvPr/>
        </p:nvSpPr>
        <p:spPr>
          <a:xfrm>
            <a:off x="4583448" y="1026217"/>
            <a:ext cx="3442977" cy="1578429"/>
          </a:xfrm>
          <a:prstGeom prst="cloudCallout">
            <a:avLst>
              <a:gd name="adj1" fmla="val -54559"/>
              <a:gd name="adj2" fmla="val 46605"/>
            </a:avLst>
          </a:prstGeom>
          <a:solidFill>
            <a:schemeClr val="accent5">
              <a:lumMod val="20000"/>
              <a:lumOff val="80000"/>
            </a:schemeClr>
          </a:solidFill>
          <a:ln w="28575">
            <a:solidFill>
              <a:srgbClr val="004A76"/>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b="1" dirty="0">
                <a:solidFill>
                  <a:srgbClr val="253746"/>
                </a:solidFill>
                <a:latin typeface="Myriad Pro Light" panose="020B0603030403020204" pitchFamily="34" charset="0"/>
              </a:rPr>
              <a:t>We are going to</a:t>
            </a:r>
          </a:p>
          <a:p>
            <a:pPr algn="ctr">
              <a:lnSpc>
                <a:spcPct val="114000"/>
              </a:lnSpc>
            </a:pPr>
            <a:r>
              <a:rPr lang="en-GB" b="1" u="sng" dirty="0">
                <a:solidFill>
                  <a:srgbClr val="253746"/>
                </a:solidFill>
                <a:latin typeface="Myriad Pro Light" panose="020B0603030403020204" pitchFamily="34" charset="0"/>
              </a:rPr>
              <a:t>add 30 </a:t>
            </a:r>
            <a:r>
              <a:rPr lang="en-GB" b="1" dirty="0">
                <a:solidFill>
                  <a:srgbClr val="253746"/>
                </a:solidFill>
                <a:latin typeface="Myriad Pro Light" panose="020B0603030403020204" pitchFamily="34" charset="0"/>
              </a:rPr>
              <a:t>by</a:t>
            </a:r>
          </a:p>
          <a:p>
            <a:pPr algn="ctr">
              <a:lnSpc>
                <a:spcPct val="114000"/>
              </a:lnSpc>
            </a:pPr>
            <a:r>
              <a:rPr lang="en-GB" b="1" dirty="0">
                <a:solidFill>
                  <a:srgbClr val="FF0000"/>
                </a:solidFill>
                <a:latin typeface="Myriad Pro Light" panose="020B0603030403020204" pitchFamily="34" charset="0"/>
              </a:rPr>
              <a:t>counting on in 10s</a:t>
            </a:r>
            <a:r>
              <a:rPr lang="en-GB" b="1" dirty="0">
                <a:solidFill>
                  <a:srgbClr val="253746"/>
                </a:solidFill>
                <a:latin typeface="Myriad Pro Light" panose="020B0603030403020204" pitchFamily="34" charset="0"/>
              </a:rPr>
              <a:t>. </a:t>
            </a:r>
          </a:p>
        </p:txBody>
      </p:sp>
      <p:pic>
        <p:nvPicPr>
          <p:cNvPr id="7" name="Picture 6" descr="A screenshot of a cell phone&#10;&#10;Description automatically generated">
            <a:extLst>
              <a:ext uri="{FF2B5EF4-FFF2-40B4-BE49-F238E27FC236}">
                <a16:creationId xmlns:a16="http://schemas.microsoft.com/office/drawing/2014/main" id="{2BB21905-A80A-460C-8F96-E960EFE84CCB}"/>
              </a:ext>
            </a:extLst>
          </p:cNvPr>
          <p:cNvPicPr>
            <a:picLocks noChangeAspect="1"/>
          </p:cNvPicPr>
          <p:nvPr/>
        </p:nvPicPr>
        <p:blipFill rotWithShape="1">
          <a:blip r:embed="rId3">
            <a:extLst>
              <a:ext uri="{28A0092B-C50C-407E-A947-70E740481C1C}">
                <a14:useLocalDpi xmlns:a14="http://schemas.microsoft.com/office/drawing/2010/main" val="0"/>
              </a:ext>
            </a:extLst>
          </a:blip>
          <a:srcRect l="6047" t="46040" r="6047" b="44498"/>
          <a:stretch/>
        </p:blipFill>
        <p:spPr>
          <a:xfrm>
            <a:off x="70682" y="3129254"/>
            <a:ext cx="8977621" cy="683311"/>
          </a:xfrm>
          <a:prstGeom prst="rect">
            <a:avLst/>
          </a:prstGeom>
          <a:ln>
            <a:noFill/>
          </a:ln>
          <a:effectLst>
            <a:outerShdw blurRad="292100" dist="139700" dir="2700000" algn="tl" rotWithShape="0">
              <a:srgbClr val="333333">
                <a:alpha val="65000"/>
              </a:srgbClr>
            </a:outerShdw>
          </a:effectLst>
        </p:spPr>
      </p:pic>
      <p:grpSp>
        <p:nvGrpSpPr>
          <p:cNvPr id="8" name="Group 7">
            <a:extLst>
              <a:ext uri="{FF2B5EF4-FFF2-40B4-BE49-F238E27FC236}">
                <a16:creationId xmlns:a16="http://schemas.microsoft.com/office/drawing/2014/main" id="{BAAD1248-4F66-40B8-BDE5-9AFCA93FCF5B}"/>
              </a:ext>
            </a:extLst>
          </p:cNvPr>
          <p:cNvGrpSpPr/>
          <p:nvPr/>
        </p:nvGrpSpPr>
        <p:grpSpPr>
          <a:xfrm>
            <a:off x="3928537" y="3377268"/>
            <a:ext cx="418158" cy="482619"/>
            <a:chOff x="4479874" y="5454502"/>
            <a:chExt cx="418158" cy="482619"/>
          </a:xfrm>
        </p:grpSpPr>
        <p:cxnSp>
          <p:nvCxnSpPr>
            <p:cNvPr id="9" name="Straight Connector 8">
              <a:extLst>
                <a:ext uri="{FF2B5EF4-FFF2-40B4-BE49-F238E27FC236}">
                  <a16:creationId xmlns:a16="http://schemas.microsoft.com/office/drawing/2014/main" id="{3E0713B3-9695-4675-B834-3FA6E1DB05A0}"/>
                </a:ext>
              </a:extLst>
            </p:cNvPr>
            <p:cNvCxnSpPr/>
            <p:nvPr/>
          </p:nvCxnSpPr>
          <p:spPr>
            <a:xfrm>
              <a:off x="4657057" y="5454502"/>
              <a:ext cx="0" cy="191386"/>
            </a:xfrm>
            <a:prstGeom prst="line">
              <a:avLst/>
            </a:prstGeom>
            <a:ln w="38100">
              <a:solidFill>
                <a:srgbClr val="253746"/>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2344E87-876C-4B66-8688-1AC9D00B3AA9}"/>
                </a:ext>
              </a:extLst>
            </p:cNvPr>
            <p:cNvSpPr txBox="1"/>
            <p:nvPr/>
          </p:nvSpPr>
          <p:spPr>
            <a:xfrm>
              <a:off x="4479874" y="5598567"/>
              <a:ext cx="418158" cy="338554"/>
            </a:xfrm>
            <a:prstGeom prst="rect">
              <a:avLst/>
            </a:prstGeom>
            <a:noFill/>
          </p:spPr>
          <p:txBody>
            <a:bodyPr wrap="square" rtlCol="0">
              <a:spAutoFit/>
            </a:bodyPr>
            <a:lstStyle/>
            <a:p>
              <a:r>
                <a:rPr lang="en-GB" sz="1600" b="1" dirty="0">
                  <a:solidFill>
                    <a:srgbClr val="253746"/>
                  </a:solidFill>
                </a:rPr>
                <a:t>45</a:t>
              </a:r>
            </a:p>
          </p:txBody>
        </p:sp>
      </p:grpSp>
      <p:sp>
        <p:nvSpPr>
          <p:cNvPr id="13" name="Freeform: Shape 12">
            <a:extLst>
              <a:ext uri="{FF2B5EF4-FFF2-40B4-BE49-F238E27FC236}">
                <a16:creationId xmlns:a16="http://schemas.microsoft.com/office/drawing/2014/main" id="{F74D7E22-C0AC-4BA6-B950-4841D429559F}"/>
              </a:ext>
            </a:extLst>
          </p:cNvPr>
          <p:cNvSpPr/>
          <p:nvPr/>
        </p:nvSpPr>
        <p:spPr>
          <a:xfrm>
            <a:off x="4096194" y="3129254"/>
            <a:ext cx="907229" cy="223706"/>
          </a:xfrm>
          <a:custGeom>
            <a:avLst/>
            <a:gdLst>
              <a:gd name="connsiteX0" fmla="*/ 0 w 202018"/>
              <a:gd name="connsiteY0" fmla="*/ 170147 h 180780"/>
              <a:gd name="connsiteX1" fmla="*/ 74428 w 202018"/>
              <a:gd name="connsiteY1" fmla="*/ 26 h 180780"/>
              <a:gd name="connsiteX2" fmla="*/ 202018 w 202018"/>
              <a:gd name="connsiteY2" fmla="*/ 180780 h 180780"/>
              <a:gd name="connsiteX0" fmla="*/ 0 w 202018"/>
              <a:gd name="connsiteY0" fmla="*/ 178925 h 189558"/>
              <a:gd name="connsiteX1" fmla="*/ 106463 w 202018"/>
              <a:gd name="connsiteY1" fmla="*/ 24 h 189558"/>
              <a:gd name="connsiteX2" fmla="*/ 202018 w 202018"/>
              <a:gd name="connsiteY2" fmla="*/ 189558 h 189558"/>
            </a:gdLst>
            <a:ahLst/>
            <a:cxnLst>
              <a:cxn ang="0">
                <a:pos x="connsiteX0" y="connsiteY0"/>
              </a:cxn>
              <a:cxn ang="0">
                <a:pos x="connsiteX1" y="connsiteY1"/>
              </a:cxn>
              <a:cxn ang="0">
                <a:pos x="connsiteX2" y="connsiteY2"/>
              </a:cxn>
            </a:cxnLst>
            <a:rect l="l" t="t" r="r" b="b"/>
            <a:pathLst>
              <a:path w="202018" h="189558">
                <a:moveTo>
                  <a:pt x="0" y="178925"/>
                </a:moveTo>
                <a:cubicBezTo>
                  <a:pt x="20379" y="92978"/>
                  <a:pt x="72793" y="-1748"/>
                  <a:pt x="106463" y="24"/>
                </a:cubicBezTo>
                <a:cubicBezTo>
                  <a:pt x="140133" y="1796"/>
                  <a:pt x="155058" y="100067"/>
                  <a:pt x="202018" y="189558"/>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0E297676-C60A-427C-8130-F388227C53AD}"/>
              </a:ext>
            </a:extLst>
          </p:cNvPr>
          <p:cNvSpPr txBox="1"/>
          <p:nvPr/>
        </p:nvSpPr>
        <p:spPr>
          <a:xfrm>
            <a:off x="4274969" y="2878159"/>
            <a:ext cx="494303" cy="338554"/>
          </a:xfrm>
          <a:prstGeom prst="rect">
            <a:avLst/>
          </a:prstGeom>
          <a:noFill/>
        </p:spPr>
        <p:txBody>
          <a:bodyPr wrap="square" rtlCol="0">
            <a:spAutoFit/>
          </a:bodyPr>
          <a:lstStyle/>
          <a:p>
            <a:r>
              <a:rPr lang="en-GB" sz="1600" b="1" dirty="0">
                <a:solidFill>
                  <a:srgbClr val="253746"/>
                </a:solidFill>
              </a:rPr>
              <a:t>+10</a:t>
            </a:r>
          </a:p>
        </p:txBody>
      </p:sp>
      <p:sp>
        <p:nvSpPr>
          <p:cNvPr id="15" name="Freeform: Shape 14">
            <a:extLst>
              <a:ext uri="{FF2B5EF4-FFF2-40B4-BE49-F238E27FC236}">
                <a16:creationId xmlns:a16="http://schemas.microsoft.com/office/drawing/2014/main" id="{639D8823-C140-4066-85F8-1E994A41D1BB}"/>
              </a:ext>
            </a:extLst>
          </p:cNvPr>
          <p:cNvSpPr/>
          <p:nvPr/>
        </p:nvSpPr>
        <p:spPr>
          <a:xfrm>
            <a:off x="4985701" y="3129254"/>
            <a:ext cx="875338" cy="205262"/>
          </a:xfrm>
          <a:custGeom>
            <a:avLst/>
            <a:gdLst>
              <a:gd name="connsiteX0" fmla="*/ 0 w 202018"/>
              <a:gd name="connsiteY0" fmla="*/ 170147 h 180780"/>
              <a:gd name="connsiteX1" fmla="*/ 74428 w 202018"/>
              <a:gd name="connsiteY1" fmla="*/ 26 h 180780"/>
              <a:gd name="connsiteX2" fmla="*/ 202018 w 202018"/>
              <a:gd name="connsiteY2" fmla="*/ 180780 h 180780"/>
              <a:gd name="connsiteX0" fmla="*/ 0 w 202018"/>
              <a:gd name="connsiteY0" fmla="*/ 178925 h 189558"/>
              <a:gd name="connsiteX1" fmla="*/ 106463 w 202018"/>
              <a:gd name="connsiteY1" fmla="*/ 24 h 189558"/>
              <a:gd name="connsiteX2" fmla="*/ 202018 w 202018"/>
              <a:gd name="connsiteY2" fmla="*/ 189558 h 189558"/>
              <a:gd name="connsiteX0" fmla="*/ 0 w 202018"/>
              <a:gd name="connsiteY0" fmla="*/ 180990 h 191623"/>
              <a:gd name="connsiteX1" fmla="*/ 106463 w 202018"/>
              <a:gd name="connsiteY1" fmla="*/ 2089 h 191623"/>
              <a:gd name="connsiteX2" fmla="*/ 167651 w 202018"/>
              <a:gd name="connsiteY2" fmla="*/ 78226 h 191623"/>
              <a:gd name="connsiteX3" fmla="*/ 202018 w 202018"/>
              <a:gd name="connsiteY3" fmla="*/ 191623 h 191623"/>
            </a:gdLst>
            <a:ahLst/>
            <a:cxnLst>
              <a:cxn ang="0">
                <a:pos x="connsiteX0" y="connsiteY0"/>
              </a:cxn>
              <a:cxn ang="0">
                <a:pos x="connsiteX1" y="connsiteY1"/>
              </a:cxn>
              <a:cxn ang="0">
                <a:pos x="connsiteX2" y="connsiteY2"/>
              </a:cxn>
              <a:cxn ang="0">
                <a:pos x="connsiteX3" y="connsiteY3"/>
              </a:cxn>
            </a:cxnLst>
            <a:rect l="l" t="t" r="r" b="b"/>
            <a:pathLst>
              <a:path w="202018" h="191623">
                <a:moveTo>
                  <a:pt x="0" y="180990"/>
                </a:moveTo>
                <a:cubicBezTo>
                  <a:pt x="20379" y="95043"/>
                  <a:pt x="72793" y="317"/>
                  <a:pt x="106463" y="2089"/>
                </a:cubicBezTo>
                <a:cubicBezTo>
                  <a:pt x="133618" y="-11765"/>
                  <a:pt x="151725" y="46637"/>
                  <a:pt x="167651" y="78226"/>
                </a:cubicBezTo>
                <a:cubicBezTo>
                  <a:pt x="183577" y="109815"/>
                  <a:pt x="195503" y="175997"/>
                  <a:pt x="202018" y="191623"/>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08B07CCD-FE26-404F-845C-E85DF479D250}"/>
              </a:ext>
            </a:extLst>
          </p:cNvPr>
          <p:cNvSpPr txBox="1"/>
          <p:nvPr/>
        </p:nvSpPr>
        <p:spPr>
          <a:xfrm>
            <a:off x="5188738" y="2857518"/>
            <a:ext cx="494303" cy="338554"/>
          </a:xfrm>
          <a:prstGeom prst="rect">
            <a:avLst/>
          </a:prstGeom>
          <a:noFill/>
        </p:spPr>
        <p:txBody>
          <a:bodyPr wrap="square" rtlCol="0">
            <a:spAutoFit/>
          </a:bodyPr>
          <a:lstStyle/>
          <a:p>
            <a:r>
              <a:rPr lang="en-GB" sz="1600" b="1" dirty="0">
                <a:solidFill>
                  <a:srgbClr val="253746"/>
                </a:solidFill>
              </a:rPr>
              <a:t>+10</a:t>
            </a:r>
          </a:p>
        </p:txBody>
      </p:sp>
      <p:grpSp>
        <p:nvGrpSpPr>
          <p:cNvPr id="17" name="Group 16">
            <a:extLst>
              <a:ext uri="{FF2B5EF4-FFF2-40B4-BE49-F238E27FC236}">
                <a16:creationId xmlns:a16="http://schemas.microsoft.com/office/drawing/2014/main" id="{0D344C19-FA8B-474A-AF02-ECF367816F67}"/>
              </a:ext>
            </a:extLst>
          </p:cNvPr>
          <p:cNvGrpSpPr/>
          <p:nvPr/>
        </p:nvGrpSpPr>
        <p:grpSpPr>
          <a:xfrm>
            <a:off x="6539328" y="3377268"/>
            <a:ext cx="418158" cy="482619"/>
            <a:chOff x="4479874" y="5454502"/>
            <a:chExt cx="418158" cy="482619"/>
          </a:xfrm>
        </p:grpSpPr>
        <p:cxnSp>
          <p:nvCxnSpPr>
            <p:cNvPr id="18" name="Straight Connector 17">
              <a:extLst>
                <a:ext uri="{FF2B5EF4-FFF2-40B4-BE49-F238E27FC236}">
                  <a16:creationId xmlns:a16="http://schemas.microsoft.com/office/drawing/2014/main" id="{5463C32B-84FD-46D3-8CE6-B0075EC60485}"/>
                </a:ext>
              </a:extLst>
            </p:cNvPr>
            <p:cNvCxnSpPr/>
            <p:nvPr/>
          </p:nvCxnSpPr>
          <p:spPr>
            <a:xfrm>
              <a:off x="4657057" y="5454502"/>
              <a:ext cx="0" cy="191386"/>
            </a:xfrm>
            <a:prstGeom prst="line">
              <a:avLst/>
            </a:prstGeom>
            <a:ln w="38100">
              <a:solidFill>
                <a:srgbClr val="253746"/>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B09C60B-2918-44DA-9294-5EEA138FDFE1}"/>
                </a:ext>
              </a:extLst>
            </p:cNvPr>
            <p:cNvSpPr txBox="1"/>
            <p:nvPr/>
          </p:nvSpPr>
          <p:spPr>
            <a:xfrm>
              <a:off x="4479874" y="5598567"/>
              <a:ext cx="418158" cy="338554"/>
            </a:xfrm>
            <a:prstGeom prst="rect">
              <a:avLst/>
            </a:prstGeom>
            <a:noFill/>
          </p:spPr>
          <p:txBody>
            <a:bodyPr wrap="square" rtlCol="0">
              <a:spAutoFit/>
            </a:bodyPr>
            <a:lstStyle/>
            <a:p>
              <a:r>
                <a:rPr lang="en-GB" sz="1600" b="1" dirty="0">
                  <a:solidFill>
                    <a:srgbClr val="253746"/>
                  </a:solidFill>
                </a:rPr>
                <a:t>75</a:t>
              </a:r>
            </a:p>
          </p:txBody>
        </p:sp>
      </p:grpSp>
      <p:sp>
        <p:nvSpPr>
          <p:cNvPr id="20" name="Freeform: Shape 19">
            <a:extLst>
              <a:ext uri="{FF2B5EF4-FFF2-40B4-BE49-F238E27FC236}">
                <a16:creationId xmlns:a16="http://schemas.microsoft.com/office/drawing/2014/main" id="{324C88CB-5E65-4B92-BDAD-87864936B592}"/>
              </a:ext>
            </a:extLst>
          </p:cNvPr>
          <p:cNvSpPr/>
          <p:nvPr/>
        </p:nvSpPr>
        <p:spPr>
          <a:xfrm>
            <a:off x="5861038" y="3150305"/>
            <a:ext cx="875338" cy="205262"/>
          </a:xfrm>
          <a:custGeom>
            <a:avLst/>
            <a:gdLst>
              <a:gd name="connsiteX0" fmla="*/ 0 w 202018"/>
              <a:gd name="connsiteY0" fmla="*/ 170147 h 180780"/>
              <a:gd name="connsiteX1" fmla="*/ 74428 w 202018"/>
              <a:gd name="connsiteY1" fmla="*/ 26 h 180780"/>
              <a:gd name="connsiteX2" fmla="*/ 202018 w 202018"/>
              <a:gd name="connsiteY2" fmla="*/ 180780 h 180780"/>
              <a:gd name="connsiteX0" fmla="*/ 0 w 202018"/>
              <a:gd name="connsiteY0" fmla="*/ 178925 h 189558"/>
              <a:gd name="connsiteX1" fmla="*/ 106463 w 202018"/>
              <a:gd name="connsiteY1" fmla="*/ 24 h 189558"/>
              <a:gd name="connsiteX2" fmla="*/ 202018 w 202018"/>
              <a:gd name="connsiteY2" fmla="*/ 189558 h 189558"/>
              <a:gd name="connsiteX0" fmla="*/ 0 w 202018"/>
              <a:gd name="connsiteY0" fmla="*/ 180990 h 191623"/>
              <a:gd name="connsiteX1" fmla="*/ 106463 w 202018"/>
              <a:gd name="connsiteY1" fmla="*/ 2089 h 191623"/>
              <a:gd name="connsiteX2" fmla="*/ 167651 w 202018"/>
              <a:gd name="connsiteY2" fmla="*/ 78226 h 191623"/>
              <a:gd name="connsiteX3" fmla="*/ 202018 w 202018"/>
              <a:gd name="connsiteY3" fmla="*/ 191623 h 191623"/>
            </a:gdLst>
            <a:ahLst/>
            <a:cxnLst>
              <a:cxn ang="0">
                <a:pos x="connsiteX0" y="connsiteY0"/>
              </a:cxn>
              <a:cxn ang="0">
                <a:pos x="connsiteX1" y="connsiteY1"/>
              </a:cxn>
              <a:cxn ang="0">
                <a:pos x="connsiteX2" y="connsiteY2"/>
              </a:cxn>
              <a:cxn ang="0">
                <a:pos x="connsiteX3" y="connsiteY3"/>
              </a:cxn>
            </a:cxnLst>
            <a:rect l="l" t="t" r="r" b="b"/>
            <a:pathLst>
              <a:path w="202018" h="191623">
                <a:moveTo>
                  <a:pt x="0" y="180990"/>
                </a:moveTo>
                <a:cubicBezTo>
                  <a:pt x="20379" y="95043"/>
                  <a:pt x="72793" y="317"/>
                  <a:pt x="106463" y="2089"/>
                </a:cubicBezTo>
                <a:cubicBezTo>
                  <a:pt x="133618" y="-11765"/>
                  <a:pt x="151725" y="46637"/>
                  <a:pt x="167651" y="78226"/>
                </a:cubicBezTo>
                <a:cubicBezTo>
                  <a:pt x="183577" y="109815"/>
                  <a:pt x="195503" y="175997"/>
                  <a:pt x="202018" y="191623"/>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CF4E9487-383A-434A-A66A-ABA1EECE3A28}"/>
              </a:ext>
            </a:extLst>
          </p:cNvPr>
          <p:cNvSpPr txBox="1"/>
          <p:nvPr/>
        </p:nvSpPr>
        <p:spPr>
          <a:xfrm>
            <a:off x="6045025" y="2878569"/>
            <a:ext cx="494303" cy="338554"/>
          </a:xfrm>
          <a:prstGeom prst="rect">
            <a:avLst/>
          </a:prstGeom>
          <a:noFill/>
        </p:spPr>
        <p:txBody>
          <a:bodyPr wrap="square" rtlCol="0">
            <a:spAutoFit/>
          </a:bodyPr>
          <a:lstStyle/>
          <a:p>
            <a:r>
              <a:rPr lang="en-GB" sz="1600" b="1" dirty="0">
                <a:solidFill>
                  <a:srgbClr val="253746"/>
                </a:solidFill>
              </a:rPr>
              <a:t>+10</a:t>
            </a:r>
          </a:p>
        </p:txBody>
      </p:sp>
      <p:sp>
        <p:nvSpPr>
          <p:cNvPr id="22" name="Speech Bubble: Rectangle with Corners Rounded 10">
            <a:extLst>
              <a:ext uri="{FF2B5EF4-FFF2-40B4-BE49-F238E27FC236}">
                <a16:creationId xmlns:a16="http://schemas.microsoft.com/office/drawing/2014/main" id="{7647C2CB-A4E1-48C0-A7EF-1D671C1ACD78}"/>
              </a:ext>
            </a:extLst>
          </p:cNvPr>
          <p:cNvSpPr/>
          <p:nvPr/>
        </p:nvSpPr>
        <p:spPr>
          <a:xfrm>
            <a:off x="2937602" y="4354455"/>
            <a:ext cx="3169035" cy="1065827"/>
          </a:xfrm>
          <a:prstGeom prst="wedgeEllipseCallout">
            <a:avLst>
              <a:gd name="adj1" fmla="val -18402"/>
              <a:gd name="adj2" fmla="val -7439"/>
            </a:avLst>
          </a:prstGeom>
          <a:blipFill dpi="0" rotWithShape="1">
            <a:blip r:embed="rId4">
              <a:extLst>
                <a:ext uri="{BEBA8EAE-BF5A-486C-A8C5-ECC9F3942E4B}">
                  <a14:imgProps xmlns:a14="http://schemas.microsoft.com/office/drawing/2010/main">
                    <a14:imgLayer r:embed="rId5">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457200" rtl="0" eaLnBrk="1" fontAlgn="auto" latinLnBrk="0" hangingPunct="1">
              <a:lnSpc>
                <a:spcPct val="114000"/>
              </a:lnSpc>
              <a:spcBef>
                <a:spcPts val="0"/>
              </a:spcBef>
              <a:spcAft>
                <a:spcPts val="0"/>
              </a:spcAft>
              <a:buClrTx/>
              <a:buSzTx/>
              <a:buFontTx/>
              <a:buNone/>
              <a:tabLst/>
              <a:defRPr/>
            </a:pPr>
            <a:r>
              <a:rPr lang="en-GB" sz="2400" b="1" dirty="0">
                <a:solidFill>
                  <a:srgbClr val="253746"/>
                </a:solidFill>
                <a:latin typeface="Myriad Pro Light" panose="020B0603030403020204" pitchFamily="34" charset="0"/>
              </a:rPr>
              <a:t>45 + </a:t>
            </a:r>
            <a:r>
              <a:rPr kumimoji="0" lang="en-GB" sz="2400" b="1" i="0" u="none" strike="noStrike" kern="1200" cap="none" spc="0" normalizeH="0" baseline="0" noProof="0" dirty="0">
                <a:ln>
                  <a:noFill/>
                </a:ln>
                <a:solidFill>
                  <a:srgbClr val="FF0000"/>
                </a:solidFill>
                <a:effectLst/>
                <a:uLnTx/>
                <a:uFillTx/>
                <a:latin typeface="Myriad Pro Light" panose="020B0603030403020204" pitchFamily="34" charset="0"/>
                <a:ea typeface="+mn-ea"/>
                <a:cs typeface="+mn-cs"/>
              </a:rPr>
              <a:t>30 </a:t>
            </a:r>
            <a:r>
              <a:rPr kumimoji="0" lang="en-GB" sz="2400" b="1" i="0" u="none" strike="noStrike" kern="1200" cap="none" spc="0" normalizeH="0" baseline="0" noProof="0" dirty="0">
                <a:ln>
                  <a:noFill/>
                </a:ln>
                <a:solidFill>
                  <a:srgbClr val="253746"/>
                </a:solidFill>
                <a:effectLst/>
                <a:uLnTx/>
                <a:uFillTx/>
                <a:latin typeface="Myriad Pro Light" panose="020B0603030403020204" pitchFamily="34" charset="0"/>
                <a:ea typeface="+mn-ea"/>
                <a:cs typeface="+mn-cs"/>
              </a:rPr>
              <a:t>= </a:t>
            </a:r>
            <a:r>
              <a:rPr lang="en-GB" sz="2400" b="1" noProof="0" dirty="0">
                <a:solidFill>
                  <a:srgbClr val="253746"/>
                </a:solidFill>
                <a:latin typeface="Myriad Pro Light" panose="020B0603030403020204" pitchFamily="34" charset="0"/>
              </a:rPr>
              <a:t>75</a:t>
            </a:r>
            <a:r>
              <a:rPr kumimoji="0" lang="en-GB" sz="2400" b="1" i="0" u="none" strike="noStrike" kern="1200" cap="none" spc="0" normalizeH="0" baseline="0" noProof="0" dirty="0">
                <a:ln>
                  <a:noFill/>
                </a:ln>
                <a:solidFill>
                  <a:srgbClr val="253746"/>
                </a:solidFill>
                <a:effectLst/>
                <a:uLnTx/>
                <a:uFillTx/>
                <a:latin typeface="Myriad Pro Light" panose="020B0603030403020204" pitchFamily="34" charset="0"/>
                <a:ea typeface="+mn-ea"/>
                <a:cs typeface="+mn-cs"/>
              </a:rPr>
              <a:t>  </a:t>
            </a:r>
          </a:p>
        </p:txBody>
      </p:sp>
    </p:spTree>
    <p:extLst>
      <p:ext uri="{BB962C8B-B14F-4D97-AF65-F5344CB8AC3E}">
        <p14:creationId xmlns:p14="http://schemas.microsoft.com/office/powerpoint/2010/main" val="28394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0"/>
                            </p:stCondLst>
                            <p:childTnLst>
                              <p:par>
                                <p:cTn id="12" presetID="22" presetClass="entr" presetSubtype="8"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par>
                          <p:cTn id="35" fill="hold">
                            <p:stCondLst>
                              <p:cond delay="3000"/>
                            </p:stCondLst>
                            <p:childTnLst>
                              <p:par>
                                <p:cTn id="36" presetID="1" presetClass="entr" presetSubtype="0"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p:bldP spid="15" grpId="0" animBg="1"/>
      <p:bldP spid="16" grpId="0"/>
      <p:bldP spid="20" grpId="0" animBg="1"/>
      <p:bldP spid="21"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0EE811-478C-4958-8104-2A70B5A19611}" type="slidenum">
              <a:rPr kumimoji="0" lang="en-GB" sz="1300" b="0" i="0" u="none" strike="noStrike" kern="1200" cap="none" spc="0" normalizeH="0" baseline="0" noProof="0" smtClean="0">
                <a:ln>
                  <a:noFill/>
                </a:ln>
                <a:solidFill>
                  <a:srgbClr val="EA7600"/>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7</a:t>
            </a:fld>
            <a:endParaRPr kumimoji="0" lang="en-GB" sz="1300" b="0" i="0" u="none" strike="noStrike" kern="1200" cap="none" spc="0" normalizeH="0" baseline="0" noProof="0" dirty="0">
              <a:ln>
                <a:noFill/>
              </a:ln>
              <a:solidFill>
                <a:srgbClr val="EA7600"/>
              </a:solidFill>
              <a:effectLst/>
              <a:uLnTx/>
              <a:uFillTx/>
              <a:latin typeface="Calibri" panose="020F0502020204030204"/>
              <a:ea typeface="+mn-ea"/>
              <a:cs typeface="+mn-cs"/>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EA7600"/>
                </a:solidFill>
                <a:effectLst/>
                <a:uLnTx/>
                <a:uFillTx/>
                <a:latin typeface="Calibri" panose="020F0502020204030204"/>
                <a:ea typeface="+mn-ea"/>
                <a:cs typeface="+mn-cs"/>
              </a:rPr>
              <a:t>Year 2</a:t>
            </a:r>
            <a:endParaRPr kumimoji="0" lang="en-GB" sz="1300" b="0" i="0" u="none" strike="noStrike" kern="1200" cap="none" spc="0" normalizeH="0" baseline="0" noProof="0" dirty="0">
              <a:ln>
                <a:noFill/>
              </a:ln>
              <a:solidFill>
                <a:srgbClr val="EA7600"/>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
                <a:srgbClr val="EA7600"/>
              </a:buClr>
              <a:buSzPct val="120000"/>
              <a:buFontTx/>
              <a:buNone/>
              <a:tabLst/>
              <a:defRPr/>
            </a:pPr>
            <a:r>
              <a:rPr kumimoji="0" lang="en-GB" sz="2000" b="1" i="0" u="none" strike="noStrike" kern="1200" cap="none" spc="0" normalizeH="0" baseline="0" noProof="0" dirty="0">
                <a:ln>
                  <a:noFill/>
                </a:ln>
                <a:solidFill>
                  <a:srgbClr val="253746"/>
                </a:solidFill>
                <a:effectLst/>
                <a:uLnTx/>
                <a:uFillTx/>
                <a:latin typeface="Calibri" panose="020F0502020204030204"/>
                <a:ea typeface="+mn-ea"/>
                <a:cs typeface="+mn-cs"/>
              </a:rPr>
              <a:t>Day 2: </a:t>
            </a:r>
            <a:r>
              <a:rPr kumimoji="0" lang="en-GB" sz="20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Add and subtract 20, 30, 40, 50 to/from 2-digit numbers using the beaded line.</a:t>
            </a:r>
          </a:p>
        </p:txBody>
      </p:sp>
      <p:sp>
        <p:nvSpPr>
          <p:cNvPr id="5" name="Speech Bubble: Rectangle with Corners Rounded 14">
            <a:extLst>
              <a:ext uri="{FF2B5EF4-FFF2-40B4-BE49-F238E27FC236}">
                <a16:creationId xmlns:a16="http://schemas.microsoft.com/office/drawing/2014/main" id="{08E0646E-DC17-4D5C-9B81-8BE0719CBEA5}"/>
              </a:ext>
            </a:extLst>
          </p:cNvPr>
          <p:cNvSpPr/>
          <p:nvPr/>
        </p:nvSpPr>
        <p:spPr>
          <a:xfrm>
            <a:off x="742510" y="1026218"/>
            <a:ext cx="3442977" cy="1578429"/>
          </a:xfrm>
          <a:prstGeom prst="cloudCallout">
            <a:avLst>
              <a:gd name="adj1" fmla="val -54559"/>
              <a:gd name="adj2" fmla="val 46605"/>
            </a:avLst>
          </a:prstGeom>
          <a:solidFill>
            <a:schemeClr val="accent5">
              <a:lumMod val="20000"/>
              <a:lumOff val="80000"/>
            </a:schemeClr>
          </a:solidFill>
          <a:ln w="28575">
            <a:solidFill>
              <a:srgbClr val="004A76"/>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14000"/>
              </a:lnSpc>
              <a:spcBef>
                <a:spcPts val="0"/>
              </a:spcBef>
              <a:spcAft>
                <a:spcPts val="0"/>
              </a:spcAft>
              <a:buClrTx/>
              <a:buSzTx/>
              <a:buFontTx/>
              <a:buNone/>
              <a:tabLst/>
              <a:defRPr/>
            </a:pPr>
            <a:r>
              <a:rPr kumimoji="0" lang="en-GB" b="1" i="0" u="none" strike="noStrike" kern="1200" cap="none" spc="0" normalizeH="0" baseline="0" noProof="0" dirty="0">
                <a:ln>
                  <a:noFill/>
                </a:ln>
                <a:solidFill>
                  <a:srgbClr val="253746"/>
                </a:solidFill>
                <a:effectLst/>
                <a:uLnTx/>
                <a:uFillTx/>
                <a:latin typeface="Myriad Pro Light" panose="020B0603030403020204" pitchFamily="34" charset="0"/>
              </a:rPr>
              <a:t>Show me </a:t>
            </a:r>
            <a:r>
              <a:rPr lang="en-GB" b="1" dirty="0">
                <a:solidFill>
                  <a:srgbClr val="253746"/>
                </a:solidFill>
                <a:latin typeface="Myriad Pro Light" panose="020B0603030403020204" pitchFamily="34" charset="0"/>
              </a:rPr>
              <a:t>51</a:t>
            </a:r>
            <a:r>
              <a:rPr kumimoji="0" lang="en-GB" b="1" i="0" u="none" strike="noStrike" kern="1200" cap="none" spc="0" normalizeH="0" baseline="0" noProof="0" dirty="0">
                <a:ln>
                  <a:noFill/>
                </a:ln>
                <a:solidFill>
                  <a:srgbClr val="253746"/>
                </a:solidFill>
                <a:effectLst/>
                <a:uLnTx/>
                <a:uFillTx/>
                <a:latin typeface="Myriad Pro Light" panose="020B0603030403020204" pitchFamily="34" charset="0"/>
              </a:rPr>
              <a:t> on your bead strings. </a:t>
            </a:r>
          </a:p>
        </p:txBody>
      </p:sp>
      <p:sp>
        <p:nvSpPr>
          <p:cNvPr id="6" name="Speech Bubble: Rectangle with Corners Rounded 14">
            <a:extLst>
              <a:ext uri="{FF2B5EF4-FFF2-40B4-BE49-F238E27FC236}">
                <a16:creationId xmlns:a16="http://schemas.microsoft.com/office/drawing/2014/main" id="{8B8E33BD-A629-410B-9F9B-18579DBB3A23}"/>
              </a:ext>
            </a:extLst>
          </p:cNvPr>
          <p:cNvSpPr/>
          <p:nvPr/>
        </p:nvSpPr>
        <p:spPr>
          <a:xfrm>
            <a:off x="4583448" y="1026217"/>
            <a:ext cx="3818042" cy="1578429"/>
          </a:xfrm>
          <a:prstGeom prst="cloudCallout">
            <a:avLst>
              <a:gd name="adj1" fmla="val -54559"/>
              <a:gd name="adj2" fmla="val 46605"/>
            </a:avLst>
          </a:prstGeom>
          <a:solidFill>
            <a:schemeClr val="accent5">
              <a:lumMod val="20000"/>
              <a:lumOff val="80000"/>
            </a:schemeClr>
          </a:solidFill>
          <a:ln w="28575">
            <a:solidFill>
              <a:srgbClr val="004A76"/>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14000"/>
              </a:lnSpc>
              <a:spcBef>
                <a:spcPts val="0"/>
              </a:spcBef>
              <a:spcAft>
                <a:spcPts val="0"/>
              </a:spcAft>
              <a:buClrTx/>
              <a:buSzTx/>
              <a:buFontTx/>
              <a:buNone/>
              <a:tabLst/>
              <a:defRPr/>
            </a:pPr>
            <a:r>
              <a:rPr kumimoji="0" lang="en-GB" b="1" i="0" u="none" strike="noStrike" kern="1200" cap="none" spc="0" normalizeH="0" baseline="0" noProof="0" dirty="0">
                <a:ln>
                  <a:noFill/>
                </a:ln>
                <a:solidFill>
                  <a:srgbClr val="253746"/>
                </a:solidFill>
                <a:effectLst/>
                <a:uLnTx/>
                <a:uFillTx/>
                <a:latin typeface="Myriad Pro Light" panose="020B0603030403020204" pitchFamily="34" charset="0"/>
                <a:ea typeface="+mn-ea"/>
                <a:cs typeface="+mn-cs"/>
              </a:rPr>
              <a:t>We are going to </a:t>
            </a:r>
            <a:r>
              <a:rPr kumimoji="0" lang="en-GB" b="1" i="0" u="sng" strike="noStrike" kern="1200" cap="none" spc="0" normalizeH="0" baseline="0" noProof="0" dirty="0">
                <a:ln>
                  <a:noFill/>
                </a:ln>
                <a:solidFill>
                  <a:srgbClr val="253746"/>
                </a:solidFill>
                <a:effectLst/>
                <a:uLnTx/>
                <a:uFillTx/>
                <a:latin typeface="Myriad Pro Light" panose="020B0603030403020204" pitchFamily="34" charset="0"/>
                <a:ea typeface="+mn-ea"/>
                <a:cs typeface="+mn-cs"/>
              </a:rPr>
              <a:t>subtract 30 </a:t>
            </a:r>
            <a:r>
              <a:rPr kumimoji="0" lang="en-GB" b="1" i="0" u="none" strike="noStrike" kern="1200" cap="none" spc="0" normalizeH="0" baseline="0" noProof="0" dirty="0">
                <a:ln>
                  <a:noFill/>
                </a:ln>
                <a:solidFill>
                  <a:srgbClr val="253746"/>
                </a:solidFill>
                <a:effectLst/>
                <a:uLnTx/>
                <a:uFillTx/>
                <a:latin typeface="Myriad Pro Light" panose="020B0603030403020204" pitchFamily="34" charset="0"/>
                <a:ea typeface="+mn-ea"/>
                <a:cs typeface="+mn-cs"/>
              </a:rPr>
              <a:t>by</a:t>
            </a:r>
          </a:p>
          <a:p>
            <a:pPr marL="0" marR="0" lvl="0" indent="0" algn="ctr" defTabSz="457200" rtl="0" eaLnBrk="1" fontAlgn="auto" latinLnBrk="0" hangingPunct="1">
              <a:lnSpc>
                <a:spcPct val="114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0000"/>
                </a:solidFill>
                <a:effectLst/>
                <a:uLnTx/>
                <a:uFillTx/>
                <a:latin typeface="Myriad Pro Light" panose="020B0603030403020204" pitchFamily="34" charset="0"/>
                <a:ea typeface="+mn-ea"/>
                <a:cs typeface="+mn-cs"/>
              </a:rPr>
              <a:t>counting back in 10s</a:t>
            </a:r>
            <a:r>
              <a:rPr kumimoji="0" lang="en-GB" b="1" i="0" u="none" strike="noStrike" kern="1200" cap="none" spc="0" normalizeH="0" baseline="0" noProof="0" dirty="0">
                <a:ln>
                  <a:noFill/>
                </a:ln>
                <a:solidFill>
                  <a:srgbClr val="253746"/>
                </a:solidFill>
                <a:effectLst/>
                <a:uLnTx/>
                <a:uFillTx/>
                <a:latin typeface="Myriad Pro Light" panose="020B0603030403020204" pitchFamily="34" charset="0"/>
                <a:ea typeface="+mn-ea"/>
                <a:cs typeface="+mn-cs"/>
              </a:rPr>
              <a:t>. </a:t>
            </a:r>
          </a:p>
        </p:txBody>
      </p:sp>
      <p:pic>
        <p:nvPicPr>
          <p:cNvPr id="7" name="Picture 6" descr="A screenshot of a cell phone&#10;&#10;Description automatically generated">
            <a:extLst>
              <a:ext uri="{FF2B5EF4-FFF2-40B4-BE49-F238E27FC236}">
                <a16:creationId xmlns:a16="http://schemas.microsoft.com/office/drawing/2014/main" id="{2BB21905-A80A-460C-8F96-E960EFE84CCB}"/>
              </a:ext>
            </a:extLst>
          </p:cNvPr>
          <p:cNvPicPr>
            <a:picLocks noChangeAspect="1"/>
          </p:cNvPicPr>
          <p:nvPr/>
        </p:nvPicPr>
        <p:blipFill rotWithShape="1">
          <a:blip r:embed="rId3">
            <a:extLst>
              <a:ext uri="{28A0092B-C50C-407E-A947-70E740481C1C}">
                <a14:useLocalDpi xmlns:a14="http://schemas.microsoft.com/office/drawing/2010/main" val="0"/>
              </a:ext>
            </a:extLst>
          </a:blip>
          <a:srcRect l="6047" t="46040" r="6047" b="44498"/>
          <a:stretch/>
        </p:blipFill>
        <p:spPr>
          <a:xfrm>
            <a:off x="70682" y="3129254"/>
            <a:ext cx="8977621" cy="683311"/>
          </a:xfrm>
          <a:prstGeom prst="rect">
            <a:avLst/>
          </a:prstGeom>
          <a:ln>
            <a:noFill/>
          </a:ln>
          <a:effectLst>
            <a:outerShdw blurRad="292100" dist="139700" dir="2700000" algn="tl" rotWithShape="0">
              <a:srgbClr val="333333">
                <a:alpha val="65000"/>
              </a:srgbClr>
            </a:outerShdw>
          </a:effectLst>
        </p:spPr>
      </p:pic>
      <p:grpSp>
        <p:nvGrpSpPr>
          <p:cNvPr id="8" name="Group 7">
            <a:extLst>
              <a:ext uri="{FF2B5EF4-FFF2-40B4-BE49-F238E27FC236}">
                <a16:creationId xmlns:a16="http://schemas.microsoft.com/office/drawing/2014/main" id="{BAAD1248-4F66-40B8-BDE5-9AFCA93FCF5B}"/>
              </a:ext>
            </a:extLst>
          </p:cNvPr>
          <p:cNvGrpSpPr/>
          <p:nvPr/>
        </p:nvGrpSpPr>
        <p:grpSpPr>
          <a:xfrm>
            <a:off x="1817199" y="3377268"/>
            <a:ext cx="418158" cy="482619"/>
            <a:chOff x="4479874" y="5454502"/>
            <a:chExt cx="418158" cy="482619"/>
          </a:xfrm>
        </p:grpSpPr>
        <p:cxnSp>
          <p:nvCxnSpPr>
            <p:cNvPr id="9" name="Straight Connector 8">
              <a:extLst>
                <a:ext uri="{FF2B5EF4-FFF2-40B4-BE49-F238E27FC236}">
                  <a16:creationId xmlns:a16="http://schemas.microsoft.com/office/drawing/2014/main" id="{3E0713B3-9695-4675-B834-3FA6E1DB05A0}"/>
                </a:ext>
              </a:extLst>
            </p:cNvPr>
            <p:cNvCxnSpPr/>
            <p:nvPr/>
          </p:nvCxnSpPr>
          <p:spPr>
            <a:xfrm>
              <a:off x="4657057" y="5454502"/>
              <a:ext cx="0" cy="191386"/>
            </a:xfrm>
            <a:prstGeom prst="line">
              <a:avLst/>
            </a:prstGeom>
            <a:ln w="38100">
              <a:solidFill>
                <a:srgbClr val="253746"/>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2344E87-876C-4B66-8688-1AC9D00B3AA9}"/>
                </a:ext>
              </a:extLst>
            </p:cNvPr>
            <p:cNvSpPr txBox="1"/>
            <p:nvPr/>
          </p:nvSpPr>
          <p:spPr>
            <a:xfrm>
              <a:off x="4479874" y="5598567"/>
              <a:ext cx="418158"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1" dirty="0">
                  <a:solidFill>
                    <a:srgbClr val="253746"/>
                  </a:solidFill>
                  <a:latin typeface="Calibri" panose="020F0502020204030204"/>
                </a:rPr>
                <a:t>21</a:t>
              </a:r>
              <a:endParaRPr kumimoji="0" lang="en-GB" sz="1600" b="1" i="0" u="none" strike="noStrike" kern="1200" cap="none" spc="0" normalizeH="0" baseline="0" noProof="0" dirty="0">
                <a:ln>
                  <a:noFill/>
                </a:ln>
                <a:solidFill>
                  <a:srgbClr val="253746"/>
                </a:solidFill>
                <a:effectLst/>
                <a:uLnTx/>
                <a:uFillTx/>
                <a:latin typeface="Calibri" panose="020F0502020204030204"/>
                <a:ea typeface="+mn-ea"/>
                <a:cs typeface="+mn-cs"/>
              </a:endParaRPr>
            </a:p>
          </p:txBody>
        </p:sp>
      </p:grpSp>
      <p:sp>
        <p:nvSpPr>
          <p:cNvPr id="13" name="Freeform: Shape 12">
            <a:extLst>
              <a:ext uri="{FF2B5EF4-FFF2-40B4-BE49-F238E27FC236}">
                <a16:creationId xmlns:a16="http://schemas.microsoft.com/office/drawing/2014/main" id="{F74D7E22-C0AC-4BA6-B950-4841D429559F}"/>
              </a:ext>
            </a:extLst>
          </p:cNvPr>
          <p:cNvSpPr/>
          <p:nvPr/>
        </p:nvSpPr>
        <p:spPr>
          <a:xfrm>
            <a:off x="1984856" y="3129254"/>
            <a:ext cx="907229" cy="223706"/>
          </a:xfrm>
          <a:custGeom>
            <a:avLst/>
            <a:gdLst>
              <a:gd name="connsiteX0" fmla="*/ 0 w 202018"/>
              <a:gd name="connsiteY0" fmla="*/ 170147 h 180780"/>
              <a:gd name="connsiteX1" fmla="*/ 74428 w 202018"/>
              <a:gd name="connsiteY1" fmla="*/ 26 h 180780"/>
              <a:gd name="connsiteX2" fmla="*/ 202018 w 202018"/>
              <a:gd name="connsiteY2" fmla="*/ 180780 h 180780"/>
              <a:gd name="connsiteX0" fmla="*/ 0 w 202018"/>
              <a:gd name="connsiteY0" fmla="*/ 178925 h 189558"/>
              <a:gd name="connsiteX1" fmla="*/ 106463 w 202018"/>
              <a:gd name="connsiteY1" fmla="*/ 24 h 189558"/>
              <a:gd name="connsiteX2" fmla="*/ 202018 w 202018"/>
              <a:gd name="connsiteY2" fmla="*/ 189558 h 189558"/>
            </a:gdLst>
            <a:ahLst/>
            <a:cxnLst>
              <a:cxn ang="0">
                <a:pos x="connsiteX0" y="connsiteY0"/>
              </a:cxn>
              <a:cxn ang="0">
                <a:pos x="connsiteX1" y="connsiteY1"/>
              </a:cxn>
              <a:cxn ang="0">
                <a:pos x="connsiteX2" y="connsiteY2"/>
              </a:cxn>
            </a:cxnLst>
            <a:rect l="l" t="t" r="r" b="b"/>
            <a:pathLst>
              <a:path w="202018" h="189558">
                <a:moveTo>
                  <a:pt x="0" y="178925"/>
                </a:moveTo>
                <a:cubicBezTo>
                  <a:pt x="20379" y="92978"/>
                  <a:pt x="72793" y="-1748"/>
                  <a:pt x="106463" y="24"/>
                </a:cubicBezTo>
                <a:cubicBezTo>
                  <a:pt x="140133" y="1796"/>
                  <a:pt x="155058" y="100067"/>
                  <a:pt x="202018" y="189558"/>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0E297676-C60A-427C-8130-F388227C53AD}"/>
              </a:ext>
            </a:extLst>
          </p:cNvPr>
          <p:cNvSpPr txBox="1"/>
          <p:nvPr/>
        </p:nvSpPr>
        <p:spPr>
          <a:xfrm>
            <a:off x="2163631" y="2878159"/>
            <a:ext cx="494303"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1" dirty="0">
                <a:solidFill>
                  <a:srgbClr val="253746"/>
                </a:solidFill>
                <a:latin typeface="Calibri" panose="020F0502020204030204"/>
              </a:rPr>
              <a:t>-</a:t>
            </a:r>
            <a:r>
              <a:rPr kumimoji="0" lang="en-GB" sz="1600" b="1" i="0" u="none" strike="noStrike" kern="1200" cap="none" spc="0" normalizeH="0" baseline="0" noProof="0" dirty="0">
                <a:ln>
                  <a:noFill/>
                </a:ln>
                <a:solidFill>
                  <a:srgbClr val="253746"/>
                </a:solidFill>
                <a:effectLst/>
                <a:uLnTx/>
                <a:uFillTx/>
                <a:latin typeface="Calibri" panose="020F0502020204030204"/>
                <a:ea typeface="+mn-ea"/>
                <a:cs typeface="+mn-cs"/>
              </a:rPr>
              <a:t>10</a:t>
            </a:r>
          </a:p>
        </p:txBody>
      </p:sp>
      <p:sp>
        <p:nvSpPr>
          <p:cNvPr id="15" name="Freeform: Shape 14">
            <a:extLst>
              <a:ext uri="{FF2B5EF4-FFF2-40B4-BE49-F238E27FC236}">
                <a16:creationId xmlns:a16="http://schemas.microsoft.com/office/drawing/2014/main" id="{639D8823-C140-4066-85F8-1E994A41D1BB}"/>
              </a:ext>
            </a:extLst>
          </p:cNvPr>
          <p:cNvSpPr/>
          <p:nvPr/>
        </p:nvSpPr>
        <p:spPr>
          <a:xfrm>
            <a:off x="2874363" y="3129254"/>
            <a:ext cx="875338" cy="205262"/>
          </a:xfrm>
          <a:custGeom>
            <a:avLst/>
            <a:gdLst>
              <a:gd name="connsiteX0" fmla="*/ 0 w 202018"/>
              <a:gd name="connsiteY0" fmla="*/ 170147 h 180780"/>
              <a:gd name="connsiteX1" fmla="*/ 74428 w 202018"/>
              <a:gd name="connsiteY1" fmla="*/ 26 h 180780"/>
              <a:gd name="connsiteX2" fmla="*/ 202018 w 202018"/>
              <a:gd name="connsiteY2" fmla="*/ 180780 h 180780"/>
              <a:gd name="connsiteX0" fmla="*/ 0 w 202018"/>
              <a:gd name="connsiteY0" fmla="*/ 178925 h 189558"/>
              <a:gd name="connsiteX1" fmla="*/ 106463 w 202018"/>
              <a:gd name="connsiteY1" fmla="*/ 24 h 189558"/>
              <a:gd name="connsiteX2" fmla="*/ 202018 w 202018"/>
              <a:gd name="connsiteY2" fmla="*/ 189558 h 189558"/>
              <a:gd name="connsiteX0" fmla="*/ 0 w 202018"/>
              <a:gd name="connsiteY0" fmla="*/ 180990 h 191623"/>
              <a:gd name="connsiteX1" fmla="*/ 106463 w 202018"/>
              <a:gd name="connsiteY1" fmla="*/ 2089 h 191623"/>
              <a:gd name="connsiteX2" fmla="*/ 167651 w 202018"/>
              <a:gd name="connsiteY2" fmla="*/ 78226 h 191623"/>
              <a:gd name="connsiteX3" fmla="*/ 202018 w 202018"/>
              <a:gd name="connsiteY3" fmla="*/ 191623 h 191623"/>
            </a:gdLst>
            <a:ahLst/>
            <a:cxnLst>
              <a:cxn ang="0">
                <a:pos x="connsiteX0" y="connsiteY0"/>
              </a:cxn>
              <a:cxn ang="0">
                <a:pos x="connsiteX1" y="connsiteY1"/>
              </a:cxn>
              <a:cxn ang="0">
                <a:pos x="connsiteX2" y="connsiteY2"/>
              </a:cxn>
              <a:cxn ang="0">
                <a:pos x="connsiteX3" y="connsiteY3"/>
              </a:cxn>
            </a:cxnLst>
            <a:rect l="l" t="t" r="r" b="b"/>
            <a:pathLst>
              <a:path w="202018" h="191623">
                <a:moveTo>
                  <a:pt x="0" y="180990"/>
                </a:moveTo>
                <a:cubicBezTo>
                  <a:pt x="20379" y="95043"/>
                  <a:pt x="72793" y="317"/>
                  <a:pt x="106463" y="2089"/>
                </a:cubicBezTo>
                <a:cubicBezTo>
                  <a:pt x="133618" y="-11765"/>
                  <a:pt x="151725" y="46637"/>
                  <a:pt x="167651" y="78226"/>
                </a:cubicBezTo>
                <a:cubicBezTo>
                  <a:pt x="183577" y="109815"/>
                  <a:pt x="195503" y="175997"/>
                  <a:pt x="202018" y="191623"/>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08B07CCD-FE26-404F-845C-E85DF479D250}"/>
              </a:ext>
            </a:extLst>
          </p:cNvPr>
          <p:cNvSpPr txBox="1"/>
          <p:nvPr/>
        </p:nvSpPr>
        <p:spPr>
          <a:xfrm>
            <a:off x="3098666" y="2857518"/>
            <a:ext cx="494303"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1" dirty="0">
                <a:solidFill>
                  <a:srgbClr val="253746"/>
                </a:solidFill>
                <a:latin typeface="Calibri" panose="020F0502020204030204"/>
              </a:rPr>
              <a:t>-</a:t>
            </a:r>
            <a:r>
              <a:rPr kumimoji="0" lang="en-GB" sz="1600" b="1" i="0" u="none" strike="noStrike" kern="1200" cap="none" spc="0" normalizeH="0" baseline="0" noProof="0" dirty="0">
                <a:ln>
                  <a:noFill/>
                </a:ln>
                <a:solidFill>
                  <a:srgbClr val="253746"/>
                </a:solidFill>
                <a:effectLst/>
                <a:uLnTx/>
                <a:uFillTx/>
                <a:latin typeface="Calibri" panose="020F0502020204030204"/>
                <a:ea typeface="+mn-ea"/>
                <a:cs typeface="+mn-cs"/>
              </a:rPr>
              <a:t>10</a:t>
            </a:r>
          </a:p>
        </p:txBody>
      </p:sp>
      <p:grpSp>
        <p:nvGrpSpPr>
          <p:cNvPr id="17" name="Group 16">
            <a:extLst>
              <a:ext uri="{FF2B5EF4-FFF2-40B4-BE49-F238E27FC236}">
                <a16:creationId xmlns:a16="http://schemas.microsoft.com/office/drawing/2014/main" id="{0D344C19-FA8B-474A-AF02-ECF367816F67}"/>
              </a:ext>
            </a:extLst>
          </p:cNvPr>
          <p:cNvGrpSpPr/>
          <p:nvPr/>
        </p:nvGrpSpPr>
        <p:grpSpPr>
          <a:xfrm>
            <a:off x="4449256" y="3377268"/>
            <a:ext cx="418158" cy="482619"/>
            <a:chOff x="4479874" y="5454502"/>
            <a:chExt cx="418158" cy="482619"/>
          </a:xfrm>
        </p:grpSpPr>
        <p:cxnSp>
          <p:nvCxnSpPr>
            <p:cNvPr id="18" name="Straight Connector 17">
              <a:extLst>
                <a:ext uri="{FF2B5EF4-FFF2-40B4-BE49-F238E27FC236}">
                  <a16:creationId xmlns:a16="http://schemas.microsoft.com/office/drawing/2014/main" id="{5463C32B-84FD-46D3-8CE6-B0075EC60485}"/>
                </a:ext>
              </a:extLst>
            </p:cNvPr>
            <p:cNvCxnSpPr/>
            <p:nvPr/>
          </p:nvCxnSpPr>
          <p:spPr>
            <a:xfrm>
              <a:off x="4657057" y="5454502"/>
              <a:ext cx="0" cy="191386"/>
            </a:xfrm>
            <a:prstGeom prst="line">
              <a:avLst/>
            </a:prstGeom>
            <a:ln w="38100">
              <a:solidFill>
                <a:srgbClr val="253746"/>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B09C60B-2918-44DA-9294-5EEA138FDFE1}"/>
                </a:ext>
              </a:extLst>
            </p:cNvPr>
            <p:cNvSpPr txBox="1"/>
            <p:nvPr/>
          </p:nvSpPr>
          <p:spPr>
            <a:xfrm>
              <a:off x="4479874" y="5598567"/>
              <a:ext cx="418158"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1" dirty="0">
                  <a:solidFill>
                    <a:srgbClr val="253746"/>
                  </a:solidFill>
                  <a:latin typeface="Calibri" panose="020F0502020204030204"/>
                </a:rPr>
                <a:t>51</a:t>
              </a:r>
              <a:endParaRPr kumimoji="0" lang="en-GB" sz="1600" b="1" i="0" u="none" strike="noStrike" kern="1200" cap="none" spc="0" normalizeH="0" baseline="0" noProof="0" dirty="0">
                <a:ln>
                  <a:noFill/>
                </a:ln>
                <a:solidFill>
                  <a:srgbClr val="253746"/>
                </a:solidFill>
                <a:effectLst/>
                <a:uLnTx/>
                <a:uFillTx/>
                <a:latin typeface="Calibri" panose="020F0502020204030204"/>
                <a:ea typeface="+mn-ea"/>
                <a:cs typeface="+mn-cs"/>
              </a:endParaRPr>
            </a:p>
          </p:txBody>
        </p:sp>
      </p:grpSp>
      <p:sp>
        <p:nvSpPr>
          <p:cNvPr id="20" name="Freeform: Shape 19">
            <a:extLst>
              <a:ext uri="{FF2B5EF4-FFF2-40B4-BE49-F238E27FC236}">
                <a16:creationId xmlns:a16="http://schemas.microsoft.com/office/drawing/2014/main" id="{324C88CB-5E65-4B92-BDAD-87864936B592}"/>
              </a:ext>
            </a:extLst>
          </p:cNvPr>
          <p:cNvSpPr/>
          <p:nvPr/>
        </p:nvSpPr>
        <p:spPr>
          <a:xfrm>
            <a:off x="3770966" y="3150305"/>
            <a:ext cx="875338" cy="205262"/>
          </a:xfrm>
          <a:custGeom>
            <a:avLst/>
            <a:gdLst>
              <a:gd name="connsiteX0" fmla="*/ 0 w 202018"/>
              <a:gd name="connsiteY0" fmla="*/ 170147 h 180780"/>
              <a:gd name="connsiteX1" fmla="*/ 74428 w 202018"/>
              <a:gd name="connsiteY1" fmla="*/ 26 h 180780"/>
              <a:gd name="connsiteX2" fmla="*/ 202018 w 202018"/>
              <a:gd name="connsiteY2" fmla="*/ 180780 h 180780"/>
              <a:gd name="connsiteX0" fmla="*/ 0 w 202018"/>
              <a:gd name="connsiteY0" fmla="*/ 178925 h 189558"/>
              <a:gd name="connsiteX1" fmla="*/ 106463 w 202018"/>
              <a:gd name="connsiteY1" fmla="*/ 24 h 189558"/>
              <a:gd name="connsiteX2" fmla="*/ 202018 w 202018"/>
              <a:gd name="connsiteY2" fmla="*/ 189558 h 189558"/>
              <a:gd name="connsiteX0" fmla="*/ 0 w 202018"/>
              <a:gd name="connsiteY0" fmla="*/ 180990 h 191623"/>
              <a:gd name="connsiteX1" fmla="*/ 106463 w 202018"/>
              <a:gd name="connsiteY1" fmla="*/ 2089 h 191623"/>
              <a:gd name="connsiteX2" fmla="*/ 167651 w 202018"/>
              <a:gd name="connsiteY2" fmla="*/ 78226 h 191623"/>
              <a:gd name="connsiteX3" fmla="*/ 202018 w 202018"/>
              <a:gd name="connsiteY3" fmla="*/ 191623 h 191623"/>
            </a:gdLst>
            <a:ahLst/>
            <a:cxnLst>
              <a:cxn ang="0">
                <a:pos x="connsiteX0" y="connsiteY0"/>
              </a:cxn>
              <a:cxn ang="0">
                <a:pos x="connsiteX1" y="connsiteY1"/>
              </a:cxn>
              <a:cxn ang="0">
                <a:pos x="connsiteX2" y="connsiteY2"/>
              </a:cxn>
              <a:cxn ang="0">
                <a:pos x="connsiteX3" y="connsiteY3"/>
              </a:cxn>
            </a:cxnLst>
            <a:rect l="l" t="t" r="r" b="b"/>
            <a:pathLst>
              <a:path w="202018" h="191623">
                <a:moveTo>
                  <a:pt x="0" y="180990"/>
                </a:moveTo>
                <a:cubicBezTo>
                  <a:pt x="20379" y="95043"/>
                  <a:pt x="72793" y="317"/>
                  <a:pt x="106463" y="2089"/>
                </a:cubicBezTo>
                <a:cubicBezTo>
                  <a:pt x="133618" y="-11765"/>
                  <a:pt x="151725" y="46637"/>
                  <a:pt x="167651" y="78226"/>
                </a:cubicBezTo>
                <a:cubicBezTo>
                  <a:pt x="183577" y="109815"/>
                  <a:pt x="195503" y="175997"/>
                  <a:pt x="202018" y="191623"/>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CF4E9487-383A-434A-A66A-ABA1EECE3A28}"/>
              </a:ext>
            </a:extLst>
          </p:cNvPr>
          <p:cNvSpPr txBox="1"/>
          <p:nvPr/>
        </p:nvSpPr>
        <p:spPr>
          <a:xfrm>
            <a:off x="3954953" y="2878569"/>
            <a:ext cx="494303"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1" dirty="0">
                <a:solidFill>
                  <a:srgbClr val="253746"/>
                </a:solidFill>
                <a:latin typeface="Calibri" panose="020F0502020204030204"/>
              </a:rPr>
              <a:t>-</a:t>
            </a:r>
            <a:r>
              <a:rPr kumimoji="0" lang="en-GB" sz="1600" b="1" i="0" u="none" strike="noStrike" kern="1200" cap="none" spc="0" normalizeH="0" baseline="0" noProof="0" dirty="0">
                <a:ln>
                  <a:noFill/>
                </a:ln>
                <a:solidFill>
                  <a:srgbClr val="253746"/>
                </a:solidFill>
                <a:effectLst/>
                <a:uLnTx/>
                <a:uFillTx/>
                <a:latin typeface="Calibri" panose="020F0502020204030204"/>
                <a:ea typeface="+mn-ea"/>
                <a:cs typeface="+mn-cs"/>
              </a:rPr>
              <a:t>10</a:t>
            </a:r>
          </a:p>
        </p:txBody>
      </p:sp>
      <p:sp>
        <p:nvSpPr>
          <p:cNvPr id="22" name="Speech Bubble: Rectangle with Corners Rounded 10">
            <a:extLst>
              <a:ext uri="{FF2B5EF4-FFF2-40B4-BE49-F238E27FC236}">
                <a16:creationId xmlns:a16="http://schemas.microsoft.com/office/drawing/2014/main" id="{7647C2CB-A4E1-48C0-A7EF-1D671C1ACD78}"/>
              </a:ext>
            </a:extLst>
          </p:cNvPr>
          <p:cNvSpPr/>
          <p:nvPr/>
        </p:nvSpPr>
        <p:spPr>
          <a:xfrm>
            <a:off x="2937602" y="4354455"/>
            <a:ext cx="3169035" cy="1065827"/>
          </a:xfrm>
          <a:prstGeom prst="wedgeEllipseCallout">
            <a:avLst>
              <a:gd name="adj1" fmla="val -18402"/>
              <a:gd name="adj2" fmla="val -7439"/>
            </a:avLst>
          </a:prstGeom>
          <a:blipFill dpi="0" rotWithShape="1">
            <a:blip r:embed="rId4">
              <a:extLst>
                <a:ext uri="{BEBA8EAE-BF5A-486C-A8C5-ECC9F3942E4B}">
                  <a14:imgProps xmlns:a14="http://schemas.microsoft.com/office/drawing/2010/main">
                    <a14:imgLayer r:embed="rId5">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457200" rtl="0" eaLnBrk="1" fontAlgn="auto" latinLnBrk="0" hangingPunct="1">
              <a:lnSpc>
                <a:spcPct val="114000"/>
              </a:lnSpc>
              <a:spcBef>
                <a:spcPts val="0"/>
              </a:spcBef>
              <a:spcAft>
                <a:spcPts val="0"/>
              </a:spcAft>
              <a:buClrTx/>
              <a:buSzTx/>
              <a:buFontTx/>
              <a:buNone/>
              <a:tabLst/>
              <a:defRPr/>
            </a:pPr>
            <a:r>
              <a:rPr lang="en-GB" sz="2400" b="1" dirty="0">
                <a:solidFill>
                  <a:srgbClr val="253746"/>
                </a:solidFill>
                <a:latin typeface="Myriad Pro Light" panose="020B0603030403020204" pitchFamily="34" charset="0"/>
              </a:rPr>
              <a:t>51 – </a:t>
            </a:r>
            <a:r>
              <a:rPr lang="en-GB" sz="2400" b="1" dirty="0">
                <a:solidFill>
                  <a:srgbClr val="FF0000"/>
                </a:solidFill>
                <a:latin typeface="Myriad Pro Light" panose="020B0603030403020204" pitchFamily="34" charset="0"/>
              </a:rPr>
              <a:t>30</a:t>
            </a:r>
            <a:r>
              <a:rPr lang="en-GB" sz="2400" b="1" dirty="0">
                <a:solidFill>
                  <a:srgbClr val="253746"/>
                </a:solidFill>
                <a:latin typeface="Myriad Pro Light" panose="020B0603030403020204" pitchFamily="34" charset="0"/>
              </a:rPr>
              <a:t> = 21</a:t>
            </a:r>
            <a:r>
              <a:rPr kumimoji="0" lang="en-GB" sz="2400" b="1" i="0" u="none" strike="noStrike" kern="1200" cap="none" spc="0" normalizeH="0" baseline="0" noProof="0" dirty="0">
                <a:ln>
                  <a:noFill/>
                </a:ln>
                <a:solidFill>
                  <a:srgbClr val="253746"/>
                </a:solidFill>
                <a:effectLst/>
                <a:uLnTx/>
                <a:uFillTx/>
                <a:latin typeface="Myriad Pro Light" panose="020B0603030403020204" pitchFamily="34" charset="0"/>
                <a:ea typeface="+mn-ea"/>
                <a:cs typeface="+mn-cs"/>
              </a:rPr>
              <a:t>  </a:t>
            </a:r>
          </a:p>
        </p:txBody>
      </p:sp>
    </p:spTree>
    <p:extLst>
      <p:ext uri="{BB962C8B-B14F-4D97-AF65-F5344CB8AC3E}">
        <p14:creationId xmlns:p14="http://schemas.microsoft.com/office/powerpoint/2010/main" val="424232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par>
                          <p:cTn id="11" fill="hold">
                            <p:stCondLst>
                              <p:cond delay="0"/>
                            </p:stCondLst>
                            <p:childTnLst>
                              <p:par>
                                <p:cTn id="12" presetID="22" presetClass="entr" presetSubtype="2"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right)">
                                      <p:cBhvr>
                                        <p:cTn id="14" dur="500"/>
                                        <p:tgtEl>
                                          <p:spTgt spid="20"/>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left)">
                                      <p:cBhvr>
                                        <p:cTn id="18" dur="500"/>
                                        <p:tgtEl>
                                          <p:spTgt spid="21"/>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right)">
                                      <p:cBhvr>
                                        <p:cTn id="22" dur="500"/>
                                        <p:tgtEl>
                                          <p:spTgt spid="15"/>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000"/>
                            </p:stCondLst>
                            <p:childTnLst>
                              <p:par>
                                <p:cTn id="28" presetID="22" presetClass="entr" presetSubtype="2"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right)">
                                      <p:cBhvr>
                                        <p:cTn id="30" dur="500"/>
                                        <p:tgtEl>
                                          <p:spTgt spid="13"/>
                                        </p:tgtEl>
                                      </p:cBhvr>
                                    </p:animEffec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par>
                          <p:cTn id="35" fill="hold">
                            <p:stCondLst>
                              <p:cond delay="3000"/>
                            </p:stCondLst>
                            <p:childTnLst>
                              <p:par>
                                <p:cTn id="36" presetID="1"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p:bldP spid="15" grpId="0" animBg="1"/>
      <p:bldP spid="16" grpId="0"/>
      <p:bldP spid="20" grpId="0" animBg="1"/>
      <p:bldP spid="21" grpId="0"/>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0EE811-478C-4958-8104-2A70B5A19611}" type="slidenum">
              <a:rPr kumimoji="0" lang="en-GB" sz="1300" b="0" i="0" u="none" strike="noStrike" kern="1200" cap="none" spc="0" normalizeH="0" baseline="0" noProof="0" smtClean="0">
                <a:ln>
                  <a:noFill/>
                </a:ln>
                <a:solidFill>
                  <a:srgbClr val="EA7600"/>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8</a:t>
            </a:fld>
            <a:endParaRPr kumimoji="0" lang="en-GB" sz="1300" b="0" i="0" u="none" strike="noStrike" kern="1200" cap="none" spc="0" normalizeH="0" baseline="0" noProof="0" dirty="0">
              <a:ln>
                <a:noFill/>
              </a:ln>
              <a:solidFill>
                <a:srgbClr val="EA7600"/>
              </a:solidFill>
              <a:effectLst/>
              <a:uLnTx/>
              <a:uFillTx/>
              <a:latin typeface="Calibri" panose="020F0502020204030204"/>
              <a:ea typeface="+mn-ea"/>
              <a:cs typeface="+mn-cs"/>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EA7600"/>
                </a:solidFill>
                <a:effectLst/>
                <a:uLnTx/>
                <a:uFillTx/>
                <a:latin typeface="Calibri" panose="020F0502020204030204"/>
                <a:ea typeface="+mn-ea"/>
                <a:cs typeface="+mn-cs"/>
              </a:rPr>
              <a:t>Year 2</a:t>
            </a:r>
            <a:endParaRPr kumimoji="0" lang="en-GB" sz="1300" b="0" i="0" u="none" strike="noStrike" kern="1200" cap="none" spc="0" normalizeH="0" baseline="0" noProof="0" dirty="0">
              <a:ln>
                <a:noFill/>
              </a:ln>
              <a:solidFill>
                <a:srgbClr val="EA7600"/>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
                <a:srgbClr val="EA7600"/>
              </a:buClr>
              <a:buSzPct val="120000"/>
              <a:buFontTx/>
              <a:buNone/>
              <a:tabLst/>
              <a:defRPr/>
            </a:pPr>
            <a:r>
              <a:rPr kumimoji="0" lang="en-GB" sz="2000" b="1" i="0" u="none" strike="noStrike" kern="1200" cap="none" spc="0" normalizeH="0" baseline="0" noProof="0" dirty="0">
                <a:ln>
                  <a:noFill/>
                </a:ln>
                <a:solidFill>
                  <a:srgbClr val="253746"/>
                </a:solidFill>
                <a:effectLst/>
                <a:uLnTx/>
                <a:uFillTx/>
                <a:latin typeface="Calibri" panose="020F0502020204030204"/>
                <a:ea typeface="+mn-ea"/>
                <a:cs typeface="+mn-cs"/>
              </a:rPr>
              <a:t>Day 2: </a:t>
            </a:r>
            <a:r>
              <a:rPr kumimoji="0" lang="en-GB" sz="20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Add and subtract 20, 30, 40, 50 to/from 2-digit numbers using the beaded line.</a:t>
            </a:r>
          </a:p>
        </p:txBody>
      </p:sp>
      <p:sp>
        <p:nvSpPr>
          <p:cNvPr id="5" name="Speech Bubble: Rectangle with Corners Rounded 14">
            <a:extLst>
              <a:ext uri="{FF2B5EF4-FFF2-40B4-BE49-F238E27FC236}">
                <a16:creationId xmlns:a16="http://schemas.microsoft.com/office/drawing/2014/main" id="{08E0646E-DC17-4D5C-9B81-8BE0719CBEA5}"/>
              </a:ext>
            </a:extLst>
          </p:cNvPr>
          <p:cNvSpPr/>
          <p:nvPr/>
        </p:nvSpPr>
        <p:spPr>
          <a:xfrm>
            <a:off x="742510" y="1026218"/>
            <a:ext cx="3442977" cy="1578429"/>
          </a:xfrm>
          <a:prstGeom prst="cloudCallout">
            <a:avLst>
              <a:gd name="adj1" fmla="val -54559"/>
              <a:gd name="adj2" fmla="val 46605"/>
            </a:avLst>
          </a:prstGeom>
          <a:solidFill>
            <a:schemeClr val="accent5">
              <a:lumMod val="20000"/>
              <a:lumOff val="80000"/>
            </a:schemeClr>
          </a:solidFill>
          <a:ln w="28575">
            <a:solidFill>
              <a:srgbClr val="004A76"/>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14000"/>
              </a:lnSpc>
              <a:spcBef>
                <a:spcPts val="0"/>
              </a:spcBef>
              <a:spcAft>
                <a:spcPts val="0"/>
              </a:spcAft>
              <a:buClrTx/>
              <a:buSzTx/>
              <a:buFontTx/>
              <a:buNone/>
              <a:tabLst/>
              <a:defRPr/>
            </a:pPr>
            <a:r>
              <a:rPr kumimoji="0" lang="en-GB" b="1" i="0" u="none" strike="noStrike" kern="1200" cap="none" spc="0" normalizeH="0" baseline="0" noProof="0" dirty="0">
                <a:ln>
                  <a:noFill/>
                </a:ln>
                <a:solidFill>
                  <a:srgbClr val="253746"/>
                </a:solidFill>
                <a:effectLst/>
                <a:uLnTx/>
                <a:uFillTx/>
                <a:latin typeface="Myriad Pro Light" panose="020B0603030403020204" pitchFamily="34" charset="0"/>
              </a:rPr>
              <a:t>Show me </a:t>
            </a:r>
            <a:r>
              <a:rPr lang="en-GB" b="1" dirty="0">
                <a:solidFill>
                  <a:srgbClr val="253746"/>
                </a:solidFill>
                <a:latin typeface="Myriad Pro Light" panose="020B0603030403020204" pitchFamily="34" charset="0"/>
              </a:rPr>
              <a:t>52</a:t>
            </a:r>
            <a:r>
              <a:rPr kumimoji="0" lang="en-GB" b="1" i="0" u="none" strike="noStrike" kern="1200" cap="none" spc="0" normalizeH="0" baseline="0" noProof="0" dirty="0">
                <a:ln>
                  <a:noFill/>
                </a:ln>
                <a:solidFill>
                  <a:srgbClr val="253746"/>
                </a:solidFill>
                <a:effectLst/>
                <a:uLnTx/>
                <a:uFillTx/>
                <a:latin typeface="Myriad Pro Light" panose="020B0603030403020204" pitchFamily="34" charset="0"/>
              </a:rPr>
              <a:t> on your bead strings. </a:t>
            </a:r>
          </a:p>
        </p:txBody>
      </p:sp>
      <p:sp>
        <p:nvSpPr>
          <p:cNvPr id="6" name="Speech Bubble: Rectangle with Corners Rounded 14">
            <a:extLst>
              <a:ext uri="{FF2B5EF4-FFF2-40B4-BE49-F238E27FC236}">
                <a16:creationId xmlns:a16="http://schemas.microsoft.com/office/drawing/2014/main" id="{8B8E33BD-A629-410B-9F9B-18579DBB3A23}"/>
              </a:ext>
            </a:extLst>
          </p:cNvPr>
          <p:cNvSpPr/>
          <p:nvPr/>
        </p:nvSpPr>
        <p:spPr>
          <a:xfrm>
            <a:off x="4583448" y="1026217"/>
            <a:ext cx="3442977" cy="1578429"/>
          </a:xfrm>
          <a:prstGeom prst="cloudCallout">
            <a:avLst>
              <a:gd name="adj1" fmla="val -54559"/>
              <a:gd name="adj2" fmla="val 46605"/>
            </a:avLst>
          </a:prstGeom>
          <a:solidFill>
            <a:schemeClr val="accent5">
              <a:lumMod val="20000"/>
              <a:lumOff val="80000"/>
            </a:schemeClr>
          </a:solidFill>
          <a:ln w="28575">
            <a:solidFill>
              <a:srgbClr val="004A76"/>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14000"/>
              </a:lnSpc>
              <a:spcBef>
                <a:spcPts val="0"/>
              </a:spcBef>
              <a:spcAft>
                <a:spcPts val="0"/>
              </a:spcAft>
              <a:buClrTx/>
              <a:buSzTx/>
              <a:buFontTx/>
              <a:buNone/>
              <a:tabLst/>
              <a:defRPr/>
            </a:pPr>
            <a:r>
              <a:rPr kumimoji="0" lang="en-GB" b="1" i="0" u="none" strike="noStrike" kern="1200" cap="none" spc="0" normalizeH="0" baseline="0" noProof="0" dirty="0">
                <a:ln>
                  <a:noFill/>
                </a:ln>
                <a:solidFill>
                  <a:srgbClr val="253746"/>
                </a:solidFill>
                <a:effectLst/>
                <a:uLnTx/>
                <a:uFillTx/>
                <a:latin typeface="Myriad Pro Light" panose="020B0603030403020204" pitchFamily="34" charset="0"/>
                <a:ea typeface="+mn-ea"/>
                <a:cs typeface="+mn-cs"/>
              </a:rPr>
              <a:t>We are going to add 40 by </a:t>
            </a:r>
            <a:r>
              <a:rPr kumimoji="0" lang="en-GB" b="1" i="0" u="none" strike="noStrike" kern="1200" cap="none" spc="0" normalizeH="0" baseline="0" noProof="0" dirty="0">
                <a:ln>
                  <a:noFill/>
                </a:ln>
                <a:solidFill>
                  <a:srgbClr val="FF0000"/>
                </a:solidFill>
                <a:effectLst/>
                <a:uLnTx/>
                <a:uFillTx/>
                <a:latin typeface="Myriad Pro Light" panose="020B0603030403020204" pitchFamily="34" charset="0"/>
                <a:ea typeface="+mn-ea"/>
                <a:cs typeface="+mn-cs"/>
              </a:rPr>
              <a:t>counting on in 10s</a:t>
            </a:r>
            <a:r>
              <a:rPr kumimoji="0" lang="en-GB" b="1" i="0" u="none" strike="noStrike" kern="1200" cap="none" spc="0" normalizeH="0" baseline="0" noProof="0" dirty="0">
                <a:ln>
                  <a:noFill/>
                </a:ln>
                <a:solidFill>
                  <a:srgbClr val="253746"/>
                </a:solidFill>
                <a:effectLst/>
                <a:uLnTx/>
                <a:uFillTx/>
                <a:latin typeface="Myriad Pro Light" panose="020B0603030403020204" pitchFamily="34" charset="0"/>
                <a:ea typeface="+mn-ea"/>
                <a:cs typeface="+mn-cs"/>
              </a:rPr>
              <a:t>. </a:t>
            </a:r>
          </a:p>
        </p:txBody>
      </p:sp>
      <p:pic>
        <p:nvPicPr>
          <p:cNvPr id="7" name="Picture 6" descr="A screenshot of a cell phone&#10;&#10;Description automatically generated">
            <a:extLst>
              <a:ext uri="{FF2B5EF4-FFF2-40B4-BE49-F238E27FC236}">
                <a16:creationId xmlns:a16="http://schemas.microsoft.com/office/drawing/2014/main" id="{2BB21905-A80A-460C-8F96-E960EFE84CCB}"/>
              </a:ext>
            </a:extLst>
          </p:cNvPr>
          <p:cNvPicPr>
            <a:picLocks noChangeAspect="1"/>
          </p:cNvPicPr>
          <p:nvPr/>
        </p:nvPicPr>
        <p:blipFill rotWithShape="1">
          <a:blip r:embed="rId3">
            <a:extLst>
              <a:ext uri="{28A0092B-C50C-407E-A947-70E740481C1C}">
                <a14:useLocalDpi xmlns:a14="http://schemas.microsoft.com/office/drawing/2010/main" val="0"/>
              </a:ext>
            </a:extLst>
          </a:blip>
          <a:srcRect l="6047" t="46040" r="6047" b="44498"/>
          <a:stretch/>
        </p:blipFill>
        <p:spPr>
          <a:xfrm>
            <a:off x="70682" y="3129254"/>
            <a:ext cx="8977621" cy="683311"/>
          </a:xfrm>
          <a:prstGeom prst="rect">
            <a:avLst/>
          </a:prstGeom>
          <a:ln>
            <a:noFill/>
          </a:ln>
          <a:effectLst>
            <a:outerShdw blurRad="292100" dist="139700" dir="2700000" algn="tl" rotWithShape="0">
              <a:srgbClr val="333333">
                <a:alpha val="65000"/>
              </a:srgbClr>
            </a:outerShdw>
          </a:effectLst>
        </p:spPr>
      </p:pic>
      <p:grpSp>
        <p:nvGrpSpPr>
          <p:cNvPr id="8" name="Group 7">
            <a:extLst>
              <a:ext uri="{FF2B5EF4-FFF2-40B4-BE49-F238E27FC236}">
                <a16:creationId xmlns:a16="http://schemas.microsoft.com/office/drawing/2014/main" id="{BAAD1248-4F66-40B8-BDE5-9AFCA93FCF5B}"/>
              </a:ext>
            </a:extLst>
          </p:cNvPr>
          <p:cNvGrpSpPr/>
          <p:nvPr/>
        </p:nvGrpSpPr>
        <p:grpSpPr>
          <a:xfrm>
            <a:off x="4555866" y="3377268"/>
            <a:ext cx="418158" cy="482619"/>
            <a:chOff x="4479874" y="5454502"/>
            <a:chExt cx="418158" cy="482619"/>
          </a:xfrm>
        </p:grpSpPr>
        <p:cxnSp>
          <p:nvCxnSpPr>
            <p:cNvPr id="9" name="Straight Connector 8">
              <a:extLst>
                <a:ext uri="{FF2B5EF4-FFF2-40B4-BE49-F238E27FC236}">
                  <a16:creationId xmlns:a16="http://schemas.microsoft.com/office/drawing/2014/main" id="{3E0713B3-9695-4675-B834-3FA6E1DB05A0}"/>
                </a:ext>
              </a:extLst>
            </p:cNvPr>
            <p:cNvCxnSpPr/>
            <p:nvPr/>
          </p:nvCxnSpPr>
          <p:spPr>
            <a:xfrm>
              <a:off x="4657057" y="5454502"/>
              <a:ext cx="0" cy="191386"/>
            </a:xfrm>
            <a:prstGeom prst="line">
              <a:avLst/>
            </a:prstGeom>
            <a:ln w="38100">
              <a:solidFill>
                <a:srgbClr val="253746"/>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2344E87-876C-4B66-8688-1AC9D00B3AA9}"/>
                </a:ext>
              </a:extLst>
            </p:cNvPr>
            <p:cNvSpPr txBox="1"/>
            <p:nvPr/>
          </p:nvSpPr>
          <p:spPr>
            <a:xfrm>
              <a:off x="4479874" y="5598567"/>
              <a:ext cx="418158"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1" dirty="0">
                  <a:solidFill>
                    <a:srgbClr val="253746"/>
                  </a:solidFill>
                  <a:latin typeface="Calibri" panose="020F0502020204030204"/>
                </a:rPr>
                <a:t>52</a:t>
              </a:r>
              <a:endParaRPr kumimoji="0" lang="en-GB" sz="1600" b="1" i="0" u="none" strike="noStrike" kern="1200" cap="none" spc="0" normalizeH="0" baseline="0" noProof="0" dirty="0">
                <a:ln>
                  <a:noFill/>
                </a:ln>
                <a:solidFill>
                  <a:srgbClr val="253746"/>
                </a:solidFill>
                <a:effectLst/>
                <a:uLnTx/>
                <a:uFillTx/>
                <a:latin typeface="Calibri" panose="020F0502020204030204"/>
                <a:ea typeface="+mn-ea"/>
                <a:cs typeface="+mn-cs"/>
              </a:endParaRPr>
            </a:p>
          </p:txBody>
        </p:sp>
      </p:grpSp>
      <p:sp>
        <p:nvSpPr>
          <p:cNvPr id="13" name="Freeform: Shape 12">
            <a:extLst>
              <a:ext uri="{FF2B5EF4-FFF2-40B4-BE49-F238E27FC236}">
                <a16:creationId xmlns:a16="http://schemas.microsoft.com/office/drawing/2014/main" id="{F74D7E22-C0AC-4BA6-B950-4841D429559F}"/>
              </a:ext>
            </a:extLst>
          </p:cNvPr>
          <p:cNvSpPr/>
          <p:nvPr/>
        </p:nvSpPr>
        <p:spPr>
          <a:xfrm>
            <a:off x="4723523" y="3129254"/>
            <a:ext cx="907229" cy="223706"/>
          </a:xfrm>
          <a:custGeom>
            <a:avLst/>
            <a:gdLst>
              <a:gd name="connsiteX0" fmla="*/ 0 w 202018"/>
              <a:gd name="connsiteY0" fmla="*/ 170147 h 180780"/>
              <a:gd name="connsiteX1" fmla="*/ 74428 w 202018"/>
              <a:gd name="connsiteY1" fmla="*/ 26 h 180780"/>
              <a:gd name="connsiteX2" fmla="*/ 202018 w 202018"/>
              <a:gd name="connsiteY2" fmla="*/ 180780 h 180780"/>
              <a:gd name="connsiteX0" fmla="*/ 0 w 202018"/>
              <a:gd name="connsiteY0" fmla="*/ 178925 h 189558"/>
              <a:gd name="connsiteX1" fmla="*/ 106463 w 202018"/>
              <a:gd name="connsiteY1" fmla="*/ 24 h 189558"/>
              <a:gd name="connsiteX2" fmla="*/ 202018 w 202018"/>
              <a:gd name="connsiteY2" fmla="*/ 189558 h 189558"/>
            </a:gdLst>
            <a:ahLst/>
            <a:cxnLst>
              <a:cxn ang="0">
                <a:pos x="connsiteX0" y="connsiteY0"/>
              </a:cxn>
              <a:cxn ang="0">
                <a:pos x="connsiteX1" y="connsiteY1"/>
              </a:cxn>
              <a:cxn ang="0">
                <a:pos x="connsiteX2" y="connsiteY2"/>
              </a:cxn>
            </a:cxnLst>
            <a:rect l="l" t="t" r="r" b="b"/>
            <a:pathLst>
              <a:path w="202018" h="189558">
                <a:moveTo>
                  <a:pt x="0" y="178925"/>
                </a:moveTo>
                <a:cubicBezTo>
                  <a:pt x="20379" y="92978"/>
                  <a:pt x="72793" y="-1748"/>
                  <a:pt x="106463" y="24"/>
                </a:cubicBezTo>
                <a:cubicBezTo>
                  <a:pt x="140133" y="1796"/>
                  <a:pt x="155058" y="100067"/>
                  <a:pt x="202018" y="189558"/>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0E297676-C60A-427C-8130-F388227C53AD}"/>
              </a:ext>
            </a:extLst>
          </p:cNvPr>
          <p:cNvSpPr txBox="1"/>
          <p:nvPr/>
        </p:nvSpPr>
        <p:spPr>
          <a:xfrm>
            <a:off x="4902298" y="2878159"/>
            <a:ext cx="494303"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253746"/>
                </a:solidFill>
                <a:effectLst/>
                <a:uLnTx/>
                <a:uFillTx/>
                <a:latin typeface="Calibri" panose="020F0502020204030204"/>
                <a:ea typeface="+mn-ea"/>
                <a:cs typeface="+mn-cs"/>
              </a:rPr>
              <a:t>+10</a:t>
            </a:r>
          </a:p>
        </p:txBody>
      </p:sp>
      <p:sp>
        <p:nvSpPr>
          <p:cNvPr id="15" name="Freeform: Shape 14">
            <a:extLst>
              <a:ext uri="{FF2B5EF4-FFF2-40B4-BE49-F238E27FC236}">
                <a16:creationId xmlns:a16="http://schemas.microsoft.com/office/drawing/2014/main" id="{639D8823-C140-4066-85F8-1E994A41D1BB}"/>
              </a:ext>
            </a:extLst>
          </p:cNvPr>
          <p:cNvSpPr/>
          <p:nvPr/>
        </p:nvSpPr>
        <p:spPr>
          <a:xfrm>
            <a:off x="5613030" y="3129254"/>
            <a:ext cx="875338" cy="205262"/>
          </a:xfrm>
          <a:custGeom>
            <a:avLst/>
            <a:gdLst>
              <a:gd name="connsiteX0" fmla="*/ 0 w 202018"/>
              <a:gd name="connsiteY0" fmla="*/ 170147 h 180780"/>
              <a:gd name="connsiteX1" fmla="*/ 74428 w 202018"/>
              <a:gd name="connsiteY1" fmla="*/ 26 h 180780"/>
              <a:gd name="connsiteX2" fmla="*/ 202018 w 202018"/>
              <a:gd name="connsiteY2" fmla="*/ 180780 h 180780"/>
              <a:gd name="connsiteX0" fmla="*/ 0 w 202018"/>
              <a:gd name="connsiteY0" fmla="*/ 178925 h 189558"/>
              <a:gd name="connsiteX1" fmla="*/ 106463 w 202018"/>
              <a:gd name="connsiteY1" fmla="*/ 24 h 189558"/>
              <a:gd name="connsiteX2" fmla="*/ 202018 w 202018"/>
              <a:gd name="connsiteY2" fmla="*/ 189558 h 189558"/>
              <a:gd name="connsiteX0" fmla="*/ 0 w 202018"/>
              <a:gd name="connsiteY0" fmla="*/ 180990 h 191623"/>
              <a:gd name="connsiteX1" fmla="*/ 106463 w 202018"/>
              <a:gd name="connsiteY1" fmla="*/ 2089 h 191623"/>
              <a:gd name="connsiteX2" fmla="*/ 167651 w 202018"/>
              <a:gd name="connsiteY2" fmla="*/ 78226 h 191623"/>
              <a:gd name="connsiteX3" fmla="*/ 202018 w 202018"/>
              <a:gd name="connsiteY3" fmla="*/ 191623 h 191623"/>
            </a:gdLst>
            <a:ahLst/>
            <a:cxnLst>
              <a:cxn ang="0">
                <a:pos x="connsiteX0" y="connsiteY0"/>
              </a:cxn>
              <a:cxn ang="0">
                <a:pos x="connsiteX1" y="connsiteY1"/>
              </a:cxn>
              <a:cxn ang="0">
                <a:pos x="connsiteX2" y="connsiteY2"/>
              </a:cxn>
              <a:cxn ang="0">
                <a:pos x="connsiteX3" y="connsiteY3"/>
              </a:cxn>
            </a:cxnLst>
            <a:rect l="l" t="t" r="r" b="b"/>
            <a:pathLst>
              <a:path w="202018" h="191623">
                <a:moveTo>
                  <a:pt x="0" y="180990"/>
                </a:moveTo>
                <a:cubicBezTo>
                  <a:pt x="20379" y="95043"/>
                  <a:pt x="72793" y="317"/>
                  <a:pt x="106463" y="2089"/>
                </a:cubicBezTo>
                <a:cubicBezTo>
                  <a:pt x="133618" y="-11765"/>
                  <a:pt x="151725" y="46637"/>
                  <a:pt x="167651" y="78226"/>
                </a:cubicBezTo>
                <a:cubicBezTo>
                  <a:pt x="183577" y="109815"/>
                  <a:pt x="195503" y="175997"/>
                  <a:pt x="202018" y="191623"/>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08B07CCD-FE26-404F-845C-E85DF479D250}"/>
              </a:ext>
            </a:extLst>
          </p:cNvPr>
          <p:cNvSpPr txBox="1"/>
          <p:nvPr/>
        </p:nvSpPr>
        <p:spPr>
          <a:xfrm>
            <a:off x="5816067" y="2857518"/>
            <a:ext cx="494303"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253746"/>
                </a:solidFill>
                <a:effectLst/>
                <a:uLnTx/>
                <a:uFillTx/>
                <a:latin typeface="Calibri" panose="020F0502020204030204"/>
                <a:ea typeface="+mn-ea"/>
                <a:cs typeface="+mn-cs"/>
              </a:rPr>
              <a:t>+10</a:t>
            </a:r>
          </a:p>
        </p:txBody>
      </p:sp>
      <p:grpSp>
        <p:nvGrpSpPr>
          <p:cNvPr id="17" name="Group 16">
            <a:extLst>
              <a:ext uri="{FF2B5EF4-FFF2-40B4-BE49-F238E27FC236}">
                <a16:creationId xmlns:a16="http://schemas.microsoft.com/office/drawing/2014/main" id="{0D344C19-FA8B-474A-AF02-ECF367816F67}"/>
              </a:ext>
            </a:extLst>
          </p:cNvPr>
          <p:cNvGrpSpPr/>
          <p:nvPr/>
        </p:nvGrpSpPr>
        <p:grpSpPr>
          <a:xfrm>
            <a:off x="8027900" y="3377268"/>
            <a:ext cx="418158" cy="482619"/>
            <a:chOff x="4479874" y="5454502"/>
            <a:chExt cx="418158" cy="482619"/>
          </a:xfrm>
        </p:grpSpPr>
        <p:cxnSp>
          <p:nvCxnSpPr>
            <p:cNvPr id="18" name="Straight Connector 17">
              <a:extLst>
                <a:ext uri="{FF2B5EF4-FFF2-40B4-BE49-F238E27FC236}">
                  <a16:creationId xmlns:a16="http://schemas.microsoft.com/office/drawing/2014/main" id="{5463C32B-84FD-46D3-8CE6-B0075EC60485}"/>
                </a:ext>
              </a:extLst>
            </p:cNvPr>
            <p:cNvCxnSpPr/>
            <p:nvPr/>
          </p:nvCxnSpPr>
          <p:spPr>
            <a:xfrm>
              <a:off x="4657057" y="5454502"/>
              <a:ext cx="0" cy="191386"/>
            </a:xfrm>
            <a:prstGeom prst="line">
              <a:avLst/>
            </a:prstGeom>
            <a:ln w="38100">
              <a:solidFill>
                <a:srgbClr val="253746"/>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B09C60B-2918-44DA-9294-5EEA138FDFE1}"/>
                </a:ext>
              </a:extLst>
            </p:cNvPr>
            <p:cNvSpPr txBox="1"/>
            <p:nvPr/>
          </p:nvSpPr>
          <p:spPr>
            <a:xfrm>
              <a:off x="4479874" y="5598567"/>
              <a:ext cx="418158"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1" dirty="0">
                  <a:solidFill>
                    <a:srgbClr val="253746"/>
                  </a:solidFill>
                  <a:latin typeface="Calibri" panose="020F0502020204030204"/>
                </a:rPr>
                <a:t>92</a:t>
              </a:r>
              <a:endParaRPr kumimoji="0" lang="en-GB" sz="1600" b="1" i="0" u="none" strike="noStrike" kern="1200" cap="none" spc="0" normalizeH="0" baseline="0" noProof="0" dirty="0">
                <a:ln>
                  <a:noFill/>
                </a:ln>
                <a:solidFill>
                  <a:srgbClr val="253746"/>
                </a:solidFill>
                <a:effectLst/>
                <a:uLnTx/>
                <a:uFillTx/>
                <a:latin typeface="Calibri" panose="020F0502020204030204"/>
                <a:ea typeface="+mn-ea"/>
                <a:cs typeface="+mn-cs"/>
              </a:endParaRPr>
            </a:p>
          </p:txBody>
        </p:sp>
      </p:grpSp>
      <p:sp>
        <p:nvSpPr>
          <p:cNvPr id="20" name="Freeform: Shape 19">
            <a:extLst>
              <a:ext uri="{FF2B5EF4-FFF2-40B4-BE49-F238E27FC236}">
                <a16:creationId xmlns:a16="http://schemas.microsoft.com/office/drawing/2014/main" id="{324C88CB-5E65-4B92-BDAD-87864936B592}"/>
              </a:ext>
            </a:extLst>
          </p:cNvPr>
          <p:cNvSpPr/>
          <p:nvPr/>
        </p:nvSpPr>
        <p:spPr>
          <a:xfrm>
            <a:off x="6488367" y="3150305"/>
            <a:ext cx="875338" cy="205262"/>
          </a:xfrm>
          <a:custGeom>
            <a:avLst/>
            <a:gdLst>
              <a:gd name="connsiteX0" fmla="*/ 0 w 202018"/>
              <a:gd name="connsiteY0" fmla="*/ 170147 h 180780"/>
              <a:gd name="connsiteX1" fmla="*/ 74428 w 202018"/>
              <a:gd name="connsiteY1" fmla="*/ 26 h 180780"/>
              <a:gd name="connsiteX2" fmla="*/ 202018 w 202018"/>
              <a:gd name="connsiteY2" fmla="*/ 180780 h 180780"/>
              <a:gd name="connsiteX0" fmla="*/ 0 w 202018"/>
              <a:gd name="connsiteY0" fmla="*/ 178925 h 189558"/>
              <a:gd name="connsiteX1" fmla="*/ 106463 w 202018"/>
              <a:gd name="connsiteY1" fmla="*/ 24 h 189558"/>
              <a:gd name="connsiteX2" fmla="*/ 202018 w 202018"/>
              <a:gd name="connsiteY2" fmla="*/ 189558 h 189558"/>
              <a:gd name="connsiteX0" fmla="*/ 0 w 202018"/>
              <a:gd name="connsiteY0" fmla="*/ 180990 h 191623"/>
              <a:gd name="connsiteX1" fmla="*/ 106463 w 202018"/>
              <a:gd name="connsiteY1" fmla="*/ 2089 h 191623"/>
              <a:gd name="connsiteX2" fmla="*/ 167651 w 202018"/>
              <a:gd name="connsiteY2" fmla="*/ 78226 h 191623"/>
              <a:gd name="connsiteX3" fmla="*/ 202018 w 202018"/>
              <a:gd name="connsiteY3" fmla="*/ 191623 h 191623"/>
            </a:gdLst>
            <a:ahLst/>
            <a:cxnLst>
              <a:cxn ang="0">
                <a:pos x="connsiteX0" y="connsiteY0"/>
              </a:cxn>
              <a:cxn ang="0">
                <a:pos x="connsiteX1" y="connsiteY1"/>
              </a:cxn>
              <a:cxn ang="0">
                <a:pos x="connsiteX2" y="connsiteY2"/>
              </a:cxn>
              <a:cxn ang="0">
                <a:pos x="connsiteX3" y="connsiteY3"/>
              </a:cxn>
            </a:cxnLst>
            <a:rect l="l" t="t" r="r" b="b"/>
            <a:pathLst>
              <a:path w="202018" h="191623">
                <a:moveTo>
                  <a:pt x="0" y="180990"/>
                </a:moveTo>
                <a:cubicBezTo>
                  <a:pt x="20379" y="95043"/>
                  <a:pt x="72793" y="317"/>
                  <a:pt x="106463" y="2089"/>
                </a:cubicBezTo>
                <a:cubicBezTo>
                  <a:pt x="133618" y="-11765"/>
                  <a:pt x="151725" y="46637"/>
                  <a:pt x="167651" y="78226"/>
                </a:cubicBezTo>
                <a:cubicBezTo>
                  <a:pt x="183577" y="109815"/>
                  <a:pt x="195503" y="175997"/>
                  <a:pt x="202018" y="191623"/>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CF4E9487-383A-434A-A66A-ABA1EECE3A28}"/>
              </a:ext>
            </a:extLst>
          </p:cNvPr>
          <p:cNvSpPr txBox="1"/>
          <p:nvPr/>
        </p:nvSpPr>
        <p:spPr>
          <a:xfrm>
            <a:off x="6672354" y="2878569"/>
            <a:ext cx="494303"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253746"/>
                </a:solidFill>
                <a:effectLst/>
                <a:uLnTx/>
                <a:uFillTx/>
                <a:latin typeface="Calibri" panose="020F0502020204030204"/>
                <a:ea typeface="+mn-ea"/>
                <a:cs typeface="+mn-cs"/>
              </a:rPr>
              <a:t>+10</a:t>
            </a:r>
          </a:p>
        </p:txBody>
      </p:sp>
      <p:sp>
        <p:nvSpPr>
          <p:cNvPr id="22" name="Speech Bubble: Rectangle with Corners Rounded 10">
            <a:extLst>
              <a:ext uri="{FF2B5EF4-FFF2-40B4-BE49-F238E27FC236}">
                <a16:creationId xmlns:a16="http://schemas.microsoft.com/office/drawing/2014/main" id="{7647C2CB-A4E1-48C0-A7EF-1D671C1ACD78}"/>
              </a:ext>
            </a:extLst>
          </p:cNvPr>
          <p:cNvSpPr/>
          <p:nvPr/>
        </p:nvSpPr>
        <p:spPr>
          <a:xfrm>
            <a:off x="2937602" y="4354455"/>
            <a:ext cx="3169035" cy="1065827"/>
          </a:xfrm>
          <a:prstGeom prst="wedgeEllipseCallout">
            <a:avLst>
              <a:gd name="adj1" fmla="val -18402"/>
              <a:gd name="adj2" fmla="val -7439"/>
            </a:avLst>
          </a:prstGeom>
          <a:blipFill dpi="0" rotWithShape="1">
            <a:blip r:embed="rId4">
              <a:extLst>
                <a:ext uri="{BEBA8EAE-BF5A-486C-A8C5-ECC9F3942E4B}">
                  <a14:imgProps xmlns:a14="http://schemas.microsoft.com/office/drawing/2010/main">
                    <a14:imgLayer r:embed="rId5">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457200" rtl="0" eaLnBrk="1" fontAlgn="auto" latinLnBrk="0" hangingPunct="1">
              <a:lnSpc>
                <a:spcPct val="114000"/>
              </a:lnSpc>
              <a:spcBef>
                <a:spcPts val="0"/>
              </a:spcBef>
              <a:spcAft>
                <a:spcPts val="0"/>
              </a:spcAft>
              <a:buClrTx/>
              <a:buSzTx/>
              <a:buFontTx/>
              <a:buNone/>
              <a:tabLst/>
              <a:defRPr/>
            </a:pPr>
            <a:r>
              <a:rPr lang="en-GB" sz="2400" b="1" dirty="0">
                <a:solidFill>
                  <a:srgbClr val="253746"/>
                </a:solidFill>
                <a:latin typeface="Myriad Pro Light" panose="020B0603030403020204" pitchFamily="34" charset="0"/>
              </a:rPr>
              <a:t>52</a:t>
            </a:r>
            <a:r>
              <a:rPr kumimoji="0" lang="en-GB" sz="2400" b="1" i="0" u="none" strike="noStrike" kern="1200" cap="none" spc="0" normalizeH="0" baseline="0" noProof="0" dirty="0">
                <a:ln>
                  <a:noFill/>
                </a:ln>
                <a:solidFill>
                  <a:srgbClr val="253746"/>
                </a:solidFill>
                <a:effectLst/>
                <a:uLnTx/>
                <a:uFillTx/>
                <a:latin typeface="Myriad Pro Light" panose="020B0603030403020204" pitchFamily="34" charset="0"/>
                <a:ea typeface="+mn-ea"/>
                <a:cs typeface="+mn-cs"/>
              </a:rPr>
              <a:t> + </a:t>
            </a:r>
            <a:r>
              <a:rPr lang="en-GB" sz="2400" b="1" dirty="0">
                <a:solidFill>
                  <a:srgbClr val="FF0000"/>
                </a:solidFill>
                <a:latin typeface="Myriad Pro Light" panose="020B0603030403020204" pitchFamily="34" charset="0"/>
              </a:rPr>
              <a:t>40</a:t>
            </a:r>
            <a:r>
              <a:rPr kumimoji="0" lang="en-GB" sz="2400" b="1" i="0" u="none" strike="noStrike" kern="1200" cap="none" spc="0" normalizeH="0" baseline="0" noProof="0" dirty="0">
                <a:ln>
                  <a:noFill/>
                </a:ln>
                <a:solidFill>
                  <a:srgbClr val="FF0000"/>
                </a:solidFill>
                <a:effectLst/>
                <a:uLnTx/>
                <a:uFillTx/>
                <a:latin typeface="Myriad Pro Light" panose="020B0603030403020204" pitchFamily="34" charset="0"/>
                <a:ea typeface="+mn-ea"/>
                <a:cs typeface="+mn-cs"/>
              </a:rPr>
              <a:t> </a:t>
            </a:r>
            <a:r>
              <a:rPr kumimoji="0" lang="en-GB" sz="2400" b="1" i="0" u="none" strike="noStrike" kern="1200" cap="none" spc="0" normalizeH="0" baseline="0" noProof="0" dirty="0">
                <a:ln>
                  <a:noFill/>
                </a:ln>
                <a:solidFill>
                  <a:srgbClr val="253746"/>
                </a:solidFill>
                <a:effectLst/>
                <a:uLnTx/>
                <a:uFillTx/>
                <a:latin typeface="Myriad Pro Light" panose="020B0603030403020204" pitchFamily="34" charset="0"/>
                <a:ea typeface="+mn-ea"/>
                <a:cs typeface="+mn-cs"/>
              </a:rPr>
              <a:t>= </a:t>
            </a:r>
            <a:r>
              <a:rPr lang="en-GB" sz="2400" b="1" dirty="0">
                <a:solidFill>
                  <a:srgbClr val="253746"/>
                </a:solidFill>
                <a:latin typeface="Myriad Pro Light" panose="020B0603030403020204" pitchFamily="34" charset="0"/>
              </a:rPr>
              <a:t>92</a:t>
            </a:r>
            <a:r>
              <a:rPr kumimoji="0" lang="en-GB" sz="2400" b="1" i="0" u="none" strike="noStrike" kern="1200" cap="none" spc="0" normalizeH="0" baseline="0" noProof="0" dirty="0">
                <a:ln>
                  <a:noFill/>
                </a:ln>
                <a:solidFill>
                  <a:srgbClr val="253746"/>
                </a:solidFill>
                <a:effectLst/>
                <a:uLnTx/>
                <a:uFillTx/>
                <a:latin typeface="Myriad Pro Light" panose="020B0603030403020204" pitchFamily="34" charset="0"/>
                <a:ea typeface="+mn-ea"/>
                <a:cs typeface="+mn-cs"/>
              </a:rPr>
              <a:t>  </a:t>
            </a:r>
          </a:p>
        </p:txBody>
      </p:sp>
      <p:sp>
        <p:nvSpPr>
          <p:cNvPr id="23" name="Freeform: Shape 22">
            <a:extLst>
              <a:ext uri="{FF2B5EF4-FFF2-40B4-BE49-F238E27FC236}">
                <a16:creationId xmlns:a16="http://schemas.microsoft.com/office/drawing/2014/main" id="{40CF389F-B6C6-4A55-99F9-B91FD2351F18}"/>
              </a:ext>
            </a:extLst>
          </p:cNvPr>
          <p:cNvSpPr/>
          <p:nvPr/>
        </p:nvSpPr>
        <p:spPr>
          <a:xfrm>
            <a:off x="7342523" y="3153847"/>
            <a:ext cx="875338" cy="205262"/>
          </a:xfrm>
          <a:custGeom>
            <a:avLst/>
            <a:gdLst>
              <a:gd name="connsiteX0" fmla="*/ 0 w 202018"/>
              <a:gd name="connsiteY0" fmla="*/ 170147 h 180780"/>
              <a:gd name="connsiteX1" fmla="*/ 74428 w 202018"/>
              <a:gd name="connsiteY1" fmla="*/ 26 h 180780"/>
              <a:gd name="connsiteX2" fmla="*/ 202018 w 202018"/>
              <a:gd name="connsiteY2" fmla="*/ 180780 h 180780"/>
              <a:gd name="connsiteX0" fmla="*/ 0 w 202018"/>
              <a:gd name="connsiteY0" fmla="*/ 178925 h 189558"/>
              <a:gd name="connsiteX1" fmla="*/ 106463 w 202018"/>
              <a:gd name="connsiteY1" fmla="*/ 24 h 189558"/>
              <a:gd name="connsiteX2" fmla="*/ 202018 w 202018"/>
              <a:gd name="connsiteY2" fmla="*/ 189558 h 189558"/>
              <a:gd name="connsiteX0" fmla="*/ 0 w 202018"/>
              <a:gd name="connsiteY0" fmla="*/ 180990 h 191623"/>
              <a:gd name="connsiteX1" fmla="*/ 106463 w 202018"/>
              <a:gd name="connsiteY1" fmla="*/ 2089 h 191623"/>
              <a:gd name="connsiteX2" fmla="*/ 167651 w 202018"/>
              <a:gd name="connsiteY2" fmla="*/ 78226 h 191623"/>
              <a:gd name="connsiteX3" fmla="*/ 202018 w 202018"/>
              <a:gd name="connsiteY3" fmla="*/ 191623 h 191623"/>
            </a:gdLst>
            <a:ahLst/>
            <a:cxnLst>
              <a:cxn ang="0">
                <a:pos x="connsiteX0" y="connsiteY0"/>
              </a:cxn>
              <a:cxn ang="0">
                <a:pos x="connsiteX1" y="connsiteY1"/>
              </a:cxn>
              <a:cxn ang="0">
                <a:pos x="connsiteX2" y="connsiteY2"/>
              </a:cxn>
              <a:cxn ang="0">
                <a:pos x="connsiteX3" y="connsiteY3"/>
              </a:cxn>
            </a:cxnLst>
            <a:rect l="l" t="t" r="r" b="b"/>
            <a:pathLst>
              <a:path w="202018" h="191623">
                <a:moveTo>
                  <a:pt x="0" y="180990"/>
                </a:moveTo>
                <a:cubicBezTo>
                  <a:pt x="20379" y="95043"/>
                  <a:pt x="72793" y="317"/>
                  <a:pt x="106463" y="2089"/>
                </a:cubicBezTo>
                <a:cubicBezTo>
                  <a:pt x="133618" y="-11765"/>
                  <a:pt x="151725" y="46637"/>
                  <a:pt x="167651" y="78226"/>
                </a:cubicBezTo>
                <a:cubicBezTo>
                  <a:pt x="183577" y="109815"/>
                  <a:pt x="195503" y="175997"/>
                  <a:pt x="202018" y="191623"/>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7354FC97-D0DE-4923-8CC8-0ED4875B5E24}"/>
              </a:ext>
            </a:extLst>
          </p:cNvPr>
          <p:cNvSpPr txBox="1"/>
          <p:nvPr/>
        </p:nvSpPr>
        <p:spPr>
          <a:xfrm>
            <a:off x="7526510" y="2882111"/>
            <a:ext cx="494303"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253746"/>
                </a:solidFill>
                <a:effectLst/>
                <a:uLnTx/>
                <a:uFillTx/>
                <a:latin typeface="Calibri" panose="020F0502020204030204"/>
                <a:ea typeface="+mn-ea"/>
                <a:cs typeface="+mn-cs"/>
              </a:rPr>
              <a:t>+10</a:t>
            </a:r>
          </a:p>
        </p:txBody>
      </p:sp>
    </p:spTree>
    <p:extLst>
      <p:ext uri="{BB962C8B-B14F-4D97-AF65-F5344CB8AC3E}">
        <p14:creationId xmlns:p14="http://schemas.microsoft.com/office/powerpoint/2010/main" val="45440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0"/>
                            </p:stCondLst>
                            <p:childTnLst>
                              <p:par>
                                <p:cTn id="12" presetID="22" presetClass="entr" presetSubtype="8"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500"/>
                                        <p:tgtEl>
                                          <p:spTgt spid="23"/>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left)">
                                      <p:cBhvr>
                                        <p:cTn id="42" dur="500"/>
                                        <p:tgtEl>
                                          <p:spTgt spid="24"/>
                                        </p:tgtEl>
                                      </p:cBhvr>
                                    </p:animEffect>
                                  </p:childTnLst>
                                </p:cTn>
                              </p:par>
                            </p:childTnLst>
                          </p:cTn>
                        </p:par>
                        <p:par>
                          <p:cTn id="43" fill="hold">
                            <p:stCondLst>
                              <p:cond delay="4000"/>
                            </p:stCondLst>
                            <p:childTnLst>
                              <p:par>
                                <p:cTn id="44" presetID="1" presetClass="entr" presetSubtype="0"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p:bldP spid="15" grpId="0" animBg="1"/>
      <p:bldP spid="16" grpId="0"/>
      <p:bldP spid="20" grpId="0" animBg="1"/>
      <p:bldP spid="21" grpId="0"/>
      <p:bldP spid="22" grpId="0" animBg="1"/>
      <p:bldP spid="23" grpId="0" animBg="1"/>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0EE811-478C-4958-8104-2A70B5A19611}" type="slidenum">
              <a:rPr kumimoji="0" lang="en-GB" sz="1300" b="0" i="0" u="none" strike="noStrike" kern="1200" cap="none" spc="0" normalizeH="0" baseline="0" noProof="0" smtClean="0">
                <a:ln>
                  <a:noFill/>
                </a:ln>
                <a:solidFill>
                  <a:srgbClr val="EA7600"/>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9</a:t>
            </a:fld>
            <a:endParaRPr kumimoji="0" lang="en-GB" sz="1300" b="0" i="0" u="none" strike="noStrike" kern="1200" cap="none" spc="0" normalizeH="0" baseline="0" noProof="0" dirty="0">
              <a:ln>
                <a:noFill/>
              </a:ln>
              <a:solidFill>
                <a:srgbClr val="EA7600"/>
              </a:solidFill>
              <a:effectLst/>
              <a:uLnTx/>
              <a:uFillTx/>
              <a:latin typeface="Calibri" panose="020F0502020204030204"/>
              <a:ea typeface="+mn-ea"/>
              <a:cs typeface="+mn-cs"/>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EA7600"/>
                </a:solidFill>
                <a:effectLst/>
                <a:uLnTx/>
                <a:uFillTx/>
                <a:latin typeface="Calibri" panose="020F0502020204030204"/>
                <a:ea typeface="+mn-ea"/>
                <a:cs typeface="+mn-cs"/>
              </a:rPr>
              <a:t>Year 2</a:t>
            </a:r>
            <a:endParaRPr kumimoji="0" lang="en-GB" sz="1300" b="0" i="0" u="none" strike="noStrike" kern="1200" cap="none" spc="0" normalizeH="0" baseline="0" noProof="0" dirty="0">
              <a:ln>
                <a:noFill/>
              </a:ln>
              <a:solidFill>
                <a:srgbClr val="EA7600"/>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
                <a:srgbClr val="EA7600"/>
              </a:buClr>
              <a:buSzPct val="120000"/>
              <a:buFontTx/>
              <a:buNone/>
              <a:tabLst/>
              <a:defRPr/>
            </a:pPr>
            <a:r>
              <a:rPr kumimoji="0" lang="en-GB" sz="2000" b="1" i="0" u="none" strike="noStrike" kern="1200" cap="none" spc="0" normalizeH="0" baseline="0" noProof="0" dirty="0">
                <a:ln>
                  <a:noFill/>
                </a:ln>
                <a:solidFill>
                  <a:srgbClr val="253746"/>
                </a:solidFill>
                <a:effectLst/>
                <a:uLnTx/>
                <a:uFillTx/>
                <a:latin typeface="Calibri" panose="020F0502020204030204"/>
                <a:ea typeface="+mn-ea"/>
                <a:cs typeface="+mn-cs"/>
              </a:rPr>
              <a:t>Day 2: </a:t>
            </a:r>
            <a:r>
              <a:rPr kumimoji="0" lang="en-GB" sz="20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Add and subtract 20, 30, 40, 50 to/from 2-digit numbers using the beaded line.</a:t>
            </a:r>
          </a:p>
        </p:txBody>
      </p:sp>
      <p:sp>
        <p:nvSpPr>
          <p:cNvPr id="5" name="Speech Bubble: Rectangle with Corners Rounded 14">
            <a:extLst>
              <a:ext uri="{FF2B5EF4-FFF2-40B4-BE49-F238E27FC236}">
                <a16:creationId xmlns:a16="http://schemas.microsoft.com/office/drawing/2014/main" id="{08E0646E-DC17-4D5C-9B81-8BE0719CBEA5}"/>
              </a:ext>
            </a:extLst>
          </p:cNvPr>
          <p:cNvSpPr/>
          <p:nvPr/>
        </p:nvSpPr>
        <p:spPr>
          <a:xfrm>
            <a:off x="742510" y="1026218"/>
            <a:ext cx="3442977" cy="1578429"/>
          </a:xfrm>
          <a:prstGeom prst="cloudCallout">
            <a:avLst>
              <a:gd name="adj1" fmla="val -54559"/>
              <a:gd name="adj2" fmla="val 46605"/>
            </a:avLst>
          </a:prstGeom>
          <a:solidFill>
            <a:schemeClr val="accent5">
              <a:lumMod val="20000"/>
              <a:lumOff val="80000"/>
            </a:schemeClr>
          </a:solidFill>
          <a:ln w="28575">
            <a:solidFill>
              <a:srgbClr val="004A76"/>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14000"/>
              </a:lnSpc>
              <a:spcBef>
                <a:spcPts val="0"/>
              </a:spcBef>
              <a:spcAft>
                <a:spcPts val="0"/>
              </a:spcAft>
              <a:buClrTx/>
              <a:buSzTx/>
              <a:buFontTx/>
              <a:buNone/>
              <a:tabLst/>
              <a:defRPr/>
            </a:pPr>
            <a:r>
              <a:rPr kumimoji="0" lang="en-GB" b="1" i="0" u="none" strike="noStrike" kern="1200" cap="none" spc="0" normalizeH="0" baseline="0" noProof="0" dirty="0">
                <a:ln>
                  <a:noFill/>
                </a:ln>
                <a:solidFill>
                  <a:srgbClr val="253746"/>
                </a:solidFill>
                <a:effectLst/>
                <a:uLnTx/>
                <a:uFillTx/>
                <a:latin typeface="Myriad Pro Light" panose="020B0603030403020204" pitchFamily="34" charset="0"/>
              </a:rPr>
              <a:t>Show me </a:t>
            </a:r>
            <a:r>
              <a:rPr lang="en-GB" b="1" dirty="0">
                <a:solidFill>
                  <a:srgbClr val="253746"/>
                </a:solidFill>
                <a:latin typeface="Myriad Pro Light" panose="020B0603030403020204" pitchFamily="34" charset="0"/>
              </a:rPr>
              <a:t>95</a:t>
            </a:r>
            <a:r>
              <a:rPr kumimoji="0" lang="en-GB" b="1" i="0" u="none" strike="noStrike" kern="1200" cap="none" spc="0" normalizeH="0" baseline="0" noProof="0" dirty="0">
                <a:ln>
                  <a:noFill/>
                </a:ln>
                <a:solidFill>
                  <a:srgbClr val="253746"/>
                </a:solidFill>
                <a:effectLst/>
                <a:uLnTx/>
                <a:uFillTx/>
                <a:latin typeface="Myriad Pro Light" panose="020B0603030403020204" pitchFamily="34" charset="0"/>
              </a:rPr>
              <a:t> on your bead strings. </a:t>
            </a:r>
          </a:p>
        </p:txBody>
      </p:sp>
      <p:sp>
        <p:nvSpPr>
          <p:cNvPr id="6" name="Speech Bubble: Rectangle with Corners Rounded 14">
            <a:extLst>
              <a:ext uri="{FF2B5EF4-FFF2-40B4-BE49-F238E27FC236}">
                <a16:creationId xmlns:a16="http://schemas.microsoft.com/office/drawing/2014/main" id="{8B8E33BD-A629-410B-9F9B-18579DBB3A23}"/>
              </a:ext>
            </a:extLst>
          </p:cNvPr>
          <p:cNvSpPr/>
          <p:nvPr/>
        </p:nvSpPr>
        <p:spPr>
          <a:xfrm>
            <a:off x="4583448" y="1026217"/>
            <a:ext cx="3818042" cy="1578429"/>
          </a:xfrm>
          <a:prstGeom prst="cloudCallout">
            <a:avLst>
              <a:gd name="adj1" fmla="val -54559"/>
              <a:gd name="adj2" fmla="val 46605"/>
            </a:avLst>
          </a:prstGeom>
          <a:solidFill>
            <a:schemeClr val="accent5">
              <a:lumMod val="20000"/>
              <a:lumOff val="80000"/>
            </a:schemeClr>
          </a:solidFill>
          <a:ln w="28575">
            <a:solidFill>
              <a:srgbClr val="004A76"/>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14000"/>
              </a:lnSpc>
              <a:spcBef>
                <a:spcPts val="0"/>
              </a:spcBef>
              <a:spcAft>
                <a:spcPts val="0"/>
              </a:spcAft>
              <a:buClrTx/>
              <a:buSzTx/>
              <a:buFontTx/>
              <a:buNone/>
              <a:tabLst/>
              <a:defRPr/>
            </a:pPr>
            <a:r>
              <a:rPr kumimoji="0" lang="en-GB" b="1" i="0" u="none" strike="noStrike" kern="1200" cap="none" spc="0" normalizeH="0" baseline="0" noProof="0" dirty="0">
                <a:ln>
                  <a:noFill/>
                </a:ln>
                <a:solidFill>
                  <a:srgbClr val="253746"/>
                </a:solidFill>
                <a:effectLst/>
                <a:uLnTx/>
                <a:uFillTx/>
                <a:latin typeface="Myriad Pro Light" panose="020B0603030403020204" pitchFamily="34" charset="0"/>
                <a:ea typeface="+mn-ea"/>
                <a:cs typeface="+mn-cs"/>
              </a:rPr>
              <a:t>We are going to subtract 40 by </a:t>
            </a:r>
            <a:r>
              <a:rPr kumimoji="0" lang="en-GB" b="1" i="0" u="none" strike="noStrike" kern="1200" cap="none" spc="0" normalizeH="0" baseline="0" noProof="0" dirty="0">
                <a:ln>
                  <a:noFill/>
                </a:ln>
                <a:solidFill>
                  <a:srgbClr val="FF0000"/>
                </a:solidFill>
                <a:effectLst/>
                <a:uLnTx/>
                <a:uFillTx/>
                <a:latin typeface="Myriad Pro Light" panose="020B0603030403020204" pitchFamily="34" charset="0"/>
                <a:ea typeface="+mn-ea"/>
                <a:cs typeface="+mn-cs"/>
              </a:rPr>
              <a:t>counting back in 10s</a:t>
            </a:r>
            <a:r>
              <a:rPr kumimoji="0" lang="en-GB" b="1" i="0" u="none" strike="noStrike" kern="1200" cap="none" spc="0" normalizeH="0" baseline="0" noProof="0" dirty="0">
                <a:ln>
                  <a:noFill/>
                </a:ln>
                <a:solidFill>
                  <a:srgbClr val="253746"/>
                </a:solidFill>
                <a:effectLst/>
                <a:uLnTx/>
                <a:uFillTx/>
                <a:latin typeface="Myriad Pro Light" panose="020B0603030403020204" pitchFamily="34" charset="0"/>
                <a:ea typeface="+mn-ea"/>
                <a:cs typeface="+mn-cs"/>
              </a:rPr>
              <a:t>. </a:t>
            </a:r>
          </a:p>
        </p:txBody>
      </p:sp>
      <p:pic>
        <p:nvPicPr>
          <p:cNvPr id="7" name="Picture 6" descr="A screenshot of a cell phone&#10;&#10;Description automatically generated">
            <a:extLst>
              <a:ext uri="{FF2B5EF4-FFF2-40B4-BE49-F238E27FC236}">
                <a16:creationId xmlns:a16="http://schemas.microsoft.com/office/drawing/2014/main" id="{2BB21905-A80A-460C-8F96-E960EFE84CCB}"/>
              </a:ext>
            </a:extLst>
          </p:cNvPr>
          <p:cNvPicPr>
            <a:picLocks noChangeAspect="1"/>
          </p:cNvPicPr>
          <p:nvPr/>
        </p:nvPicPr>
        <p:blipFill rotWithShape="1">
          <a:blip r:embed="rId3">
            <a:extLst>
              <a:ext uri="{28A0092B-C50C-407E-A947-70E740481C1C}">
                <a14:useLocalDpi xmlns:a14="http://schemas.microsoft.com/office/drawing/2010/main" val="0"/>
              </a:ext>
            </a:extLst>
          </a:blip>
          <a:srcRect l="6047" t="46040" r="6047" b="44498"/>
          <a:stretch/>
        </p:blipFill>
        <p:spPr>
          <a:xfrm>
            <a:off x="70682" y="3129254"/>
            <a:ext cx="8977621" cy="683311"/>
          </a:xfrm>
          <a:prstGeom prst="rect">
            <a:avLst/>
          </a:prstGeom>
          <a:ln>
            <a:noFill/>
          </a:ln>
          <a:effectLst>
            <a:outerShdw blurRad="292100" dist="139700" dir="2700000" algn="tl" rotWithShape="0">
              <a:srgbClr val="333333">
                <a:alpha val="65000"/>
              </a:srgbClr>
            </a:outerShdw>
          </a:effectLst>
        </p:spPr>
      </p:pic>
      <p:grpSp>
        <p:nvGrpSpPr>
          <p:cNvPr id="8" name="Group 7">
            <a:extLst>
              <a:ext uri="{FF2B5EF4-FFF2-40B4-BE49-F238E27FC236}">
                <a16:creationId xmlns:a16="http://schemas.microsoft.com/office/drawing/2014/main" id="{BAAD1248-4F66-40B8-BDE5-9AFCA93FCF5B}"/>
              </a:ext>
            </a:extLst>
          </p:cNvPr>
          <p:cNvGrpSpPr/>
          <p:nvPr/>
        </p:nvGrpSpPr>
        <p:grpSpPr>
          <a:xfrm>
            <a:off x="4794346" y="3377268"/>
            <a:ext cx="418158" cy="482619"/>
            <a:chOff x="4479874" y="5454502"/>
            <a:chExt cx="418158" cy="482619"/>
          </a:xfrm>
        </p:grpSpPr>
        <p:cxnSp>
          <p:nvCxnSpPr>
            <p:cNvPr id="9" name="Straight Connector 8">
              <a:extLst>
                <a:ext uri="{FF2B5EF4-FFF2-40B4-BE49-F238E27FC236}">
                  <a16:creationId xmlns:a16="http://schemas.microsoft.com/office/drawing/2014/main" id="{3E0713B3-9695-4675-B834-3FA6E1DB05A0}"/>
                </a:ext>
              </a:extLst>
            </p:cNvPr>
            <p:cNvCxnSpPr/>
            <p:nvPr/>
          </p:nvCxnSpPr>
          <p:spPr>
            <a:xfrm>
              <a:off x="4657057" y="5454502"/>
              <a:ext cx="0" cy="191386"/>
            </a:xfrm>
            <a:prstGeom prst="line">
              <a:avLst/>
            </a:prstGeom>
            <a:ln w="38100">
              <a:solidFill>
                <a:srgbClr val="253746"/>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2344E87-876C-4B66-8688-1AC9D00B3AA9}"/>
                </a:ext>
              </a:extLst>
            </p:cNvPr>
            <p:cNvSpPr txBox="1"/>
            <p:nvPr/>
          </p:nvSpPr>
          <p:spPr>
            <a:xfrm>
              <a:off x="4479874" y="5598567"/>
              <a:ext cx="418158"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1" dirty="0">
                  <a:solidFill>
                    <a:srgbClr val="253746"/>
                  </a:solidFill>
                  <a:latin typeface="Calibri" panose="020F0502020204030204"/>
                </a:rPr>
                <a:t>55</a:t>
              </a:r>
              <a:endParaRPr kumimoji="0" lang="en-GB" sz="1600" b="1" i="0" u="none" strike="noStrike" kern="1200" cap="none" spc="0" normalizeH="0" baseline="0" noProof="0" dirty="0">
                <a:ln>
                  <a:noFill/>
                </a:ln>
                <a:solidFill>
                  <a:srgbClr val="253746"/>
                </a:solidFill>
                <a:effectLst/>
                <a:uLnTx/>
                <a:uFillTx/>
                <a:latin typeface="Calibri" panose="020F0502020204030204"/>
                <a:ea typeface="+mn-ea"/>
                <a:cs typeface="+mn-cs"/>
              </a:endParaRPr>
            </a:p>
          </p:txBody>
        </p:sp>
      </p:grpSp>
      <p:sp>
        <p:nvSpPr>
          <p:cNvPr id="13" name="Freeform: Shape 12">
            <a:extLst>
              <a:ext uri="{FF2B5EF4-FFF2-40B4-BE49-F238E27FC236}">
                <a16:creationId xmlns:a16="http://schemas.microsoft.com/office/drawing/2014/main" id="{F74D7E22-C0AC-4BA6-B950-4841D429559F}"/>
              </a:ext>
            </a:extLst>
          </p:cNvPr>
          <p:cNvSpPr/>
          <p:nvPr/>
        </p:nvSpPr>
        <p:spPr>
          <a:xfrm>
            <a:off x="5823226" y="3129254"/>
            <a:ext cx="907229" cy="223706"/>
          </a:xfrm>
          <a:custGeom>
            <a:avLst/>
            <a:gdLst>
              <a:gd name="connsiteX0" fmla="*/ 0 w 202018"/>
              <a:gd name="connsiteY0" fmla="*/ 170147 h 180780"/>
              <a:gd name="connsiteX1" fmla="*/ 74428 w 202018"/>
              <a:gd name="connsiteY1" fmla="*/ 26 h 180780"/>
              <a:gd name="connsiteX2" fmla="*/ 202018 w 202018"/>
              <a:gd name="connsiteY2" fmla="*/ 180780 h 180780"/>
              <a:gd name="connsiteX0" fmla="*/ 0 w 202018"/>
              <a:gd name="connsiteY0" fmla="*/ 178925 h 189558"/>
              <a:gd name="connsiteX1" fmla="*/ 106463 w 202018"/>
              <a:gd name="connsiteY1" fmla="*/ 24 h 189558"/>
              <a:gd name="connsiteX2" fmla="*/ 202018 w 202018"/>
              <a:gd name="connsiteY2" fmla="*/ 189558 h 189558"/>
            </a:gdLst>
            <a:ahLst/>
            <a:cxnLst>
              <a:cxn ang="0">
                <a:pos x="connsiteX0" y="connsiteY0"/>
              </a:cxn>
              <a:cxn ang="0">
                <a:pos x="connsiteX1" y="connsiteY1"/>
              </a:cxn>
              <a:cxn ang="0">
                <a:pos x="connsiteX2" y="connsiteY2"/>
              </a:cxn>
            </a:cxnLst>
            <a:rect l="l" t="t" r="r" b="b"/>
            <a:pathLst>
              <a:path w="202018" h="189558">
                <a:moveTo>
                  <a:pt x="0" y="178925"/>
                </a:moveTo>
                <a:cubicBezTo>
                  <a:pt x="20379" y="92978"/>
                  <a:pt x="72793" y="-1748"/>
                  <a:pt x="106463" y="24"/>
                </a:cubicBezTo>
                <a:cubicBezTo>
                  <a:pt x="140133" y="1796"/>
                  <a:pt x="155058" y="100067"/>
                  <a:pt x="202018" y="189558"/>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0E297676-C60A-427C-8130-F388227C53AD}"/>
              </a:ext>
            </a:extLst>
          </p:cNvPr>
          <p:cNvSpPr txBox="1"/>
          <p:nvPr/>
        </p:nvSpPr>
        <p:spPr>
          <a:xfrm>
            <a:off x="6002001" y="2878159"/>
            <a:ext cx="494303"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1" dirty="0">
                <a:solidFill>
                  <a:srgbClr val="253746"/>
                </a:solidFill>
                <a:latin typeface="Calibri" panose="020F0502020204030204"/>
              </a:rPr>
              <a:t>-1</a:t>
            </a:r>
            <a:r>
              <a:rPr kumimoji="0" lang="en-GB" sz="1600" b="1" i="0" u="none" strike="noStrike" kern="1200" cap="none" spc="0" normalizeH="0" baseline="0" noProof="0" dirty="0">
                <a:ln>
                  <a:noFill/>
                </a:ln>
                <a:solidFill>
                  <a:srgbClr val="253746"/>
                </a:solidFill>
                <a:effectLst/>
                <a:uLnTx/>
                <a:uFillTx/>
                <a:latin typeface="Calibri" panose="020F0502020204030204"/>
                <a:ea typeface="+mn-ea"/>
                <a:cs typeface="+mn-cs"/>
              </a:rPr>
              <a:t>0</a:t>
            </a:r>
          </a:p>
        </p:txBody>
      </p:sp>
      <p:sp>
        <p:nvSpPr>
          <p:cNvPr id="15" name="Freeform: Shape 14">
            <a:extLst>
              <a:ext uri="{FF2B5EF4-FFF2-40B4-BE49-F238E27FC236}">
                <a16:creationId xmlns:a16="http://schemas.microsoft.com/office/drawing/2014/main" id="{639D8823-C140-4066-85F8-1E994A41D1BB}"/>
              </a:ext>
            </a:extLst>
          </p:cNvPr>
          <p:cNvSpPr/>
          <p:nvPr/>
        </p:nvSpPr>
        <p:spPr>
          <a:xfrm>
            <a:off x="6712733" y="3129254"/>
            <a:ext cx="875338" cy="205262"/>
          </a:xfrm>
          <a:custGeom>
            <a:avLst/>
            <a:gdLst>
              <a:gd name="connsiteX0" fmla="*/ 0 w 202018"/>
              <a:gd name="connsiteY0" fmla="*/ 170147 h 180780"/>
              <a:gd name="connsiteX1" fmla="*/ 74428 w 202018"/>
              <a:gd name="connsiteY1" fmla="*/ 26 h 180780"/>
              <a:gd name="connsiteX2" fmla="*/ 202018 w 202018"/>
              <a:gd name="connsiteY2" fmla="*/ 180780 h 180780"/>
              <a:gd name="connsiteX0" fmla="*/ 0 w 202018"/>
              <a:gd name="connsiteY0" fmla="*/ 178925 h 189558"/>
              <a:gd name="connsiteX1" fmla="*/ 106463 w 202018"/>
              <a:gd name="connsiteY1" fmla="*/ 24 h 189558"/>
              <a:gd name="connsiteX2" fmla="*/ 202018 w 202018"/>
              <a:gd name="connsiteY2" fmla="*/ 189558 h 189558"/>
              <a:gd name="connsiteX0" fmla="*/ 0 w 202018"/>
              <a:gd name="connsiteY0" fmla="*/ 180990 h 191623"/>
              <a:gd name="connsiteX1" fmla="*/ 106463 w 202018"/>
              <a:gd name="connsiteY1" fmla="*/ 2089 h 191623"/>
              <a:gd name="connsiteX2" fmla="*/ 167651 w 202018"/>
              <a:gd name="connsiteY2" fmla="*/ 78226 h 191623"/>
              <a:gd name="connsiteX3" fmla="*/ 202018 w 202018"/>
              <a:gd name="connsiteY3" fmla="*/ 191623 h 191623"/>
            </a:gdLst>
            <a:ahLst/>
            <a:cxnLst>
              <a:cxn ang="0">
                <a:pos x="connsiteX0" y="connsiteY0"/>
              </a:cxn>
              <a:cxn ang="0">
                <a:pos x="connsiteX1" y="connsiteY1"/>
              </a:cxn>
              <a:cxn ang="0">
                <a:pos x="connsiteX2" y="connsiteY2"/>
              </a:cxn>
              <a:cxn ang="0">
                <a:pos x="connsiteX3" y="connsiteY3"/>
              </a:cxn>
            </a:cxnLst>
            <a:rect l="l" t="t" r="r" b="b"/>
            <a:pathLst>
              <a:path w="202018" h="191623">
                <a:moveTo>
                  <a:pt x="0" y="180990"/>
                </a:moveTo>
                <a:cubicBezTo>
                  <a:pt x="20379" y="95043"/>
                  <a:pt x="72793" y="317"/>
                  <a:pt x="106463" y="2089"/>
                </a:cubicBezTo>
                <a:cubicBezTo>
                  <a:pt x="133618" y="-11765"/>
                  <a:pt x="151725" y="46637"/>
                  <a:pt x="167651" y="78226"/>
                </a:cubicBezTo>
                <a:cubicBezTo>
                  <a:pt x="183577" y="109815"/>
                  <a:pt x="195503" y="175997"/>
                  <a:pt x="202018" y="191623"/>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08B07CCD-FE26-404F-845C-E85DF479D250}"/>
              </a:ext>
            </a:extLst>
          </p:cNvPr>
          <p:cNvSpPr txBox="1"/>
          <p:nvPr/>
        </p:nvSpPr>
        <p:spPr>
          <a:xfrm>
            <a:off x="6937036" y="2857518"/>
            <a:ext cx="494303"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1" dirty="0">
                <a:solidFill>
                  <a:srgbClr val="253746"/>
                </a:solidFill>
                <a:latin typeface="Calibri" panose="020F0502020204030204"/>
              </a:rPr>
              <a:t>-</a:t>
            </a:r>
            <a:r>
              <a:rPr kumimoji="0" lang="en-GB" sz="1600" b="1" i="0" u="none" strike="noStrike" kern="1200" cap="none" spc="0" normalizeH="0" baseline="0" noProof="0" dirty="0">
                <a:ln>
                  <a:noFill/>
                </a:ln>
                <a:solidFill>
                  <a:srgbClr val="253746"/>
                </a:solidFill>
                <a:effectLst/>
                <a:uLnTx/>
                <a:uFillTx/>
                <a:latin typeface="Calibri" panose="020F0502020204030204"/>
                <a:ea typeface="+mn-ea"/>
                <a:cs typeface="+mn-cs"/>
              </a:rPr>
              <a:t>10</a:t>
            </a:r>
          </a:p>
        </p:txBody>
      </p:sp>
      <p:grpSp>
        <p:nvGrpSpPr>
          <p:cNvPr id="17" name="Group 16">
            <a:extLst>
              <a:ext uri="{FF2B5EF4-FFF2-40B4-BE49-F238E27FC236}">
                <a16:creationId xmlns:a16="http://schemas.microsoft.com/office/drawing/2014/main" id="{0D344C19-FA8B-474A-AF02-ECF367816F67}"/>
              </a:ext>
            </a:extLst>
          </p:cNvPr>
          <p:cNvGrpSpPr/>
          <p:nvPr/>
        </p:nvGrpSpPr>
        <p:grpSpPr>
          <a:xfrm>
            <a:off x="8287626" y="3377268"/>
            <a:ext cx="418158" cy="482619"/>
            <a:chOff x="4479874" y="5454502"/>
            <a:chExt cx="418158" cy="482619"/>
          </a:xfrm>
        </p:grpSpPr>
        <p:cxnSp>
          <p:nvCxnSpPr>
            <p:cNvPr id="18" name="Straight Connector 17">
              <a:extLst>
                <a:ext uri="{FF2B5EF4-FFF2-40B4-BE49-F238E27FC236}">
                  <a16:creationId xmlns:a16="http://schemas.microsoft.com/office/drawing/2014/main" id="{5463C32B-84FD-46D3-8CE6-B0075EC60485}"/>
                </a:ext>
              </a:extLst>
            </p:cNvPr>
            <p:cNvCxnSpPr/>
            <p:nvPr/>
          </p:nvCxnSpPr>
          <p:spPr>
            <a:xfrm>
              <a:off x="4657057" y="5454502"/>
              <a:ext cx="0" cy="191386"/>
            </a:xfrm>
            <a:prstGeom prst="line">
              <a:avLst/>
            </a:prstGeom>
            <a:ln w="38100">
              <a:solidFill>
                <a:srgbClr val="253746"/>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B09C60B-2918-44DA-9294-5EEA138FDFE1}"/>
                </a:ext>
              </a:extLst>
            </p:cNvPr>
            <p:cNvSpPr txBox="1"/>
            <p:nvPr/>
          </p:nvSpPr>
          <p:spPr>
            <a:xfrm>
              <a:off x="4479874" y="5598567"/>
              <a:ext cx="418158"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1" dirty="0">
                  <a:solidFill>
                    <a:srgbClr val="253746"/>
                  </a:solidFill>
                  <a:latin typeface="Calibri" panose="020F0502020204030204"/>
                </a:rPr>
                <a:t>95</a:t>
              </a:r>
              <a:endParaRPr kumimoji="0" lang="en-GB" sz="1600" b="1" i="0" u="none" strike="noStrike" kern="1200" cap="none" spc="0" normalizeH="0" baseline="0" noProof="0" dirty="0">
                <a:ln>
                  <a:noFill/>
                </a:ln>
                <a:solidFill>
                  <a:srgbClr val="253746"/>
                </a:solidFill>
                <a:effectLst/>
                <a:uLnTx/>
                <a:uFillTx/>
                <a:latin typeface="Calibri" panose="020F0502020204030204"/>
                <a:ea typeface="+mn-ea"/>
                <a:cs typeface="+mn-cs"/>
              </a:endParaRPr>
            </a:p>
          </p:txBody>
        </p:sp>
      </p:grpSp>
      <p:sp>
        <p:nvSpPr>
          <p:cNvPr id="20" name="Freeform: Shape 19">
            <a:extLst>
              <a:ext uri="{FF2B5EF4-FFF2-40B4-BE49-F238E27FC236}">
                <a16:creationId xmlns:a16="http://schemas.microsoft.com/office/drawing/2014/main" id="{324C88CB-5E65-4B92-BDAD-87864936B592}"/>
              </a:ext>
            </a:extLst>
          </p:cNvPr>
          <p:cNvSpPr/>
          <p:nvPr/>
        </p:nvSpPr>
        <p:spPr>
          <a:xfrm>
            <a:off x="7609336" y="3150305"/>
            <a:ext cx="875338" cy="205262"/>
          </a:xfrm>
          <a:custGeom>
            <a:avLst/>
            <a:gdLst>
              <a:gd name="connsiteX0" fmla="*/ 0 w 202018"/>
              <a:gd name="connsiteY0" fmla="*/ 170147 h 180780"/>
              <a:gd name="connsiteX1" fmla="*/ 74428 w 202018"/>
              <a:gd name="connsiteY1" fmla="*/ 26 h 180780"/>
              <a:gd name="connsiteX2" fmla="*/ 202018 w 202018"/>
              <a:gd name="connsiteY2" fmla="*/ 180780 h 180780"/>
              <a:gd name="connsiteX0" fmla="*/ 0 w 202018"/>
              <a:gd name="connsiteY0" fmla="*/ 178925 h 189558"/>
              <a:gd name="connsiteX1" fmla="*/ 106463 w 202018"/>
              <a:gd name="connsiteY1" fmla="*/ 24 h 189558"/>
              <a:gd name="connsiteX2" fmla="*/ 202018 w 202018"/>
              <a:gd name="connsiteY2" fmla="*/ 189558 h 189558"/>
              <a:gd name="connsiteX0" fmla="*/ 0 w 202018"/>
              <a:gd name="connsiteY0" fmla="*/ 180990 h 191623"/>
              <a:gd name="connsiteX1" fmla="*/ 106463 w 202018"/>
              <a:gd name="connsiteY1" fmla="*/ 2089 h 191623"/>
              <a:gd name="connsiteX2" fmla="*/ 167651 w 202018"/>
              <a:gd name="connsiteY2" fmla="*/ 78226 h 191623"/>
              <a:gd name="connsiteX3" fmla="*/ 202018 w 202018"/>
              <a:gd name="connsiteY3" fmla="*/ 191623 h 191623"/>
            </a:gdLst>
            <a:ahLst/>
            <a:cxnLst>
              <a:cxn ang="0">
                <a:pos x="connsiteX0" y="connsiteY0"/>
              </a:cxn>
              <a:cxn ang="0">
                <a:pos x="connsiteX1" y="connsiteY1"/>
              </a:cxn>
              <a:cxn ang="0">
                <a:pos x="connsiteX2" y="connsiteY2"/>
              </a:cxn>
              <a:cxn ang="0">
                <a:pos x="connsiteX3" y="connsiteY3"/>
              </a:cxn>
            </a:cxnLst>
            <a:rect l="l" t="t" r="r" b="b"/>
            <a:pathLst>
              <a:path w="202018" h="191623">
                <a:moveTo>
                  <a:pt x="0" y="180990"/>
                </a:moveTo>
                <a:cubicBezTo>
                  <a:pt x="20379" y="95043"/>
                  <a:pt x="72793" y="317"/>
                  <a:pt x="106463" y="2089"/>
                </a:cubicBezTo>
                <a:cubicBezTo>
                  <a:pt x="133618" y="-11765"/>
                  <a:pt x="151725" y="46637"/>
                  <a:pt x="167651" y="78226"/>
                </a:cubicBezTo>
                <a:cubicBezTo>
                  <a:pt x="183577" y="109815"/>
                  <a:pt x="195503" y="175997"/>
                  <a:pt x="202018" y="191623"/>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CF4E9487-383A-434A-A66A-ABA1EECE3A28}"/>
              </a:ext>
            </a:extLst>
          </p:cNvPr>
          <p:cNvSpPr txBox="1"/>
          <p:nvPr/>
        </p:nvSpPr>
        <p:spPr>
          <a:xfrm>
            <a:off x="7793323" y="2878569"/>
            <a:ext cx="494303"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1" dirty="0">
                <a:solidFill>
                  <a:srgbClr val="253746"/>
                </a:solidFill>
                <a:latin typeface="Calibri" panose="020F0502020204030204"/>
              </a:rPr>
              <a:t>-</a:t>
            </a:r>
            <a:r>
              <a:rPr kumimoji="0" lang="en-GB" sz="1600" b="1" i="0" u="none" strike="noStrike" kern="1200" cap="none" spc="0" normalizeH="0" baseline="0" noProof="0" dirty="0">
                <a:ln>
                  <a:noFill/>
                </a:ln>
                <a:solidFill>
                  <a:srgbClr val="253746"/>
                </a:solidFill>
                <a:effectLst/>
                <a:uLnTx/>
                <a:uFillTx/>
                <a:latin typeface="Calibri" panose="020F0502020204030204"/>
                <a:ea typeface="+mn-ea"/>
                <a:cs typeface="+mn-cs"/>
              </a:rPr>
              <a:t>10</a:t>
            </a:r>
          </a:p>
        </p:txBody>
      </p:sp>
      <p:sp>
        <p:nvSpPr>
          <p:cNvPr id="22" name="Speech Bubble: Rectangle with Corners Rounded 10">
            <a:extLst>
              <a:ext uri="{FF2B5EF4-FFF2-40B4-BE49-F238E27FC236}">
                <a16:creationId xmlns:a16="http://schemas.microsoft.com/office/drawing/2014/main" id="{7647C2CB-A4E1-48C0-A7EF-1D671C1ACD78}"/>
              </a:ext>
            </a:extLst>
          </p:cNvPr>
          <p:cNvSpPr/>
          <p:nvPr/>
        </p:nvSpPr>
        <p:spPr>
          <a:xfrm>
            <a:off x="2937602" y="4354455"/>
            <a:ext cx="3169035" cy="1065827"/>
          </a:xfrm>
          <a:prstGeom prst="wedgeEllipseCallout">
            <a:avLst>
              <a:gd name="adj1" fmla="val -18402"/>
              <a:gd name="adj2" fmla="val -7439"/>
            </a:avLst>
          </a:prstGeom>
          <a:blipFill dpi="0" rotWithShape="1">
            <a:blip r:embed="rId4">
              <a:extLst>
                <a:ext uri="{BEBA8EAE-BF5A-486C-A8C5-ECC9F3942E4B}">
                  <a14:imgProps xmlns:a14="http://schemas.microsoft.com/office/drawing/2010/main">
                    <a14:imgLayer r:embed="rId5">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457200" rtl="0" eaLnBrk="1" fontAlgn="auto" latinLnBrk="0" hangingPunct="1">
              <a:lnSpc>
                <a:spcPct val="114000"/>
              </a:lnSpc>
              <a:spcBef>
                <a:spcPts val="0"/>
              </a:spcBef>
              <a:spcAft>
                <a:spcPts val="0"/>
              </a:spcAft>
              <a:buClrTx/>
              <a:buSzTx/>
              <a:buFontTx/>
              <a:buNone/>
              <a:tabLst/>
              <a:defRPr/>
            </a:pPr>
            <a:r>
              <a:rPr lang="en-GB" sz="2400" b="1" dirty="0">
                <a:solidFill>
                  <a:srgbClr val="253746"/>
                </a:solidFill>
                <a:latin typeface="Myriad Pro Light" panose="020B0603030403020204" pitchFamily="34" charset="0"/>
              </a:rPr>
              <a:t>95</a:t>
            </a:r>
            <a:r>
              <a:rPr kumimoji="0" lang="en-GB" sz="2400" b="1" i="0" u="none" strike="noStrike" kern="1200" cap="none" spc="0" normalizeH="0" baseline="0" noProof="0" dirty="0">
                <a:ln>
                  <a:noFill/>
                </a:ln>
                <a:solidFill>
                  <a:srgbClr val="253746"/>
                </a:solidFill>
                <a:effectLst/>
                <a:uLnTx/>
                <a:uFillTx/>
                <a:latin typeface="Myriad Pro Light" panose="020B0603030403020204" pitchFamily="34" charset="0"/>
                <a:ea typeface="+mn-ea"/>
                <a:cs typeface="+mn-cs"/>
              </a:rPr>
              <a:t> – </a:t>
            </a:r>
            <a:r>
              <a:rPr lang="en-GB" sz="2400" b="1" dirty="0">
                <a:solidFill>
                  <a:srgbClr val="FF0000"/>
                </a:solidFill>
                <a:latin typeface="Myriad Pro Light" panose="020B0603030403020204" pitchFamily="34" charset="0"/>
              </a:rPr>
              <a:t>4</a:t>
            </a:r>
            <a:r>
              <a:rPr kumimoji="0" lang="en-GB" sz="2400" b="1" i="0" u="none" strike="noStrike" kern="1200" cap="none" spc="0" normalizeH="0" baseline="0" noProof="0" dirty="0">
                <a:ln>
                  <a:noFill/>
                </a:ln>
                <a:solidFill>
                  <a:srgbClr val="FF0000"/>
                </a:solidFill>
                <a:effectLst/>
                <a:uLnTx/>
                <a:uFillTx/>
                <a:latin typeface="Myriad Pro Light" panose="020B0603030403020204" pitchFamily="34" charset="0"/>
                <a:ea typeface="+mn-ea"/>
                <a:cs typeface="+mn-cs"/>
              </a:rPr>
              <a:t>0</a:t>
            </a:r>
            <a:r>
              <a:rPr kumimoji="0" lang="en-GB" sz="2400" b="1" i="0" u="none" strike="noStrike" kern="1200" cap="none" spc="0" normalizeH="0" baseline="0" noProof="0" dirty="0">
                <a:ln>
                  <a:noFill/>
                </a:ln>
                <a:solidFill>
                  <a:srgbClr val="253746"/>
                </a:solidFill>
                <a:effectLst/>
                <a:uLnTx/>
                <a:uFillTx/>
                <a:latin typeface="Myriad Pro Light" panose="020B0603030403020204" pitchFamily="34" charset="0"/>
                <a:ea typeface="+mn-ea"/>
                <a:cs typeface="+mn-cs"/>
              </a:rPr>
              <a:t> = 55  </a:t>
            </a:r>
          </a:p>
        </p:txBody>
      </p:sp>
      <p:sp>
        <p:nvSpPr>
          <p:cNvPr id="23" name="Freeform: Shape 22">
            <a:extLst>
              <a:ext uri="{FF2B5EF4-FFF2-40B4-BE49-F238E27FC236}">
                <a16:creationId xmlns:a16="http://schemas.microsoft.com/office/drawing/2014/main" id="{AF53F614-56AC-41A2-9A2E-A2055E41A5B6}"/>
              </a:ext>
            </a:extLst>
          </p:cNvPr>
          <p:cNvSpPr/>
          <p:nvPr/>
        </p:nvSpPr>
        <p:spPr>
          <a:xfrm>
            <a:off x="4954898" y="3111534"/>
            <a:ext cx="907229" cy="223706"/>
          </a:xfrm>
          <a:custGeom>
            <a:avLst/>
            <a:gdLst>
              <a:gd name="connsiteX0" fmla="*/ 0 w 202018"/>
              <a:gd name="connsiteY0" fmla="*/ 170147 h 180780"/>
              <a:gd name="connsiteX1" fmla="*/ 74428 w 202018"/>
              <a:gd name="connsiteY1" fmla="*/ 26 h 180780"/>
              <a:gd name="connsiteX2" fmla="*/ 202018 w 202018"/>
              <a:gd name="connsiteY2" fmla="*/ 180780 h 180780"/>
              <a:gd name="connsiteX0" fmla="*/ 0 w 202018"/>
              <a:gd name="connsiteY0" fmla="*/ 178925 h 189558"/>
              <a:gd name="connsiteX1" fmla="*/ 106463 w 202018"/>
              <a:gd name="connsiteY1" fmla="*/ 24 h 189558"/>
              <a:gd name="connsiteX2" fmla="*/ 202018 w 202018"/>
              <a:gd name="connsiteY2" fmla="*/ 189558 h 189558"/>
            </a:gdLst>
            <a:ahLst/>
            <a:cxnLst>
              <a:cxn ang="0">
                <a:pos x="connsiteX0" y="connsiteY0"/>
              </a:cxn>
              <a:cxn ang="0">
                <a:pos x="connsiteX1" y="connsiteY1"/>
              </a:cxn>
              <a:cxn ang="0">
                <a:pos x="connsiteX2" y="connsiteY2"/>
              </a:cxn>
            </a:cxnLst>
            <a:rect l="l" t="t" r="r" b="b"/>
            <a:pathLst>
              <a:path w="202018" h="189558">
                <a:moveTo>
                  <a:pt x="0" y="178925"/>
                </a:moveTo>
                <a:cubicBezTo>
                  <a:pt x="20379" y="92978"/>
                  <a:pt x="72793" y="-1748"/>
                  <a:pt x="106463" y="24"/>
                </a:cubicBezTo>
                <a:cubicBezTo>
                  <a:pt x="140133" y="1796"/>
                  <a:pt x="155058" y="100067"/>
                  <a:pt x="202018" y="189558"/>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0F31B824-49B9-4331-9532-6E73717D73DA}"/>
              </a:ext>
            </a:extLst>
          </p:cNvPr>
          <p:cNvSpPr txBox="1"/>
          <p:nvPr/>
        </p:nvSpPr>
        <p:spPr>
          <a:xfrm>
            <a:off x="5133673" y="2860439"/>
            <a:ext cx="494303"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1" dirty="0">
                <a:solidFill>
                  <a:srgbClr val="253746"/>
                </a:solidFill>
                <a:latin typeface="Calibri" panose="020F0502020204030204"/>
              </a:rPr>
              <a:t>-</a:t>
            </a:r>
            <a:r>
              <a:rPr kumimoji="0" lang="en-GB" sz="1600" b="1" i="0" u="none" strike="noStrike" kern="1200" cap="none" spc="0" normalizeH="0" baseline="0" noProof="0" dirty="0">
                <a:ln>
                  <a:noFill/>
                </a:ln>
                <a:solidFill>
                  <a:srgbClr val="253746"/>
                </a:solidFill>
                <a:effectLst/>
                <a:uLnTx/>
                <a:uFillTx/>
                <a:latin typeface="Calibri" panose="020F0502020204030204"/>
                <a:ea typeface="+mn-ea"/>
                <a:cs typeface="+mn-cs"/>
              </a:rPr>
              <a:t>10</a:t>
            </a:r>
          </a:p>
        </p:txBody>
      </p:sp>
    </p:spTree>
    <p:extLst>
      <p:ext uri="{BB962C8B-B14F-4D97-AF65-F5344CB8AC3E}">
        <p14:creationId xmlns:p14="http://schemas.microsoft.com/office/powerpoint/2010/main" val="415259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par>
                          <p:cTn id="11" fill="hold">
                            <p:stCondLst>
                              <p:cond delay="0"/>
                            </p:stCondLst>
                            <p:childTnLst>
                              <p:par>
                                <p:cTn id="12" presetID="22" presetClass="entr" presetSubtype="2"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right)">
                                      <p:cBhvr>
                                        <p:cTn id="14" dur="500"/>
                                        <p:tgtEl>
                                          <p:spTgt spid="20"/>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left)">
                                      <p:cBhvr>
                                        <p:cTn id="18" dur="500"/>
                                        <p:tgtEl>
                                          <p:spTgt spid="21"/>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right)">
                                      <p:cBhvr>
                                        <p:cTn id="22" dur="500"/>
                                        <p:tgtEl>
                                          <p:spTgt spid="15"/>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000"/>
                            </p:stCondLst>
                            <p:childTnLst>
                              <p:par>
                                <p:cTn id="28" presetID="22" presetClass="entr" presetSubtype="2"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right)">
                                      <p:cBhvr>
                                        <p:cTn id="30" dur="500"/>
                                        <p:tgtEl>
                                          <p:spTgt spid="13"/>
                                        </p:tgtEl>
                                      </p:cBhvr>
                                    </p:animEffec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par>
                          <p:cTn id="35" fill="hold">
                            <p:stCondLst>
                              <p:cond delay="3000"/>
                            </p:stCondLst>
                            <p:childTnLst>
                              <p:par>
                                <p:cTn id="36" presetID="22" presetClass="entr" presetSubtype="2"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right)">
                                      <p:cBhvr>
                                        <p:cTn id="38" dur="500"/>
                                        <p:tgtEl>
                                          <p:spTgt spid="23"/>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left)">
                                      <p:cBhvr>
                                        <p:cTn id="42" dur="500"/>
                                        <p:tgtEl>
                                          <p:spTgt spid="24"/>
                                        </p:tgtEl>
                                      </p:cBhvr>
                                    </p:animEffect>
                                  </p:childTnLst>
                                </p:cTn>
                              </p:par>
                            </p:childTnLst>
                          </p:cTn>
                        </p:par>
                        <p:par>
                          <p:cTn id="43" fill="hold">
                            <p:stCondLst>
                              <p:cond delay="4000"/>
                            </p:stCondLst>
                            <p:childTnLst>
                              <p:par>
                                <p:cTn id="44" presetID="1" presetClass="entr" presetSubtype="0"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p:bldP spid="15" grpId="0" animBg="1"/>
      <p:bldP spid="16" grpId="0"/>
      <p:bldP spid="20" grpId="0" animBg="1"/>
      <p:bldP spid="21" grpId="0"/>
      <p:bldP spid="22" grpId="0" animBg="1"/>
      <p:bldP spid="23" grpId="0" animBg="1"/>
      <p:bldP spid="24" grpId="0"/>
    </p:bld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EA7600"/>
      </a:hlink>
      <a:folHlink>
        <a:srgbClr val="EA76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4362</TotalTime>
  <Words>1092</Words>
  <Application>Microsoft Office PowerPoint</Application>
  <PresentationFormat>On-screen Show (4:3)</PresentationFormat>
  <Paragraphs>162</Paragraphs>
  <Slides>16</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Cambria</vt:lpstr>
      <vt:lpstr>Myriad Pro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PC</dc:creator>
  <cp:lastModifiedBy>saba zubair</cp:lastModifiedBy>
  <cp:revision>249</cp:revision>
  <dcterms:created xsi:type="dcterms:W3CDTF">2018-09-13T11:08:58Z</dcterms:created>
  <dcterms:modified xsi:type="dcterms:W3CDTF">2024-11-13T19:20:04Z</dcterms:modified>
</cp:coreProperties>
</file>