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61" r:id="rId5"/>
    <p:sldId id="258" r:id="rId6"/>
    <p:sldId id="260"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36298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408543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131859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294117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255614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23140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348659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122374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20779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85006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F7EDB-DF86-4777-9DFE-38B1889BD5C0}" type="datetimeFigureOut">
              <a:rPr lang="en-GB" smtClean="0"/>
              <a:pPr/>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DEB7D-6902-4E87-B21E-C91F5C109925}" type="slidenum">
              <a:rPr lang="en-GB" smtClean="0"/>
              <a:pPr/>
              <a:t>‹#›</a:t>
            </a:fld>
            <a:endParaRPr lang="en-GB"/>
          </a:p>
        </p:txBody>
      </p:sp>
    </p:spTree>
    <p:extLst>
      <p:ext uri="{BB962C8B-B14F-4D97-AF65-F5344CB8AC3E}">
        <p14:creationId xmlns:p14="http://schemas.microsoft.com/office/powerpoint/2010/main" val="243046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F7EDB-DF86-4777-9DFE-38B1889BD5C0}" type="datetimeFigureOut">
              <a:rPr lang="en-GB" smtClean="0"/>
              <a:pPr/>
              <a:t>25/10/2016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DEB7D-6902-4E87-B21E-C91F5C109925}" type="slidenum">
              <a:rPr lang="en-GB" smtClean="0"/>
              <a:pPr/>
              <a:t>‹#›</a:t>
            </a:fld>
            <a:endParaRPr lang="en-GB"/>
          </a:p>
        </p:txBody>
      </p:sp>
    </p:spTree>
    <p:extLst>
      <p:ext uri="{BB962C8B-B14F-4D97-AF65-F5344CB8AC3E}">
        <p14:creationId xmlns:p14="http://schemas.microsoft.com/office/powerpoint/2010/main" val="87793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707408"/>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a:t>
            </a:r>
            <a:endParaRPr lang="en-GB" sz="1500" b="1" dirty="0">
              <a:solidFill>
                <a:srgbClr val="FF0000"/>
              </a:solidFill>
            </a:endParaRPr>
          </a:p>
          <a:p>
            <a:pPr marL="0" indent="0" algn="ctr">
              <a:buNone/>
            </a:pPr>
            <a:endParaRPr lang="en-GB" sz="1350" dirty="0"/>
          </a:p>
          <a:p>
            <a:pPr marL="0" indent="0" algn="ctr">
              <a:buNone/>
            </a:pPr>
            <a:r>
              <a:rPr lang="en-GB" sz="1350" dirty="0" smtClean="0"/>
              <a:t>Forces and Magnets </a:t>
            </a:r>
            <a:r>
              <a:rPr lang="en-GB" sz="1350" dirty="0"/>
              <a:t>– Block </a:t>
            </a:r>
            <a:r>
              <a:rPr lang="en-GB" sz="1350" dirty="0" smtClean="0"/>
              <a:t>3FM</a:t>
            </a:r>
            <a:endParaRPr lang="en-GB" sz="1350" dirty="0"/>
          </a:p>
          <a:p>
            <a:pPr marL="0" indent="0" algn="ctr">
              <a:buNone/>
            </a:pPr>
            <a:endParaRPr lang="en-GB" sz="1350" dirty="0"/>
          </a:p>
          <a:p>
            <a:pPr marL="0" indent="0" algn="ctr">
              <a:buNone/>
            </a:pPr>
            <a:r>
              <a:rPr lang="en-GB" b="1" dirty="0" smtClean="0"/>
              <a:t>Amazing Magnets</a:t>
            </a:r>
            <a:endParaRPr lang="en-GB" sz="1350" dirty="0"/>
          </a:p>
          <a:p>
            <a:pPr marL="0" indent="0" algn="ctr">
              <a:buNone/>
            </a:pPr>
            <a:endParaRPr lang="en-GB" sz="1350" dirty="0"/>
          </a:p>
          <a:p>
            <a:pPr marL="0" indent="0" algn="ctr">
              <a:buNone/>
            </a:pPr>
            <a:r>
              <a:rPr lang="en-GB" sz="1350" dirty="0"/>
              <a:t>Session </a:t>
            </a:r>
            <a:r>
              <a:rPr lang="en-GB" sz="1350" dirty="0" smtClean="0"/>
              <a:t>2</a:t>
            </a:r>
            <a:endParaRPr lang="en-GB" sz="1350" dirty="0"/>
          </a:p>
          <a:p>
            <a:pPr marL="0" indent="0" algn="ctr">
              <a:buNone/>
            </a:pPr>
            <a:r>
              <a:rPr lang="en-GB" sz="1350" b="1" dirty="0" smtClean="0"/>
              <a:t>Session PowerPoints</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t>© Original resource copyright Hamilton Trust, who give permission for it to be adapted as wished by individual users.</a:t>
            </a:r>
          </a:p>
          <a:p>
            <a:r>
              <a:rPr lang="en-GB" sz="900" dirty="0"/>
              <a:t>We refer you to our warning, at the foot of the block overview, about links to other websites.</a:t>
            </a:r>
          </a:p>
        </p:txBody>
      </p:sp>
    </p:spTree>
    <p:extLst>
      <p:ext uri="{BB962C8B-B14F-4D97-AF65-F5344CB8AC3E}">
        <p14:creationId xmlns:p14="http://schemas.microsoft.com/office/powerpoint/2010/main" val="3438741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585" y="1931832"/>
            <a:ext cx="9736429" cy="1200329"/>
          </a:xfrm>
          <a:prstGeom prst="rect">
            <a:avLst/>
          </a:prstGeom>
          <a:solidFill>
            <a:srgbClr val="FFFF00"/>
          </a:solidFill>
        </p:spPr>
        <p:txBody>
          <a:bodyPr wrap="square" rtlCol="0">
            <a:spAutoFit/>
          </a:bodyPr>
          <a:lstStyle/>
          <a:p>
            <a:pPr algn="ctr"/>
            <a:r>
              <a:rPr lang="en-GB" sz="3600" dirty="0" smtClean="0"/>
              <a:t>Can you think of anywhere you have seen magnets used in everyday life?</a:t>
            </a:r>
            <a:endParaRPr lang="en-GB" sz="3600" dirty="0"/>
          </a:p>
        </p:txBody>
      </p:sp>
      <p:pic>
        <p:nvPicPr>
          <p:cNvPr id="3" name="Picture 4" descr="Image result for magn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680" y="3445675"/>
            <a:ext cx="3089901" cy="256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8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678" y="823069"/>
            <a:ext cx="9504609" cy="646331"/>
          </a:xfrm>
          <a:prstGeom prst="rect">
            <a:avLst/>
          </a:prstGeom>
          <a:noFill/>
        </p:spPr>
        <p:txBody>
          <a:bodyPr wrap="square" rtlCol="0">
            <a:spAutoFit/>
          </a:bodyPr>
          <a:lstStyle/>
          <a:p>
            <a:pPr algn="ctr"/>
            <a:r>
              <a:rPr lang="en-GB" sz="3600" b="1" dirty="0" smtClean="0"/>
              <a:t>Here are some of them</a:t>
            </a:r>
            <a:endParaRPr lang="en-GB" sz="3600" b="1" dirty="0"/>
          </a:p>
        </p:txBody>
      </p:sp>
      <p:grpSp>
        <p:nvGrpSpPr>
          <p:cNvPr id="8" name="Group 7"/>
          <p:cNvGrpSpPr/>
          <p:nvPr/>
        </p:nvGrpSpPr>
        <p:grpSpPr>
          <a:xfrm>
            <a:off x="1602993" y="2068233"/>
            <a:ext cx="3406889" cy="3888876"/>
            <a:chOff x="1602993" y="2068233"/>
            <a:chExt cx="3406889" cy="3888876"/>
          </a:xfrm>
        </p:grpSpPr>
        <p:pic>
          <p:nvPicPr>
            <p:cNvPr id="2054" name="Picture 6" descr="Image result for fridge magn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316" y="2068233"/>
              <a:ext cx="2806566" cy="2260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2993" y="4879891"/>
              <a:ext cx="3406889" cy="1077218"/>
            </a:xfrm>
            <a:prstGeom prst="rect">
              <a:avLst/>
            </a:prstGeom>
            <a:noFill/>
          </p:spPr>
          <p:txBody>
            <a:bodyPr wrap="square" rtlCol="0">
              <a:spAutoFit/>
            </a:bodyPr>
            <a:lstStyle/>
            <a:p>
              <a:pPr algn="ctr"/>
              <a:r>
                <a:rPr lang="en-GB" sz="3200" dirty="0" smtClean="0"/>
                <a:t>Magnets to decorate fridges</a:t>
              </a:r>
              <a:endParaRPr lang="en-GB" sz="3200" dirty="0"/>
            </a:p>
          </p:txBody>
        </p:sp>
      </p:grpSp>
      <p:grpSp>
        <p:nvGrpSpPr>
          <p:cNvPr id="9" name="Group 8"/>
          <p:cNvGrpSpPr/>
          <p:nvPr/>
        </p:nvGrpSpPr>
        <p:grpSpPr>
          <a:xfrm>
            <a:off x="6867950" y="2613619"/>
            <a:ext cx="3477295" cy="3248681"/>
            <a:chOff x="6867950" y="2613619"/>
            <a:chExt cx="3477295" cy="3248681"/>
          </a:xfrm>
        </p:grpSpPr>
        <p:pic>
          <p:nvPicPr>
            <p:cNvPr id="2052" name="Picture 4" descr="Image result for fridge magn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265" y="3374263"/>
              <a:ext cx="2984476" cy="2488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67950" y="2613619"/>
              <a:ext cx="3477295" cy="584775"/>
            </a:xfrm>
            <a:prstGeom prst="rect">
              <a:avLst/>
            </a:prstGeom>
            <a:noFill/>
          </p:spPr>
          <p:txBody>
            <a:bodyPr wrap="square" rtlCol="0">
              <a:spAutoFit/>
            </a:bodyPr>
            <a:lstStyle/>
            <a:p>
              <a:r>
                <a:rPr lang="en-GB" sz="3200" dirty="0" smtClean="0"/>
                <a:t>Magnetic Puzzles</a:t>
              </a:r>
              <a:endParaRPr lang="en-GB" sz="3200" dirty="0"/>
            </a:p>
          </p:txBody>
        </p:sp>
      </p:grpSp>
    </p:spTree>
    <p:extLst>
      <p:ext uri="{BB962C8B-B14F-4D97-AF65-F5344CB8AC3E}">
        <p14:creationId xmlns:p14="http://schemas.microsoft.com/office/powerpoint/2010/main" val="8117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6045" y="1676779"/>
            <a:ext cx="5035639" cy="4034307"/>
            <a:chOff x="726045" y="1676779"/>
            <a:chExt cx="5035639" cy="4034307"/>
          </a:xfrm>
        </p:grpSpPr>
        <p:sp>
          <p:nvSpPr>
            <p:cNvPr id="2" name="TextBox 1"/>
            <p:cNvSpPr txBox="1"/>
            <p:nvPr/>
          </p:nvSpPr>
          <p:spPr>
            <a:xfrm>
              <a:off x="726045" y="1676779"/>
              <a:ext cx="5035639" cy="1077218"/>
            </a:xfrm>
            <a:prstGeom prst="rect">
              <a:avLst/>
            </a:prstGeom>
            <a:noFill/>
          </p:spPr>
          <p:txBody>
            <a:bodyPr wrap="square" rtlCol="0">
              <a:spAutoFit/>
            </a:bodyPr>
            <a:lstStyle/>
            <a:p>
              <a:pPr algn="ctr"/>
              <a:r>
                <a:rPr lang="en-GB" sz="3200" dirty="0" smtClean="0"/>
                <a:t>Magnetic clips hold messages</a:t>
              </a:r>
              <a:endParaRPr lang="en-GB" sz="3200" dirty="0"/>
            </a:p>
          </p:txBody>
        </p:sp>
        <p:pic>
          <p:nvPicPr>
            <p:cNvPr id="3" name="Picture 2" descr="Image result for magnet clip with mess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896" y="2913151"/>
              <a:ext cx="2797935" cy="2797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207617" y="908699"/>
            <a:ext cx="5151549" cy="4788414"/>
            <a:chOff x="6207617" y="908699"/>
            <a:chExt cx="5151549" cy="4788414"/>
          </a:xfrm>
        </p:grpSpPr>
        <p:pic>
          <p:nvPicPr>
            <p:cNvPr id="4098" name="Picture 2" descr="Image result for magnetic travel g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343" y="908699"/>
              <a:ext cx="4295775" cy="3219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07617" y="4312118"/>
              <a:ext cx="5151549" cy="1384995"/>
            </a:xfrm>
            <a:prstGeom prst="rect">
              <a:avLst/>
            </a:prstGeom>
            <a:noFill/>
          </p:spPr>
          <p:txBody>
            <a:bodyPr wrap="square" rtlCol="0">
              <a:spAutoFit/>
            </a:bodyPr>
            <a:lstStyle/>
            <a:p>
              <a:pPr algn="ctr"/>
              <a:r>
                <a:rPr lang="en-GB" sz="2800" dirty="0" smtClean="0"/>
                <a:t>Magnetic travel games keep the pieces in place when you are on the move</a:t>
              </a:r>
              <a:endParaRPr lang="en-GB" sz="2800" dirty="0"/>
            </a:p>
          </p:txBody>
        </p:sp>
      </p:grpSp>
    </p:spTree>
    <p:extLst>
      <p:ext uri="{BB962C8B-B14F-4D97-AF65-F5344CB8AC3E}">
        <p14:creationId xmlns:p14="http://schemas.microsoft.com/office/powerpoint/2010/main" val="33113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45316" y="1857777"/>
            <a:ext cx="7056723" cy="3771361"/>
            <a:chOff x="2645316" y="1857777"/>
            <a:chExt cx="7056723" cy="3771361"/>
          </a:xfrm>
        </p:grpSpPr>
        <p:pic>
          <p:nvPicPr>
            <p:cNvPr id="5122" name="Picture 2" descr="Image result for magnetic door catch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807" y="1857777"/>
              <a:ext cx="1983218" cy="25210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oor with magnetic  catch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882" y="1857777"/>
              <a:ext cx="2659487" cy="26594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45316" y="4675031"/>
              <a:ext cx="7056723" cy="954107"/>
            </a:xfrm>
            <a:prstGeom prst="rect">
              <a:avLst/>
            </a:prstGeom>
            <a:noFill/>
          </p:spPr>
          <p:txBody>
            <a:bodyPr wrap="square" rtlCol="0">
              <a:spAutoFit/>
            </a:bodyPr>
            <a:lstStyle/>
            <a:p>
              <a:pPr algn="ctr"/>
              <a:r>
                <a:rPr lang="en-GB" sz="2800" dirty="0" smtClean="0"/>
                <a:t>Magnetic catches can help keep cupboard doors closed</a:t>
              </a:r>
              <a:endParaRPr lang="en-GB" sz="2800" dirty="0"/>
            </a:p>
          </p:txBody>
        </p:sp>
      </p:grpSp>
    </p:spTree>
    <p:extLst>
      <p:ext uri="{BB962C8B-B14F-4D97-AF65-F5344CB8AC3E}">
        <p14:creationId xmlns:p14="http://schemas.microsoft.com/office/powerpoint/2010/main" val="4241958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agnetic  badges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2765" y="3272978"/>
            <a:ext cx="3061204" cy="26082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1522" y="971485"/>
            <a:ext cx="5254581" cy="954107"/>
          </a:xfrm>
          <a:prstGeom prst="rect">
            <a:avLst/>
          </a:prstGeom>
          <a:noFill/>
        </p:spPr>
        <p:txBody>
          <a:bodyPr wrap="square" rtlCol="0">
            <a:spAutoFit/>
          </a:bodyPr>
          <a:lstStyle/>
          <a:p>
            <a:r>
              <a:rPr lang="en-GB" sz="2800" dirty="0" smtClean="0"/>
              <a:t>Magnetic Badges can be easier and safer to fasten than pin badges</a:t>
            </a:r>
            <a:endParaRPr lang="en-GB" sz="2800" dirty="0"/>
          </a:p>
        </p:txBody>
      </p:sp>
      <p:pic>
        <p:nvPicPr>
          <p:cNvPr id="1026" name="Picture 2" descr="Image result for magnetic  badge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992" y="1448539"/>
            <a:ext cx="38100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864439" y="932848"/>
            <a:ext cx="4687910" cy="5029243"/>
            <a:chOff x="6864439" y="932848"/>
            <a:chExt cx="4687910" cy="5029243"/>
          </a:xfrm>
        </p:grpSpPr>
        <p:pic>
          <p:nvPicPr>
            <p:cNvPr id="1030" name="Picture 6" descr="Image result for magnetic jewell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4560" y="932848"/>
              <a:ext cx="3714750" cy="3019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64439" y="4577096"/>
              <a:ext cx="4687910" cy="1384995"/>
            </a:xfrm>
            <a:prstGeom prst="rect">
              <a:avLst/>
            </a:prstGeom>
            <a:noFill/>
          </p:spPr>
          <p:txBody>
            <a:bodyPr wrap="square" rtlCol="0">
              <a:spAutoFit/>
            </a:bodyPr>
            <a:lstStyle/>
            <a:p>
              <a:r>
                <a:rPr lang="en-GB" sz="2800" dirty="0" smtClean="0"/>
                <a:t>Magnetic jewellery is fun to wear as you can change the design whenever you want</a:t>
              </a:r>
              <a:endParaRPr lang="en-GB" sz="2800" dirty="0"/>
            </a:p>
          </p:txBody>
        </p:sp>
      </p:grpSp>
    </p:spTree>
    <p:extLst>
      <p:ext uri="{BB962C8B-B14F-4D97-AF65-F5344CB8AC3E}">
        <p14:creationId xmlns:p14="http://schemas.microsoft.com/office/powerpoint/2010/main" val="37560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magnetic fish tank clea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832" y="872925"/>
            <a:ext cx="3476266" cy="3476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9251" y="4559121"/>
            <a:ext cx="9672034" cy="1815882"/>
          </a:xfrm>
          <a:prstGeom prst="rect">
            <a:avLst/>
          </a:prstGeom>
          <a:noFill/>
        </p:spPr>
        <p:txBody>
          <a:bodyPr wrap="square" rtlCol="0">
            <a:spAutoFit/>
          </a:bodyPr>
          <a:lstStyle/>
          <a:p>
            <a:r>
              <a:rPr lang="en-GB" sz="2800" dirty="0" smtClean="0"/>
              <a:t>A pair of strong magnets can help you clean the inside of a fish tank without having to get your hands wet! The magnet on the inside has a rough cloth attached to it. You rub the magnet on the outside to clean the glass on the inside. </a:t>
            </a:r>
            <a:endParaRPr lang="en-GB" sz="2800" dirty="0"/>
          </a:p>
        </p:txBody>
      </p:sp>
      <p:pic>
        <p:nvPicPr>
          <p:cNvPr id="2056" name="Picture 8" descr="Image result for magnetic fish tank clea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556" y="872925"/>
            <a:ext cx="3675621" cy="347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58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4552" y="877119"/>
            <a:ext cx="4456090" cy="4790656"/>
            <a:chOff x="1004552" y="877119"/>
            <a:chExt cx="4456090" cy="4790656"/>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9828" y="877119"/>
              <a:ext cx="3192859" cy="3192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4552" y="4713668"/>
              <a:ext cx="4456090" cy="954107"/>
            </a:xfrm>
            <a:prstGeom prst="rect">
              <a:avLst/>
            </a:prstGeom>
            <a:noFill/>
          </p:spPr>
          <p:txBody>
            <a:bodyPr wrap="square" rtlCol="0">
              <a:spAutoFit/>
            </a:bodyPr>
            <a:lstStyle/>
            <a:p>
              <a:pPr algn="ctr"/>
              <a:r>
                <a:rPr lang="en-GB" sz="2800" dirty="0" smtClean="0"/>
                <a:t>Magnetic boards can help with learning</a:t>
              </a:r>
              <a:endParaRPr lang="en-GB" sz="2800" dirty="0"/>
            </a:p>
          </p:txBody>
        </p:sp>
      </p:grpSp>
      <p:grpSp>
        <p:nvGrpSpPr>
          <p:cNvPr id="5" name="Group 4"/>
          <p:cNvGrpSpPr/>
          <p:nvPr/>
        </p:nvGrpSpPr>
        <p:grpSpPr>
          <a:xfrm>
            <a:off x="6079856" y="1740258"/>
            <a:ext cx="5420977" cy="4683114"/>
            <a:chOff x="6079856" y="1740258"/>
            <a:chExt cx="5420977" cy="4683114"/>
          </a:xfrm>
        </p:grpSpPr>
        <p:pic>
          <p:nvPicPr>
            <p:cNvPr id="3076" name="Picture 4" descr="Image result for magnetic construction to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856" y="2357639"/>
              <a:ext cx="5420977" cy="4065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82888" y="1740258"/>
              <a:ext cx="4828550" cy="954107"/>
            </a:xfrm>
            <a:prstGeom prst="rect">
              <a:avLst/>
            </a:prstGeom>
            <a:noFill/>
          </p:spPr>
          <p:txBody>
            <a:bodyPr wrap="square" rtlCol="0">
              <a:spAutoFit/>
            </a:bodyPr>
            <a:lstStyle/>
            <a:p>
              <a:pPr algn="ctr"/>
              <a:r>
                <a:rPr lang="en-GB" sz="2800" dirty="0" smtClean="0"/>
                <a:t>Magnetic construction toys are fun and easy to use</a:t>
              </a:r>
              <a:endParaRPr lang="en-GB" sz="2800" dirty="0"/>
            </a:p>
          </p:txBody>
        </p:sp>
      </p:grpSp>
    </p:spTree>
    <p:extLst>
      <p:ext uri="{BB962C8B-B14F-4D97-AF65-F5344CB8AC3E}">
        <p14:creationId xmlns:p14="http://schemas.microsoft.com/office/powerpoint/2010/main" val="404022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magn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6835" y="971818"/>
            <a:ext cx="6177762" cy="56795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magn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722" y="4042065"/>
            <a:ext cx="2317453" cy="23119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7583" y="746975"/>
            <a:ext cx="4018209" cy="1584101"/>
          </a:xfrm>
          <a:prstGeom prst="rect">
            <a:avLst/>
          </a:prstGeom>
          <a:solidFill>
            <a:srgbClr val="FFFF00"/>
          </a:solidFill>
        </p:spPr>
        <p:txBody>
          <a:bodyPr wrap="square" rtlCol="0">
            <a:spAutoFit/>
          </a:bodyPr>
          <a:lstStyle/>
          <a:p>
            <a:r>
              <a:rPr lang="en-GB" sz="3200" dirty="0" smtClean="0"/>
              <a:t>What would you like to find out about magnets?</a:t>
            </a:r>
            <a:endParaRPr lang="en-GB" sz="3200" dirty="0"/>
          </a:p>
        </p:txBody>
      </p:sp>
      <p:sp>
        <p:nvSpPr>
          <p:cNvPr id="7" name="TextBox 6"/>
          <p:cNvSpPr txBox="1"/>
          <p:nvPr/>
        </p:nvSpPr>
        <p:spPr>
          <a:xfrm>
            <a:off x="7804597" y="3813057"/>
            <a:ext cx="4242580" cy="1384995"/>
          </a:xfrm>
          <a:prstGeom prst="rect">
            <a:avLst/>
          </a:prstGeom>
          <a:solidFill>
            <a:srgbClr val="FFFF00"/>
          </a:solidFill>
        </p:spPr>
        <p:txBody>
          <a:bodyPr wrap="square" rtlCol="0">
            <a:spAutoFit/>
          </a:bodyPr>
          <a:lstStyle/>
          <a:p>
            <a:r>
              <a:rPr lang="en-GB" sz="2800" dirty="0"/>
              <a:t>M</a:t>
            </a:r>
            <a:r>
              <a:rPr lang="en-GB" sz="2800" dirty="0" smtClean="0"/>
              <a:t>ake a class list of questions that you could investigate</a:t>
            </a:r>
            <a:endParaRPr lang="en-GB" sz="2800" dirty="0"/>
          </a:p>
        </p:txBody>
      </p:sp>
      <p:pic>
        <p:nvPicPr>
          <p:cNvPr id="3" name="Picture 4" descr="Image result for magn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986" y="971818"/>
            <a:ext cx="3261656" cy="271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5386" y="517143"/>
            <a:ext cx="5634913" cy="1200329"/>
          </a:xfrm>
          <a:prstGeom prst="rect">
            <a:avLst/>
          </a:prstGeom>
          <a:noFill/>
        </p:spPr>
        <p:txBody>
          <a:bodyPr wrap="square" rtlCol="0">
            <a:spAutoFit/>
          </a:bodyPr>
          <a:lstStyle/>
          <a:p>
            <a:pPr algn="ctr"/>
            <a:r>
              <a:rPr lang="en-GB" sz="3600" b="1" dirty="0" smtClean="0"/>
              <a:t>Here are some questions you could have thought of</a:t>
            </a:r>
            <a:endParaRPr lang="en-GB" sz="3600" b="1" dirty="0"/>
          </a:p>
        </p:txBody>
      </p:sp>
      <p:sp>
        <p:nvSpPr>
          <p:cNvPr id="3" name="TextBox 2"/>
          <p:cNvSpPr txBox="1"/>
          <p:nvPr/>
        </p:nvSpPr>
        <p:spPr>
          <a:xfrm rot="20672839">
            <a:off x="841427" y="2136001"/>
            <a:ext cx="3696236" cy="1569660"/>
          </a:xfrm>
          <a:prstGeom prst="rect">
            <a:avLst/>
          </a:prstGeom>
          <a:solidFill>
            <a:schemeClr val="accent1">
              <a:lumMod val="40000"/>
              <a:lumOff val="60000"/>
            </a:schemeClr>
          </a:solidFill>
        </p:spPr>
        <p:txBody>
          <a:bodyPr wrap="square" rtlCol="0">
            <a:spAutoFit/>
          </a:bodyPr>
          <a:lstStyle/>
          <a:p>
            <a:r>
              <a:rPr lang="en-GB" sz="3200" dirty="0" smtClean="0"/>
              <a:t>Are big magnets more powerful than small ones?</a:t>
            </a:r>
            <a:endParaRPr lang="en-GB" sz="3200" dirty="0"/>
          </a:p>
        </p:txBody>
      </p:sp>
      <p:sp>
        <p:nvSpPr>
          <p:cNvPr id="4" name="TextBox 3"/>
          <p:cNvSpPr txBox="1"/>
          <p:nvPr/>
        </p:nvSpPr>
        <p:spPr>
          <a:xfrm rot="279801">
            <a:off x="7985948" y="2105546"/>
            <a:ext cx="3245475" cy="1077218"/>
          </a:xfrm>
          <a:prstGeom prst="rect">
            <a:avLst/>
          </a:prstGeom>
          <a:solidFill>
            <a:srgbClr val="FF99FF"/>
          </a:solidFill>
        </p:spPr>
        <p:txBody>
          <a:bodyPr wrap="square" rtlCol="0">
            <a:spAutoFit/>
          </a:bodyPr>
          <a:lstStyle/>
          <a:p>
            <a:r>
              <a:rPr lang="en-GB" sz="3200" dirty="0" smtClean="0"/>
              <a:t>Which magnet is the strongest?</a:t>
            </a:r>
            <a:endParaRPr lang="en-GB" sz="3200" dirty="0"/>
          </a:p>
        </p:txBody>
      </p:sp>
      <p:sp>
        <p:nvSpPr>
          <p:cNvPr id="5" name="TextBox 4"/>
          <p:cNvSpPr txBox="1"/>
          <p:nvPr/>
        </p:nvSpPr>
        <p:spPr>
          <a:xfrm rot="672123">
            <a:off x="2577276" y="3943015"/>
            <a:ext cx="3824156" cy="2062103"/>
          </a:xfrm>
          <a:prstGeom prst="rect">
            <a:avLst/>
          </a:prstGeom>
          <a:solidFill>
            <a:srgbClr val="66FFFF"/>
          </a:solidFill>
        </p:spPr>
        <p:txBody>
          <a:bodyPr wrap="square" rtlCol="0">
            <a:spAutoFit/>
          </a:bodyPr>
          <a:lstStyle/>
          <a:p>
            <a:r>
              <a:rPr lang="en-GB" sz="3200" dirty="0" smtClean="0"/>
              <a:t>Are magnets just as powerful underwater as they are through the air?</a:t>
            </a:r>
            <a:endParaRPr lang="en-GB" sz="3200" dirty="0"/>
          </a:p>
        </p:txBody>
      </p:sp>
      <p:sp>
        <p:nvSpPr>
          <p:cNvPr id="6" name="TextBox 5"/>
          <p:cNvSpPr txBox="1"/>
          <p:nvPr/>
        </p:nvSpPr>
        <p:spPr>
          <a:xfrm rot="21163365">
            <a:off x="6303637" y="3389299"/>
            <a:ext cx="3541690" cy="1569660"/>
          </a:xfrm>
          <a:prstGeom prst="rect">
            <a:avLst/>
          </a:prstGeom>
          <a:solidFill>
            <a:srgbClr val="99FF33"/>
          </a:solidFill>
        </p:spPr>
        <p:txBody>
          <a:bodyPr wrap="square" rtlCol="0">
            <a:spAutoFit/>
          </a:bodyPr>
          <a:lstStyle/>
          <a:p>
            <a:r>
              <a:rPr lang="en-GB" sz="3200" dirty="0" smtClean="0"/>
              <a:t>How many sheets of paper can a fridge magnet hold?</a:t>
            </a:r>
            <a:endParaRPr lang="en-GB" sz="3200" dirty="0"/>
          </a:p>
        </p:txBody>
      </p:sp>
      <p:sp>
        <p:nvSpPr>
          <p:cNvPr id="7" name="TextBox 6"/>
          <p:cNvSpPr txBox="1"/>
          <p:nvPr/>
        </p:nvSpPr>
        <p:spPr>
          <a:xfrm>
            <a:off x="7767186" y="5172530"/>
            <a:ext cx="3683000" cy="1200329"/>
          </a:xfrm>
          <a:prstGeom prst="rect">
            <a:avLst/>
          </a:prstGeom>
          <a:noFill/>
        </p:spPr>
        <p:txBody>
          <a:bodyPr wrap="square" rtlCol="0">
            <a:spAutoFit/>
          </a:bodyPr>
          <a:lstStyle/>
          <a:p>
            <a:r>
              <a:rPr lang="en-GB" sz="2400" b="1" dirty="0" smtClean="0"/>
              <a:t>You may have thought of some different ones of your own</a:t>
            </a:r>
            <a:endParaRPr lang="en-GB" sz="2400" b="1" dirty="0"/>
          </a:p>
        </p:txBody>
      </p:sp>
    </p:spTree>
    <p:extLst>
      <p:ext uri="{BB962C8B-B14F-4D97-AF65-F5344CB8AC3E}">
        <p14:creationId xmlns:p14="http://schemas.microsoft.com/office/powerpoint/2010/main" val="35603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710" y="469833"/>
            <a:ext cx="8912180" cy="1077218"/>
          </a:xfrm>
          <a:prstGeom prst="rect">
            <a:avLst/>
          </a:prstGeom>
          <a:noFill/>
        </p:spPr>
        <p:txBody>
          <a:bodyPr wrap="square" rtlCol="0">
            <a:spAutoFit/>
          </a:bodyPr>
          <a:lstStyle/>
          <a:p>
            <a:pPr algn="ctr"/>
            <a:r>
              <a:rPr lang="en-GB" sz="3200" b="1" dirty="0" smtClean="0"/>
              <a:t>Can you think of a way to test how powerful a magnet is?</a:t>
            </a:r>
            <a:endParaRPr lang="en-GB" sz="3200" b="1" dirty="0"/>
          </a:p>
        </p:txBody>
      </p:sp>
      <p:pic>
        <p:nvPicPr>
          <p:cNvPr id="3" name="Picture 4" descr="Image result for magn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09" y="1080811"/>
            <a:ext cx="2553318" cy="2123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1689" y="1845361"/>
            <a:ext cx="2871989" cy="523220"/>
          </a:xfrm>
          <a:prstGeom prst="rect">
            <a:avLst/>
          </a:prstGeom>
          <a:noFill/>
        </p:spPr>
        <p:txBody>
          <a:bodyPr wrap="square" rtlCol="0">
            <a:spAutoFit/>
          </a:bodyPr>
          <a:lstStyle/>
          <a:p>
            <a:r>
              <a:rPr lang="en-GB" sz="2800" dirty="0" smtClean="0"/>
              <a:t>Discuss your ideas</a:t>
            </a:r>
            <a:endParaRPr lang="en-GB" sz="2800" dirty="0"/>
          </a:p>
        </p:txBody>
      </p:sp>
      <p:sp>
        <p:nvSpPr>
          <p:cNvPr id="5" name="TextBox 4"/>
          <p:cNvSpPr txBox="1"/>
          <p:nvPr/>
        </p:nvSpPr>
        <p:spPr>
          <a:xfrm>
            <a:off x="7340959" y="1828532"/>
            <a:ext cx="3657599" cy="523220"/>
          </a:xfrm>
          <a:prstGeom prst="rect">
            <a:avLst/>
          </a:prstGeom>
          <a:noFill/>
        </p:spPr>
        <p:txBody>
          <a:bodyPr wrap="square" rtlCol="0">
            <a:spAutoFit/>
          </a:bodyPr>
          <a:lstStyle/>
          <a:p>
            <a:r>
              <a:rPr lang="en-GB" sz="2800" dirty="0" smtClean="0"/>
              <a:t>Would your test be fair?</a:t>
            </a:r>
            <a:endParaRPr lang="en-GB" sz="2800" dirty="0"/>
          </a:p>
        </p:txBody>
      </p:sp>
      <p:sp>
        <p:nvSpPr>
          <p:cNvPr id="8" name="TextBox 7"/>
          <p:cNvSpPr txBox="1"/>
          <p:nvPr/>
        </p:nvSpPr>
        <p:spPr>
          <a:xfrm>
            <a:off x="3541689" y="2666891"/>
            <a:ext cx="6439436" cy="523220"/>
          </a:xfrm>
          <a:prstGeom prst="rect">
            <a:avLst/>
          </a:prstGeom>
          <a:noFill/>
        </p:spPr>
        <p:txBody>
          <a:bodyPr wrap="square" rtlCol="0">
            <a:spAutoFit/>
          </a:bodyPr>
          <a:lstStyle/>
          <a:p>
            <a:r>
              <a:rPr lang="en-GB" sz="2800" dirty="0" smtClean="0"/>
              <a:t>Here are a couple of ways you could test it</a:t>
            </a:r>
            <a:endParaRPr lang="en-GB" sz="2800" dirty="0"/>
          </a:p>
        </p:txBody>
      </p:sp>
      <p:grpSp>
        <p:nvGrpSpPr>
          <p:cNvPr id="11" name="Group 10"/>
          <p:cNvGrpSpPr/>
          <p:nvPr/>
        </p:nvGrpSpPr>
        <p:grpSpPr>
          <a:xfrm>
            <a:off x="1493814" y="3461789"/>
            <a:ext cx="4546377" cy="2730500"/>
            <a:chOff x="1493814" y="3461789"/>
            <a:chExt cx="4546377" cy="27305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814" y="3461789"/>
              <a:ext cx="2047875" cy="2730500"/>
            </a:xfrm>
            <a:prstGeom prst="rect">
              <a:avLst/>
            </a:prstGeom>
          </p:spPr>
        </p:pic>
        <p:sp>
          <p:nvSpPr>
            <p:cNvPr id="10" name="TextBox 9"/>
            <p:cNvSpPr txBox="1"/>
            <p:nvPr/>
          </p:nvSpPr>
          <p:spPr>
            <a:xfrm>
              <a:off x="3644720" y="4134118"/>
              <a:ext cx="2395471" cy="1200329"/>
            </a:xfrm>
            <a:prstGeom prst="rect">
              <a:avLst/>
            </a:prstGeom>
            <a:noFill/>
          </p:spPr>
          <p:txBody>
            <a:bodyPr wrap="square" rtlCol="0">
              <a:spAutoFit/>
            </a:bodyPr>
            <a:lstStyle/>
            <a:p>
              <a:r>
                <a:rPr lang="en-GB" sz="2400" dirty="0" smtClean="0"/>
                <a:t>Count how many paper clips the magnet can hold</a:t>
              </a:r>
              <a:endParaRPr lang="en-GB" sz="2400" dirty="0"/>
            </a:p>
          </p:txBody>
        </p:sp>
      </p:grpSp>
      <p:grpSp>
        <p:nvGrpSpPr>
          <p:cNvPr id="14" name="Group 13"/>
          <p:cNvGrpSpPr/>
          <p:nvPr/>
        </p:nvGrpSpPr>
        <p:grpSpPr>
          <a:xfrm>
            <a:off x="7008152" y="3505250"/>
            <a:ext cx="4569955" cy="2744766"/>
            <a:chOff x="7008152" y="3505250"/>
            <a:chExt cx="4569955" cy="2744766"/>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8152" y="3505250"/>
              <a:ext cx="2058575" cy="2744766"/>
            </a:xfrm>
            <a:prstGeom prst="rect">
              <a:avLst/>
            </a:prstGeom>
          </p:spPr>
        </p:pic>
        <p:sp>
          <p:nvSpPr>
            <p:cNvPr id="13" name="TextBox 12"/>
            <p:cNvSpPr txBox="1"/>
            <p:nvPr/>
          </p:nvSpPr>
          <p:spPr>
            <a:xfrm>
              <a:off x="9169758" y="4031087"/>
              <a:ext cx="2408349" cy="1569660"/>
            </a:xfrm>
            <a:prstGeom prst="rect">
              <a:avLst/>
            </a:prstGeom>
            <a:noFill/>
          </p:spPr>
          <p:txBody>
            <a:bodyPr wrap="square" rtlCol="0">
              <a:spAutoFit/>
            </a:bodyPr>
            <a:lstStyle/>
            <a:p>
              <a:r>
                <a:rPr lang="en-GB" sz="2400" dirty="0" smtClean="0"/>
                <a:t>Measure how far away the magnet can be to  pull an object towards it</a:t>
              </a:r>
              <a:endParaRPr lang="en-GB" sz="2400" dirty="0"/>
            </a:p>
          </p:txBody>
        </p:sp>
      </p:grpSp>
    </p:spTree>
    <p:extLst>
      <p:ext uri="{BB962C8B-B14F-4D97-AF65-F5344CB8AC3E}">
        <p14:creationId xmlns:p14="http://schemas.microsoft.com/office/powerpoint/2010/main" val="34973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s-media-cache-ak0.pinimg.com/236x/f0/a7/30/f0a730293f05179ab4eb06e90bafc0d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3196" y="1245546"/>
            <a:ext cx="2821314" cy="4668221"/>
          </a:xfrm>
          <a:prstGeom prst="rect">
            <a:avLst/>
          </a:prstGeom>
          <a:noFill/>
          <a:ln>
            <a:noFill/>
          </a:ln>
        </p:spPr>
      </p:pic>
      <p:pic>
        <p:nvPicPr>
          <p:cNvPr id="6" name="Picture 5" descr="https://realbuzz4.s3.amazonaws.com/photo_field_photos/600x450/f90edc01f579ff4bb4b9551b7b8677438b8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004" y="574069"/>
            <a:ext cx="4062892" cy="2556098"/>
          </a:xfrm>
          <a:prstGeom prst="rect">
            <a:avLst/>
          </a:prstGeom>
          <a:noFill/>
          <a:ln>
            <a:noFill/>
          </a:ln>
        </p:spPr>
      </p:pic>
      <p:pic>
        <p:nvPicPr>
          <p:cNvPr id="7" name="Picture 6" descr="http://i.telegraph.co.uk/multimedia/archive/02303/rbbie-grabarz_2303018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324" y="4087489"/>
            <a:ext cx="3838139" cy="2235371"/>
          </a:xfrm>
          <a:prstGeom prst="rect">
            <a:avLst/>
          </a:prstGeom>
          <a:noFill/>
          <a:ln>
            <a:noFill/>
          </a:ln>
        </p:spPr>
      </p:pic>
      <p:pic>
        <p:nvPicPr>
          <p:cNvPr id="8" name="Picture 7" descr="http://digitaltrackandfield.com/wp-content/uploads/2013/04/long-jump-in-ai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773" y="2418123"/>
            <a:ext cx="3205120" cy="3338733"/>
          </a:xfrm>
          <a:prstGeom prst="rect">
            <a:avLst/>
          </a:prstGeom>
          <a:noFill/>
          <a:ln>
            <a:noFill/>
          </a:ln>
        </p:spPr>
      </p:pic>
      <p:sp>
        <p:nvSpPr>
          <p:cNvPr id="4" name="TextBox 3"/>
          <p:cNvSpPr txBox="1"/>
          <p:nvPr/>
        </p:nvSpPr>
        <p:spPr>
          <a:xfrm>
            <a:off x="3753772" y="3071826"/>
            <a:ext cx="4984123" cy="1015663"/>
          </a:xfrm>
          <a:prstGeom prst="rect">
            <a:avLst/>
          </a:prstGeom>
          <a:solidFill>
            <a:schemeClr val="accent6">
              <a:lumMod val="60000"/>
              <a:lumOff val="40000"/>
            </a:schemeClr>
          </a:solidFill>
        </p:spPr>
        <p:txBody>
          <a:bodyPr wrap="square" rtlCol="0">
            <a:spAutoFit/>
          </a:bodyPr>
          <a:lstStyle/>
          <a:p>
            <a:pPr algn="ctr"/>
            <a:r>
              <a:rPr lang="en-GB" sz="6000" b="1" dirty="0" smtClean="0"/>
              <a:t>Sporty Forces</a:t>
            </a:r>
            <a:endParaRPr lang="en-GB" sz="6000" b="1" dirty="0"/>
          </a:p>
        </p:txBody>
      </p:sp>
    </p:spTree>
    <p:extLst>
      <p:ext uri="{BB962C8B-B14F-4D97-AF65-F5344CB8AC3E}">
        <p14:creationId xmlns:p14="http://schemas.microsoft.com/office/powerpoint/2010/main" val="2635317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7987" y="716321"/>
            <a:ext cx="10051027" cy="1200329"/>
          </a:xfrm>
          <a:prstGeom prst="rect">
            <a:avLst/>
          </a:prstGeom>
          <a:noFill/>
        </p:spPr>
        <p:txBody>
          <a:bodyPr wrap="square" rtlCol="0">
            <a:spAutoFit/>
          </a:bodyPr>
          <a:lstStyle/>
          <a:p>
            <a:pPr algn="ctr"/>
            <a:r>
              <a:rPr lang="en-GB" sz="3600" b="1" dirty="0" smtClean="0"/>
              <a:t>Scientists try to answer their questions by doing an investigation (setting up a test)</a:t>
            </a:r>
            <a:endParaRPr lang="en-GB" sz="3600" b="1" dirty="0"/>
          </a:p>
        </p:txBody>
      </p:sp>
      <p:sp>
        <p:nvSpPr>
          <p:cNvPr id="5" name="TextBox 4"/>
          <p:cNvSpPr txBox="1"/>
          <p:nvPr/>
        </p:nvSpPr>
        <p:spPr>
          <a:xfrm>
            <a:off x="831621" y="2036545"/>
            <a:ext cx="3431286" cy="1527687"/>
          </a:xfrm>
          <a:prstGeom prst="rect">
            <a:avLst/>
          </a:prstGeom>
          <a:solidFill>
            <a:schemeClr val="accent1">
              <a:lumMod val="40000"/>
              <a:lumOff val="60000"/>
            </a:schemeClr>
          </a:solidFill>
        </p:spPr>
        <p:txBody>
          <a:bodyPr wrap="square" rtlCol="0">
            <a:spAutoFit/>
          </a:bodyPr>
          <a:lstStyle/>
          <a:p>
            <a:r>
              <a:rPr lang="en-GB" sz="3000" dirty="0" smtClean="0"/>
              <a:t>Are big magnets more powerful than small ones?</a:t>
            </a:r>
            <a:endParaRPr lang="en-GB" sz="3000" dirty="0"/>
          </a:p>
        </p:txBody>
      </p:sp>
      <p:sp>
        <p:nvSpPr>
          <p:cNvPr id="6" name="TextBox 5"/>
          <p:cNvSpPr txBox="1"/>
          <p:nvPr/>
        </p:nvSpPr>
        <p:spPr>
          <a:xfrm>
            <a:off x="831621" y="3697495"/>
            <a:ext cx="3431286" cy="1015663"/>
          </a:xfrm>
          <a:prstGeom prst="rect">
            <a:avLst/>
          </a:prstGeom>
          <a:solidFill>
            <a:srgbClr val="FF99FF"/>
          </a:solidFill>
        </p:spPr>
        <p:txBody>
          <a:bodyPr wrap="square" rtlCol="0">
            <a:spAutoFit/>
          </a:bodyPr>
          <a:lstStyle/>
          <a:p>
            <a:r>
              <a:rPr lang="en-GB" sz="3000" dirty="0" smtClean="0"/>
              <a:t>Which magnet is the strongest?</a:t>
            </a:r>
            <a:endParaRPr lang="en-GB" sz="3000" dirty="0"/>
          </a:p>
        </p:txBody>
      </p:sp>
      <p:sp>
        <p:nvSpPr>
          <p:cNvPr id="7" name="TextBox 6"/>
          <p:cNvSpPr txBox="1"/>
          <p:nvPr/>
        </p:nvSpPr>
        <p:spPr>
          <a:xfrm>
            <a:off x="4428429" y="2036545"/>
            <a:ext cx="3607988" cy="1815882"/>
          </a:xfrm>
          <a:prstGeom prst="rect">
            <a:avLst/>
          </a:prstGeom>
          <a:solidFill>
            <a:srgbClr val="66FFFF"/>
          </a:solidFill>
        </p:spPr>
        <p:txBody>
          <a:bodyPr wrap="square" rtlCol="0">
            <a:spAutoFit/>
          </a:bodyPr>
          <a:lstStyle/>
          <a:p>
            <a:r>
              <a:rPr lang="en-GB" sz="2800" dirty="0" smtClean="0"/>
              <a:t>Are magnets just as powerful underwater as they are through the air?</a:t>
            </a:r>
            <a:endParaRPr lang="en-GB" sz="2800" dirty="0"/>
          </a:p>
        </p:txBody>
      </p:sp>
      <p:sp>
        <p:nvSpPr>
          <p:cNvPr id="8" name="TextBox 7"/>
          <p:cNvSpPr txBox="1"/>
          <p:nvPr/>
        </p:nvSpPr>
        <p:spPr>
          <a:xfrm>
            <a:off x="8150423" y="2009286"/>
            <a:ext cx="3324653" cy="1477328"/>
          </a:xfrm>
          <a:prstGeom prst="rect">
            <a:avLst/>
          </a:prstGeom>
          <a:solidFill>
            <a:srgbClr val="99FF33"/>
          </a:solidFill>
        </p:spPr>
        <p:txBody>
          <a:bodyPr wrap="square" rtlCol="0">
            <a:spAutoFit/>
          </a:bodyPr>
          <a:lstStyle/>
          <a:p>
            <a:r>
              <a:rPr lang="en-GB" sz="3000" dirty="0" smtClean="0"/>
              <a:t>How many sheets of paper can a fridge magnet hold?</a:t>
            </a:r>
            <a:endParaRPr lang="en-GB" sz="3000" dirty="0"/>
          </a:p>
        </p:txBody>
      </p:sp>
      <p:sp>
        <p:nvSpPr>
          <p:cNvPr id="9" name="TextBox 8"/>
          <p:cNvSpPr txBox="1"/>
          <p:nvPr/>
        </p:nvSpPr>
        <p:spPr>
          <a:xfrm>
            <a:off x="1217987" y="5267459"/>
            <a:ext cx="10166937" cy="954107"/>
          </a:xfrm>
          <a:prstGeom prst="rect">
            <a:avLst/>
          </a:prstGeom>
          <a:noFill/>
        </p:spPr>
        <p:txBody>
          <a:bodyPr wrap="square" rtlCol="0">
            <a:spAutoFit/>
          </a:bodyPr>
          <a:lstStyle/>
          <a:p>
            <a:r>
              <a:rPr lang="en-GB" sz="2800" b="1" dirty="0" smtClean="0"/>
              <a:t>Which question would you choose to investigate? How would you set up a fair test?</a:t>
            </a:r>
            <a:endParaRPr lang="en-GB" sz="2800" b="1" dirty="0"/>
          </a:p>
        </p:txBody>
      </p:sp>
      <p:sp>
        <p:nvSpPr>
          <p:cNvPr id="10" name="TextBox 9"/>
          <p:cNvSpPr txBox="1"/>
          <p:nvPr/>
        </p:nvSpPr>
        <p:spPr>
          <a:xfrm>
            <a:off x="8150423" y="3616662"/>
            <a:ext cx="3324653" cy="1384995"/>
          </a:xfrm>
          <a:prstGeom prst="rect">
            <a:avLst/>
          </a:prstGeom>
          <a:solidFill>
            <a:srgbClr val="FFFF00"/>
          </a:solidFill>
        </p:spPr>
        <p:txBody>
          <a:bodyPr wrap="square" rtlCol="0">
            <a:spAutoFit/>
          </a:bodyPr>
          <a:lstStyle/>
          <a:p>
            <a:r>
              <a:rPr lang="en-GB" sz="2800" dirty="0" smtClean="0"/>
              <a:t>You could choose a magnet question of your own</a:t>
            </a:r>
            <a:endParaRPr lang="en-GB" sz="2800" dirty="0"/>
          </a:p>
        </p:txBody>
      </p:sp>
      <p:sp>
        <p:nvSpPr>
          <p:cNvPr id="3" name="TextBox 2"/>
          <p:cNvSpPr txBox="1"/>
          <p:nvPr/>
        </p:nvSpPr>
        <p:spPr>
          <a:xfrm>
            <a:off x="4428429" y="4121239"/>
            <a:ext cx="3607988" cy="88041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21476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685" y="1231784"/>
            <a:ext cx="9855137" cy="5626216"/>
          </a:xfrm>
          <a:prstGeom prst="rect">
            <a:avLst/>
          </a:prstGeom>
          <a:noFill/>
        </p:spPr>
        <p:txBody>
          <a:bodyPr wrap="square" rtlCol="0">
            <a:spAutoFit/>
          </a:bodyPr>
          <a:lstStyle/>
          <a:p>
            <a:r>
              <a:rPr lang="en-GB" sz="2800" dirty="0" smtClean="0"/>
              <a:t>This is a team game that is all about how forces are at work in sport. Here’s how to play:</a:t>
            </a:r>
          </a:p>
          <a:p>
            <a:endParaRPr lang="en-GB" sz="2800" dirty="0" smtClean="0"/>
          </a:p>
          <a:p>
            <a:r>
              <a:rPr lang="en-GB" sz="2800" dirty="0" smtClean="0"/>
              <a:t>Each team will have their own picture of a sport. They should work together to get as many points as possible in the following ways:</a:t>
            </a:r>
          </a:p>
          <a:p>
            <a:endParaRPr lang="en-GB" sz="2800" dirty="0" smtClean="0"/>
          </a:p>
          <a:p>
            <a:pPr marL="457200" indent="-457200">
              <a:buFont typeface="Arial" panose="020B0604020202020204" pitchFamily="34" charset="0"/>
              <a:buChar char="•"/>
            </a:pPr>
            <a:r>
              <a:rPr lang="en-GB" sz="2400" dirty="0" smtClean="0"/>
              <a:t>By acting out the sport – </a:t>
            </a:r>
            <a:r>
              <a:rPr lang="en-GB" sz="2400" dirty="0" smtClean="0">
                <a:solidFill>
                  <a:srgbClr val="FF0000"/>
                </a:solidFill>
              </a:rPr>
              <a:t>1 point</a:t>
            </a:r>
          </a:p>
          <a:p>
            <a:pPr marL="457200" indent="-457200">
              <a:buFont typeface="Arial" panose="020B0604020202020204" pitchFamily="34" charset="0"/>
              <a:buChar char="•"/>
            </a:pPr>
            <a:r>
              <a:rPr lang="en-GB" sz="2400" dirty="0" smtClean="0"/>
              <a:t>If the other groups can name the sport (after your acting /mime) -</a:t>
            </a:r>
            <a:r>
              <a:rPr lang="en-GB" sz="2400" dirty="0" smtClean="0">
                <a:solidFill>
                  <a:srgbClr val="FF0000"/>
                </a:solidFill>
              </a:rPr>
              <a:t>1 point</a:t>
            </a:r>
            <a:endParaRPr lang="en-GB" sz="2400" dirty="0" smtClean="0"/>
          </a:p>
          <a:p>
            <a:pPr marL="457200" indent="-457200">
              <a:buFont typeface="Arial" panose="020B0604020202020204" pitchFamily="34" charset="0"/>
              <a:buChar char="•"/>
            </a:pPr>
            <a:r>
              <a:rPr lang="en-GB" sz="2400" dirty="0" smtClean="0"/>
              <a:t>Explaining how the athlete uses forces (pushes and pulls) in that sport and what effect each one has – </a:t>
            </a:r>
            <a:r>
              <a:rPr lang="en-GB" sz="2400" dirty="0" smtClean="0">
                <a:solidFill>
                  <a:srgbClr val="FF0000"/>
                </a:solidFill>
              </a:rPr>
              <a:t>1 point each</a:t>
            </a:r>
          </a:p>
          <a:p>
            <a:pPr marL="457200" indent="-457200">
              <a:buFont typeface="Arial" panose="020B0604020202020204" pitchFamily="34" charset="0"/>
              <a:buChar char="•"/>
            </a:pPr>
            <a:endParaRPr lang="en-GB" sz="2800" dirty="0" smtClean="0">
              <a:solidFill>
                <a:srgbClr val="FF0000"/>
              </a:solidFill>
            </a:endParaRPr>
          </a:p>
          <a:p>
            <a:r>
              <a:rPr lang="en-GB" sz="2800" dirty="0" smtClean="0">
                <a:solidFill>
                  <a:srgbClr val="FF0000"/>
                </a:solidFill>
              </a:rPr>
              <a:t> </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74556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841" y="780798"/>
            <a:ext cx="10003315" cy="1292662"/>
          </a:xfrm>
          <a:prstGeom prst="rect">
            <a:avLst/>
          </a:prstGeom>
          <a:noFill/>
        </p:spPr>
        <p:txBody>
          <a:bodyPr wrap="square" rtlCol="0">
            <a:spAutoFit/>
          </a:bodyPr>
          <a:lstStyle/>
          <a:p>
            <a:r>
              <a:rPr lang="en-GB" sz="2600" dirty="0" smtClean="0"/>
              <a:t>Once each team have their picture, the groups will have 10 minutes to work on their mime and write down all the ways they can think of  that forces are at work in that sport.</a:t>
            </a:r>
          </a:p>
        </p:txBody>
      </p:sp>
      <p:sp>
        <p:nvSpPr>
          <p:cNvPr id="3" name="TextBox 2"/>
          <p:cNvSpPr txBox="1"/>
          <p:nvPr/>
        </p:nvSpPr>
        <p:spPr>
          <a:xfrm>
            <a:off x="875841" y="2381159"/>
            <a:ext cx="10258324" cy="892552"/>
          </a:xfrm>
          <a:prstGeom prst="rect">
            <a:avLst/>
          </a:prstGeom>
          <a:noFill/>
        </p:spPr>
        <p:txBody>
          <a:bodyPr wrap="square" rtlCol="0">
            <a:spAutoFit/>
          </a:bodyPr>
          <a:lstStyle/>
          <a:p>
            <a:r>
              <a:rPr lang="en-GB" sz="2600" dirty="0" smtClean="0"/>
              <a:t>You could split up so that some of you work on the acting/ mime and everyone else thinks about the forces.</a:t>
            </a:r>
            <a:endParaRPr lang="en-GB" sz="2600" dirty="0"/>
          </a:p>
        </p:txBody>
      </p:sp>
      <p:pic>
        <p:nvPicPr>
          <p:cNvPr id="4" name="Picture 3" descr="http://i.telegraph.co.uk/multimedia/archive/02303/rbbie-grabarz_2303018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832" y="3550632"/>
            <a:ext cx="4223729" cy="2414948"/>
          </a:xfrm>
          <a:prstGeom prst="rect">
            <a:avLst/>
          </a:prstGeom>
          <a:noFill/>
          <a:ln>
            <a:noFill/>
          </a:ln>
        </p:spPr>
      </p:pic>
      <p:sp>
        <p:nvSpPr>
          <p:cNvPr id="5" name="TextBox 4"/>
          <p:cNvSpPr txBox="1"/>
          <p:nvPr/>
        </p:nvSpPr>
        <p:spPr>
          <a:xfrm>
            <a:off x="875841" y="3550632"/>
            <a:ext cx="6143524" cy="2492990"/>
          </a:xfrm>
          <a:prstGeom prst="rect">
            <a:avLst/>
          </a:prstGeom>
          <a:noFill/>
        </p:spPr>
        <p:txBody>
          <a:bodyPr wrap="square" rtlCol="0">
            <a:spAutoFit/>
          </a:bodyPr>
          <a:lstStyle/>
          <a:p>
            <a:r>
              <a:rPr lang="en-GB" sz="2600" dirty="0" smtClean="0"/>
              <a:t>Make sure your mime is done in a safe way. You could do the sport in slow motion. Just pretend you have equipment, e.g. a ball or racket, or  you could use your hands rather than your whole body for some sports, e.g. high jump. </a:t>
            </a:r>
            <a:endParaRPr lang="en-GB" sz="2600" dirty="0"/>
          </a:p>
        </p:txBody>
      </p:sp>
    </p:spTree>
    <p:extLst>
      <p:ext uri="{BB962C8B-B14F-4D97-AF65-F5344CB8AC3E}">
        <p14:creationId xmlns:p14="http://schemas.microsoft.com/office/powerpoint/2010/main" val="16870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wessexscene.co.uk/wp-content/uploads/2016/06/football-hea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8225" y="1791731"/>
            <a:ext cx="4187190" cy="2581275"/>
          </a:xfrm>
          <a:prstGeom prst="rect">
            <a:avLst/>
          </a:prstGeom>
          <a:noFill/>
          <a:ln>
            <a:noFill/>
          </a:ln>
        </p:spPr>
      </p:pic>
      <p:sp>
        <p:nvSpPr>
          <p:cNvPr id="3" name="TextBox 2"/>
          <p:cNvSpPr txBox="1"/>
          <p:nvPr/>
        </p:nvSpPr>
        <p:spPr>
          <a:xfrm>
            <a:off x="1608463" y="672029"/>
            <a:ext cx="9331286" cy="954107"/>
          </a:xfrm>
          <a:prstGeom prst="rect">
            <a:avLst/>
          </a:prstGeom>
          <a:noFill/>
        </p:spPr>
        <p:txBody>
          <a:bodyPr wrap="square" rtlCol="0">
            <a:spAutoFit/>
          </a:bodyPr>
          <a:lstStyle/>
          <a:p>
            <a:r>
              <a:rPr lang="en-GB" sz="2800" dirty="0" smtClean="0"/>
              <a:t>Imagine this was your team picture.  You could collect points for:</a:t>
            </a:r>
            <a:endParaRPr lang="en-GB" sz="2800" dirty="0"/>
          </a:p>
        </p:txBody>
      </p:sp>
      <p:sp>
        <p:nvSpPr>
          <p:cNvPr id="5" name="TextBox 4"/>
          <p:cNvSpPr txBox="1"/>
          <p:nvPr/>
        </p:nvSpPr>
        <p:spPr>
          <a:xfrm>
            <a:off x="5703240" y="1451151"/>
            <a:ext cx="5023691" cy="1631216"/>
          </a:xfrm>
          <a:prstGeom prst="rect">
            <a:avLst/>
          </a:prstGeom>
          <a:noFill/>
        </p:spPr>
        <p:txBody>
          <a:bodyPr wrap="square" rtlCol="0">
            <a:spAutoFit/>
          </a:bodyPr>
          <a:lstStyle/>
          <a:p>
            <a:pPr marL="342900" indent="-342900"/>
            <a:r>
              <a:rPr lang="en-GB" sz="2000" dirty="0" smtClean="0"/>
              <a:t>	</a:t>
            </a:r>
            <a:r>
              <a:rPr lang="en-GB" sz="2000" b="1" dirty="0" smtClean="0"/>
              <a:t>Miming your sport </a:t>
            </a:r>
            <a:r>
              <a:rPr lang="en-GB" sz="2000" dirty="0" smtClean="0"/>
              <a:t>(acting out a bit of the game with an imaginary football). You will get an extra point if the other children can name it – they can have more than one guess!</a:t>
            </a:r>
            <a:endParaRPr lang="en-GB" sz="2000" dirty="0"/>
          </a:p>
        </p:txBody>
      </p:sp>
      <p:grpSp>
        <p:nvGrpSpPr>
          <p:cNvPr id="8" name="Group 7"/>
          <p:cNvGrpSpPr/>
          <p:nvPr/>
        </p:nvGrpSpPr>
        <p:grpSpPr>
          <a:xfrm>
            <a:off x="5964497" y="3285567"/>
            <a:ext cx="5871990" cy="2639609"/>
            <a:chOff x="5827923" y="3082367"/>
            <a:chExt cx="5871990" cy="2639609"/>
          </a:xfrm>
        </p:grpSpPr>
        <p:sp>
          <p:nvSpPr>
            <p:cNvPr id="6" name="TextBox 5"/>
            <p:cNvSpPr txBox="1"/>
            <p:nvPr/>
          </p:nvSpPr>
          <p:spPr>
            <a:xfrm>
              <a:off x="5827923" y="3082367"/>
              <a:ext cx="5429217" cy="707886"/>
            </a:xfrm>
            <a:prstGeom prst="rect">
              <a:avLst/>
            </a:prstGeom>
            <a:noFill/>
          </p:spPr>
          <p:txBody>
            <a:bodyPr wrap="square" rtlCol="0">
              <a:spAutoFit/>
            </a:bodyPr>
            <a:lstStyle/>
            <a:p>
              <a:r>
                <a:rPr lang="en-GB" sz="2000" b="1" dirty="0" smtClean="0"/>
                <a:t>Explaining any of the ways forces are at work in football, e.g.</a:t>
              </a:r>
              <a:endParaRPr lang="en-GB" sz="2000" b="1" dirty="0"/>
            </a:p>
          </p:txBody>
        </p:sp>
        <p:sp>
          <p:nvSpPr>
            <p:cNvPr id="7" name="TextBox 6"/>
            <p:cNvSpPr txBox="1"/>
            <p:nvPr/>
          </p:nvSpPr>
          <p:spPr>
            <a:xfrm>
              <a:off x="5827923" y="3690651"/>
              <a:ext cx="587199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player kicks the ball </a:t>
              </a:r>
              <a:r>
                <a:rPr lang="en-GB" b="1" dirty="0" smtClean="0"/>
                <a:t>(Push)</a:t>
              </a:r>
            </a:p>
            <a:p>
              <a:pPr marL="285750" indent="-285750">
                <a:buFont typeface="Arial" panose="020B0604020202020204" pitchFamily="34" charset="0"/>
                <a:buChar char="•"/>
              </a:pPr>
              <a:r>
                <a:rPr lang="en-GB" dirty="0" smtClean="0"/>
                <a:t>The ball flies into the air and then falls back down to the ground because of gravity </a:t>
              </a:r>
              <a:r>
                <a:rPr lang="en-GB" b="1" dirty="0" smtClean="0"/>
                <a:t>(pull)</a:t>
              </a:r>
            </a:p>
            <a:p>
              <a:pPr marL="285750" indent="-285750">
                <a:buFont typeface="Arial" panose="020B0604020202020204" pitchFamily="34" charset="0"/>
                <a:buChar char="•"/>
              </a:pPr>
              <a:r>
                <a:rPr lang="en-GB" dirty="0" smtClean="0"/>
                <a:t>The player’s studs </a:t>
              </a:r>
              <a:r>
                <a:rPr lang="en-GB" b="1" dirty="0" smtClean="0"/>
                <a:t>push</a:t>
              </a:r>
              <a:r>
                <a:rPr lang="en-GB" dirty="0" smtClean="0"/>
                <a:t> into the ground as she / he runs and the mud changes shape to make a footprint </a:t>
              </a:r>
              <a:r>
                <a:rPr lang="en-GB" b="1" dirty="0" smtClean="0"/>
                <a:t>(push)</a:t>
              </a:r>
            </a:p>
            <a:p>
              <a:pPr marL="285750" indent="-285750">
                <a:buFont typeface="Arial" panose="020B0604020202020204" pitchFamily="34" charset="0"/>
                <a:buChar char="•"/>
              </a:pPr>
              <a:r>
                <a:rPr lang="en-GB" dirty="0" smtClean="0"/>
                <a:t>The player catches the ball for a throw in </a:t>
              </a:r>
              <a:r>
                <a:rPr lang="en-GB" b="1" dirty="0" smtClean="0"/>
                <a:t>(pull)</a:t>
              </a:r>
            </a:p>
            <a:p>
              <a:pPr marL="285750" indent="-285750">
                <a:buFont typeface="Arial" panose="020B0604020202020204" pitchFamily="34" charset="0"/>
                <a:buChar char="•"/>
              </a:pPr>
              <a:r>
                <a:rPr lang="en-GB" dirty="0" smtClean="0"/>
                <a:t>The player takes a throw in </a:t>
              </a:r>
              <a:r>
                <a:rPr lang="en-GB" b="1" dirty="0" smtClean="0"/>
                <a:t>(push)</a:t>
              </a:r>
              <a:endParaRPr lang="en-GB" dirty="0"/>
            </a:p>
          </p:txBody>
        </p:sp>
      </p:grpSp>
      <p:sp>
        <p:nvSpPr>
          <p:cNvPr id="9" name="TextBox 8"/>
          <p:cNvSpPr txBox="1"/>
          <p:nvPr/>
        </p:nvSpPr>
        <p:spPr>
          <a:xfrm>
            <a:off x="914400" y="4803353"/>
            <a:ext cx="4362680" cy="1323439"/>
          </a:xfrm>
          <a:prstGeom prst="rect">
            <a:avLst/>
          </a:prstGeom>
          <a:noFill/>
        </p:spPr>
        <p:txBody>
          <a:bodyPr wrap="square" rtlCol="0">
            <a:spAutoFit/>
          </a:bodyPr>
          <a:lstStyle/>
          <a:p>
            <a:r>
              <a:rPr lang="en-GB" sz="2000" dirty="0" smtClean="0"/>
              <a:t>If you said/ did all of these, your team would win  </a:t>
            </a:r>
            <a:r>
              <a:rPr lang="en-GB" sz="2000" dirty="0" smtClean="0">
                <a:solidFill>
                  <a:srgbClr val="FF0000"/>
                </a:solidFill>
              </a:rPr>
              <a:t>7 points</a:t>
            </a:r>
          </a:p>
          <a:p>
            <a:r>
              <a:rPr lang="en-GB" sz="2000" dirty="0" smtClean="0"/>
              <a:t>You might be able to think of even more examples </a:t>
            </a:r>
            <a:endParaRPr lang="en-GB" sz="2000" dirty="0"/>
          </a:p>
        </p:txBody>
      </p:sp>
    </p:spTree>
    <p:extLst>
      <p:ext uri="{BB962C8B-B14F-4D97-AF65-F5344CB8AC3E}">
        <p14:creationId xmlns:p14="http://schemas.microsoft.com/office/powerpoint/2010/main" val="30244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148" y="1961004"/>
            <a:ext cx="8196549" cy="3539430"/>
          </a:xfrm>
          <a:prstGeom prst="rect">
            <a:avLst/>
          </a:prstGeom>
          <a:noFill/>
        </p:spPr>
        <p:txBody>
          <a:bodyPr wrap="square" rtlCol="0">
            <a:spAutoFit/>
          </a:bodyPr>
          <a:lstStyle/>
          <a:p>
            <a:r>
              <a:rPr lang="en-GB" sz="2800" b="1" dirty="0" smtClean="0">
                <a:solidFill>
                  <a:schemeClr val="accent1">
                    <a:lumMod val="50000"/>
                  </a:schemeClr>
                </a:solidFill>
              </a:rPr>
              <a:t>Remember forces (pushes and pulls) can:</a:t>
            </a:r>
          </a:p>
          <a:p>
            <a:endParaRPr lang="en-GB" sz="2800" dirty="0" smtClean="0">
              <a:solidFill>
                <a:schemeClr val="accent1">
                  <a:lumMod val="50000"/>
                </a:schemeClr>
              </a:solidFill>
            </a:endParaRPr>
          </a:p>
          <a:p>
            <a:pPr marL="457200" indent="-457200">
              <a:buFont typeface="Arial" panose="020B0604020202020204" pitchFamily="34" charset="0"/>
              <a:buChar char="•"/>
            </a:pPr>
            <a:r>
              <a:rPr lang="en-GB" sz="2800" dirty="0" smtClean="0">
                <a:solidFill>
                  <a:schemeClr val="accent1">
                    <a:lumMod val="50000"/>
                  </a:schemeClr>
                </a:solidFill>
              </a:rPr>
              <a:t>Start something moving</a:t>
            </a:r>
          </a:p>
          <a:p>
            <a:pPr marL="457200" indent="-457200">
              <a:buFont typeface="Arial" panose="020B0604020202020204" pitchFamily="34" charset="0"/>
              <a:buChar char="•"/>
            </a:pPr>
            <a:r>
              <a:rPr lang="en-GB" sz="2800" dirty="0" smtClean="0">
                <a:solidFill>
                  <a:schemeClr val="accent1">
                    <a:lumMod val="50000"/>
                  </a:schemeClr>
                </a:solidFill>
              </a:rPr>
              <a:t>Stop something moving</a:t>
            </a:r>
          </a:p>
          <a:p>
            <a:pPr marL="457200" indent="-457200">
              <a:buFont typeface="Arial" panose="020B0604020202020204" pitchFamily="34" charset="0"/>
              <a:buChar char="•"/>
            </a:pPr>
            <a:r>
              <a:rPr lang="en-GB" sz="2800" dirty="0" smtClean="0">
                <a:solidFill>
                  <a:schemeClr val="accent1">
                    <a:lumMod val="50000"/>
                  </a:schemeClr>
                </a:solidFill>
              </a:rPr>
              <a:t>Speed something up</a:t>
            </a:r>
          </a:p>
          <a:p>
            <a:pPr marL="457200" indent="-457200">
              <a:buFont typeface="Arial" panose="020B0604020202020204" pitchFamily="34" charset="0"/>
              <a:buChar char="•"/>
            </a:pPr>
            <a:r>
              <a:rPr lang="en-GB" sz="2800" dirty="0" smtClean="0">
                <a:solidFill>
                  <a:schemeClr val="accent1">
                    <a:lumMod val="50000"/>
                  </a:schemeClr>
                </a:solidFill>
              </a:rPr>
              <a:t>Slow something down</a:t>
            </a:r>
          </a:p>
          <a:p>
            <a:pPr marL="457200" indent="-457200">
              <a:buFont typeface="Arial" panose="020B0604020202020204" pitchFamily="34" charset="0"/>
              <a:buChar char="•"/>
            </a:pPr>
            <a:r>
              <a:rPr lang="en-GB" sz="2800" dirty="0" smtClean="0">
                <a:solidFill>
                  <a:schemeClr val="accent1">
                    <a:lumMod val="50000"/>
                  </a:schemeClr>
                </a:solidFill>
              </a:rPr>
              <a:t>Change the direction of something</a:t>
            </a:r>
          </a:p>
          <a:p>
            <a:pPr marL="457200" indent="-457200">
              <a:buFont typeface="Arial" panose="020B0604020202020204" pitchFamily="34" charset="0"/>
              <a:buChar char="•"/>
            </a:pPr>
            <a:r>
              <a:rPr lang="en-GB" sz="2800" dirty="0" smtClean="0">
                <a:solidFill>
                  <a:schemeClr val="accent1">
                    <a:lumMod val="50000"/>
                  </a:schemeClr>
                </a:solidFill>
              </a:rPr>
              <a:t>Change the shape of something</a:t>
            </a:r>
            <a:endParaRPr lang="en-GB" sz="2800" dirty="0">
              <a:solidFill>
                <a:schemeClr val="accent1">
                  <a:lumMod val="50000"/>
                </a:schemeClr>
              </a:solidFill>
            </a:endParaRPr>
          </a:p>
        </p:txBody>
      </p:sp>
      <p:sp>
        <p:nvSpPr>
          <p:cNvPr id="3" name="TextBox 2"/>
          <p:cNvSpPr txBox="1"/>
          <p:nvPr/>
        </p:nvSpPr>
        <p:spPr>
          <a:xfrm>
            <a:off x="4406748" y="1134737"/>
            <a:ext cx="3988106" cy="672029"/>
          </a:xfrm>
          <a:prstGeom prst="rect">
            <a:avLst/>
          </a:prstGeom>
          <a:noFill/>
        </p:spPr>
        <p:txBody>
          <a:bodyPr wrap="square" rtlCol="0">
            <a:spAutoFit/>
          </a:bodyPr>
          <a:lstStyle/>
          <a:p>
            <a:r>
              <a:rPr lang="en-GB" sz="3600" b="1" dirty="0" smtClean="0"/>
              <a:t>Clues to help you</a:t>
            </a:r>
            <a:endParaRPr lang="en-GB" sz="3600" b="1" dirty="0"/>
          </a:p>
        </p:txBody>
      </p:sp>
      <p:sp>
        <p:nvSpPr>
          <p:cNvPr id="4" name="TextBox 3"/>
          <p:cNvSpPr txBox="1"/>
          <p:nvPr/>
        </p:nvSpPr>
        <p:spPr>
          <a:xfrm>
            <a:off x="6720290" y="2974555"/>
            <a:ext cx="4759286" cy="2677656"/>
          </a:xfrm>
          <a:prstGeom prst="rect">
            <a:avLst/>
          </a:prstGeom>
          <a:noFill/>
        </p:spPr>
        <p:txBody>
          <a:bodyPr wrap="square" rtlCol="0">
            <a:spAutoFit/>
          </a:bodyPr>
          <a:lstStyle/>
          <a:p>
            <a:r>
              <a:rPr lang="en-GB" sz="2800" b="1" dirty="0" smtClean="0">
                <a:solidFill>
                  <a:schemeClr val="accent6">
                    <a:lumMod val="75000"/>
                  </a:schemeClr>
                </a:solidFill>
              </a:rPr>
              <a:t>The something could be:</a:t>
            </a:r>
          </a:p>
          <a:p>
            <a:pPr marL="457200" indent="-457200">
              <a:buFont typeface="Arial" panose="020B0604020202020204" pitchFamily="34" charset="0"/>
              <a:buChar char="•"/>
            </a:pPr>
            <a:r>
              <a:rPr lang="en-GB" sz="2800" dirty="0" smtClean="0">
                <a:solidFill>
                  <a:schemeClr val="accent6">
                    <a:lumMod val="75000"/>
                  </a:schemeClr>
                </a:solidFill>
              </a:rPr>
              <a:t>A person</a:t>
            </a:r>
          </a:p>
          <a:p>
            <a:pPr marL="457200" indent="-457200">
              <a:buFont typeface="Arial" panose="020B0604020202020204" pitchFamily="34" charset="0"/>
              <a:buChar char="•"/>
            </a:pPr>
            <a:r>
              <a:rPr lang="en-GB" sz="2800" dirty="0" smtClean="0">
                <a:solidFill>
                  <a:schemeClr val="accent6">
                    <a:lumMod val="75000"/>
                  </a:schemeClr>
                </a:solidFill>
              </a:rPr>
              <a:t>An object (e.g. ball, racquet, stick, boat, bike)</a:t>
            </a:r>
          </a:p>
          <a:p>
            <a:pPr marL="457200" indent="-457200">
              <a:buFont typeface="Arial" panose="020B0604020202020204" pitchFamily="34" charset="0"/>
              <a:buChar char="•"/>
            </a:pPr>
            <a:r>
              <a:rPr lang="en-GB" sz="2800" dirty="0" smtClean="0">
                <a:solidFill>
                  <a:schemeClr val="accent6">
                    <a:lumMod val="75000"/>
                  </a:schemeClr>
                </a:solidFill>
              </a:rPr>
              <a:t>A surface or substance (e.g. water, air, sand, grass, mud)</a:t>
            </a:r>
          </a:p>
        </p:txBody>
      </p:sp>
    </p:spTree>
    <p:extLst>
      <p:ext uri="{BB962C8B-B14F-4D97-AF65-F5344CB8AC3E}">
        <p14:creationId xmlns:p14="http://schemas.microsoft.com/office/powerpoint/2010/main" val="327934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3.mirror.co.uk/incoming/article995857.ece/ALTERNATES/s615/Sophie%20Hitchon%20competing%20during%20the%20women's%20Hammer%20Thro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335" y="955624"/>
            <a:ext cx="3514985" cy="2900280"/>
          </a:xfrm>
          <a:prstGeom prst="rect">
            <a:avLst/>
          </a:prstGeom>
          <a:noFill/>
          <a:ln>
            <a:noFill/>
          </a:ln>
        </p:spPr>
      </p:pic>
      <p:sp>
        <p:nvSpPr>
          <p:cNvPr id="3" name="TextBox 2"/>
          <p:cNvSpPr txBox="1"/>
          <p:nvPr/>
        </p:nvSpPr>
        <p:spPr>
          <a:xfrm>
            <a:off x="5398266" y="955624"/>
            <a:ext cx="5574534" cy="1446550"/>
          </a:xfrm>
          <a:prstGeom prst="rect">
            <a:avLst/>
          </a:prstGeom>
          <a:noFill/>
        </p:spPr>
        <p:txBody>
          <a:bodyPr wrap="square" rtlCol="0">
            <a:spAutoFit/>
          </a:bodyPr>
          <a:lstStyle/>
          <a:p>
            <a:r>
              <a:rPr lang="en-GB" sz="2800" dirty="0" smtClean="0"/>
              <a:t>Your teacher will be the referee and they will add up all your points.</a:t>
            </a:r>
          </a:p>
          <a:p>
            <a:r>
              <a:rPr lang="en-GB" sz="3200" dirty="0" smtClean="0"/>
              <a:t> </a:t>
            </a:r>
            <a:endParaRPr lang="en-GB" sz="3200" dirty="0"/>
          </a:p>
        </p:txBody>
      </p:sp>
      <p:sp>
        <p:nvSpPr>
          <p:cNvPr id="4" name="TextBox 3"/>
          <p:cNvSpPr txBox="1"/>
          <p:nvPr/>
        </p:nvSpPr>
        <p:spPr>
          <a:xfrm>
            <a:off x="5398266" y="2117991"/>
            <a:ext cx="4803958" cy="1384995"/>
          </a:xfrm>
          <a:prstGeom prst="rect">
            <a:avLst/>
          </a:prstGeom>
          <a:noFill/>
        </p:spPr>
        <p:txBody>
          <a:bodyPr wrap="square" rtlCol="0">
            <a:spAutoFit/>
          </a:bodyPr>
          <a:lstStyle/>
          <a:p>
            <a:r>
              <a:rPr lang="en-GB" sz="2800" dirty="0" smtClean="0"/>
              <a:t>They will announce the winner at the end of the game – and their decision is final!</a:t>
            </a:r>
            <a:endParaRPr lang="en-GB" sz="2800" dirty="0"/>
          </a:p>
        </p:txBody>
      </p:sp>
      <p:sp>
        <p:nvSpPr>
          <p:cNvPr id="5" name="TextBox 4"/>
          <p:cNvSpPr txBox="1"/>
          <p:nvPr/>
        </p:nvSpPr>
        <p:spPr>
          <a:xfrm>
            <a:off x="1167185" y="4418106"/>
            <a:ext cx="10356459" cy="1200329"/>
          </a:xfrm>
          <a:prstGeom prst="rect">
            <a:avLst/>
          </a:prstGeom>
          <a:noFill/>
        </p:spPr>
        <p:txBody>
          <a:bodyPr wrap="square" rtlCol="0">
            <a:spAutoFit/>
          </a:bodyPr>
          <a:lstStyle/>
          <a:p>
            <a:pPr algn="ctr"/>
            <a:r>
              <a:rPr lang="en-GB" sz="3600" b="1" dirty="0" smtClean="0"/>
              <a:t>Remember to work together as a team! </a:t>
            </a:r>
          </a:p>
          <a:p>
            <a:pPr algn="ctr"/>
            <a:r>
              <a:rPr lang="en-GB" sz="3600" b="1" dirty="0" smtClean="0"/>
              <a:t>Good Luck!</a:t>
            </a:r>
            <a:endParaRPr lang="en-GB" sz="3600" b="1" dirty="0"/>
          </a:p>
        </p:txBody>
      </p:sp>
    </p:spTree>
    <p:extLst>
      <p:ext uri="{BB962C8B-B14F-4D97-AF65-F5344CB8AC3E}">
        <p14:creationId xmlns:p14="http://schemas.microsoft.com/office/powerpoint/2010/main" val="19399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gn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6486" y="896993"/>
            <a:ext cx="3033800" cy="3322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gn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739" y="2934256"/>
            <a:ext cx="3089901" cy="25694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0338" y="1576379"/>
            <a:ext cx="7199290" cy="707886"/>
          </a:xfrm>
          <a:prstGeom prst="rect">
            <a:avLst/>
          </a:prstGeom>
          <a:noFill/>
        </p:spPr>
        <p:txBody>
          <a:bodyPr wrap="square" rtlCol="0">
            <a:spAutoFit/>
          </a:bodyPr>
          <a:lstStyle/>
          <a:p>
            <a:r>
              <a:rPr lang="en-GB" sz="4000" b="1" dirty="0" smtClean="0"/>
              <a:t>Teaching PowerPoint</a:t>
            </a:r>
            <a:endParaRPr lang="en-GB" sz="4000" b="1" dirty="0"/>
          </a:p>
        </p:txBody>
      </p:sp>
      <p:pic>
        <p:nvPicPr>
          <p:cNvPr id="6" name="Picture 6" descr="Image result for fridge magn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0178" y="4219005"/>
            <a:ext cx="2806566" cy="226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59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gn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1500" y="3349245"/>
            <a:ext cx="3033800" cy="3322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gn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899" y="779748"/>
            <a:ext cx="3089901" cy="25694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gnets"/>
          <p:cNvPicPr>
            <a:picLocks noChangeAspect="1" noChangeArrowheads="1"/>
          </p:cNvPicPr>
          <p:nvPr/>
        </p:nvPicPr>
        <p:blipFill>
          <a:blip r:embed="rId4" cstate="print">
            <a:extLst>
              <a:ext uri="{28A0092B-C50C-407E-A947-70E740481C1C}">
                <a14:useLocalDpi xmlns:a14="http://schemas.microsoft.com/office/drawing/2010/main" val="0"/>
              </a:ext>
            </a:extLst>
          </a:blip>
          <a:srcRect t="13530"/>
          <a:stretch>
            <a:fillRect/>
          </a:stretch>
        </p:blipFill>
        <p:spPr bwMode="auto">
          <a:xfrm>
            <a:off x="1331506" y="542925"/>
            <a:ext cx="6228393" cy="4951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0614" y="4636395"/>
            <a:ext cx="7199290" cy="1200329"/>
          </a:xfrm>
          <a:prstGeom prst="rect">
            <a:avLst/>
          </a:prstGeom>
          <a:noFill/>
        </p:spPr>
        <p:txBody>
          <a:bodyPr wrap="square" rtlCol="0">
            <a:spAutoFit/>
          </a:bodyPr>
          <a:lstStyle/>
          <a:p>
            <a:r>
              <a:rPr lang="en-GB" sz="3600" dirty="0" smtClean="0"/>
              <a:t>Magnets come in all sorts of colours, shapes and sizes</a:t>
            </a:r>
            <a:endParaRPr lang="en-GB" sz="3600" dirty="0"/>
          </a:p>
        </p:txBody>
      </p:sp>
    </p:spTree>
    <p:extLst>
      <p:ext uri="{BB962C8B-B14F-4D97-AF65-F5344CB8AC3E}">
        <p14:creationId xmlns:p14="http://schemas.microsoft.com/office/powerpoint/2010/main" val="1041359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8484</TotalTime>
  <Words>890</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Kevin</cp:lastModifiedBy>
  <cp:revision>26</cp:revision>
  <dcterms:created xsi:type="dcterms:W3CDTF">2016-08-23T13:56:35Z</dcterms:created>
  <dcterms:modified xsi:type="dcterms:W3CDTF">2016-10-25T10:36:29Z</dcterms:modified>
</cp:coreProperties>
</file>