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74" r:id="rId3"/>
    <p:sldId id="291" r:id="rId4"/>
    <p:sldId id="293" r:id="rId5"/>
    <p:sldId id="297" r:id="rId6"/>
    <p:sldId id="321" r:id="rId7"/>
    <p:sldId id="300" r:id="rId8"/>
    <p:sldId id="301" r:id="rId9"/>
    <p:sldId id="299" r:id="rId10"/>
    <p:sldId id="303" r:id="rId11"/>
    <p:sldId id="302" r:id="rId12"/>
    <p:sldId id="304" r:id="rId13"/>
    <p:sldId id="306" r:id="rId14"/>
    <p:sldId id="307" r:id="rId15"/>
    <p:sldId id="305" r:id="rId16"/>
    <p:sldId id="308" r:id="rId17"/>
    <p:sldId id="310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60"/>
  </p:normalViewPr>
  <p:slideViewPr>
    <p:cSldViewPr>
      <p:cViewPr varScale="1">
        <p:scale>
          <a:sx n="65" d="100"/>
          <a:sy n="65" d="100"/>
        </p:scale>
        <p:origin x="148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95471589698881"/>
          <c:y val="9.4351157684433321E-2"/>
          <c:w val="0.6523262466502544"/>
          <c:h val="0.6688922379261574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0.5M (D)</c:v>
                </c:pt>
              </c:strCache>
            </c:strRef>
          </c:tx>
          <c:marker>
            <c:symbol val="none"/>
          </c:marker>
          <c:xVal>
            <c:numRef>
              <c:f>Sheet1!$A$2:$A$15</c:f>
              <c:numCache>
                <c:formatCode>General</c:formatCode>
                <c:ptCount val="14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</c:numCache>
            </c:numRef>
          </c:xVal>
          <c:yVal>
            <c:numRef>
              <c:f>Sheet1!$B$2:$B$15</c:f>
              <c:numCache>
                <c:formatCode>General</c:formatCode>
                <c:ptCount val="14"/>
                <c:pt idx="0">
                  <c:v>0</c:v>
                </c:pt>
                <c:pt idx="1">
                  <c:v>8</c:v>
                </c:pt>
                <c:pt idx="2">
                  <c:v>16</c:v>
                </c:pt>
                <c:pt idx="3">
                  <c:v>24</c:v>
                </c:pt>
                <c:pt idx="4">
                  <c:v>30</c:v>
                </c:pt>
                <c:pt idx="5">
                  <c:v>36</c:v>
                </c:pt>
                <c:pt idx="6">
                  <c:v>42</c:v>
                </c:pt>
                <c:pt idx="7">
                  <c:v>48.5</c:v>
                </c:pt>
                <c:pt idx="8">
                  <c:v>52</c:v>
                </c:pt>
                <c:pt idx="9">
                  <c:v>54.5</c:v>
                </c:pt>
                <c:pt idx="10">
                  <c:v>58</c:v>
                </c:pt>
                <c:pt idx="11">
                  <c:v>60</c:v>
                </c:pt>
                <c:pt idx="12">
                  <c:v>60</c:v>
                </c:pt>
                <c:pt idx="13">
                  <c:v>60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CC23-477C-8C94-77C75B04A4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1M (C) </c:v>
                </c:pt>
              </c:strCache>
            </c:strRef>
          </c:tx>
          <c:marker>
            <c:symbol val="none"/>
          </c:marker>
          <c:xVal>
            <c:numRef>
              <c:f>Sheet1!$A$2:$A$15</c:f>
              <c:numCache>
                <c:formatCode>General</c:formatCode>
                <c:ptCount val="14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</c:numCache>
            </c:numRef>
          </c:xVal>
          <c:yVal>
            <c:numRef>
              <c:f>Sheet1!$C$2:$C$15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34</c:v>
                </c:pt>
                <c:pt idx="3">
                  <c:v>44.5</c:v>
                </c:pt>
                <c:pt idx="4">
                  <c:v>52.5</c:v>
                </c:pt>
                <c:pt idx="5">
                  <c:v>58</c:v>
                </c:pt>
                <c:pt idx="6">
                  <c:v>60</c:v>
                </c:pt>
                <c:pt idx="7">
                  <c:v>60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  <c:pt idx="12">
                  <c:v>60</c:v>
                </c:pt>
                <c:pt idx="13">
                  <c:v>60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CC23-477C-8C94-77C75B04A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5938520"/>
        <c:axId val="295939304"/>
      </c:scatterChart>
      <c:valAx>
        <c:axId val="295938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5939304"/>
        <c:crosses val="autoZero"/>
        <c:crossBetween val="midCat"/>
      </c:valAx>
      <c:valAx>
        <c:axId val="295939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59385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6906860234633601"/>
          <c:y val="0.43219992186495493"/>
          <c:w val="0.23093139765366413"/>
          <c:h val="0.227190418731311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95471589698881"/>
          <c:y val="9.4351157684433321E-2"/>
          <c:w val="0.85201713124620693"/>
          <c:h val="0.6688922379261574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xVal>
            <c:numRef>
              <c:f>Sheet1!$A$2:$A$6</c:f>
              <c:numCache>
                <c:formatCode>General</c:formatCode>
                <c:ptCount val="5"/>
                <c:pt idx="0">
                  <c:v>25</c:v>
                </c:pt>
                <c:pt idx="1">
                  <c:v>30</c:v>
                </c:pt>
                <c:pt idx="2">
                  <c:v>40</c:v>
                </c:pt>
                <c:pt idx="3">
                  <c:v>50</c:v>
                </c:pt>
                <c:pt idx="4">
                  <c:v>60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130</c:v>
                </c:pt>
                <c:pt idx="1">
                  <c:v>82</c:v>
                </c:pt>
                <c:pt idx="2">
                  <c:v>40</c:v>
                </c:pt>
                <c:pt idx="3">
                  <c:v>30</c:v>
                </c:pt>
                <c:pt idx="4">
                  <c:v>20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1869-4860-9114-3ADCD4E807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5935384"/>
        <c:axId val="295941656"/>
      </c:scatterChart>
      <c:valAx>
        <c:axId val="295935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5941656"/>
        <c:crosses val="autoZero"/>
        <c:crossBetween val="midCat"/>
      </c:valAx>
      <c:valAx>
        <c:axId val="295941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593538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0.27273</cdr:x>
      <cdr:y>0.86057</cdr:y>
    </cdr:from>
    <cdr:to>
      <cdr:x>0.64725</cdr:x>
      <cdr:y>0.93476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76264" y="4176464"/>
          <a:ext cx="326317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2000" dirty="0">
              <a:solidFill>
                <a:srgbClr val="00B0F0"/>
              </a:solidFill>
            </a:rPr>
            <a:t>Time / s</a:t>
          </a:r>
        </a:p>
      </cdr:txBody>
    </cdr:sp>
  </cdr:relSizeAnchor>
  <cdr:relSizeAnchor xmlns:cdr="http://schemas.openxmlformats.org/drawingml/2006/chartDrawing">
    <cdr:from>
      <cdr:x>0.00826</cdr:x>
      <cdr:y>0.10386</cdr:y>
    </cdr:from>
    <cdr:to>
      <cdr:x>0.04959</cdr:x>
      <cdr:y>0.77625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1379561" y="1955625"/>
          <a:ext cx="326317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dirty="0">
              <a:solidFill>
                <a:srgbClr val="00B0F0"/>
              </a:solidFill>
            </a:rPr>
            <a:t>Volume of hydrogen / cm</a:t>
          </a:r>
          <a:r>
            <a:rPr lang="en-GB" sz="2000" baseline="30000" dirty="0">
              <a:solidFill>
                <a:srgbClr val="00B0F0"/>
              </a:solidFill>
            </a:rPr>
            <a:t>3</a:t>
          </a:r>
          <a:endParaRPr lang="en-GB" sz="2000" dirty="0">
            <a:solidFill>
              <a:srgbClr val="00B0F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0.27273</cdr:x>
      <cdr:y>0.86057</cdr:y>
    </cdr:from>
    <cdr:to>
      <cdr:x>0.64725</cdr:x>
      <cdr:y>0.93476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76264" y="4176464"/>
          <a:ext cx="326317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2000" dirty="0">
              <a:solidFill>
                <a:srgbClr val="00B0F0"/>
              </a:solidFill>
            </a:rPr>
            <a:t>Temperature / °C</a:t>
          </a:r>
        </a:p>
      </cdr:txBody>
    </cdr:sp>
  </cdr:relSizeAnchor>
  <cdr:relSizeAnchor xmlns:cdr="http://schemas.openxmlformats.org/drawingml/2006/chartDrawing">
    <cdr:from>
      <cdr:x>0</cdr:x>
      <cdr:y>0.01484</cdr:y>
    </cdr:from>
    <cdr:to>
      <cdr:x>0.04133</cdr:x>
      <cdr:y>0.87541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2087690" y="1980187"/>
          <a:ext cx="4176465" cy="3601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dirty="0">
              <a:solidFill>
                <a:srgbClr val="00B0F0"/>
              </a:solidFill>
            </a:rPr>
            <a:t>Time for cross to disappears / 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3FD07-9F4D-41F2-ABED-F8596AA730B8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4E0EF-1851-43BD-92CB-73BF383F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77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fld id="{160CE132-24B4-49DD-A6AE-C8F883713CC1}" type="slidenum">
              <a:rPr lang="en-GB" sz="1200" smtClean="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58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fld id="{E047E0D3-82F1-4112-B8E6-0D1671284A99}" type="slidenum">
              <a:rPr lang="en-GB" sz="1200" smtClean="0">
                <a:solidFill>
                  <a:schemeClr val="tx1"/>
                </a:solidFill>
              </a:rPr>
              <a:pPr/>
              <a:t>14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50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42F41F4-6A50-4EE6-9414-43948D9734EB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C3732B1-3F49-4F7E-848D-2A46F365F778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784" y="2132856"/>
            <a:ext cx="3962400" cy="2133600"/>
          </a:xfrm>
        </p:spPr>
        <p:txBody>
          <a:bodyPr>
            <a:noAutofit/>
          </a:bodyPr>
          <a:lstStyle/>
          <a:p>
            <a:r>
              <a:rPr lang="en-GB" sz="6000" dirty="0">
                <a:solidFill>
                  <a:schemeClr val="accent5">
                    <a:lumMod val="50000"/>
                  </a:schemeClr>
                </a:solidFill>
                <a:latin typeface="Footlight MT Light" pitchFamily="18" charset="0"/>
              </a:rPr>
              <a:t>Factors Affecting Rate of Reactions</a:t>
            </a:r>
          </a:p>
        </p:txBody>
      </p:sp>
    </p:spTree>
    <p:extLst>
      <p:ext uri="{BB962C8B-B14F-4D97-AF65-F5344CB8AC3E}">
        <p14:creationId xmlns:p14="http://schemas.microsoft.com/office/powerpoint/2010/main" val="415403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19256" cy="11381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Interpret the Graph</a:t>
            </a:r>
            <a:endParaRPr lang="en-GB" sz="2700" dirty="0">
              <a:solidFill>
                <a:srgbClr val="00B0F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898179"/>
              </p:ext>
            </p:extLst>
          </p:nvPr>
        </p:nvGraphicFramePr>
        <p:xfrm>
          <a:off x="179512" y="1628800"/>
          <a:ext cx="871296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112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Interpret the Graph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r>
              <a:rPr lang="en-GB" sz="2800" dirty="0"/>
              <a:t>The curve for experiment C is steeper than for D. This shows clearly that reaction C, using more concentrated acid, is faster than reaction D.</a:t>
            </a:r>
          </a:p>
          <a:p>
            <a:r>
              <a:rPr lang="en-GB" sz="2800" dirty="0"/>
              <a:t>The curve for experiment C starts off twice as steeply as for D. This means that the reaction in C is twice as fast as in experiment D initially. So doubling the concentration of the acid doubles the rate of reaction.</a:t>
            </a:r>
          </a:p>
          <a:p>
            <a:r>
              <a:rPr lang="en-GB" sz="2800" dirty="0"/>
              <a:t>The total volume of hydrogen produced is the same in both experiments, although experiment C produces it faster.</a:t>
            </a:r>
          </a:p>
        </p:txBody>
      </p:sp>
    </p:spTree>
    <p:extLst>
      <p:ext uri="{BB962C8B-B14F-4D97-AF65-F5344CB8AC3E}">
        <p14:creationId xmlns:p14="http://schemas.microsoft.com/office/powerpoint/2010/main" val="200577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04" y="5486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solidFill>
                  <a:srgbClr val="00B0F0"/>
                </a:solidFill>
              </a:rPr>
              <a:t>Conclusion: </a:t>
            </a:r>
            <a:r>
              <a:rPr lang="en-GB" sz="4400" dirty="0">
                <a:solidFill>
                  <a:srgbClr val="00B0F0"/>
                </a:solidFill>
              </a:rPr>
              <a:t>The concentration of the reactants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768" y="2492896"/>
            <a:ext cx="7467600" cy="4525963"/>
          </a:xfrm>
        </p:spPr>
        <p:txBody>
          <a:bodyPr>
            <a:normAutofit/>
          </a:bodyPr>
          <a:lstStyle/>
          <a:p>
            <a:r>
              <a:rPr lang="en-GB" sz="3600" dirty="0"/>
              <a:t>The rate of a reaction increases when the concentration of a reactant in solution is increased.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76256" y="616530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hlinkClick r:id="rId2" action="ppaction://hlinksldjump"/>
              </a:rPr>
              <a:t>BACK</a:t>
            </a:r>
            <a:endParaRPr lang="en-GB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67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283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solidFill>
                  <a:srgbClr val="00B0F0"/>
                </a:solidFill>
              </a:rPr>
              <a:t>3</a:t>
            </a:r>
            <a:r>
              <a:rPr lang="en-GB" sz="4800">
                <a:solidFill>
                  <a:srgbClr val="00B0F0"/>
                </a:solidFill>
              </a:rPr>
              <a:t>) </a:t>
            </a:r>
            <a:r>
              <a:rPr lang="en-GB" sz="4400" dirty="0">
                <a:solidFill>
                  <a:srgbClr val="00B0F0"/>
                </a:solidFill>
              </a:rPr>
              <a:t>The temperature at which the reaction is carried out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484784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sodium thiosulfate + hydrochloric acid	      sodium chloride + </a:t>
            </a:r>
            <a:r>
              <a:rPr lang="en-GB" sz="2000" dirty="0" err="1"/>
              <a:t>sulfur</a:t>
            </a:r>
            <a:r>
              <a:rPr lang="en-GB" sz="2000" dirty="0"/>
              <a:t> +</a:t>
            </a:r>
          </a:p>
          <a:p>
            <a:r>
              <a:rPr lang="en-GB" sz="2000" dirty="0"/>
              <a:t>					      </a:t>
            </a:r>
            <a:r>
              <a:rPr lang="en-GB" sz="2000" dirty="0" err="1"/>
              <a:t>sulfur</a:t>
            </a:r>
            <a:r>
              <a:rPr lang="en-GB" sz="2000" dirty="0"/>
              <a:t> dioxide + water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788024" y="1682544"/>
            <a:ext cx="54006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636" y="2060848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    Na</a:t>
            </a:r>
            <a:r>
              <a:rPr lang="en-GB" sz="2000" baseline="-25000" dirty="0"/>
              <a:t>2</a:t>
            </a:r>
            <a:r>
              <a:rPr lang="en-GB" sz="2000" dirty="0"/>
              <a:t>S</a:t>
            </a:r>
            <a:r>
              <a:rPr lang="en-GB" sz="2000" baseline="-25000" dirty="0"/>
              <a:t>2</a:t>
            </a:r>
            <a:r>
              <a:rPr lang="en-GB" sz="2000" dirty="0"/>
              <a:t>O</a:t>
            </a:r>
            <a:r>
              <a:rPr lang="en-GB" sz="2000" baseline="-25000" dirty="0"/>
              <a:t>3(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 </a:t>
            </a:r>
            <a:r>
              <a:rPr lang="en-GB" sz="2000" dirty="0"/>
              <a:t>+ 2HCl</a:t>
            </a:r>
            <a:r>
              <a:rPr lang="en-GB" sz="2000" baseline="-25000" dirty="0"/>
              <a:t>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</a:t>
            </a:r>
            <a:r>
              <a:rPr lang="en-GB" sz="2000" dirty="0"/>
              <a:t>	             2NaCl</a:t>
            </a:r>
            <a:r>
              <a:rPr lang="en-GB" sz="2000" baseline="-25000" dirty="0"/>
              <a:t>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 </a:t>
            </a:r>
            <a:r>
              <a:rPr lang="en-GB" sz="2000" dirty="0"/>
              <a:t>+ S</a:t>
            </a:r>
            <a:r>
              <a:rPr lang="en-GB" sz="2000" baseline="-25000" dirty="0"/>
              <a:t>(s) </a:t>
            </a:r>
            <a:r>
              <a:rPr lang="en-GB" sz="2000" dirty="0"/>
              <a:t>+ SO</a:t>
            </a:r>
            <a:r>
              <a:rPr lang="en-GB" sz="2000" baseline="-25000" dirty="0"/>
              <a:t>2(g)</a:t>
            </a:r>
            <a:r>
              <a:rPr lang="en-GB" sz="2000" dirty="0"/>
              <a:t> + H</a:t>
            </a:r>
            <a:r>
              <a:rPr lang="en-GB" sz="2000" baseline="-25000" dirty="0"/>
              <a:t>2</a:t>
            </a:r>
            <a:r>
              <a:rPr lang="en-GB" sz="2000" dirty="0"/>
              <a:t>O</a:t>
            </a:r>
            <a:r>
              <a:rPr lang="en-GB" sz="2000" baseline="-25000" dirty="0"/>
              <a:t>(l)</a:t>
            </a:r>
            <a:r>
              <a:rPr lang="en-GB" sz="2000" dirty="0"/>
              <a:t>	</a:t>
            </a:r>
            <a:r>
              <a:rPr lang="en-GB" dirty="0"/>
              <a:t>				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987824" y="2276872"/>
            <a:ext cx="7200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4960" y="2368288"/>
            <a:ext cx="338437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>
              <a:solidFill>
                <a:srgbClr val="00B0F0"/>
              </a:solidFill>
            </a:endParaRPr>
          </a:p>
          <a:p>
            <a:r>
              <a:rPr lang="en-GB" sz="2000" dirty="0">
                <a:solidFill>
                  <a:srgbClr val="00B0F0"/>
                </a:solidFill>
              </a:rPr>
              <a:t>Independent Variable: </a:t>
            </a:r>
          </a:p>
          <a:p>
            <a:pPr marL="342900" indent="-342900">
              <a:buFontTx/>
              <a:buChar char="-"/>
            </a:pPr>
            <a:r>
              <a:rPr lang="en-GB" sz="2000" dirty="0"/>
              <a:t>Carried out several times with solutions pre-warmed to different temperatures</a:t>
            </a:r>
          </a:p>
          <a:p>
            <a:r>
              <a:rPr lang="en-GB" sz="2000" dirty="0">
                <a:solidFill>
                  <a:srgbClr val="00B0F0"/>
                </a:solidFill>
              </a:rPr>
              <a:t>Controlled Variable: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Same volume of Na</a:t>
            </a:r>
            <a:r>
              <a:rPr lang="en-GB" sz="2000" baseline="-25000" dirty="0"/>
              <a:t>2</a:t>
            </a:r>
            <a:r>
              <a:rPr lang="en-GB" sz="2000" dirty="0"/>
              <a:t>S</a:t>
            </a:r>
            <a:r>
              <a:rPr lang="en-GB" sz="2000" baseline="-25000" dirty="0"/>
              <a:t>2</a:t>
            </a:r>
            <a:r>
              <a:rPr lang="en-GB" sz="2000" dirty="0"/>
              <a:t>O</a:t>
            </a:r>
            <a:r>
              <a:rPr lang="en-GB" sz="2000" baseline="-25000" dirty="0"/>
              <a:t>3</a:t>
            </a:r>
            <a:r>
              <a:rPr lang="en-GB" sz="2000" dirty="0"/>
              <a:t> solution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Same volume of </a:t>
            </a:r>
            <a:r>
              <a:rPr lang="en-GB" sz="2000" dirty="0" err="1"/>
              <a:t>HCl</a:t>
            </a:r>
            <a:endParaRPr lang="en-GB" sz="2000" dirty="0"/>
          </a:p>
          <a:p>
            <a:r>
              <a:rPr lang="en-GB" sz="2000" dirty="0">
                <a:solidFill>
                  <a:srgbClr val="00B0F0"/>
                </a:solidFill>
              </a:rPr>
              <a:t>Dependent Variable:</a:t>
            </a:r>
          </a:p>
          <a:p>
            <a:r>
              <a:rPr lang="en-GB" sz="2000" dirty="0"/>
              <a:t>- Time taken for cross to disappear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904" y="2843843"/>
            <a:ext cx="4817077" cy="341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9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title"/>
          </p:nvPr>
        </p:nvSpPr>
        <p:spPr>
          <a:xfrm>
            <a:off x="-684584" y="0"/>
            <a:ext cx="1008112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B0F0"/>
                </a:solidFill>
              </a:rPr>
              <a:t>      </a:t>
            </a:r>
            <a:r>
              <a:rPr lang="en-GB" dirty="0"/>
              <a:t>Sodium thiosulfate and hydrochloric acid</a:t>
            </a:r>
          </a:p>
        </p:txBody>
      </p:sp>
      <p:sp>
        <p:nvSpPr>
          <p:cNvPr id="44035" name="Text Box 8"/>
          <p:cNvSpPr txBox="1">
            <a:spLocks noChangeArrowheads="1"/>
          </p:cNvSpPr>
          <p:nvPr/>
        </p:nvSpPr>
        <p:spPr bwMode="auto">
          <a:xfrm>
            <a:off x="568325" y="1005296"/>
            <a:ext cx="8575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dirty="0">
                <a:solidFill>
                  <a:srgbClr val="00B0F0"/>
                </a:solidFill>
              </a:rPr>
              <a:t>To run the experiment investigating the effect of temperature on the rate of reaction:</a:t>
            </a:r>
            <a:endParaRPr lang="en-US" dirty="0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80586" name="Text Box 10"/>
          <p:cNvSpPr txBox="1">
            <a:spLocks noChangeArrowheads="1"/>
          </p:cNvSpPr>
          <p:nvPr/>
        </p:nvSpPr>
        <p:spPr bwMode="auto">
          <a:xfrm>
            <a:off x="568325" y="1700808"/>
            <a:ext cx="7927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b="1" dirty="0">
                <a:solidFill>
                  <a:srgbClr val="00B0F0"/>
                </a:solidFill>
              </a:rPr>
              <a:t>1.	</a:t>
            </a:r>
            <a:r>
              <a:rPr lang="en-GB" dirty="0">
                <a:solidFill>
                  <a:srgbClr val="00B0F0"/>
                </a:solidFill>
              </a:rPr>
              <a:t>Mark a cross on a piece of paper.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80587" name="Text Box 11"/>
          <p:cNvSpPr txBox="1">
            <a:spLocks noChangeArrowheads="1"/>
          </p:cNvSpPr>
          <p:nvPr/>
        </p:nvSpPr>
        <p:spPr bwMode="auto">
          <a:xfrm>
            <a:off x="568325" y="2124075"/>
            <a:ext cx="85375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b="1" dirty="0">
                <a:solidFill>
                  <a:srgbClr val="00B0F0"/>
                </a:solidFill>
              </a:rPr>
              <a:t>2. </a:t>
            </a:r>
            <a:r>
              <a:rPr lang="en-GB" dirty="0">
                <a:solidFill>
                  <a:srgbClr val="00B0F0"/>
                </a:solidFill>
              </a:rPr>
              <a:t>Add a known amount of sodium thiosulfate to a beaker, and place it on the piece of paper(marked X).</a:t>
            </a:r>
            <a:r>
              <a:rPr lang="en-GB" b="1" dirty="0">
                <a:solidFill>
                  <a:srgbClr val="00B0F0"/>
                </a:solidFill>
              </a:rPr>
              <a:t>	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280588" name="Text Box 12"/>
          <p:cNvSpPr txBox="1">
            <a:spLocks noChangeArrowheads="1"/>
          </p:cNvSpPr>
          <p:nvPr/>
        </p:nvSpPr>
        <p:spPr bwMode="auto">
          <a:xfrm>
            <a:off x="568325" y="2997200"/>
            <a:ext cx="85502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b="1" dirty="0">
                <a:solidFill>
                  <a:srgbClr val="00B0F0"/>
                </a:solidFill>
              </a:rPr>
              <a:t>3.	</a:t>
            </a:r>
            <a:r>
              <a:rPr lang="en-GB" dirty="0">
                <a:solidFill>
                  <a:srgbClr val="00B0F0"/>
                </a:solidFill>
              </a:rPr>
              <a:t>Add a known amount of hydrochloric acid to the beaker and immediately start a stop-clock. The solution will begin to turn cloudy.</a:t>
            </a:r>
            <a:endParaRPr lang="en-US" dirty="0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80590" name="Text Box 14"/>
          <p:cNvSpPr txBox="1">
            <a:spLocks noChangeArrowheads="1"/>
          </p:cNvSpPr>
          <p:nvPr/>
        </p:nvSpPr>
        <p:spPr bwMode="auto">
          <a:xfrm>
            <a:off x="568325" y="4238625"/>
            <a:ext cx="8420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b="1">
                <a:solidFill>
                  <a:srgbClr val="00B0F0"/>
                </a:solidFill>
              </a:rPr>
              <a:t>4.	</a:t>
            </a:r>
            <a:r>
              <a:rPr lang="en-GB">
                <a:solidFill>
                  <a:srgbClr val="00B0F0"/>
                </a:solidFill>
              </a:rPr>
              <a:t>As soon as the cross can no longer be seen, stop the clock and note the time.</a:t>
            </a:r>
            <a:endParaRPr lang="en-US">
              <a:solidFill>
                <a:srgbClr val="00B0F0"/>
              </a:solidFill>
              <a:cs typeface="Arial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68325" y="5111752"/>
            <a:ext cx="8420100" cy="1198563"/>
            <a:chOff x="358" y="3136"/>
            <a:chExt cx="5304" cy="755"/>
          </a:xfrm>
        </p:grpSpPr>
        <p:sp>
          <p:nvSpPr>
            <p:cNvPr id="44042" name="Text Box 15"/>
            <p:cNvSpPr txBox="1">
              <a:spLocks noChangeArrowheads="1"/>
            </p:cNvSpPr>
            <p:nvPr/>
          </p:nvSpPr>
          <p:spPr bwMode="auto">
            <a:xfrm>
              <a:off x="358" y="3136"/>
              <a:ext cx="530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61950" indent="-361950">
                <a:defRPr sz="2400">
                  <a:solidFill>
                    <a:srgbClr val="010066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GB" b="1" dirty="0">
                  <a:solidFill>
                    <a:srgbClr val="00B0F0"/>
                  </a:solidFill>
                </a:rPr>
                <a:t>5.	</a:t>
              </a:r>
              <a:r>
                <a:rPr lang="en-GB" dirty="0">
                  <a:solidFill>
                    <a:srgbClr val="00B0F0"/>
                  </a:solidFill>
                </a:rPr>
                <a:t>Repeat the experiment at different temperatures using the same volume of reactants. Compare how long it takes the</a:t>
              </a:r>
              <a:endParaRPr lang="en-US" dirty="0">
                <a:solidFill>
                  <a:srgbClr val="00B0F0"/>
                </a:solidFill>
                <a:cs typeface="Arial" charset="0"/>
              </a:endParaRPr>
            </a:p>
          </p:txBody>
        </p:sp>
        <p:sp>
          <p:nvSpPr>
            <p:cNvPr id="44043" name="Rectangle 16"/>
            <p:cNvSpPr>
              <a:spLocks noChangeArrowheads="1"/>
            </p:cNvSpPr>
            <p:nvPr/>
          </p:nvSpPr>
          <p:spPr bwMode="auto">
            <a:xfrm>
              <a:off x="583" y="3600"/>
              <a:ext cx="17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0B0F0"/>
                  </a:solidFill>
                </a:rPr>
                <a:t>cross to disappear.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161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0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0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0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6" grpId="0"/>
      <p:bldP spid="280587" grpId="0"/>
      <p:bldP spid="280588" grpId="0"/>
      <p:bldP spid="2805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B0F0"/>
                </a:solidFill>
              </a:rPr>
              <a:t>The temperature at which the reaction is carried out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348880"/>
            <a:ext cx="5643915" cy="3022047"/>
          </a:xfrm>
        </p:spPr>
      </p:pic>
    </p:spTree>
    <p:extLst>
      <p:ext uri="{BB962C8B-B14F-4D97-AF65-F5344CB8AC3E}">
        <p14:creationId xmlns:p14="http://schemas.microsoft.com/office/powerpoint/2010/main" val="3234400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19256" cy="11381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Interpret the Graph</a:t>
            </a:r>
            <a:endParaRPr lang="en-GB" sz="2700" dirty="0">
              <a:solidFill>
                <a:srgbClr val="00B0F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586666"/>
              </p:ext>
            </p:extLst>
          </p:nvPr>
        </p:nvGraphicFramePr>
        <p:xfrm>
          <a:off x="179512" y="1484784"/>
          <a:ext cx="871296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4900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04" y="548680"/>
            <a:ext cx="7467600" cy="1143000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00B0F0"/>
                </a:solidFill>
              </a:rPr>
              <a:t>Conclusion: The temperature at which the reaction is carried out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06734"/>
            <a:ext cx="7467600" cy="4525963"/>
          </a:xfrm>
        </p:spPr>
        <p:txBody>
          <a:bodyPr>
            <a:normAutofit/>
          </a:bodyPr>
          <a:lstStyle/>
          <a:p>
            <a:r>
              <a:rPr lang="en-GB" sz="3600" dirty="0"/>
              <a:t>The rate of a reaction increases when the temperature of the reaction mixture is increased.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76256" y="616530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hlinkClick r:id="rId2" action="ppaction://hlinksldjump"/>
              </a:rPr>
              <a:t>BACK</a:t>
            </a:r>
            <a:endParaRPr lang="en-GB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8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Cambridge IGCSE Chemistry </a:t>
            </a:r>
            <a:r>
              <a:rPr lang="en-GB" dirty="0" err="1"/>
              <a:t>Coursebook</a:t>
            </a:r>
            <a:r>
              <a:rPr lang="en-GB" dirty="0"/>
              <a:t> </a:t>
            </a:r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/>
              <a:t>ed</a:t>
            </a:r>
            <a:r>
              <a:rPr lang="en-GB" smtClean="0"/>
              <a:t>.</a:t>
            </a:r>
            <a:endParaRPr lang="en-GB" dirty="0"/>
          </a:p>
          <a:p>
            <a:r>
              <a:rPr lang="en-US" dirty="0" err="1"/>
              <a:t>Edexcel</a:t>
            </a:r>
            <a:r>
              <a:rPr lang="en-US" dirty="0"/>
              <a:t> IGCSE (9-1)  Chemistry (Pearson)</a:t>
            </a:r>
            <a:endParaRPr lang="en-GB" dirty="0"/>
          </a:p>
          <a:p>
            <a:r>
              <a:rPr lang="en-GB" dirty="0"/>
              <a:t>Images from Google</a:t>
            </a:r>
          </a:p>
          <a:p>
            <a:r>
              <a:rPr lang="en-GB" dirty="0" err="1"/>
              <a:t>Boardworks</a:t>
            </a:r>
            <a:r>
              <a:rPr lang="en-GB" dirty="0"/>
              <a:t> Ltd.</a:t>
            </a:r>
          </a:p>
        </p:txBody>
      </p:sp>
    </p:spTree>
    <p:extLst>
      <p:ext uri="{BB962C8B-B14F-4D97-AF65-F5344CB8AC3E}">
        <p14:creationId xmlns:p14="http://schemas.microsoft.com/office/powerpoint/2010/main" val="210420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>
                <a:solidFill>
                  <a:srgbClr val="00B0F0"/>
                </a:solidFill>
              </a:rPr>
              <a:t>What is  reaction rate?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00808"/>
            <a:ext cx="7488832" cy="3024336"/>
          </a:xfrm>
        </p:spPr>
        <p:txBody>
          <a:bodyPr>
            <a:normAutofit/>
          </a:bodyPr>
          <a:lstStyle/>
          <a:p>
            <a:r>
              <a:rPr lang="en-GB" sz="4400" dirty="0"/>
              <a:t>A measure of how fast a reaction takes place</a:t>
            </a:r>
            <a:endParaRPr lang="en-GB" sz="4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90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800" dirty="0">
                <a:solidFill>
                  <a:srgbClr val="00B0F0"/>
                </a:solidFill>
                <a:latin typeface="Felix Titling" pitchFamily="82" charset="0"/>
              </a:rPr>
              <a:t>Factors Affecting Rate of Reactions</a:t>
            </a:r>
            <a:endParaRPr lang="en-GB" dirty="0">
              <a:solidFill>
                <a:srgbClr val="00B0F0"/>
              </a:solidFill>
              <a:latin typeface="Felix Titling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7467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surface area of any solid reactants</a:t>
            </a:r>
          </a:p>
          <a:p>
            <a:endParaRPr lang="en-GB" dirty="0"/>
          </a:p>
          <a:p>
            <a:r>
              <a:rPr lang="en-GB" dirty="0"/>
              <a:t>The concentration of the reacting solutions</a:t>
            </a:r>
          </a:p>
          <a:p>
            <a:endParaRPr lang="en-GB" dirty="0"/>
          </a:p>
          <a:p>
            <a:r>
              <a:rPr lang="en-GB" dirty="0"/>
              <a:t>The pressure of reacting gases</a:t>
            </a:r>
          </a:p>
          <a:p>
            <a:pPr marL="36576" indent="0">
              <a:buNone/>
            </a:pPr>
            <a:endParaRPr lang="en-GB" dirty="0"/>
          </a:p>
          <a:p>
            <a:r>
              <a:rPr lang="en-GB" dirty="0"/>
              <a:t>The temperature at which the reaction is carried out</a:t>
            </a:r>
          </a:p>
          <a:p>
            <a:r>
              <a:rPr lang="en-GB" dirty="0"/>
              <a:t>Presence of catalyst</a:t>
            </a:r>
          </a:p>
          <a:p>
            <a:pPr marL="36576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858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800" dirty="0">
                <a:solidFill>
                  <a:srgbClr val="00B0F0"/>
                </a:solidFill>
              </a:rPr>
              <a:t>1) Influences of the surface area of any solid reactants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7555532" cy="3918632"/>
          </a:xfrm>
        </p:spPr>
      </p:pic>
      <p:sp>
        <p:nvSpPr>
          <p:cNvPr id="5" name="TextBox 4"/>
          <p:cNvSpPr txBox="1"/>
          <p:nvPr/>
        </p:nvSpPr>
        <p:spPr>
          <a:xfrm>
            <a:off x="4860032" y="5680495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Sample B: Small Chips</a:t>
            </a:r>
          </a:p>
          <a:p>
            <a:r>
              <a:rPr lang="en-GB" dirty="0">
                <a:solidFill>
                  <a:srgbClr val="00B0F0"/>
                </a:solidFill>
              </a:rPr>
              <a:t>Increased surface area, more effective collision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5657671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Sample A: Large Chips</a:t>
            </a:r>
          </a:p>
          <a:p>
            <a:r>
              <a:rPr lang="en-GB" dirty="0">
                <a:solidFill>
                  <a:srgbClr val="00B0F0"/>
                </a:solidFill>
              </a:rPr>
              <a:t>decreased surface area, less effective collision</a:t>
            </a:r>
          </a:p>
          <a:p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462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04" y="5486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solidFill>
                  <a:srgbClr val="00B0F0"/>
                </a:solidFill>
              </a:rPr>
              <a:t>Conclusion: Influences of the surface area of any solid reactants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768" y="2492896"/>
            <a:ext cx="7467600" cy="4525963"/>
          </a:xfrm>
        </p:spPr>
        <p:txBody>
          <a:bodyPr>
            <a:normAutofit/>
          </a:bodyPr>
          <a:lstStyle/>
          <a:p>
            <a:r>
              <a:rPr lang="en-GB" sz="3600" dirty="0"/>
              <a:t>The rate of a reaction increases when the surface area of a solid reactant is increased.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76256" y="616530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F0"/>
                </a:solidFill>
                <a:hlinkClick r:id="rId2" action="ppaction://hlinksldjump"/>
              </a:rPr>
              <a:t>BACK</a:t>
            </a:r>
            <a:endParaRPr lang="en-GB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82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What is concentration?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The measure of how much solute is dissolved in a solvent. Solutions can be </a:t>
            </a:r>
            <a:r>
              <a:rPr lang="en-GB" sz="3600" b="1" dirty="0">
                <a:solidFill>
                  <a:srgbClr val="00B0F0"/>
                </a:solidFill>
              </a:rPr>
              <a:t>dilute</a:t>
            </a:r>
            <a:r>
              <a:rPr lang="en-GB" sz="3600" dirty="0"/>
              <a:t> (with a high proportion of the solvent) or </a:t>
            </a:r>
            <a:r>
              <a:rPr lang="en-GB" sz="3600" b="1" dirty="0">
                <a:solidFill>
                  <a:srgbClr val="00B0F0"/>
                </a:solidFill>
              </a:rPr>
              <a:t>concentrated</a:t>
            </a:r>
            <a:r>
              <a:rPr lang="en-GB" sz="3600" dirty="0"/>
              <a:t> ( with a high proportion of the solute)</a:t>
            </a:r>
          </a:p>
        </p:txBody>
      </p:sp>
    </p:spTree>
    <p:extLst>
      <p:ext uri="{BB962C8B-B14F-4D97-AF65-F5344CB8AC3E}">
        <p14:creationId xmlns:p14="http://schemas.microsoft.com/office/powerpoint/2010/main" val="314927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283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solidFill>
                  <a:srgbClr val="00B0F0"/>
                </a:solidFill>
              </a:rPr>
              <a:t>2) The concentration of the reactants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484784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magnesium + hydrochloric acid		magnesium chloride + hydrogen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247964" y="1682544"/>
            <a:ext cx="54006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1584" y="2010326"/>
            <a:ext cx="79928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	Mg</a:t>
            </a:r>
            <a:r>
              <a:rPr lang="en-GB" sz="2000" baseline="-25000" dirty="0"/>
              <a:t>(s) </a:t>
            </a:r>
            <a:r>
              <a:rPr lang="en-GB" sz="2000" dirty="0"/>
              <a:t>+ 2HCl</a:t>
            </a:r>
            <a:r>
              <a:rPr lang="en-GB" sz="2000" baseline="-25000" dirty="0"/>
              <a:t>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</a:t>
            </a:r>
            <a:r>
              <a:rPr lang="en-GB" sz="2000" dirty="0"/>
              <a:t>			MgCl</a:t>
            </a:r>
            <a:r>
              <a:rPr lang="en-GB" sz="2000" baseline="-25000" dirty="0"/>
              <a:t>2(</a:t>
            </a:r>
            <a:r>
              <a:rPr lang="en-GB" sz="2000" baseline="-25000" dirty="0" err="1"/>
              <a:t>aq</a:t>
            </a:r>
            <a:r>
              <a:rPr lang="en-GB" sz="2000" baseline="-25000" dirty="0"/>
              <a:t>) </a:t>
            </a:r>
            <a:r>
              <a:rPr lang="en-GB" sz="2000" dirty="0"/>
              <a:t>+ H</a:t>
            </a:r>
            <a:r>
              <a:rPr lang="en-GB" sz="2000" baseline="-25000" dirty="0"/>
              <a:t>2(g)</a:t>
            </a:r>
            <a:r>
              <a:rPr lang="en-GB" sz="2000" dirty="0"/>
              <a:t>	</a:t>
            </a:r>
            <a:r>
              <a:rPr lang="en-GB" dirty="0"/>
              <a:t>				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491880" y="2166563"/>
            <a:ext cx="7200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4960" y="2368288"/>
            <a:ext cx="338437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experiment is carried out twice.</a:t>
            </a:r>
          </a:p>
          <a:p>
            <a:r>
              <a:rPr lang="en-GB" sz="2000" dirty="0">
                <a:solidFill>
                  <a:srgbClr val="00B0F0"/>
                </a:solidFill>
              </a:rPr>
              <a:t>Independent Variable: </a:t>
            </a:r>
          </a:p>
          <a:p>
            <a:r>
              <a:rPr lang="en-GB" sz="2000" dirty="0">
                <a:solidFill>
                  <a:srgbClr val="00B0F0"/>
                </a:solidFill>
              </a:rPr>
              <a:t>- </a:t>
            </a:r>
            <a:r>
              <a:rPr lang="en-GB" sz="2000" dirty="0"/>
              <a:t>Concentration of the acid (0.5M and 1M)</a:t>
            </a:r>
          </a:p>
          <a:p>
            <a:r>
              <a:rPr lang="en-GB" sz="2000" dirty="0">
                <a:solidFill>
                  <a:srgbClr val="00B0F0"/>
                </a:solidFill>
              </a:rPr>
              <a:t>Controlled Variable:</a:t>
            </a:r>
          </a:p>
          <a:p>
            <a:pPr marL="285750" indent="-285750">
              <a:buFontTx/>
              <a:buChar char="-"/>
            </a:pPr>
            <a:r>
              <a:rPr lang="en-GB" sz="2000" dirty="0"/>
              <a:t>Same mass of magnesium</a:t>
            </a:r>
            <a:endParaRPr lang="en-GB" sz="2000" baseline="-25000" dirty="0"/>
          </a:p>
          <a:p>
            <a:pPr marL="285750" indent="-285750">
              <a:buFontTx/>
              <a:buChar char="-"/>
            </a:pPr>
            <a:r>
              <a:rPr lang="en-GB" sz="2000" dirty="0"/>
              <a:t>Same volume of </a:t>
            </a:r>
            <a:r>
              <a:rPr lang="en-GB" sz="2000" dirty="0" err="1"/>
              <a:t>HCl</a:t>
            </a:r>
            <a:endParaRPr lang="en-GB" sz="2000" dirty="0"/>
          </a:p>
          <a:p>
            <a:pPr marL="285750" indent="-285750">
              <a:buFontTx/>
              <a:buChar char="-"/>
            </a:pPr>
            <a:r>
              <a:rPr lang="en-GB" sz="2000" dirty="0"/>
              <a:t>Same temperature</a:t>
            </a:r>
          </a:p>
          <a:p>
            <a:r>
              <a:rPr lang="en-GB" sz="2000" dirty="0">
                <a:solidFill>
                  <a:srgbClr val="00B0F0"/>
                </a:solidFill>
              </a:rPr>
              <a:t>Dependent Variable:</a:t>
            </a:r>
          </a:p>
          <a:p>
            <a:r>
              <a:rPr lang="en-GB" sz="2000" dirty="0"/>
              <a:t>- Volume of hydrogen collected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84" y="2573281"/>
            <a:ext cx="5280587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123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506" y="152090"/>
            <a:ext cx="845296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      Magnesium and hydrochloric acid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68325" y="1196241"/>
            <a:ext cx="8575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dirty="0">
                <a:solidFill>
                  <a:srgbClr val="00B0F0"/>
                </a:solidFill>
              </a:rPr>
              <a:t>To run the experiment investigating the effect of concentration on the rate of reaction: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568325" y="2027238"/>
            <a:ext cx="79279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b="1" dirty="0">
                <a:solidFill>
                  <a:srgbClr val="00B0F0"/>
                </a:solidFill>
              </a:rPr>
              <a:t>1.	</a:t>
            </a:r>
            <a:r>
              <a:rPr lang="en-GB" dirty="0">
                <a:solidFill>
                  <a:srgbClr val="00B0F0"/>
                </a:solidFill>
              </a:rPr>
              <a:t>Measure out a fixed volume of hydrochloric acid into the conical flask.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12327" name="Text Box 7"/>
          <p:cNvSpPr txBox="1">
            <a:spLocks noChangeArrowheads="1"/>
          </p:cNvSpPr>
          <p:nvPr/>
        </p:nvSpPr>
        <p:spPr bwMode="auto">
          <a:xfrm>
            <a:off x="568325" y="2906713"/>
            <a:ext cx="8550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b="1">
                <a:solidFill>
                  <a:srgbClr val="00B0F0"/>
                </a:solidFill>
              </a:rPr>
              <a:t>2.	</a:t>
            </a:r>
            <a:r>
              <a:rPr lang="en-GB">
                <a:solidFill>
                  <a:srgbClr val="00B0F0"/>
                </a:solidFill>
              </a:rPr>
              <a:t>Add a known mass of magnesium to the flask, immediately attach the gas syringe and start a stop-clock.</a:t>
            </a:r>
            <a:endParaRPr lang="en-US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312328" name="Text Box 8"/>
          <p:cNvSpPr txBox="1">
            <a:spLocks noChangeArrowheads="1"/>
          </p:cNvSpPr>
          <p:nvPr/>
        </p:nvSpPr>
        <p:spPr bwMode="auto">
          <a:xfrm>
            <a:off x="568325" y="3824288"/>
            <a:ext cx="8420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b="1" dirty="0">
                <a:solidFill>
                  <a:srgbClr val="00B0F0"/>
                </a:solidFill>
              </a:rPr>
              <a:t>3.	</a:t>
            </a:r>
            <a:r>
              <a:rPr lang="en-GB" dirty="0">
                <a:solidFill>
                  <a:srgbClr val="00B0F0"/>
                </a:solidFill>
              </a:rPr>
              <a:t>Measure the volume of hydrogen collected in the syringe at regular intervals until no more gas is produced.</a:t>
            </a:r>
            <a:endParaRPr lang="en-US" dirty="0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312329" name="Text Box 9"/>
          <p:cNvSpPr txBox="1">
            <a:spLocks noChangeArrowheads="1"/>
          </p:cNvSpPr>
          <p:nvPr/>
        </p:nvSpPr>
        <p:spPr bwMode="auto">
          <a:xfrm>
            <a:off x="568325" y="4745038"/>
            <a:ext cx="84201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b="1" dirty="0">
                <a:solidFill>
                  <a:srgbClr val="00B0F0"/>
                </a:solidFill>
              </a:rPr>
              <a:t>4.	</a:t>
            </a:r>
            <a:r>
              <a:rPr lang="en-GB" dirty="0">
                <a:solidFill>
                  <a:srgbClr val="00B0F0"/>
                </a:solidFill>
              </a:rPr>
              <a:t>Repeat the experiment using a different concentration of hydrochloric acid but using the same volume of acid and the same mass of magnesium. Compare the rate at which hydrogen is produced.</a:t>
            </a:r>
            <a:endParaRPr lang="en-US" dirty="0">
              <a:solidFill>
                <a:srgbClr val="00B0F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42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5" grpId="0"/>
      <p:bldP spid="312327" grpId="0"/>
      <p:bldP spid="312328" grpId="0"/>
      <p:bldP spid="3123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B0F0"/>
                </a:solidFill>
              </a:rPr>
              <a:t>The concentration of the reactants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348880"/>
            <a:ext cx="6480720" cy="3240360"/>
          </a:xfrm>
        </p:spPr>
      </p:pic>
      <p:sp>
        <p:nvSpPr>
          <p:cNvPr id="5" name="TextBox 4"/>
          <p:cNvSpPr txBox="1"/>
          <p:nvPr/>
        </p:nvSpPr>
        <p:spPr>
          <a:xfrm>
            <a:off x="5076056" y="5661248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B0F0"/>
                </a:solidFill>
              </a:rPr>
              <a:t>Experiment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7704" y="5661248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B0F0"/>
                </a:solidFill>
              </a:rPr>
              <a:t>Experiment D</a:t>
            </a:r>
          </a:p>
        </p:txBody>
      </p:sp>
    </p:spTree>
    <p:extLst>
      <p:ext uri="{BB962C8B-B14F-4D97-AF65-F5344CB8AC3E}">
        <p14:creationId xmlns:p14="http://schemas.microsoft.com/office/powerpoint/2010/main" val="169466449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918</TotalTime>
  <Words>568</Words>
  <Application>Microsoft Office PowerPoint</Application>
  <PresentationFormat>On-screen Show (4:3)</PresentationFormat>
  <Paragraphs>87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Felix Titling</vt:lpstr>
      <vt:lpstr>Footlight MT Light</vt:lpstr>
      <vt:lpstr>Franklin Gothic Book</vt:lpstr>
      <vt:lpstr>Wingdings 2</vt:lpstr>
      <vt:lpstr>Technic</vt:lpstr>
      <vt:lpstr>Factors Affecting Rate of Reactions</vt:lpstr>
      <vt:lpstr>What is  reaction rate?</vt:lpstr>
      <vt:lpstr>Factors Affecting Rate of Reactions</vt:lpstr>
      <vt:lpstr>1) Influences of the surface area of any solid reactants</vt:lpstr>
      <vt:lpstr>Conclusion: Influences of the surface area of any solid reactants</vt:lpstr>
      <vt:lpstr>What is concentration?</vt:lpstr>
      <vt:lpstr>2) The concentration of the reactants </vt:lpstr>
      <vt:lpstr>      Magnesium and hydrochloric acid</vt:lpstr>
      <vt:lpstr>The concentration of the reactants</vt:lpstr>
      <vt:lpstr>Interpret the Graph</vt:lpstr>
      <vt:lpstr>Interpret the Graph</vt:lpstr>
      <vt:lpstr>Conclusion: The concentration of the reactants</vt:lpstr>
      <vt:lpstr>3) The temperature at which the reaction is carried out </vt:lpstr>
      <vt:lpstr>      Sodium thiosulfate and hydrochloric acid</vt:lpstr>
      <vt:lpstr>The temperature at which the reaction is carried out</vt:lpstr>
      <vt:lpstr>Interpret the Graph</vt:lpstr>
      <vt:lpstr>Conclusion: The temperature at which the reaction is carried out</vt:lpstr>
      <vt:lpstr>Sources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OF REACTION</dc:title>
  <dc:creator>HP</dc:creator>
  <cp:lastModifiedBy>MUHAMMED MANSOOR</cp:lastModifiedBy>
  <cp:revision>112</cp:revision>
  <dcterms:created xsi:type="dcterms:W3CDTF">2020-04-26T08:05:30Z</dcterms:created>
  <dcterms:modified xsi:type="dcterms:W3CDTF">2023-10-17T04:45:52Z</dcterms:modified>
</cp:coreProperties>
</file>